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316" r:id="rId3"/>
    <p:sldId id="317" r:id="rId4"/>
    <p:sldId id="318" r:id="rId5"/>
    <p:sldId id="319" r:id="rId6"/>
    <p:sldId id="320" r:id="rId7"/>
    <p:sldId id="321" r:id="rId8"/>
    <p:sldId id="301" r:id="rId9"/>
    <p:sldId id="294" r:id="rId10"/>
    <p:sldId id="295" r:id="rId11"/>
    <p:sldId id="303" r:id="rId12"/>
    <p:sldId id="302" r:id="rId13"/>
    <p:sldId id="296" r:id="rId14"/>
    <p:sldId id="304" r:id="rId15"/>
    <p:sldId id="262" r:id="rId16"/>
    <p:sldId id="30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110" d="100"/>
          <a:sy n="110" d="100"/>
        </p:scale>
        <p:origin x="1608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5B1B-4CAE-4BE1-941C-E0CA739BF848}" type="datetimeFigureOut">
              <a:rPr lang="cs-CZ" smtClean="0"/>
              <a:t>1. 4. 2022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6C5A8-F35E-4BB8-A9DA-66DC8F3C9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2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1. 4. 2022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XI511DBJn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  <a:br>
              <a:rPr lang="cs-CZ" sz="4800" dirty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Zpětná vazba</a:t>
            </a:r>
            <a:br>
              <a:rPr lang="cs-CZ" sz="2000" dirty="0" smtClean="0"/>
            </a:br>
            <a:r>
              <a:rPr lang="cs-CZ" sz="2000" dirty="0" smtClean="0"/>
              <a:t>Nenásilná </a:t>
            </a:r>
            <a:r>
              <a:rPr lang="cs-CZ" sz="2000" dirty="0"/>
              <a:t>komunikace</a:t>
            </a:r>
            <a:r>
              <a:rPr lang="cs-CZ" sz="2000"/>
              <a:t/>
            </a:r>
            <a:br>
              <a:rPr lang="cs-CZ" sz="2000"/>
            </a:b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lang="cs-CZ" sz="3200" dirty="0"/>
              <a:t>Základ nenásilné komunikace spočívá ve specifickém zaměření pozornosti a přístupu k mezilidským interakcím i k sobě samému. Vychází z vědomí vzájemné provázanosti a předpokladu, že všichni sdílíme stejné potřeby, přestože se často lišíme ve způsobech, kterými se je snažíme naplnit.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 a forma nenásilné komunikace</a:t>
            </a:r>
          </a:p>
        </p:txBody>
      </p:sp>
    </p:spTree>
    <p:extLst>
      <p:ext uri="{BB962C8B-B14F-4D97-AF65-F5344CB8AC3E}">
        <p14:creationId xmlns:p14="http://schemas.microsoft.com/office/powerpoint/2010/main" val="4091536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lang="cs-CZ" sz="3600" dirty="0"/>
              <a:t>Díky tréninku nenásilné komunikace dokážeme lépe porozumět sami sobě i lidem kolem nás a zaujímat postoje, které zohledňují potřeby všech zúčastněných.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 a forma nenásilné komunikace</a:t>
            </a:r>
          </a:p>
        </p:txBody>
      </p:sp>
    </p:spTree>
    <p:extLst>
      <p:ext uri="{BB962C8B-B14F-4D97-AF65-F5344CB8AC3E}">
        <p14:creationId xmlns:p14="http://schemas.microsoft.com/office/powerpoint/2010/main" val="2961629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lang="cs-CZ" sz="3200" dirty="0"/>
              <a:t>Nenásilná komunikace nabízí specifické tréninkové formy a způsoby, jak zaměřovat v komunikaci pozornost, co říkat a dělat. Opakováním forem cvičíme verbální flexibilitu, rozšiřujeme svoji paletu možných reakcí na podněty a zlepšujeme svoji všímavost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 a forma nenásilné komunikace</a:t>
            </a:r>
          </a:p>
        </p:txBody>
      </p:sp>
    </p:spTree>
    <p:extLst>
      <p:ext uri="{BB962C8B-B14F-4D97-AF65-F5344CB8AC3E}">
        <p14:creationId xmlns:p14="http://schemas.microsoft.com/office/powerpoint/2010/main" val="322100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Kontakt se sebou samým:</a:t>
            </a:r>
            <a:r>
              <a:rPr lang="cs-CZ" dirty="0"/>
              <a:t> zaměření pozornosti na vlastní pocity a potřeby a kultivování vnitřní svobody v nakládání s nimi.</a:t>
            </a:r>
          </a:p>
          <a:p>
            <a:r>
              <a:rPr lang="cs-CZ" b="1" dirty="0"/>
              <a:t>Upřímné sebevyjádření:</a:t>
            </a:r>
            <a:r>
              <a:rPr lang="cs-CZ" dirty="0"/>
              <a:t> vyjádření všeho podstatného takovým způsobem, který budou ostatní lidé schopni slyšet a pochopit.</a:t>
            </a:r>
          </a:p>
          <a:p>
            <a:r>
              <a:rPr lang="cs-CZ" b="1" dirty="0"/>
              <a:t>Empatie:</a:t>
            </a:r>
            <a:r>
              <a:rPr lang="cs-CZ" dirty="0"/>
              <a:t> vytváření prostoru pro prožívání druhého člověka tak, aby se cítil slyšen, pochopen a brán vážně.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pilíře nenásilné komunikace</a:t>
            </a:r>
          </a:p>
        </p:txBody>
      </p:sp>
    </p:spTree>
    <p:extLst>
      <p:ext uri="{BB962C8B-B14F-4D97-AF65-F5344CB8AC3E}">
        <p14:creationId xmlns:p14="http://schemas.microsoft.com/office/powerpoint/2010/main" val="2738325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E7C532DC-DB33-4398-B1C0-59A72D440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hlinkClick r:id="rId2"/>
              </a:rPr>
              <a:t>https://youtu.be/wXI511DBJnY</a:t>
            </a:r>
            <a:endParaRPr lang="cs-CZ" sz="4000" dirty="0"/>
          </a:p>
          <a:p>
            <a:endParaRPr lang="cs-CZ" sz="4000" dirty="0"/>
          </a:p>
          <a:p>
            <a:r>
              <a:rPr lang="cs-CZ" sz="4000" dirty="0"/>
              <a:t>Robert </a:t>
            </a:r>
            <a:r>
              <a:rPr lang="cs-CZ" sz="4000" dirty="0" err="1"/>
              <a:t>Krzisnik</a:t>
            </a:r>
            <a:endParaRPr lang="cs-CZ" sz="4000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F46EA50-147F-44EB-9BD5-ACD348B1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nenásilná komunikace?</a:t>
            </a:r>
          </a:p>
        </p:txBody>
      </p:sp>
    </p:spTree>
    <p:extLst>
      <p:ext uri="{BB962C8B-B14F-4D97-AF65-F5344CB8AC3E}">
        <p14:creationId xmlns:p14="http://schemas.microsoft.com/office/powerpoint/2010/main" val="3757722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Existují obecně dvě formy jak nenásilnou komunikaci využít</a:t>
            </a:r>
            <a:br>
              <a:rPr lang="cs-CZ" dirty="0"/>
            </a:br>
            <a:r>
              <a:rPr lang="cs-CZ" dirty="0"/>
              <a:t>- jedinec (pedagog) sám je součástí skupiny, která pilíře nenásilné komunikace uplatňuje (sám se jimi řídí, využívá já)</a:t>
            </a:r>
            <a:br>
              <a:rPr lang="cs-CZ" dirty="0"/>
            </a:br>
            <a:r>
              <a:rPr lang="cs-CZ" dirty="0"/>
              <a:t>- jedinec (pedagog) není součástí skupiny, do skupiny vstupuje a funguje v ní jako mediátor</a:t>
            </a:r>
          </a:p>
          <a:p>
            <a:r>
              <a:rPr lang="cs-CZ" dirty="0"/>
              <a:t>S oběma případy se můžeme poměrně často setkat v rámci práce učitele ve třídě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na to – </a:t>
            </a:r>
            <a:r>
              <a:rPr lang="cs-CZ" dirty="0" smtClean="0"/>
              <a:t>pracujeme s </a:t>
            </a:r>
            <a:r>
              <a:rPr lang="cs-CZ" dirty="0"/>
              <a:t>nenásilnou </a:t>
            </a:r>
            <a:r>
              <a:rPr lang="cs-CZ" dirty="0" smtClean="0"/>
              <a:t>komunikací ve škole?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Utvořte trojice, v rámci nich si postupně vyzkoušejte obě formy nenásilné komunikace</a:t>
            </a:r>
          </a:p>
          <a:p>
            <a:r>
              <a:rPr lang="cs-CZ" dirty="0"/>
              <a:t>Každý má svou roli – učitel, žák, žák (v prvním případě) nebo mediátor, žák (učitel), žák (ve druhém případě)</a:t>
            </a:r>
          </a:p>
          <a:p>
            <a:r>
              <a:rPr lang="cs-CZ" dirty="0"/>
              <a:t>Zabývejte se nepříjemnou situací (kázeň, prospěch, problémy), kterou chcete řešit</a:t>
            </a:r>
          </a:p>
          <a:p>
            <a:r>
              <a:rPr lang="cs-CZ" dirty="0"/>
              <a:t>Ten z Vás který využívá metody nenásilné komunikace by měl situaci řídit a řešit</a:t>
            </a:r>
          </a:p>
          <a:p>
            <a:r>
              <a:rPr lang="cs-CZ" dirty="0"/>
              <a:t>Role postupně </a:t>
            </a:r>
            <a:r>
              <a:rPr lang="cs-CZ" dirty="0" smtClean="0"/>
              <a:t>prostřídejte (cca 3 minuty na roli)</a:t>
            </a:r>
            <a:endParaRPr lang="cs-CZ" dirty="0"/>
          </a:p>
          <a:p>
            <a:endParaRPr lang="cs-CZ" dirty="0"/>
          </a:p>
          <a:p>
            <a:r>
              <a:rPr lang="cs-CZ" dirty="0"/>
              <a:t>Na aktivitu máte max. 18 minut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Nenásilná komunikace prakticky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Nezastupitelná úloha v sociální komunikaci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 pedagogickém procesu ji chápeme jako korekční informaci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Jedná se o informaci pro žáka, díky které se dozvídá, jak probíhá proces jeho učení (Mareš a </a:t>
            </a:r>
            <a:r>
              <a:rPr lang="cs-CZ" dirty="0" err="1"/>
              <a:t>Křivohlavý</a:t>
            </a:r>
            <a:r>
              <a:rPr lang="cs-CZ" dirty="0"/>
              <a:t>, 1995)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</p:spTree>
    <p:extLst>
      <p:ext uri="{BB962C8B-B14F-4D97-AF65-F5344CB8AC3E}">
        <p14:creationId xmlns:p14="http://schemas.microsoft.com/office/powerpoint/2010/main" val="211245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regulativní</a:t>
            </a:r>
            <a:r>
              <a:rPr lang="cs-CZ" dirty="0"/>
              <a:t> (umožňuje usměrňovat žákovu činnost)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sociální </a:t>
            </a:r>
            <a:r>
              <a:rPr lang="cs-CZ" dirty="0"/>
              <a:t>(utvářejí se vztahy mezi učitelem a žáky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poznávací</a:t>
            </a:r>
            <a:r>
              <a:rPr lang="cs-CZ" dirty="0"/>
              <a:t> (vede žáka k poznání učitele, učiva i sama sebe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rozvojovou</a:t>
            </a:r>
            <a:r>
              <a:rPr lang="cs-CZ" dirty="0"/>
              <a:t> (žák se učí zpětnou vazbu využívat k vlastnímu rozvoji, tj. sebevzdělávání a sebevýchově)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zpětné vazby</a:t>
            </a:r>
          </a:p>
        </p:txBody>
      </p:sp>
    </p:spTree>
    <p:extLst>
      <p:ext uri="{BB962C8B-B14F-4D97-AF65-F5344CB8AC3E}">
        <p14:creationId xmlns:p14="http://schemas.microsoft.com/office/powerpoint/2010/main" val="98436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Zpětná vazba by měla žákovi pomoci, nikoliv ho zastrašit nebo odradit od další činnosti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Nutné vyhnout se jakékoliv ironii, nadřazenosti či zesměšňování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Učitel může žákovi poskytnout zpětnou vazbu nejen verbálně formou předávání  určitých hodnotících zpráv, ale také nonverbálně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zpětné vazby</a:t>
            </a:r>
          </a:p>
        </p:txBody>
      </p:sp>
    </p:spTree>
    <p:extLst>
      <p:ext uri="{BB962C8B-B14F-4D97-AF65-F5344CB8AC3E}">
        <p14:creationId xmlns:p14="http://schemas.microsoft.com/office/powerpoint/2010/main" val="204078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</a:t>
            </a:r>
            <a:r>
              <a:rPr lang="cs-CZ" b="1" dirty="0"/>
              <a:t>Akceptace</a:t>
            </a:r>
            <a:r>
              <a:rPr lang="cs-CZ" dirty="0"/>
              <a:t>: jedná se o  stručné předání potvrzení správnosti odpovědi (Ano…, Hm…, </a:t>
            </a:r>
            <a:endParaRPr lang="cs-CZ" b="1" dirty="0"/>
          </a:p>
          <a:p>
            <a:pPr>
              <a:buNone/>
            </a:pPr>
            <a:r>
              <a:rPr lang="cs-CZ" dirty="0"/>
              <a:t>	Dobře… atp.).</a:t>
            </a:r>
            <a:endParaRPr lang="cs-CZ" b="1" dirty="0"/>
          </a:p>
          <a:p>
            <a:r>
              <a:rPr lang="cs-CZ" dirty="0"/>
              <a:t>2. </a:t>
            </a:r>
            <a:r>
              <a:rPr lang="cs-CZ" b="1" dirty="0"/>
              <a:t>Echo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zároveň s akceptací zopakuje správnou odpověď ať doslovně, či ji </a:t>
            </a:r>
            <a:endParaRPr lang="cs-CZ" b="1" dirty="0"/>
          </a:p>
          <a:p>
            <a:pPr>
              <a:buNone/>
            </a:pPr>
            <a:r>
              <a:rPr lang="cs-CZ" dirty="0"/>
              <a:t>	parafrázuje.</a:t>
            </a:r>
            <a:endParaRPr lang="cs-CZ" b="1" dirty="0"/>
          </a:p>
          <a:p>
            <a:r>
              <a:rPr lang="cs-CZ" dirty="0"/>
              <a:t>3. </a:t>
            </a:r>
            <a:r>
              <a:rPr lang="cs-CZ" b="1" dirty="0" err="1"/>
              <a:t>Elaborace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zároveň s akceptací správnou odpověď rozvine o další informace.</a:t>
            </a:r>
            <a:endParaRPr lang="cs-CZ" b="1" dirty="0"/>
          </a:p>
          <a:p>
            <a:r>
              <a:rPr lang="cs-CZ" dirty="0"/>
              <a:t>4. </a:t>
            </a:r>
            <a:r>
              <a:rPr lang="cs-CZ" b="1" dirty="0"/>
              <a:t>Pochvala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správnou odpověď žáka/</a:t>
            </a:r>
            <a:r>
              <a:rPr lang="cs-CZ" dirty="0" err="1"/>
              <a:t>yně</a:t>
            </a:r>
            <a:r>
              <a:rPr lang="cs-CZ" dirty="0"/>
              <a:t> vyzdvihne, ocení.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0" dirty="0"/>
              <a:t>Typologie reakcí na správnou odpověď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8957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b="1" dirty="0"/>
              <a:t>Detekce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oznámí žákovi/</a:t>
            </a:r>
            <a:r>
              <a:rPr lang="cs-CZ" dirty="0" err="1"/>
              <a:t>yni</a:t>
            </a:r>
            <a:r>
              <a:rPr lang="cs-CZ" dirty="0"/>
              <a:t>, že udělal chybu, nic víc (Ne.).</a:t>
            </a:r>
            <a:endParaRPr lang="cs-CZ" b="1" dirty="0"/>
          </a:p>
          <a:p>
            <a:r>
              <a:rPr lang="cs-CZ" dirty="0"/>
              <a:t>2. </a:t>
            </a:r>
            <a:r>
              <a:rPr lang="cs-CZ" b="1" dirty="0"/>
              <a:t>Identifikace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doplňuje reakci o místo určení chyby.</a:t>
            </a:r>
            <a:endParaRPr lang="cs-CZ" b="1" dirty="0"/>
          </a:p>
          <a:p>
            <a:r>
              <a:rPr lang="cs-CZ" dirty="0"/>
              <a:t>3. I</a:t>
            </a:r>
            <a:r>
              <a:rPr lang="cs-CZ" b="1" dirty="0"/>
              <a:t>nterpretace:</a:t>
            </a:r>
            <a:r>
              <a:rPr lang="cs-CZ" dirty="0"/>
              <a:t> učitel/</a:t>
            </a:r>
            <a:r>
              <a:rPr lang="cs-CZ" dirty="0" err="1"/>
              <a:t>ka</a:t>
            </a:r>
            <a:r>
              <a:rPr lang="cs-CZ" dirty="0"/>
              <a:t> doplňuje reakci o příčinu chyby, pomáhá nalézt správnou </a:t>
            </a:r>
            <a:endParaRPr lang="cs-CZ" b="1" dirty="0"/>
          </a:p>
          <a:p>
            <a:pPr>
              <a:buNone/>
            </a:pPr>
            <a:r>
              <a:rPr lang="cs-CZ" dirty="0"/>
              <a:t>	odpověď.</a:t>
            </a:r>
            <a:endParaRPr lang="cs-CZ" b="1" dirty="0"/>
          </a:p>
          <a:p>
            <a:r>
              <a:rPr lang="cs-CZ" dirty="0"/>
              <a:t>4. </a:t>
            </a:r>
            <a:r>
              <a:rPr lang="cs-CZ" b="1" dirty="0"/>
              <a:t>Korekce:</a:t>
            </a:r>
            <a:r>
              <a:rPr lang="cs-CZ" dirty="0"/>
              <a:t> učitel/</a:t>
            </a:r>
            <a:r>
              <a:rPr lang="cs-CZ" dirty="0" err="1"/>
              <a:t>ka</a:t>
            </a:r>
            <a:r>
              <a:rPr lang="cs-CZ" dirty="0"/>
              <a:t> oznámí správnou odpověď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700" b="0" dirty="0"/>
              <a:t>Typologie reakcí na chybu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49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Vybrat zásadní kritéria hodnocení na která se budete soustředit</a:t>
            </a:r>
          </a:p>
          <a:p>
            <a:r>
              <a:rPr lang="cs-CZ" dirty="0"/>
              <a:t>Využívat ve větší míře pozitivní zpětnou vazbu, ale vyvarovat se vynechávání // ignoraci chyb</a:t>
            </a:r>
          </a:p>
          <a:p>
            <a:r>
              <a:rPr lang="cs-CZ" dirty="0"/>
              <a:t>S chybou pracovat a diskutovat o ní</a:t>
            </a:r>
          </a:p>
          <a:p>
            <a:r>
              <a:rPr lang="cs-CZ" dirty="0"/>
              <a:t>V případě nutnosti hodnotit pozitivně verbálně / neverbálně přímo, negativně formou lístečků nepřímo</a:t>
            </a:r>
          </a:p>
          <a:p>
            <a:r>
              <a:rPr lang="cs-CZ" dirty="0"/>
              <a:t>Z hlediska struktury – pozitivní – negativní - pozitivní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hodnotit</a:t>
            </a:r>
          </a:p>
        </p:txBody>
      </p:sp>
    </p:spTree>
    <p:extLst>
      <p:ext uri="{BB962C8B-B14F-4D97-AF65-F5344CB8AC3E}">
        <p14:creationId xmlns:p14="http://schemas.microsoft.com/office/powerpoint/2010/main" val="229556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7F11B8F5-6443-43E9-97B4-C2752C4C7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představujete pod pojmem „nenásilná komunikace“?</a:t>
            </a:r>
          </a:p>
          <a:p>
            <a:endParaRPr lang="cs-CZ" dirty="0"/>
          </a:p>
          <a:p>
            <a:r>
              <a:rPr lang="cs-CZ" dirty="0"/>
              <a:t>Využijeme opět aplikaci </a:t>
            </a:r>
            <a:r>
              <a:rPr lang="cs-CZ" dirty="0" err="1"/>
              <a:t>Mentimeter</a:t>
            </a:r>
            <a:endParaRPr lang="cs-CZ" dirty="0"/>
          </a:p>
          <a:p>
            <a:endParaRPr lang="cs-CZ" dirty="0"/>
          </a:p>
          <a:p>
            <a:r>
              <a:rPr lang="cs-CZ" dirty="0"/>
              <a:t>Klikněte na </a:t>
            </a:r>
            <a:r>
              <a:rPr lang="cs-CZ" dirty="0">
                <a:hlinkClick r:id="rId2"/>
              </a:rPr>
              <a:t>www.menti.com</a:t>
            </a:r>
            <a:r>
              <a:rPr lang="cs-CZ" dirty="0"/>
              <a:t> a zadejte kód </a:t>
            </a:r>
            <a:r>
              <a:rPr lang="cs-CZ" dirty="0" smtClean="0"/>
              <a:t>3390 690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4A133BE9-95C8-4AF3-9B75-BDC3804A6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094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Nenásilná komunikace (</a:t>
            </a:r>
            <a:r>
              <a:rPr lang="cs-CZ" dirty="0" err="1"/>
              <a:t>Nonviolent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, NVC) je metoda komunikace směřující k vytváření porozumění mezi lidmi a k hledání řešení, která fungují pro všechny.</a:t>
            </a:r>
          </a:p>
          <a:p>
            <a:r>
              <a:rPr lang="cs-CZ" dirty="0"/>
              <a:t>Postupy nenásilné komunikace vyvinul </a:t>
            </a:r>
            <a:r>
              <a:rPr lang="cs-CZ" dirty="0" err="1"/>
              <a:t>Marshall</a:t>
            </a:r>
            <a:r>
              <a:rPr lang="cs-CZ" dirty="0"/>
              <a:t> Rosenberg :</a:t>
            </a:r>
            <a:br>
              <a:rPr lang="cs-CZ" dirty="0"/>
            </a:br>
            <a:r>
              <a:rPr lang="cs-CZ" i="1" dirty="0"/>
              <a:t>„Vše, co bylo integrováno do nenásilné komunikace, jsou poznatky o jazyku, komunikaci, vědomí a použití síly, známé mnoho století. Umožňují udržet si empatické naladění k ostatním i k sobě i v náročných situacích.“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Nenásilná komunikace</a:t>
            </a:r>
          </a:p>
        </p:txBody>
      </p:sp>
    </p:spTree>
    <p:extLst>
      <p:ext uri="{BB962C8B-B14F-4D97-AF65-F5344CB8AC3E}">
        <p14:creationId xmlns:p14="http://schemas.microsoft.com/office/powerpoint/2010/main" val="1157778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797</TotalTime>
  <Words>465</Words>
  <Application>Microsoft Office PowerPoint</Application>
  <PresentationFormat>Předvádění na obrazovce (4:3)</PresentationFormat>
  <Paragraphs>76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Calibri</vt:lpstr>
      <vt:lpstr>Lucida Sans Unicode</vt:lpstr>
      <vt:lpstr>Verdana</vt:lpstr>
      <vt:lpstr>Wingdings 2</vt:lpstr>
      <vt:lpstr>Wingdings 3</vt:lpstr>
      <vt:lpstr>Shluk</vt:lpstr>
      <vt:lpstr>Pedagogická komunikace </vt:lpstr>
      <vt:lpstr>Zpětná vazba</vt:lpstr>
      <vt:lpstr>Funkce zpětné vazby</vt:lpstr>
      <vt:lpstr>Poskytování zpětné vazby</vt:lpstr>
      <vt:lpstr>Typologie reakcí na správnou odpověď </vt:lpstr>
      <vt:lpstr>Typologie reakcí na chybu </vt:lpstr>
      <vt:lpstr>Jak hodnotit</vt:lpstr>
      <vt:lpstr>Prezentace aplikace PowerPoint</vt:lpstr>
      <vt:lpstr>Nenásilná komunikace</vt:lpstr>
      <vt:lpstr>Základ a forma nenásilné komunikace</vt:lpstr>
      <vt:lpstr>Základ a forma nenásilné komunikace</vt:lpstr>
      <vt:lpstr>Základ a forma nenásilné komunikace</vt:lpstr>
      <vt:lpstr>Tři pilíře nenásilné komunikace</vt:lpstr>
      <vt:lpstr>Co je nenásilná komunikace?</vt:lpstr>
      <vt:lpstr>Jak na to – pracujeme s nenásilnou komunikací ve škole?</vt:lpstr>
      <vt:lpstr>Nenásilná komunikace prakticky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Radek Pospíšil</cp:lastModifiedBy>
  <cp:revision>66</cp:revision>
  <dcterms:created xsi:type="dcterms:W3CDTF">2013-02-18T11:49:40Z</dcterms:created>
  <dcterms:modified xsi:type="dcterms:W3CDTF">2022-04-01T16:37:41Z</dcterms:modified>
</cp:coreProperties>
</file>