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300" r:id="rId3"/>
    <p:sldId id="297" r:id="rId4"/>
    <p:sldId id="306" r:id="rId5"/>
    <p:sldId id="298" r:id="rId6"/>
    <p:sldId id="307" r:id="rId7"/>
    <p:sldId id="308" r:id="rId8"/>
    <p:sldId id="299" r:id="rId9"/>
    <p:sldId id="310" r:id="rId10"/>
    <p:sldId id="312" r:id="rId11"/>
    <p:sldId id="313" r:id="rId12"/>
    <p:sldId id="314" r:id="rId13"/>
    <p:sldId id="315" r:id="rId14"/>
    <p:sldId id="309" r:id="rId15"/>
    <p:sldId id="31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660"/>
  </p:normalViewPr>
  <p:slideViewPr>
    <p:cSldViewPr>
      <p:cViewPr varScale="1">
        <p:scale>
          <a:sx n="110" d="100"/>
          <a:sy n="110" d="100"/>
        </p:scale>
        <p:origin x="1608" y="10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85B1B-4CAE-4BE1-941C-E0CA739BF848}" type="datetimeFigureOut">
              <a:rPr lang="cs-CZ" smtClean="0"/>
              <a:t>1. 4. 2022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6C5A8-F35E-4BB8-A9DA-66DC8F3C9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924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ioRoFQ_f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Pedagogická komunikace</a:t>
            </a:r>
            <a:br>
              <a:rPr lang="cs-CZ" sz="4800" dirty="0"/>
            </a:b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smtClean="0"/>
              <a:t>Poradní </a:t>
            </a:r>
            <a:r>
              <a:rPr lang="cs-CZ" sz="2000" dirty="0"/>
              <a:t>kruhy</a:t>
            </a:r>
            <a:br>
              <a:rPr lang="cs-CZ" sz="2000" dirty="0"/>
            </a:br>
            <a:r>
              <a:rPr lang="cs-CZ" sz="2000" dirty="0"/>
              <a:t>Restorativní spravedlnost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Restorativní</a:t>
            </a:r>
            <a:r>
              <a:rPr lang="cs-CZ" dirty="0"/>
              <a:t> pojetí spravedlnosti (RPS) může být významnou inspirací, jak přistupovat k řešení problematického chování nebo konfliktů ve skupině. </a:t>
            </a:r>
            <a:endParaRPr lang="cs-CZ" dirty="0" smtClean="0"/>
          </a:p>
          <a:p>
            <a:r>
              <a:rPr lang="cs-CZ" dirty="0" smtClean="0"/>
              <a:t>Na rozdíl od </a:t>
            </a:r>
            <a:r>
              <a:rPr lang="cs-CZ" dirty="0"/>
              <a:t>klasického pojetí spravedlnosti ve společnosti, </a:t>
            </a:r>
            <a:r>
              <a:rPr lang="cs-CZ" dirty="0" smtClean="0"/>
              <a:t>které stojí </a:t>
            </a:r>
            <a:r>
              <a:rPr lang="cs-CZ" dirty="0"/>
              <a:t>na používání trestů a odměn, je jádrem RPS autentická komunikace všech zúčastněných, vedoucí k </a:t>
            </a:r>
            <a:r>
              <a:rPr lang="cs-CZ" dirty="0" smtClean="0"/>
              <a:t>vytváření dohod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K </a:t>
            </a:r>
            <a:r>
              <a:rPr lang="cs-CZ" dirty="0" err="1"/>
              <a:t>restorativnímu</a:t>
            </a:r>
            <a:r>
              <a:rPr lang="cs-CZ" dirty="0"/>
              <a:t> procesu je kromě provinilce zvána také oběť činu a členové skupiny.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dialogu </a:t>
            </a:r>
            <a:r>
              <a:rPr lang="cs-CZ" dirty="0" smtClean="0"/>
              <a:t>zaměřeném na </a:t>
            </a:r>
            <a:r>
              <a:rPr lang="cs-CZ" dirty="0"/>
              <a:t>porozumění činům a jejich důsledkům společně </a:t>
            </a:r>
            <a:r>
              <a:rPr lang="cs-CZ" dirty="0" smtClean="0"/>
              <a:t>hledají kroky</a:t>
            </a:r>
            <a:r>
              <a:rPr lang="cs-CZ" dirty="0"/>
              <a:t>, které by obnovily zdravé vztahy ve skupině či komunitě. </a:t>
            </a:r>
            <a:endParaRPr lang="cs-CZ" dirty="0" smtClean="0"/>
          </a:p>
          <a:p>
            <a:r>
              <a:rPr lang="cs-CZ" dirty="0" smtClean="0"/>
              <a:t>Dialog </a:t>
            </a:r>
            <a:r>
              <a:rPr lang="cs-CZ" dirty="0"/>
              <a:t>je veden v kruhu všech zúčastněných a </a:t>
            </a:r>
            <a:r>
              <a:rPr lang="cs-CZ" dirty="0" smtClean="0"/>
              <a:t>bývá nazýván </a:t>
            </a:r>
            <a:r>
              <a:rPr lang="cs-CZ" dirty="0"/>
              <a:t>kruh </a:t>
            </a:r>
            <a:r>
              <a:rPr lang="cs-CZ" dirty="0" smtClean="0"/>
              <a:t>obnovy.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Restorativní</a:t>
            </a:r>
            <a:r>
              <a:rPr lang="cs-CZ" dirty="0"/>
              <a:t> spravedlnost </a:t>
            </a:r>
            <a:r>
              <a:rPr lang="cs-CZ" dirty="0" smtClean="0"/>
              <a:t>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713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Uznáváme</a:t>
            </a:r>
            <a:r>
              <a:rPr lang="cs-CZ" dirty="0"/>
              <a:t>, že i špatné chování dítěte nám říká něco o kolektivu a učí nás práci s emocemi. </a:t>
            </a:r>
            <a:endParaRPr lang="cs-CZ" dirty="0" smtClean="0"/>
          </a:p>
          <a:p>
            <a:r>
              <a:rPr lang="cs-CZ" dirty="0" smtClean="0"/>
              <a:t>Kruh </a:t>
            </a:r>
            <a:r>
              <a:rPr lang="cs-CZ" dirty="0"/>
              <a:t>obnovy je setkáním všech, kterých se čin dítěte týká - celé skupiny. </a:t>
            </a:r>
            <a:endParaRPr lang="cs-CZ" dirty="0" smtClean="0"/>
          </a:p>
          <a:p>
            <a:r>
              <a:rPr lang="cs-CZ" dirty="0" smtClean="0"/>
              <a:t>Dohoda </a:t>
            </a:r>
            <a:r>
              <a:rPr lang="cs-CZ" dirty="0"/>
              <a:t>skupiny o dalším postupu. Pátrání po tom, co pomůže vyřešit důsledky činu a narovnat vztahy v celé skupině.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Restorativní</a:t>
            </a:r>
            <a:r>
              <a:rPr lang="cs-CZ" dirty="0"/>
              <a:t> spravedlnost </a:t>
            </a:r>
            <a:r>
              <a:rPr lang="cs-CZ" dirty="0" smtClean="0"/>
              <a:t>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8709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Pravidla kruhu obnovy</a:t>
            </a:r>
          </a:p>
          <a:p>
            <a:r>
              <a:rPr lang="cs-CZ" dirty="0" smtClean="0"/>
              <a:t>1</a:t>
            </a:r>
            <a:r>
              <a:rPr lang="cs-CZ" dirty="0"/>
              <a:t>. Mluvme upřímně. O našem názoru, naší zkušenosti, z naší perspektivy.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Poslouchejme ušima i srdcem. Snažme se slyšet za slovy i to nevyřčené, co je pro druhé důležité.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Důvěřujme, že řekneme to, co říct chceme. Není třeba si to v duchu připravovat.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. Buďme výstižní. Nejsme pod časovým tlakem, ale važme si času ostatních.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Restorativní</a:t>
            </a:r>
            <a:r>
              <a:rPr lang="cs-CZ" dirty="0"/>
              <a:t> spravedlnost </a:t>
            </a:r>
            <a:r>
              <a:rPr lang="cs-CZ" dirty="0" smtClean="0"/>
              <a:t>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6490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1</a:t>
            </a:r>
            <a:r>
              <a:rPr lang="cs-CZ" dirty="0"/>
              <a:t>. Co se podle tebe stalo?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dirty="0"/>
              <a:t>Nejde o to dokazovat, kdo má pravdu, ale o to vyslechnout příběh všech zúčastněných.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dirty="0"/>
              <a:t>Pověz, co se podle tebe stalo a jak jsi to </a:t>
            </a:r>
            <a:r>
              <a:rPr lang="cs-CZ" dirty="0" smtClean="0"/>
              <a:t>vnímal/a.</a:t>
            </a:r>
          </a:p>
          <a:p>
            <a:r>
              <a:rPr lang="cs-CZ" dirty="0" smtClean="0"/>
              <a:t>2</a:t>
            </a:r>
            <a:r>
              <a:rPr lang="cs-CZ" dirty="0"/>
              <a:t>. Co sis v tu chvíli myslel/a?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dirty="0"/>
              <a:t>Jaké myšlenky se ti honily hlavou, když se to stalo?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dirty="0"/>
              <a:t>Jak jsi o tom od té doby přemýšlel/a?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dirty="0"/>
              <a:t>(Poté, co se vyjádřili i ostatní) Jak o tom přemýšlíš teď poté, co jsi slyšel/a ostatní?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Jaký vliv to na tebe a na ostatní mělo?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dirty="0"/>
              <a:t>Jaké důsledky to pro tebe mělo? A pro ostatní?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dirty="0"/>
              <a:t>Co pro tebe bylo nejtěžší?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. Co by sis přál/a, aby se teď stalo?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dirty="0"/>
              <a:t>Co by pomohlo, aby se věci urovnaly a spravily?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dirty="0"/>
              <a:t>Je tu něco, oč bys rád/a požádal/a? Je něco, co bys chtěl/a nabídnout? </a:t>
            </a:r>
            <a:endParaRPr lang="cs-CZ" dirty="0" smtClean="0"/>
          </a:p>
          <a:p>
            <a:r>
              <a:rPr lang="cs-CZ" dirty="0" smtClean="0"/>
              <a:t>5</a:t>
            </a:r>
            <a:r>
              <a:rPr lang="cs-CZ" dirty="0"/>
              <a:t>. Jak se teď cítíš a co je pro tebe teď zásadní?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Restorativní</a:t>
            </a:r>
            <a:r>
              <a:rPr lang="cs-CZ" dirty="0" smtClean="0"/>
              <a:t> otázky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014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="" xmlns:a16="http://schemas.microsoft.com/office/drawing/2014/main" id="{654EC6F1-F684-4CF5-A517-AEFB623C5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hlinkClick r:id="rId2"/>
              </a:rPr>
              <a:t>https://www.youtube.com/watch?v=NioRoFQ_fPg</a:t>
            </a:r>
            <a:endParaRPr lang="cs-CZ" sz="4000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="" xmlns:a16="http://schemas.microsoft.com/office/drawing/2014/main" id="{4289D26A-2C63-458E-867D-49A5B7C68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poradního kruhu</a:t>
            </a:r>
          </a:p>
        </p:txBody>
      </p:sp>
    </p:spTree>
    <p:extLst>
      <p:ext uri="{BB962C8B-B14F-4D97-AF65-F5344CB8AC3E}">
        <p14:creationId xmlns:p14="http://schemas.microsoft.com/office/powerpoint/2010/main" val="3915054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="" xmlns:a16="http://schemas.microsoft.com/office/drawing/2014/main" id="{41BCF7CF-93F5-4253-B43B-A5BAFFA39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příští hodině si poradní kruh vyzkoušíme</a:t>
            </a:r>
          </a:p>
          <a:p>
            <a:r>
              <a:rPr lang="cs-CZ" dirty="0"/>
              <a:t>Zamyslete se nad aktuálním tématem, které Vás trápí // těší // chcete o něm mluvit</a:t>
            </a:r>
          </a:p>
          <a:p>
            <a:r>
              <a:rPr lang="cs-CZ" dirty="0"/>
              <a:t>Seminář budeme věnovat možnosti o těchto věcech mluvit</a:t>
            </a:r>
          </a:p>
          <a:p>
            <a:r>
              <a:rPr lang="cs-CZ" dirty="0"/>
              <a:t>Z hlediska pravidel poradního kruhu bude mít každý možnost se vyjádřit</a:t>
            </a:r>
          </a:p>
          <a:p>
            <a:r>
              <a:rPr lang="cs-CZ" dirty="0"/>
              <a:t>V samotných principech je zaneseno že se nemusí vyjádřiv všichni (vyjadřují se ti co chtějí) – pro potřeby toho si tuto aktivitu vyzkoušet, Vás ale poprosím všechny, abyste si připravili o čem chcete mluvit</a:t>
            </a:r>
          </a:p>
        </p:txBody>
      </p:sp>
      <p:sp>
        <p:nvSpPr>
          <p:cNvPr id="3" name="Nadpis 2">
            <a:extLst>
              <a:ext uri="{FF2B5EF4-FFF2-40B4-BE49-F238E27FC236}">
                <a16:creationId xmlns="" xmlns:a16="http://schemas.microsoft.com/office/drawing/2014/main" id="{47C98F63-899F-4DC3-A067-03F341F37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Poradní kruh prakticky</a:t>
            </a:r>
          </a:p>
        </p:txBody>
      </p:sp>
    </p:spTree>
    <p:extLst>
      <p:ext uri="{BB962C8B-B14F-4D97-AF65-F5344CB8AC3E}">
        <p14:creationId xmlns:p14="http://schemas.microsoft.com/office/powerpoint/2010/main" val="1646701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Tuto techniku vymysleli Jack </a:t>
            </a:r>
            <a:r>
              <a:rPr lang="cs-CZ" dirty="0" err="1"/>
              <a:t>Zimmerman</a:t>
            </a:r>
            <a:r>
              <a:rPr lang="cs-CZ" dirty="0"/>
              <a:t> a Virginia </a:t>
            </a:r>
            <a:r>
              <a:rPr lang="cs-CZ" dirty="0" err="1"/>
              <a:t>Coyleová</a:t>
            </a:r>
            <a:r>
              <a:rPr lang="cs-CZ" dirty="0"/>
              <a:t> a v originále ji nazvali </a:t>
            </a:r>
            <a:r>
              <a:rPr lang="cs-CZ" dirty="0" err="1"/>
              <a:t>Council</a:t>
            </a:r>
            <a:endParaRPr lang="cs-CZ" dirty="0"/>
          </a:p>
          <a:p>
            <a:r>
              <a:rPr lang="cs-CZ" dirty="0"/>
              <a:t>Je to velice oblíbená a často využívaná komunikační technika v zahraničí</a:t>
            </a:r>
          </a:p>
          <a:p>
            <a:endParaRPr lang="cs-CZ" dirty="0"/>
          </a:p>
          <a:p>
            <a:r>
              <a:rPr lang="cs-CZ" dirty="0"/>
              <a:t>J. </a:t>
            </a:r>
            <a:r>
              <a:rPr lang="cs-CZ" dirty="0" err="1"/>
              <a:t>Zimmerman</a:t>
            </a:r>
            <a:r>
              <a:rPr lang="cs-CZ" dirty="0"/>
              <a:t>, V. </a:t>
            </a:r>
            <a:r>
              <a:rPr lang="cs-CZ" dirty="0" err="1"/>
              <a:t>Coyleová</a:t>
            </a:r>
            <a:r>
              <a:rPr lang="cs-CZ" dirty="0"/>
              <a:t>: </a:t>
            </a:r>
            <a:r>
              <a:rPr lang="cs-CZ" i="1" dirty="0"/>
              <a:t>Cesta poradního kruhu - Umění otevřené komunikace</a:t>
            </a:r>
            <a:r>
              <a:rPr lang="cs-CZ" dirty="0"/>
              <a:t>. Praha, Nakladatelství </a:t>
            </a:r>
            <a:r>
              <a:rPr lang="cs-CZ" dirty="0" err="1"/>
              <a:t>DharmaGaia</a:t>
            </a:r>
            <a:r>
              <a:rPr lang="cs-CZ" dirty="0"/>
              <a:t>: 2016. ISBN 978-80-7436-061-9.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Poradní kruhy I.</a:t>
            </a:r>
          </a:p>
        </p:txBody>
      </p:sp>
    </p:spTree>
    <p:extLst>
      <p:ext uri="{BB962C8B-B14F-4D97-AF65-F5344CB8AC3E}">
        <p14:creationId xmlns:p14="http://schemas.microsoft.com/office/powerpoint/2010/main" val="1000084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/>
          </a:bodyPr>
          <a:lstStyle/>
          <a:p>
            <a:r>
              <a:rPr lang="cs-CZ" dirty="0"/>
              <a:t>Jedná se o techniku skupinové sociální interakce. Základem komunikace v poradním kruhu je pozorné naslouchání (aktivní naslouchání) a snaha o porozumění mluvčímu.</a:t>
            </a:r>
          </a:p>
          <a:p>
            <a:r>
              <a:rPr lang="cs-CZ" dirty="0"/>
              <a:t>Poradní kruh mívá jasně označené zahájení a jasně stanovený konec.</a:t>
            </a:r>
          </a:p>
          <a:p>
            <a:r>
              <a:rPr lang="cs-CZ" dirty="0"/>
              <a:t>Všichni účastníci by ne sebe měli mít možnost vidět a slyšet se.</a:t>
            </a:r>
          </a:p>
          <a:p>
            <a:r>
              <a:rPr lang="cs-CZ" dirty="0"/>
              <a:t>Nikdo z účastníků poradního kruhu nesmí být v rámci kruhu rušen!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Poradní kruhy II.</a:t>
            </a:r>
          </a:p>
        </p:txBody>
      </p:sp>
    </p:spTree>
    <p:extLst>
      <p:ext uri="{BB962C8B-B14F-4D97-AF65-F5344CB8AC3E}">
        <p14:creationId xmlns:p14="http://schemas.microsoft.com/office/powerpoint/2010/main" val="1973854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/>
          </a:bodyPr>
          <a:lstStyle/>
          <a:p>
            <a:r>
              <a:rPr lang="cs-CZ" dirty="0"/>
              <a:t>Poradní kruh může mít různé formy, ale má několik charakteristických prvků: </a:t>
            </a:r>
            <a:br>
              <a:rPr lang="cs-CZ" dirty="0"/>
            </a:br>
            <a:r>
              <a:rPr lang="cs-CZ" dirty="0"/>
              <a:t>- Uspořádání do kruhu, kdy jsou všichni na stejné úrovni hierarchie </a:t>
            </a:r>
            <a:br>
              <a:rPr lang="cs-CZ" dirty="0"/>
            </a:br>
            <a:r>
              <a:rPr lang="cs-CZ" dirty="0"/>
              <a:t>- Plné soustředění na jednoho mluvčího, většinou toho který má „mluvící předmět“ (součástí poradního kruhu jsou jeho záměry: mluvíme a nasloucháme od srdce, mluvíme spontánně, říkáme podstatu svého příběhu.)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Poradní kruhy III.</a:t>
            </a:r>
          </a:p>
        </p:txBody>
      </p:sp>
    </p:spTree>
    <p:extLst>
      <p:ext uri="{BB962C8B-B14F-4D97-AF65-F5344CB8AC3E}">
        <p14:creationId xmlns:p14="http://schemas.microsoft.com/office/powerpoint/2010/main" val="499790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Mluvit od srdce</a:t>
            </a:r>
            <a:r>
              <a:rPr lang="cs-CZ" dirty="0"/>
              <a:t> - záleží na opravdovosti toho, co říkáte (nebo toho, co mlčíte), jen tehdy je až hmatatelně cítit podstata toho, co chcete říct, i když je to snad rétoricky neobratné. Poradní kruh vytváří bezpečný prostor pro maximální upřímnost. Vítaná je i jednoduchost řeči, atmosféra poradního kruhu svojí podstatou brání „</a:t>
            </a:r>
            <a:r>
              <a:rPr lang="cs-CZ" dirty="0" err="1"/>
              <a:t>vykecávání</a:t>
            </a:r>
            <a:r>
              <a:rPr lang="cs-CZ" dirty="0"/>
              <a:t>“. Žádné filosofické reflexe, ale skutečně osobní sdělení.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Čtyři základní principy poradního kruhu I</a:t>
            </a:r>
          </a:p>
        </p:txBody>
      </p:sp>
    </p:spTree>
    <p:extLst>
      <p:ext uri="{BB962C8B-B14F-4D97-AF65-F5344CB8AC3E}">
        <p14:creationId xmlns:p14="http://schemas.microsoft.com/office/powerpoint/2010/main" val="174359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Naslouchat od srdce</a:t>
            </a:r>
            <a:r>
              <a:rPr lang="cs-CZ" dirty="0"/>
              <a:t> - pozorné </a:t>
            </a:r>
            <a:r>
              <a:rPr lang="cs-CZ" dirty="0" err="1"/>
              <a:t>nesebestředné</a:t>
            </a:r>
            <a:r>
              <a:rPr lang="cs-CZ" dirty="0"/>
              <a:t> naslouchání je vzácnější než promlouvání od srdce, přitom úspěch poradního kruhu je z největší části závislý právě na naslouchání. A opačně - pozorné naslouchání pomáhá mluvčímu lépe mluvit o věcech, o kterých doopravdy chce.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Čtyři základní principy poradního kruhu II</a:t>
            </a:r>
          </a:p>
        </p:txBody>
      </p:sp>
    </p:spTree>
    <p:extLst>
      <p:ext uri="{BB962C8B-B14F-4D97-AF65-F5344CB8AC3E}">
        <p14:creationId xmlns:p14="http://schemas.microsoft.com/office/powerpoint/2010/main" val="86411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/>
          </a:bodyPr>
          <a:lstStyle/>
          <a:p>
            <a:r>
              <a:rPr lang="cs-CZ" b="1" dirty="0"/>
              <a:t>Mluvit k věci</a:t>
            </a:r>
            <a:r>
              <a:rPr lang="cs-CZ" dirty="0"/>
              <a:t> - mluvit k věci a být výstižný je umění, důvodem vyprávět příběhy v poradním kruhu ale není stát se profesionálním vypravěčem nebo charismatickým řečníkem. Důležité je držet se tématu, kvůli kterému všichni do poradního kruhu přišli.</a:t>
            </a:r>
          </a:p>
          <a:p>
            <a:endParaRPr lang="cs-CZ" b="1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Čtyři základní principy poradního kruhu II</a:t>
            </a:r>
          </a:p>
        </p:txBody>
      </p:sp>
    </p:spTree>
    <p:extLst>
      <p:ext uri="{BB962C8B-B14F-4D97-AF65-F5344CB8AC3E}">
        <p14:creationId xmlns:p14="http://schemas.microsoft.com/office/powerpoint/2010/main" val="260702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5102034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err="1"/>
              <a:t>Spotánnost</a:t>
            </a:r>
            <a:r>
              <a:rPr lang="cs-CZ" b="1" dirty="0"/>
              <a:t> </a:t>
            </a:r>
            <a:r>
              <a:rPr lang="cs-CZ" dirty="0"/>
              <a:t>- bylo by chybou, chystat si v průběhu promluv ostatních to, co chci říct. Oslabovalo by to naslouchání a tím by vlastně řeč také špatně dokázala zareagovat na již řečené. Můžete i spontánně mlčet, protože ne všechno, co vám v jednu chvíli připadá důležité, musí být nutně vysloveno nahlas. Když k vám dojde "mluvící předmět", tedy udělení slova, zmaterializované třeba klackem nebo kamenem, nemusíte hned začít mluvit jako kniha. Někdy je vlastně dobré si trochu vyčistit hlavu, nadechnout se a ve skrytu si znovu položit otázku, co jsem chtěl vlastně k tématu říct. Nemusíte se cítit svázáni tím, že musíte nutně na svého předřečníka navázat. Řekněte to, co se vám k danému tématu dere na mysl. A nebo - spontánně mlčte a dejte slovo dalšímu.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Čtyři základní principy poradního kruhu II</a:t>
            </a:r>
          </a:p>
        </p:txBody>
      </p:sp>
    </p:spTree>
    <p:extLst>
      <p:ext uri="{BB962C8B-B14F-4D97-AF65-F5344CB8AC3E}">
        <p14:creationId xmlns:p14="http://schemas.microsoft.com/office/powerpoint/2010/main" val="2291365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="" xmlns:a16="http://schemas.microsoft.com/office/drawing/2014/main" id="{DEAAC0BD-FE76-4514-AFAA-9C5B294BA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 součást poradního kruhu se velmi často využívá tzv. restorativní spravedlnost</a:t>
            </a:r>
          </a:p>
          <a:p>
            <a:r>
              <a:rPr lang="cs-CZ" dirty="0"/>
              <a:t>Původně je tento pojem spojen s právnickou </a:t>
            </a:r>
            <a:r>
              <a:rPr lang="cs-CZ" dirty="0" smtClean="0"/>
              <a:t>terminologií i přesto že samotné právo jej příliš nezná</a:t>
            </a:r>
          </a:p>
          <a:p>
            <a:r>
              <a:rPr lang="cs-CZ" dirty="0" smtClean="0"/>
              <a:t>Podstat </a:t>
            </a:r>
            <a:r>
              <a:rPr lang="cs-CZ" dirty="0" err="1" smtClean="0"/>
              <a:t>restorativní</a:t>
            </a:r>
            <a:r>
              <a:rPr lang="cs-CZ" dirty="0" smtClean="0"/>
              <a:t> spravedlnosti je ve skutečnosti, že se nesoustředí na </a:t>
            </a:r>
            <a:r>
              <a:rPr lang="cs-CZ" dirty="0"/>
              <a:t>vinu a trest, ale na napravení mezilidských vztahů, které </a:t>
            </a:r>
            <a:r>
              <a:rPr lang="cs-CZ" dirty="0" smtClean="0"/>
              <a:t>přestupek narušuje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="" xmlns:a16="http://schemas.microsoft.com/office/drawing/2014/main" id="{BC254912-026F-479A-BCC1-3B3030D75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Restorativní</a:t>
            </a:r>
            <a:r>
              <a:rPr lang="cs-CZ" dirty="0"/>
              <a:t> </a:t>
            </a:r>
            <a:r>
              <a:rPr lang="cs-CZ" dirty="0" smtClean="0"/>
              <a:t>spravedlnost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3925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798</TotalTime>
  <Words>454</Words>
  <Application>Microsoft Office PowerPoint</Application>
  <PresentationFormat>Předvádění na obrazovce (4:3)</PresentationFormat>
  <Paragraphs>56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Calibri</vt:lpstr>
      <vt:lpstr>Lucida Sans Unicode</vt:lpstr>
      <vt:lpstr>Verdana</vt:lpstr>
      <vt:lpstr>Wingdings 2</vt:lpstr>
      <vt:lpstr>Wingdings 3</vt:lpstr>
      <vt:lpstr>Shluk</vt:lpstr>
      <vt:lpstr>Pedagogická komunikace </vt:lpstr>
      <vt:lpstr>Poradní kruhy I.</vt:lpstr>
      <vt:lpstr>Poradní kruhy II.</vt:lpstr>
      <vt:lpstr>Poradní kruhy III.</vt:lpstr>
      <vt:lpstr>Čtyři základní principy poradního kruhu I</vt:lpstr>
      <vt:lpstr>Čtyři základní principy poradního kruhu II</vt:lpstr>
      <vt:lpstr>Čtyři základní principy poradního kruhu II</vt:lpstr>
      <vt:lpstr>Čtyři základní principy poradního kruhu II</vt:lpstr>
      <vt:lpstr>Restorativní spravedlnost I</vt:lpstr>
      <vt:lpstr>Restorativní spravedlnost II</vt:lpstr>
      <vt:lpstr>Restorativní spravedlnost III</vt:lpstr>
      <vt:lpstr>Restorativní spravedlnost IV</vt:lpstr>
      <vt:lpstr>Restorativní otázky</vt:lpstr>
      <vt:lpstr>Ukázka poradního kruhu</vt:lpstr>
      <vt:lpstr>Poradní kruh prakticky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Radek Pospíšil</cp:lastModifiedBy>
  <cp:revision>65</cp:revision>
  <dcterms:created xsi:type="dcterms:W3CDTF">2013-02-18T11:49:40Z</dcterms:created>
  <dcterms:modified xsi:type="dcterms:W3CDTF">2022-04-01T16:37:26Z</dcterms:modified>
</cp:coreProperties>
</file>