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56" r:id="rId2"/>
    <p:sldId id="312" r:id="rId3"/>
    <p:sldId id="309" r:id="rId4"/>
    <p:sldId id="282" r:id="rId5"/>
    <p:sldId id="310" r:id="rId6"/>
    <p:sldId id="289" r:id="rId7"/>
    <p:sldId id="283" r:id="rId8"/>
    <p:sldId id="301" r:id="rId9"/>
    <p:sldId id="284" r:id="rId10"/>
    <p:sldId id="292" r:id="rId11"/>
    <p:sldId id="302" r:id="rId12"/>
    <p:sldId id="293" r:id="rId13"/>
    <p:sldId id="303" r:id="rId14"/>
    <p:sldId id="311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85B1B-4CAE-4BE1-941C-E0CA739BF848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46C5A8-F35E-4BB8-A9DA-66DC8F3C9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924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627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5150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047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11.04.2022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11.04.2022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11.04.2022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11.04.2022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11.04.2022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BDAACCA-4D17-4E4A-91F9-FE4C9E6D0B07}" type="datetimeFigureOut">
              <a:rPr lang="cs-CZ" smtClean="0"/>
              <a:pPr/>
              <a:t>11.04.2022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11.04.2022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11.04.2022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Pedagogická komunikace</a:t>
            </a:r>
            <a:br>
              <a:rPr lang="cs-CZ" sz="4800" dirty="0"/>
            </a:b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3429000"/>
            <a:ext cx="7772400" cy="1829760"/>
          </a:xfrm>
        </p:spPr>
        <p:txBody>
          <a:bodyPr>
            <a:normAutofit/>
          </a:bodyPr>
          <a:lstStyle/>
          <a:p>
            <a:r>
              <a:rPr lang="cs-CZ" sz="2000" dirty="0"/>
              <a:t>Komunikační pravidla</a:t>
            </a:r>
          </a:p>
          <a:p>
            <a:r>
              <a:rPr lang="cs-CZ" sz="2000" dirty="0"/>
              <a:t>Kodex komunikace mezi učitelem a rodičem</a:t>
            </a:r>
            <a:br>
              <a:rPr lang="cs-CZ" sz="2000" dirty="0"/>
            </a:br>
            <a:r>
              <a:rPr lang="cs-CZ" sz="2000" dirty="0"/>
              <a:t>Rodiče </a:t>
            </a:r>
            <a:r>
              <a:rPr lang="cs-CZ" sz="2000" dirty="0" smtClean="0"/>
              <a:t>vítáni</a:t>
            </a:r>
            <a:endParaRPr lang="cs-CZ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30" b="1" dirty="0"/>
              <a:t>rodič respektuje učitele jako odborníka ve své profesi</a:t>
            </a:r>
          </a:p>
          <a:p>
            <a:pPr marL="660083" lvl="1" indent="-385763">
              <a:buFont typeface="Wingdings" panose="05000000000000000000" pitchFamily="2" charset="2"/>
              <a:buChar char="§"/>
            </a:pPr>
            <a:r>
              <a:rPr lang="cs-CZ" dirty="0"/>
              <a:t>uznává jeho kompetence</a:t>
            </a:r>
          </a:p>
          <a:p>
            <a:pPr marL="660083" lvl="1" indent="-385763">
              <a:buFont typeface="Wingdings" panose="05000000000000000000" pitchFamily="2" charset="2"/>
              <a:buChar char="§"/>
            </a:pPr>
            <a:r>
              <a:rPr lang="cs-CZ" dirty="0"/>
              <a:t>učitel má individuální styl práce se kterým rodiče seznámí</a:t>
            </a:r>
          </a:p>
          <a:p>
            <a:pPr marL="274320" lvl="1" indent="-192024">
              <a:spcBef>
                <a:spcPts val="3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025" b="1" dirty="0"/>
              <a:t>učitel respektuje rodiče jako toho, kdo dítě dobře zná a zodpovídá za něj</a:t>
            </a:r>
          </a:p>
          <a:p>
            <a:pPr marL="531495" lvl="1" indent="-257175">
              <a:buFont typeface="Wingdings" panose="05000000000000000000" pitchFamily="2" charset="2"/>
              <a:buChar char="§"/>
            </a:pPr>
            <a:r>
              <a:rPr lang="cs-CZ" sz="2000" dirty="0"/>
              <a:t>  </a:t>
            </a:r>
            <a:r>
              <a:rPr lang="cs-CZ" dirty="0"/>
              <a:t>rodiče mohou po domluvě vstupovat do procesu výchovy a vzdělávání a zúčastnit se vyučování</a:t>
            </a:r>
            <a:endParaRPr lang="cs-CZ" b="1" dirty="0"/>
          </a:p>
          <a:p>
            <a:pPr marL="274320" lvl="1" indent="-192024">
              <a:spcBef>
                <a:spcPts val="3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025" b="1" dirty="0"/>
              <a:t> pravidla komunikaci nastaví učitel individuálně</a:t>
            </a:r>
          </a:p>
          <a:p>
            <a:pPr marL="531495" lvl="1" indent="-257175">
              <a:buFont typeface="Wingdings" panose="05000000000000000000" pitchFamily="2" charset="2"/>
              <a:buChar char="§"/>
            </a:pPr>
            <a:r>
              <a:rPr lang="cs-CZ" dirty="0"/>
              <a:t>  rodiče s nimi seznámí a ti je respektují (zejména pracovní dobu)</a:t>
            </a:r>
          </a:p>
          <a:p>
            <a:pPr marL="531495" lvl="1" indent="-257175">
              <a:buFontTx/>
              <a:buChar char="-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11560" y="624078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/>
              <a:t>Kodex komunikace mezi učitelem a rodičem 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4617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 fontScale="92500"/>
          </a:bodyPr>
          <a:lstStyle/>
          <a:p>
            <a:pPr marL="274320" lvl="1" indent="-192024">
              <a:spcBef>
                <a:spcPts val="3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025" b="1" dirty="0"/>
              <a:t>při řešení problémových situací se rodič obrací na zainteresovaného učitele</a:t>
            </a:r>
          </a:p>
          <a:p>
            <a:pPr marL="531495" lvl="1" indent="-257175">
              <a:buFont typeface="Wingdings" panose="05000000000000000000" pitchFamily="2" charset="2"/>
              <a:buChar char="§"/>
            </a:pPr>
            <a:r>
              <a:rPr lang="cs-CZ" dirty="0"/>
              <a:t>  pokud se situace týká žáka, měl by být účastníkem</a:t>
            </a:r>
          </a:p>
          <a:p>
            <a:pPr marL="531495" lvl="1" indent="-257175">
              <a:buFont typeface="Wingdings" panose="05000000000000000000" pitchFamily="2" charset="2"/>
              <a:buChar char="§"/>
            </a:pPr>
            <a:r>
              <a:rPr lang="cs-CZ" dirty="0"/>
              <a:t>  rodič se může obrátit i na vedení školy</a:t>
            </a:r>
          </a:p>
          <a:p>
            <a:pPr marL="531495" lvl="1" indent="-257175">
              <a:buFont typeface="Wingdings" panose="05000000000000000000" pitchFamily="2" charset="2"/>
              <a:buChar char="§"/>
            </a:pPr>
            <a:r>
              <a:rPr lang="cs-CZ" dirty="0"/>
              <a:t>  nespokojenost s řešením nezmiňovat před dítětem</a:t>
            </a:r>
            <a:endParaRPr lang="cs-CZ" sz="2025" b="1" dirty="0"/>
          </a:p>
          <a:p>
            <a:pPr marL="274320" lvl="1" indent="-192024">
              <a:spcBef>
                <a:spcPts val="3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025" b="1" dirty="0"/>
              <a:t> u případné schůzky si rodič s učitelem domluví osobní setkání a seznámí se s důvodem setkání</a:t>
            </a:r>
          </a:p>
          <a:p>
            <a:pPr marL="531495" lvl="1" indent="-257175">
              <a:buFont typeface="Wingdings" panose="05000000000000000000" pitchFamily="2" charset="2"/>
              <a:buChar char="§"/>
            </a:pPr>
            <a:r>
              <a:rPr lang="cs-CZ" dirty="0"/>
              <a:t>  učitel ve škole v hodinách učí, pracovní povinnosti plní před i po vyučování i o přestávkách</a:t>
            </a:r>
          </a:p>
          <a:p>
            <a:pPr marL="274320" lvl="1" indent="-192024">
              <a:spcBef>
                <a:spcPts val="3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025" b="1" dirty="0"/>
              <a:t> učitel i rodič udržují formální a zdvořilý způsob komunikace</a:t>
            </a:r>
          </a:p>
          <a:p>
            <a:pPr marL="531495" lvl="1" indent="-257175">
              <a:buFont typeface="Wingdings" panose="05000000000000000000" pitchFamily="2" charset="2"/>
              <a:buChar char="§"/>
            </a:pPr>
            <a:r>
              <a:rPr lang="cs-CZ" dirty="0"/>
              <a:t>  komunikují otevřeně, s respektem, popisným jazykem</a:t>
            </a:r>
          </a:p>
          <a:p>
            <a:pPr marL="531495" lvl="1" indent="-257175">
              <a:buFont typeface="Wingdings" panose="05000000000000000000" pitchFamily="2" charset="2"/>
              <a:buChar char="§"/>
            </a:pPr>
            <a:r>
              <a:rPr lang="cs-CZ" dirty="0"/>
              <a:t>  neponižují se, nezesměšňují, neurážejí nebo nenapadají</a:t>
            </a:r>
          </a:p>
          <a:p>
            <a:pPr marL="531495" lvl="1" indent="-257175">
              <a:buFont typeface="Wingdings" panose="05000000000000000000" pitchFamily="2" charset="2"/>
              <a:buChar char="§"/>
            </a:pPr>
            <a:r>
              <a:rPr lang="cs-CZ" dirty="0"/>
              <a:t>  udržují tak pozitivní atmosféru ve škole</a:t>
            </a:r>
          </a:p>
          <a:p>
            <a:pPr marL="531495" lvl="1" indent="-257175">
              <a:buFontTx/>
              <a:buChar char="-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11560" y="624078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/>
              <a:t>Kodex komunikace mezi učitelem a rodičem II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1685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83976"/>
          </a:xfrm>
        </p:spPr>
        <p:txBody>
          <a:bodyPr>
            <a:normAutofit fontScale="92500" lnSpcReduction="10000"/>
          </a:bodyPr>
          <a:lstStyle/>
          <a:p>
            <a:pPr marL="274320" lvl="1" indent="-192024">
              <a:spcBef>
                <a:spcPts val="3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400" dirty="0"/>
              <a:t>Jedná se o organizaci // značku poukazující na větší otevřenost ve spolupráci s rodiči</a:t>
            </a:r>
          </a:p>
          <a:p>
            <a:pPr marL="274320" lvl="1" indent="-192024">
              <a:spcBef>
                <a:spcPts val="3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400" dirty="0"/>
              <a:t>Školy, které mají zájem se do organizace zařadit // získat značku, musí splnit minimální počet kritérií nutných pro udělení značky</a:t>
            </a:r>
          </a:p>
          <a:p>
            <a:pPr marL="274320" lvl="1" indent="-192024">
              <a:spcBef>
                <a:spcPts val="3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400" dirty="0"/>
              <a:t>Kritéria jsou odlišná pro MŠ, ZŠ a ZUŠ</a:t>
            </a:r>
          </a:p>
          <a:p>
            <a:pPr marL="274320" lvl="1" indent="-192024">
              <a:spcBef>
                <a:spcPts val="3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400" dirty="0"/>
              <a:t>Rodiče musí s kritérii souhlasit a souhlas podpisem potvrdit</a:t>
            </a:r>
          </a:p>
          <a:p>
            <a:pPr marL="274320" lvl="1" indent="-192024">
              <a:spcBef>
                <a:spcPts val="3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400" dirty="0"/>
              <a:t>Organizace // značka </a:t>
            </a:r>
            <a:r>
              <a:rPr lang="cs-CZ" sz="2400" dirty="0" smtClean="0"/>
              <a:t>umístí školu na </a:t>
            </a:r>
            <a:r>
              <a:rPr lang="cs-CZ" sz="2400" dirty="0"/>
              <a:t>mapu certifikovaných škol</a:t>
            </a:r>
          </a:p>
          <a:p>
            <a:pPr marL="274320" lvl="1" indent="-192024">
              <a:spcBef>
                <a:spcPts val="3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400" dirty="0"/>
              <a:t>Škola zaplatí poplatek za zahrnutí do sítě škol, vyvěsí samolepku a ceduli s kritérii </a:t>
            </a:r>
          </a:p>
          <a:p>
            <a:pPr marL="274320" lvl="1" indent="-192024">
              <a:spcBef>
                <a:spcPts val="300"/>
              </a:spcBef>
              <a:buSzPct val="68000"/>
              <a:buFont typeface="Wingdings" panose="05000000000000000000" pitchFamily="2" charset="2"/>
              <a:buChar char="§"/>
            </a:pPr>
            <a:r>
              <a:rPr lang="cs-CZ" sz="2400" dirty="0"/>
              <a:t>Kritéria naplňování nejsou kontrolována – kontrolují je sami rodiče, žáci a učitelé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Rodiče vítáni</a:t>
            </a:r>
          </a:p>
        </p:txBody>
      </p:sp>
    </p:spTree>
    <p:extLst>
      <p:ext uri="{BB962C8B-B14F-4D97-AF65-F5344CB8AC3E}">
        <p14:creationId xmlns:p14="http://schemas.microsoft.com/office/powerpoint/2010/main" val="1964874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400" dirty="0" smtClean="0"/>
              <a:t>rodičům </a:t>
            </a:r>
            <a:r>
              <a:rPr lang="cs-CZ" sz="2400" dirty="0"/>
              <a:t>je umožněn bezproblémový vstup do školy (zvonek u vchodu, telefonní kontakt, neuzamčený vstup)</a:t>
            </a:r>
          </a:p>
          <a:p>
            <a:pPr>
              <a:buFontTx/>
              <a:buChar char="-"/>
            </a:pPr>
            <a:r>
              <a:rPr lang="cs-CZ" sz="2400" dirty="0"/>
              <a:t>rodičům jsou poskytnuty kontakty na všechny učitele a vedení školy (tištěný seznam s kontakty, aktualizované webové stránky)</a:t>
            </a:r>
          </a:p>
          <a:p>
            <a:pPr>
              <a:buFontTx/>
              <a:buChar char="-"/>
            </a:pPr>
            <a:r>
              <a:rPr lang="cs-CZ" sz="2400" dirty="0" smtClean="0"/>
              <a:t>komunikace </a:t>
            </a:r>
            <a:r>
              <a:rPr lang="cs-CZ" sz="2400" dirty="0"/>
              <a:t>mezi školou a rodiči je partnerská, otevřená a rodičům je zaručeno že prospěch a chování jejich dítěte nebude probíráno před ostatními rodiči (vždy si udělat čas, konzultovat individuálně)</a:t>
            </a:r>
          </a:p>
          <a:p>
            <a:pPr>
              <a:buFontTx/>
              <a:buChar char="-"/>
            </a:pPr>
            <a:endParaRPr lang="cs-CZ" sz="1800" dirty="0"/>
          </a:p>
          <a:p>
            <a:pPr>
              <a:buFontTx/>
              <a:buChar char="-"/>
            </a:pPr>
            <a:endParaRPr lang="cs-CZ" sz="1800" dirty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Kritéria značky Rodiče vítáni I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353979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400" dirty="0" smtClean="0"/>
              <a:t>rodiče </a:t>
            </a:r>
            <a:r>
              <a:rPr lang="cs-CZ" sz="2400" dirty="0"/>
              <a:t>jsou informováni o tom, co a kdy se ve škole děje (tištěná informace na začátku roku, webové stránky)</a:t>
            </a:r>
          </a:p>
          <a:p>
            <a:pPr>
              <a:buFontTx/>
              <a:buChar char="-"/>
            </a:pPr>
            <a:r>
              <a:rPr lang="cs-CZ" sz="2400" dirty="0" smtClean="0"/>
              <a:t>rodiče </a:t>
            </a:r>
            <a:r>
              <a:rPr lang="cs-CZ" sz="2400" dirty="0"/>
              <a:t>znají kritéria značky „Rodiče vítáni“ a souhlasí s nimi (i písemně)</a:t>
            </a:r>
          </a:p>
          <a:p>
            <a:pPr>
              <a:buFontTx/>
              <a:buChar char="-"/>
            </a:pPr>
            <a:r>
              <a:rPr lang="cs-CZ" sz="2400" dirty="0"/>
              <a:t>škola organizuje školní akce pro rodiče v termínech a hodinách, kdy se mohou zúčastnit</a:t>
            </a:r>
          </a:p>
          <a:p>
            <a:pPr>
              <a:buFontTx/>
              <a:buChar char="-"/>
            </a:pPr>
            <a:r>
              <a:rPr lang="cs-CZ" sz="2400" dirty="0"/>
              <a:t>informační cedule s kritérii značky je viditelně umístěna u vstupu do školy</a:t>
            </a:r>
          </a:p>
          <a:p>
            <a:pPr>
              <a:buFontTx/>
              <a:buChar char="-"/>
            </a:pPr>
            <a:endParaRPr lang="cs-CZ" sz="1800" dirty="0"/>
          </a:p>
          <a:p>
            <a:pPr>
              <a:buFontTx/>
              <a:buChar char="-"/>
            </a:pPr>
            <a:endParaRPr lang="cs-CZ" sz="1800" dirty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Kritéria značky Rodiče vítáni II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980439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41BCF7CF-93F5-4253-B43B-A5BAFFA39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Zamyslete </a:t>
            </a:r>
            <a:r>
              <a:rPr lang="cs-CZ" dirty="0"/>
              <a:t>se nad </a:t>
            </a:r>
            <a:r>
              <a:rPr lang="cs-CZ" dirty="0" smtClean="0"/>
              <a:t>tématem „Specifika (těžkosti) online výuky“</a:t>
            </a:r>
            <a:endParaRPr lang="cs-CZ" dirty="0"/>
          </a:p>
          <a:p>
            <a:r>
              <a:rPr lang="cs-CZ" dirty="0" smtClean="0"/>
              <a:t>Z </a:t>
            </a:r>
            <a:r>
              <a:rPr lang="cs-CZ" dirty="0"/>
              <a:t>hlediska pravidel poradního kruhu bude mít každý možnost se vyjádřit</a:t>
            </a:r>
          </a:p>
          <a:p>
            <a:r>
              <a:rPr lang="cs-CZ" dirty="0"/>
              <a:t>V samotných principech je zaneseno že se nemusí vyjádřiv všichni (vyjadřují se ti co chtějí) – pro potřeby toho si tuto aktivitu vyzkoušet, Vás ale poprosím všechny, abyste si připravili o čem chcete </a:t>
            </a:r>
            <a:r>
              <a:rPr lang="cs-CZ" dirty="0" smtClean="0"/>
              <a:t>mluvit</a:t>
            </a:r>
          </a:p>
          <a:p>
            <a:r>
              <a:rPr lang="cs-CZ" dirty="0" smtClean="0"/>
              <a:t>Mluví pouze ten kdo má mluvící předmět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7C98F63-899F-4DC3-A067-03F341F37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Poradní kruh prakticky</a:t>
            </a:r>
          </a:p>
        </p:txBody>
      </p:sp>
    </p:spTree>
    <p:extLst>
      <p:ext uri="{BB962C8B-B14F-4D97-AF65-F5344CB8AC3E}">
        <p14:creationId xmlns:p14="http://schemas.microsoft.com/office/powerpoint/2010/main" val="3128019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Poradní kruh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5290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Komunikační </a:t>
            </a:r>
            <a:r>
              <a:rPr lang="cs-CZ" dirty="0" smtClean="0"/>
              <a:t>pravidla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V oblasti pedagogické komunikace lze formulovat rozsáhlé množství pravidel, které mohou napomoci fungování a plynulosti komunikace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Správně nastavená komunikační pravidla jsou závislá od konkrétní situace, účastníků, prostoru, podmínek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Každý si komunikační pravidla definuje // uzpůsobuje </a:t>
            </a:r>
            <a:r>
              <a:rPr lang="cs-CZ" dirty="0" smtClean="0"/>
              <a:t>sám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Komunikační </a:t>
            </a:r>
            <a:r>
              <a:rPr lang="cs-CZ" dirty="0" smtClean="0"/>
              <a:t>pravidla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V rámci pedagogické komunikace můžeme rozlišovat několik typů komunikačních pravidel dle činitele na kterého jsou zaměřeny:</a:t>
            </a:r>
            <a:br>
              <a:rPr lang="cs-CZ" dirty="0" smtClean="0"/>
            </a:br>
            <a:r>
              <a:rPr lang="cs-CZ" dirty="0" smtClean="0"/>
              <a:t>- komunikační pravidla učitele (pro jeho efektivní komunikaci)</a:t>
            </a:r>
            <a:br>
              <a:rPr lang="cs-CZ" dirty="0" smtClean="0"/>
            </a:br>
            <a:r>
              <a:rPr lang="cs-CZ" dirty="0" smtClean="0"/>
              <a:t>- komunikační pravidla učitele s žákem (jak nejlépe s žákem komunikovat, aby vše dokázal přijmout, pochopit)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- komunikační pravidla učitele s rodičem (jak efektivně rodiči vysvětlit svoje kroky, čeho se nedopustit)</a:t>
            </a:r>
            <a:endParaRPr lang="cs-CZ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96593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736325FA-15CA-42D0-861C-2A4348016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Skupinky po třech</a:t>
            </a:r>
          </a:p>
          <a:p>
            <a:endParaRPr lang="cs-CZ" dirty="0"/>
          </a:p>
          <a:p>
            <a:r>
              <a:rPr lang="cs-CZ" dirty="0"/>
              <a:t>Pokuste se definovat Vaše vlastní komunikační </a:t>
            </a:r>
            <a:r>
              <a:rPr lang="cs-CZ" dirty="0" smtClean="0"/>
              <a:t>pravidla používaná učitelem pro co nejefektivnější fungování jeho projevu </a:t>
            </a:r>
            <a:r>
              <a:rPr lang="cs-CZ" dirty="0"/>
              <a:t>(max. 10)</a:t>
            </a:r>
          </a:p>
          <a:p>
            <a:endParaRPr lang="cs-CZ" dirty="0"/>
          </a:p>
          <a:p>
            <a:r>
              <a:rPr lang="cs-CZ" dirty="0"/>
              <a:t>Pravidla následně </a:t>
            </a:r>
            <a:r>
              <a:rPr lang="cs-CZ" dirty="0" smtClean="0"/>
              <a:t>zapište </a:t>
            </a:r>
            <a:r>
              <a:rPr lang="cs-CZ" dirty="0"/>
              <a:t>a </a:t>
            </a:r>
            <a:r>
              <a:rPr lang="cs-CZ" dirty="0" smtClean="0"/>
              <a:t>sdělte </a:t>
            </a:r>
            <a:r>
              <a:rPr lang="cs-CZ" dirty="0"/>
              <a:t>ostatním skupinám</a:t>
            </a:r>
          </a:p>
          <a:p>
            <a:endParaRPr lang="cs-CZ" dirty="0"/>
          </a:p>
          <a:p>
            <a:r>
              <a:rPr lang="cs-CZ" dirty="0"/>
              <a:t>Na aktivitu máte max. </a:t>
            </a:r>
            <a:r>
              <a:rPr lang="cs-CZ" dirty="0" smtClean="0"/>
              <a:t>10 </a:t>
            </a:r>
            <a:r>
              <a:rPr lang="cs-CZ" dirty="0" smtClean="0"/>
              <a:t>minut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680B292-84FF-4FE2-BFA3-BD0EC8176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Aktivita</a:t>
            </a:r>
          </a:p>
        </p:txBody>
      </p:sp>
    </p:spTree>
    <p:extLst>
      <p:ext uri="{BB962C8B-B14F-4D97-AF65-F5344CB8AC3E}">
        <p14:creationId xmlns:p14="http://schemas.microsoft.com/office/powerpoint/2010/main" val="3101158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 </a:t>
            </a:r>
            <a:r>
              <a:rPr lang="cs-CZ" dirty="0" smtClean="0"/>
              <a:t>pravidla učitele </a:t>
            </a:r>
            <a:r>
              <a:rPr lang="cs-CZ" dirty="0"/>
              <a:t>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83976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dirty="0"/>
              <a:t>Ujasněte si záměr komunikace</a:t>
            </a:r>
          </a:p>
          <a:p>
            <a:pPr marL="514350" indent="-514350">
              <a:buAutoNum type="arabicPeriod"/>
            </a:pPr>
            <a:r>
              <a:rPr lang="cs-CZ" dirty="0"/>
              <a:t>Buďte otevření</a:t>
            </a:r>
          </a:p>
          <a:p>
            <a:pPr marL="514350" indent="-514350">
              <a:buAutoNum type="arabicPeriod"/>
            </a:pPr>
            <a:r>
              <a:rPr lang="cs-CZ" dirty="0"/>
              <a:t>Dejte na stranu svoje ego</a:t>
            </a:r>
          </a:p>
          <a:p>
            <a:pPr marL="514350" indent="-514350">
              <a:buAutoNum type="arabicPeriod"/>
            </a:pPr>
            <a:r>
              <a:rPr lang="cs-CZ" dirty="0"/>
              <a:t>Uvědomujte si svůj postoj v průběhu komunikace</a:t>
            </a:r>
          </a:p>
          <a:p>
            <a:pPr marL="514350" indent="-514350">
              <a:buAutoNum type="arabicPeriod"/>
            </a:pPr>
            <a:r>
              <a:rPr lang="cs-CZ" dirty="0"/>
              <a:t>Aktivně naslouchejte</a:t>
            </a:r>
          </a:p>
          <a:p>
            <a:pPr marL="514350" indent="-514350">
              <a:buAutoNum type="arabicPeriod"/>
            </a:pPr>
            <a:r>
              <a:rPr lang="cs-CZ" dirty="0"/>
              <a:t>Shrnujte slyšené nebo parafrázujte</a:t>
            </a:r>
          </a:p>
          <a:p>
            <a:pPr marL="514350" indent="-514350">
              <a:buAutoNum type="arabicPeriod"/>
            </a:pPr>
            <a:r>
              <a:rPr lang="cs-CZ" dirty="0"/>
              <a:t>Nezesměšňujte, neshazujte, nehodnoťte, neútočte</a:t>
            </a:r>
          </a:p>
          <a:p>
            <a:pPr marL="514350" indent="-514350">
              <a:buFont typeface="Wingdings 3"/>
              <a:buAutoNum type="arabicPeriod"/>
            </a:pPr>
            <a:r>
              <a:rPr lang="cs-CZ" dirty="0"/>
              <a:t>Mluvte pravdivě a k věci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7616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 </a:t>
            </a:r>
            <a:r>
              <a:rPr lang="cs-CZ" dirty="0" smtClean="0"/>
              <a:t>pravidla učitele </a:t>
            </a:r>
            <a:r>
              <a:rPr lang="cs-CZ" dirty="0"/>
              <a:t>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8397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9"/>
            </a:pPr>
            <a:r>
              <a:rPr lang="cs-CZ" dirty="0"/>
              <a:t>Buďte co nejvíce konkrétní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cs-CZ" dirty="0"/>
              <a:t>Buďte aktivní, ptejte se</a:t>
            </a:r>
          </a:p>
          <a:p>
            <a:pPr marL="514350" indent="-514350">
              <a:buAutoNum type="arabicPeriod" startAt="9"/>
            </a:pPr>
            <a:r>
              <a:rPr lang="cs-CZ" dirty="0"/>
              <a:t>Neodbíhejte od tématu</a:t>
            </a:r>
          </a:p>
          <a:p>
            <a:pPr marL="514350" indent="-514350">
              <a:buAutoNum type="arabicPeriod" startAt="9"/>
            </a:pPr>
            <a:r>
              <a:rPr lang="cs-CZ" dirty="0"/>
              <a:t>Sdílejte své pocity</a:t>
            </a:r>
          </a:p>
          <a:p>
            <a:pPr marL="514350" indent="-514350">
              <a:buAutoNum type="arabicPeriod" startAt="9"/>
            </a:pPr>
            <a:r>
              <a:rPr lang="cs-CZ" dirty="0"/>
              <a:t>Dodržujte úmluvy a pravidla</a:t>
            </a:r>
          </a:p>
          <a:p>
            <a:pPr marL="514350" indent="-514350">
              <a:buAutoNum type="arabicPeriod" startAt="9"/>
            </a:pPr>
            <a:r>
              <a:rPr lang="cs-CZ" dirty="0"/>
              <a:t>Nebojte se použít slovo „</a:t>
            </a:r>
            <a:r>
              <a:rPr lang="cs-CZ" dirty="0" smtClean="0"/>
              <a:t>promiň, omlouvám se“</a:t>
            </a:r>
            <a:endParaRPr lang="cs-CZ" dirty="0"/>
          </a:p>
          <a:p>
            <a:pPr marL="514350" indent="-514350">
              <a:buAutoNum type="arabicPeriod" startAt="9"/>
            </a:pPr>
            <a:r>
              <a:rPr lang="cs-CZ" dirty="0"/>
              <a:t>Nenechávejte rozhovor // komunikaci neukončenou</a:t>
            </a:r>
          </a:p>
          <a:p>
            <a:pPr marL="514350" indent="-514350">
              <a:buAutoNum type="arabicPeriod" startAt="9"/>
            </a:pPr>
            <a:endParaRPr lang="cs-CZ" dirty="0"/>
          </a:p>
          <a:p>
            <a:pPr marL="514350" indent="-514350">
              <a:buAutoNum type="arabicPeriod" startAt="9"/>
            </a:pPr>
            <a:endParaRPr lang="cs-CZ" dirty="0"/>
          </a:p>
          <a:p>
            <a:pPr marL="514350" indent="-514350">
              <a:buAutoNum type="arabicPeriod" startAt="9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7394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7202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4400" dirty="0"/>
              <a:t>Kodex komunikace mezi učitelem a rodičem</a:t>
            </a:r>
            <a:endParaRPr lang="cs-CZ" dirty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>
            <a:normAutofit fontScale="92500"/>
          </a:bodyPr>
          <a:lstStyle/>
          <a:p>
            <a:r>
              <a:rPr lang="cs-CZ" dirty="0"/>
              <a:t>Kodex komunikace si sestavují školy samostatně</a:t>
            </a:r>
          </a:p>
          <a:p>
            <a:r>
              <a:rPr lang="cs-CZ" dirty="0"/>
              <a:t>Komunikace mezi rodinou a školou je založena na vzájemné </a:t>
            </a:r>
            <a:r>
              <a:rPr lang="cs-CZ" b="1" dirty="0"/>
              <a:t>důvěře</a:t>
            </a:r>
            <a:r>
              <a:rPr lang="cs-CZ" dirty="0"/>
              <a:t>, </a:t>
            </a:r>
            <a:r>
              <a:rPr lang="cs-CZ" b="1" dirty="0"/>
              <a:t>respektu </a:t>
            </a:r>
            <a:r>
              <a:rPr lang="cs-CZ" dirty="0"/>
              <a:t>a </a:t>
            </a:r>
            <a:r>
              <a:rPr lang="cs-CZ" b="1" dirty="0"/>
              <a:t>partnerství</a:t>
            </a:r>
            <a:r>
              <a:rPr lang="cs-CZ" dirty="0"/>
              <a:t>. </a:t>
            </a:r>
          </a:p>
          <a:p>
            <a:r>
              <a:rPr lang="cs-CZ" dirty="0"/>
              <a:t>Pro úspěšný posun dítěte je nezbytná </a:t>
            </a:r>
            <a:r>
              <a:rPr lang="cs-CZ" b="1" dirty="0"/>
              <a:t>spolupráce rodiny</a:t>
            </a:r>
            <a:r>
              <a:rPr lang="cs-CZ" dirty="0"/>
              <a:t> a</a:t>
            </a:r>
            <a:r>
              <a:rPr lang="cs-CZ" b="1" dirty="0"/>
              <a:t> školy</a:t>
            </a:r>
            <a:r>
              <a:rPr lang="cs-CZ" dirty="0"/>
              <a:t> nastavená tak, aby fungovala. </a:t>
            </a:r>
          </a:p>
          <a:p>
            <a:r>
              <a:rPr lang="cs-CZ" dirty="0"/>
              <a:t>Cílem komunikace a spolupráce mezi rodinou a školou je vždy </a:t>
            </a:r>
            <a:r>
              <a:rPr lang="cs-CZ" b="1" dirty="0"/>
              <a:t>prospěch</a:t>
            </a:r>
            <a:r>
              <a:rPr lang="cs-CZ" dirty="0"/>
              <a:t> a </a:t>
            </a:r>
            <a:r>
              <a:rPr lang="cs-CZ" b="1" dirty="0"/>
              <a:t>rozvoj dítěte</a:t>
            </a:r>
            <a:r>
              <a:rPr lang="cs-CZ" dirty="0"/>
              <a:t>.</a:t>
            </a:r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1270</TotalTime>
  <Words>816</Words>
  <Application>Microsoft Office PowerPoint</Application>
  <PresentationFormat>Předvádění na obrazovce (4:3)</PresentationFormat>
  <Paragraphs>85</Paragraphs>
  <Slides>14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Calibri</vt:lpstr>
      <vt:lpstr>Lucida Sans Unicode</vt:lpstr>
      <vt:lpstr>Verdana</vt:lpstr>
      <vt:lpstr>Wingdings</vt:lpstr>
      <vt:lpstr>Wingdings 2</vt:lpstr>
      <vt:lpstr>Wingdings 3</vt:lpstr>
      <vt:lpstr>Shluk</vt:lpstr>
      <vt:lpstr>Pedagogická komunikace </vt:lpstr>
      <vt:lpstr>Poradní kruh prakticky</vt:lpstr>
      <vt:lpstr>Poradní kruh</vt:lpstr>
      <vt:lpstr>Komunikační pravidla I</vt:lpstr>
      <vt:lpstr>Komunikační pravidla II</vt:lpstr>
      <vt:lpstr>Aktivita</vt:lpstr>
      <vt:lpstr>Komunikační pravidla učitele I</vt:lpstr>
      <vt:lpstr>Komunikační pravidla učitele II</vt:lpstr>
      <vt:lpstr>Kodex komunikace mezi učitelem a rodičem</vt:lpstr>
      <vt:lpstr> Kodex komunikace mezi učitelem a rodičem I </vt:lpstr>
      <vt:lpstr> Kodex komunikace mezi učitelem a rodičem II </vt:lpstr>
      <vt:lpstr>Rodiče vítáni</vt:lpstr>
      <vt:lpstr>Kritéria značky Rodiče vítáni I</vt:lpstr>
      <vt:lpstr>Kritéria značky Rodiče vítáni II</vt:lpstr>
    </vt:vector>
  </TitlesOfParts>
  <Company>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lektor</cp:lastModifiedBy>
  <cp:revision>83</cp:revision>
  <dcterms:created xsi:type="dcterms:W3CDTF">2013-02-18T11:49:40Z</dcterms:created>
  <dcterms:modified xsi:type="dcterms:W3CDTF">2022-04-11T10:20:23Z</dcterms:modified>
</cp:coreProperties>
</file>