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82" r:id="rId3"/>
    <p:sldId id="310" r:id="rId4"/>
    <p:sldId id="289" r:id="rId5"/>
    <p:sldId id="284" r:id="rId6"/>
    <p:sldId id="313" r:id="rId7"/>
    <p:sldId id="312" r:id="rId8"/>
    <p:sldId id="314" r:id="rId9"/>
    <p:sldId id="315" r:id="rId10"/>
    <p:sldId id="316" r:id="rId11"/>
    <p:sldId id="317" r:id="rId12"/>
    <p:sldId id="318" r:id="rId13"/>
    <p:sldId id="31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12. 4. 2022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2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5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4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79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8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9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75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150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5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12. 4. 2022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didakticka-pomucka-karty-bezrakosky/materialy-ke-stazeni/" TargetMode="External"/><Relationship Id="rId2" Type="http://schemas.openxmlformats.org/officeDocument/2006/relationships/hyperlink" Target="https://www.ped.muni.cz/pedagogika/didakticka-pomucka-karty-bezrakosky/bezrakosky-zakoupeni-kar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82976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Karty „Bez rákosky“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Kazuistika 2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Pozorování, pocit, potřeba, prosba</a:t>
            </a:r>
          </a:p>
          <a:p>
            <a:r>
              <a:rPr lang="cs-CZ" dirty="0" smtClean="0"/>
              <a:t>Nepříjemná pauza</a:t>
            </a:r>
          </a:p>
          <a:p>
            <a:r>
              <a:rPr lang="cs-CZ" dirty="0" smtClean="0"/>
              <a:t>Změňte styl výuky</a:t>
            </a:r>
          </a:p>
          <a:p>
            <a:r>
              <a:rPr lang="cs-CZ" dirty="0" smtClean="0"/>
              <a:t>Odpočítávání</a:t>
            </a:r>
          </a:p>
          <a:p>
            <a:endParaRPr lang="cs-CZ" dirty="0" smtClean="0"/>
          </a:p>
          <a:p>
            <a:r>
              <a:rPr lang="cs-CZ" dirty="0" smtClean="0"/>
              <a:t>Zvolili jste nějakou jinou?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77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Žákům je zadána čtvrtletní písemná práce z matematiky. Učitel na začátku </a:t>
            </a:r>
            <a:r>
              <a:rPr lang="cs-CZ" dirty="0" smtClean="0"/>
              <a:t>hodiny upozorní </a:t>
            </a:r>
            <a:r>
              <a:rPr lang="cs-CZ" dirty="0"/>
              <a:t>všechny žáky, že si mají sklidit z lavice všechny věci kromě propisky, </a:t>
            </a:r>
            <a:r>
              <a:rPr lang="cs-CZ" dirty="0" smtClean="0"/>
              <a:t>tužky a </a:t>
            </a:r>
            <a:r>
              <a:rPr lang="cs-CZ" dirty="0"/>
              <a:t>pravítka. Mobilní telefon mají mít vypnutý v batohu. Uprostřed hodiny se učitel </a:t>
            </a:r>
            <a:r>
              <a:rPr lang="cs-CZ" dirty="0" smtClean="0"/>
              <a:t>zvedne od </a:t>
            </a:r>
            <a:r>
              <a:rPr lang="cs-CZ" dirty="0"/>
              <a:t>katedry a vidí, že žák ve třetí lavici rychle schovává telefon do lavice.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Jakou </a:t>
            </a:r>
            <a:r>
              <a:rPr lang="cs-CZ" dirty="0"/>
              <a:t>metodu z </a:t>
            </a:r>
            <a:r>
              <a:rPr lang="cs-CZ" dirty="0" smtClean="0"/>
              <a:t>karet byste </a:t>
            </a:r>
            <a:r>
              <a:rPr lang="cs-CZ" dirty="0"/>
              <a:t>na jeho místě vybrali k vyřešení této situace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12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Kazuistika 3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Domluvená schůzka</a:t>
            </a:r>
          </a:p>
          <a:p>
            <a:r>
              <a:rPr lang="cs-CZ" dirty="0" smtClean="0"/>
              <a:t>Improvizovaná konference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dotazy</a:t>
            </a:r>
          </a:p>
          <a:p>
            <a:r>
              <a:rPr lang="cs-CZ" dirty="0" smtClean="0"/>
              <a:t>Přestupková hierarchie</a:t>
            </a:r>
          </a:p>
          <a:p>
            <a:r>
              <a:rPr lang="cs-CZ" dirty="0" smtClean="0"/>
              <a:t>Sebereflexe</a:t>
            </a:r>
          </a:p>
          <a:p>
            <a:endParaRPr lang="cs-CZ" dirty="0" smtClean="0"/>
          </a:p>
          <a:p>
            <a:r>
              <a:rPr lang="cs-CZ" dirty="0" smtClean="0"/>
              <a:t>Zvolili jste nějakou jinou?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88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si vyberte až čtyři karty (ideálně takové s kterými jste ještě nepracovali)</a:t>
            </a:r>
          </a:p>
          <a:p>
            <a:r>
              <a:rPr lang="cs-CZ" dirty="0" smtClean="0"/>
              <a:t>Projděte si je a pokuste se rozebrat </a:t>
            </a:r>
            <a:r>
              <a:rPr lang="cs-CZ" dirty="0"/>
              <a:t>všechny vybrané </a:t>
            </a:r>
            <a:r>
              <a:rPr lang="cs-CZ" dirty="0" smtClean="0"/>
              <a:t>karty a </a:t>
            </a:r>
            <a:r>
              <a:rPr lang="cs-CZ" dirty="0"/>
              <a:t>zkusit se </a:t>
            </a:r>
            <a:r>
              <a:rPr lang="cs-CZ" dirty="0" smtClean="0"/>
              <a:t>objektivně podívat </a:t>
            </a:r>
            <a:r>
              <a:rPr lang="cs-CZ" dirty="0"/>
              <a:t>na všechna </a:t>
            </a:r>
            <a:r>
              <a:rPr lang="cs-CZ" dirty="0" smtClean="0"/>
              <a:t>možná pozitiva </a:t>
            </a:r>
            <a:r>
              <a:rPr lang="cs-CZ" dirty="0"/>
              <a:t>i negativa vybraných technik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Zaznamenejte si jaké karty jste si vybrali a alespoň jedno pozitivum a jedno negativum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+/ - vybraných karet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77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Bez rákosky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Didaktická </a:t>
            </a:r>
            <a:r>
              <a:rPr lang="cs-CZ" dirty="0"/>
              <a:t>pomůcka pro studenty/studentky </a:t>
            </a:r>
            <a:r>
              <a:rPr lang="cs-CZ" dirty="0" smtClean="0"/>
              <a:t>učitelství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Zaměřená na oblast řešení kázně a classroom management</a:t>
            </a: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Cílem </a:t>
            </a:r>
            <a:r>
              <a:rPr lang="cs-CZ" dirty="0"/>
              <a:t>poskytnout pomocnou ruku v situacích, ve kterých si učitel neví rady, a často v momentálním rozpoložení sáhne k metodě, která se z dlouhodobějšího hlediska jeví jako neefektivní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Bez rákosky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Na přední straně vždy nalezneme název a popis dané metody.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 </a:t>
            </a:r>
            <a:r>
              <a:rPr lang="cs-CZ" dirty="0"/>
              <a:t>druhé strany se nachází dva příklady situací z praxe, jak lze metodu aplikovat.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Zadní </a:t>
            </a:r>
            <a:r>
              <a:rPr lang="cs-CZ" dirty="0"/>
              <a:t>stranu doplňuje také graf, který přehledně uvádí zpracovanou zpětnou vazbu učitelů expertů na danou metodu. </a:t>
            </a:r>
            <a:endParaRPr lang="cs-CZ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Lze </a:t>
            </a:r>
            <a:r>
              <a:rPr lang="cs-CZ" dirty="0"/>
              <a:t>z ní vyčíst, jak často učitel metodu používá a jak je podle něj v praxi efektivní</a:t>
            </a:r>
            <a:r>
              <a:rPr lang="cs-CZ" dirty="0" smtClean="0"/>
              <a:t>.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59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Karty lze zakoupit // objednat v rámci </a:t>
            </a:r>
            <a:r>
              <a:rPr lang="cs-CZ" dirty="0"/>
              <a:t>Obchodního centra MUNI</a:t>
            </a:r>
            <a:br>
              <a:rPr lang="cs-CZ" dirty="0"/>
            </a:br>
            <a:r>
              <a:rPr lang="cs-CZ" dirty="0">
                <a:hlinkClick r:id="rId2"/>
              </a:rPr>
              <a:t>https://www.ped.muni.cz/pedagogika/didakticka-pomucka-karty-bezrakosky/bezrakosky-zakoupeni-karet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Lze si je však také stáhnout a </a:t>
            </a:r>
            <a:r>
              <a:rPr lang="cs-CZ" dirty="0"/>
              <a:t>vytisknout zdarma</a:t>
            </a:r>
            <a:br>
              <a:rPr lang="cs-CZ" dirty="0"/>
            </a:br>
            <a:r>
              <a:rPr lang="cs-CZ" dirty="0">
                <a:hlinkClick r:id="rId3"/>
              </a:rPr>
              <a:t>https://www.ped.muni.cz/pedagogika/didakticka-pomucka-karty-bezrakosky/materialy-ke-stazeni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získat karty Bez rákosky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Jak s kartami pracovat ?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Ideální způsob je využití kazuistiky konkrétní situace a následně hledání // volba konkrétních užitných karet</a:t>
            </a:r>
            <a:endParaRPr lang="cs-CZ" dirty="0"/>
          </a:p>
          <a:p>
            <a:r>
              <a:rPr lang="cs-CZ" dirty="0" smtClean="0"/>
              <a:t>Ke každé kazuistice se nabízí více karet, které lze použít a vzájemně je kombinovat </a:t>
            </a:r>
            <a:endParaRPr lang="cs-CZ" dirty="0"/>
          </a:p>
          <a:p>
            <a:r>
              <a:rPr lang="cs-CZ" dirty="0" smtClean="0"/>
              <a:t>Doporučujeme také projít manuál který je ke kartám přiložen 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Níže jsou uvedeny tři kazuistiky</a:t>
            </a:r>
            <a:endParaRPr lang="cs-CZ" dirty="0"/>
          </a:p>
          <a:p>
            <a:r>
              <a:rPr lang="cs-CZ" dirty="0" smtClean="0"/>
              <a:t>Vyberte si minimálně dvě z nich a pokuste se vybrat // vyhledat kartičky, které byste k řešení této </a:t>
            </a:r>
            <a:r>
              <a:rPr lang="cs-CZ" dirty="0" err="1" smtClean="0"/>
              <a:t>kazustiky</a:t>
            </a:r>
            <a:r>
              <a:rPr lang="cs-CZ" dirty="0" smtClean="0"/>
              <a:t> // problému použili</a:t>
            </a:r>
            <a:endParaRPr lang="cs-CZ" dirty="0"/>
          </a:p>
          <a:p>
            <a:r>
              <a:rPr lang="cs-CZ" dirty="0" smtClean="0"/>
              <a:t>Na následujícím </a:t>
            </a:r>
            <a:r>
              <a:rPr lang="cs-CZ" dirty="0" err="1" smtClean="0"/>
              <a:t>slide</a:t>
            </a:r>
            <a:r>
              <a:rPr lang="cs-CZ" dirty="0" smtClean="0"/>
              <a:t> naleznete názvy karet které doporučujeme k uvedené kazuistice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48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Kazuistika 1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„</a:t>
            </a:r>
            <a:r>
              <a:rPr lang="cs-CZ" dirty="0"/>
              <a:t>Žák osmé třídy je ve třídě oblíbený, ale do školy chodí nerad a nemá </a:t>
            </a:r>
            <a:r>
              <a:rPr lang="cs-CZ" dirty="0" smtClean="0"/>
              <a:t>moc velký </a:t>
            </a:r>
            <a:r>
              <a:rPr lang="cs-CZ" dirty="0"/>
              <a:t>respekt k učitelům. Učitelka zadá žákům práci a vidí, že onen žák se otočil zády k </a:t>
            </a:r>
            <a:r>
              <a:rPr lang="cs-CZ" dirty="0" smtClean="0"/>
              <a:t>ní a </a:t>
            </a:r>
            <a:r>
              <a:rPr lang="cs-CZ" dirty="0"/>
              <a:t>začal si povídat s kamarádem. Učitelka k němu přijde a poprosí ho, zda by si mohl </a:t>
            </a:r>
            <a:r>
              <a:rPr lang="cs-CZ" dirty="0" smtClean="0"/>
              <a:t>otevřít sešit </a:t>
            </a:r>
            <a:r>
              <a:rPr lang="cs-CZ" dirty="0"/>
              <a:t>a začít pracovat. Na to jí žák odpoví vulgární frází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byste toto řešili?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907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Kazuistika 1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Kruh voleb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</a:t>
            </a:r>
            <a:r>
              <a:rPr lang="cs-CZ" dirty="0" err="1" smtClean="0"/>
              <a:t>odtazy</a:t>
            </a:r>
            <a:endParaRPr lang="cs-CZ" dirty="0" smtClean="0"/>
          </a:p>
          <a:p>
            <a:r>
              <a:rPr lang="cs-CZ" dirty="0" smtClean="0"/>
              <a:t>Důsledky chování</a:t>
            </a:r>
          </a:p>
          <a:p>
            <a:r>
              <a:rPr lang="cs-CZ" dirty="0" smtClean="0"/>
              <a:t>Sebereflexe</a:t>
            </a:r>
          </a:p>
          <a:p>
            <a:endParaRPr lang="cs-CZ" dirty="0" smtClean="0"/>
          </a:p>
          <a:p>
            <a:r>
              <a:rPr lang="cs-CZ" dirty="0" smtClean="0"/>
              <a:t>Zvolili jste nějakou jinou?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9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 smtClean="0"/>
              <a:t>Kazuistika 2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smtClean="0"/>
              <a:t>Žáci </a:t>
            </a:r>
            <a:r>
              <a:rPr lang="cs-CZ" dirty="0"/>
              <a:t>mají dělat samostatnou práci, ale ze zadní lavice se ozývají tlumené </a:t>
            </a:r>
            <a:r>
              <a:rPr lang="cs-CZ" dirty="0" smtClean="0"/>
              <a:t>hlasy. Když </a:t>
            </a:r>
            <a:r>
              <a:rPr lang="cs-CZ" dirty="0"/>
              <a:t>učitel dojde k mluvícím žákům, zjistí, že ani nemají otevřený pracovní sešit a </a:t>
            </a:r>
            <a:r>
              <a:rPr lang="cs-CZ" dirty="0" smtClean="0"/>
              <a:t>koukají na </a:t>
            </a:r>
            <a:r>
              <a:rPr lang="cs-CZ" dirty="0"/>
              <a:t>něco na </a:t>
            </a:r>
            <a:r>
              <a:rPr lang="cs-CZ" dirty="0" smtClean="0"/>
              <a:t>telefonu“</a:t>
            </a:r>
          </a:p>
          <a:p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byste toto řešili?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494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1295</TotalTime>
  <Words>535</Words>
  <Application>Microsoft Office PowerPoint</Application>
  <PresentationFormat>Předvádění na obrazovce (4:3)</PresentationFormat>
  <Paragraphs>62</Paragraphs>
  <Slides>13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</vt:lpstr>
      <vt:lpstr>Bez rákosky I</vt:lpstr>
      <vt:lpstr>Bez rákosky II</vt:lpstr>
      <vt:lpstr>Jak získat karty Bez rákosky</vt:lpstr>
      <vt:lpstr>Jak s kartami pracovat ?</vt:lpstr>
      <vt:lpstr>Kazuistiky</vt:lpstr>
      <vt:lpstr>Kazuistika 1</vt:lpstr>
      <vt:lpstr>Kazuistika 1 – doporučené karty</vt:lpstr>
      <vt:lpstr>Kazuistika 2</vt:lpstr>
      <vt:lpstr>Kazuistika 2 – doporučené karty</vt:lpstr>
      <vt:lpstr>Kazuistika 3</vt:lpstr>
      <vt:lpstr>Kazuistika 3 – doporučené karty</vt:lpstr>
      <vt:lpstr>Aktivita +/ - vybraných karet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86</cp:revision>
  <dcterms:created xsi:type="dcterms:W3CDTF">2013-02-18T11:49:40Z</dcterms:created>
  <dcterms:modified xsi:type="dcterms:W3CDTF">2022-04-12T15:11:20Z</dcterms:modified>
</cp:coreProperties>
</file>