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61" r:id="rId3"/>
    <p:sldId id="264" r:id="rId4"/>
    <p:sldId id="257" r:id="rId5"/>
    <p:sldId id="258" r:id="rId6"/>
    <p:sldId id="259" r:id="rId7"/>
    <p:sldId id="263" r:id="rId8"/>
    <p:sldId id="260" r:id="rId9"/>
    <p:sldId id="262"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96" autoAdjust="0"/>
    <p:restoredTop sz="94660"/>
  </p:normalViewPr>
  <p:slideViewPr>
    <p:cSldViewPr snapToGrid="0">
      <p:cViewPr varScale="1">
        <p:scale>
          <a:sx n="118" d="100"/>
          <a:sy n="118" d="100"/>
        </p:scale>
        <p:origin x="120"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26T13:02:18.282"/>
    </inkml:context>
    <inkml:brush xml:id="br0">
      <inkml:brushProperty name="width" value="0.1" units="cm"/>
      <inkml:brushProperty name="height" value="0.1" units="cm"/>
      <inkml:brushProperty name="color" value="#FFFFFF"/>
    </inkml:brush>
  </inkml:definitions>
  <inkml:trace contextRef="#ctx0" brushRef="#br0">1 0 128,'0'6'0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3/30/2021</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817127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3/30/2021</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842904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3/30/2021</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013892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3/30/2021</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55294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3/30/2021</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9728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3/30/2021</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66603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3/30/2021</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614939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3/30/2021</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1455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3/30/2021</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749923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3/30/2021</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2379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3/30/2021</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510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3/30/2021</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287097455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55" r:id="rId6"/>
    <p:sldLayoutId id="2147483751" r:id="rId7"/>
    <p:sldLayoutId id="2147483752" r:id="rId8"/>
    <p:sldLayoutId id="2147483753" r:id="rId9"/>
    <p:sldLayoutId id="2147483754" r:id="rId10"/>
    <p:sldLayoutId id="2147483756"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AD35AE2F-5E3A-49D9-8DE1-8A333BA40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atellite view of Earth">
            <a:extLst>
              <a:ext uri="{FF2B5EF4-FFF2-40B4-BE49-F238E27FC236}">
                <a16:creationId xmlns:a16="http://schemas.microsoft.com/office/drawing/2014/main" id="{13DDBD1F-DF00-4272-95EC-3A158C3E246C}"/>
              </a:ext>
            </a:extLst>
          </p:cNvPr>
          <p:cNvPicPr>
            <a:picLocks noChangeAspect="1"/>
          </p:cNvPicPr>
          <p:nvPr/>
        </p:nvPicPr>
        <p:blipFill rotWithShape="1">
          <a:blip r:embed="rId2">
            <a:alphaModFix amt="50000"/>
          </a:blip>
          <a:srcRect t="13290" r="-1" b="11691"/>
          <a:stretch/>
        </p:blipFill>
        <p:spPr>
          <a:xfrm>
            <a:off x="20" y="10"/>
            <a:ext cx="12188930" cy="6857990"/>
          </a:xfrm>
          <a:prstGeom prst="rect">
            <a:avLst/>
          </a:prstGeom>
        </p:spPr>
      </p:pic>
      <p:sp>
        <p:nvSpPr>
          <p:cNvPr id="2" name="Title 1">
            <a:extLst>
              <a:ext uri="{FF2B5EF4-FFF2-40B4-BE49-F238E27FC236}">
                <a16:creationId xmlns:a16="http://schemas.microsoft.com/office/drawing/2014/main" id="{CA6DAC0D-9779-43D8-A97B-F66C737A4A04}"/>
              </a:ext>
            </a:extLst>
          </p:cNvPr>
          <p:cNvSpPr>
            <a:spLocks noGrp="1"/>
          </p:cNvSpPr>
          <p:nvPr>
            <p:ph type="ctrTitle"/>
          </p:nvPr>
        </p:nvSpPr>
        <p:spPr>
          <a:xfrm>
            <a:off x="1524000" y="1122363"/>
            <a:ext cx="9144000" cy="3063240"/>
          </a:xfrm>
        </p:spPr>
        <p:txBody>
          <a:bodyPr>
            <a:normAutofit/>
          </a:bodyPr>
          <a:lstStyle/>
          <a:p>
            <a:pPr algn="ctr"/>
            <a:r>
              <a:rPr lang="en-GB"/>
              <a:t>GLOBAL EDUCATION</a:t>
            </a:r>
          </a:p>
        </p:txBody>
      </p:sp>
      <p:sp>
        <p:nvSpPr>
          <p:cNvPr id="3" name="Subtitle 2">
            <a:extLst>
              <a:ext uri="{FF2B5EF4-FFF2-40B4-BE49-F238E27FC236}">
                <a16:creationId xmlns:a16="http://schemas.microsoft.com/office/drawing/2014/main" id="{1BD6901F-3F6F-409E-81A2-D063C63422C7}"/>
              </a:ext>
            </a:extLst>
          </p:cNvPr>
          <p:cNvSpPr>
            <a:spLocks noGrp="1"/>
          </p:cNvSpPr>
          <p:nvPr>
            <p:ph type="subTitle" idx="1"/>
          </p:nvPr>
        </p:nvSpPr>
        <p:spPr>
          <a:xfrm>
            <a:off x="1524000" y="4599432"/>
            <a:ext cx="9144000" cy="1225296"/>
          </a:xfrm>
        </p:spPr>
        <p:txBody>
          <a:bodyPr>
            <a:noAutofit/>
          </a:bodyPr>
          <a:lstStyle/>
          <a:p>
            <a:pPr algn="ctr"/>
            <a:r>
              <a:rPr lang="en-GB" sz="8800" dirty="0"/>
              <a:t>sz6014</a:t>
            </a:r>
          </a:p>
        </p:txBody>
      </p:sp>
      <p:sp>
        <p:nvSpPr>
          <p:cNvPr id="38" name="Rectangle 6">
            <a:extLst>
              <a:ext uri="{FF2B5EF4-FFF2-40B4-BE49-F238E27FC236}">
                <a16:creationId xmlns:a16="http://schemas.microsoft.com/office/drawing/2014/main" id="{04D8AD8F-EF7F-481F-B99A-B85138970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4194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
            <a:extLst>
              <a:ext uri="{FF2B5EF4-FFF2-40B4-BE49-F238E27FC236}">
                <a16:creationId xmlns:a16="http://schemas.microsoft.com/office/drawing/2014/main" id="{79EB4626-023C-436D-9F57-9EB460809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902700 h 5416094"/>
              <a:gd name="connsiteX1" fmla="*/ 902700 w 10515600"/>
              <a:gd name="connsiteY1" fmla="*/ 0 h 5416094"/>
              <a:gd name="connsiteX2" fmla="*/ 1746919 w 10515600"/>
              <a:gd name="connsiteY2" fmla="*/ 0 h 5416094"/>
              <a:gd name="connsiteX3" fmla="*/ 2329833 w 10515600"/>
              <a:gd name="connsiteY3" fmla="*/ 0 h 5416094"/>
              <a:gd name="connsiteX4" fmla="*/ 2825644 w 10515600"/>
              <a:gd name="connsiteY4" fmla="*/ 0 h 5416094"/>
              <a:gd name="connsiteX5" fmla="*/ 3582762 w 10515600"/>
              <a:gd name="connsiteY5" fmla="*/ 0 h 5416094"/>
              <a:gd name="connsiteX6" fmla="*/ 4165675 w 10515600"/>
              <a:gd name="connsiteY6" fmla="*/ 0 h 5416094"/>
              <a:gd name="connsiteX7" fmla="*/ 5009894 w 10515600"/>
              <a:gd name="connsiteY7" fmla="*/ 0 h 5416094"/>
              <a:gd name="connsiteX8" fmla="*/ 5505706 w 10515600"/>
              <a:gd name="connsiteY8" fmla="*/ 0 h 5416094"/>
              <a:gd name="connsiteX9" fmla="*/ 6349925 w 10515600"/>
              <a:gd name="connsiteY9" fmla="*/ 0 h 5416094"/>
              <a:gd name="connsiteX10" fmla="*/ 6758634 w 10515600"/>
              <a:gd name="connsiteY10" fmla="*/ 0 h 5416094"/>
              <a:gd name="connsiteX11" fmla="*/ 7428650 w 10515600"/>
              <a:gd name="connsiteY11" fmla="*/ 0 h 5416094"/>
              <a:gd name="connsiteX12" fmla="*/ 8098665 w 10515600"/>
              <a:gd name="connsiteY12" fmla="*/ 0 h 5416094"/>
              <a:gd name="connsiteX13" fmla="*/ 8681579 w 10515600"/>
              <a:gd name="connsiteY13" fmla="*/ 0 h 5416094"/>
              <a:gd name="connsiteX14" fmla="*/ 9612900 w 10515600"/>
              <a:gd name="connsiteY14" fmla="*/ 0 h 5416094"/>
              <a:gd name="connsiteX15" fmla="*/ 10515600 w 10515600"/>
              <a:gd name="connsiteY15" fmla="*/ 902700 h 5416094"/>
              <a:gd name="connsiteX16" fmla="*/ 10515600 w 10515600"/>
              <a:gd name="connsiteY16" fmla="*/ 1504482 h 5416094"/>
              <a:gd name="connsiteX17" fmla="*/ 10515600 w 10515600"/>
              <a:gd name="connsiteY17" fmla="*/ 2178479 h 5416094"/>
              <a:gd name="connsiteX18" fmla="*/ 10515600 w 10515600"/>
              <a:gd name="connsiteY18" fmla="*/ 2780261 h 5416094"/>
              <a:gd name="connsiteX19" fmla="*/ 10515600 w 10515600"/>
              <a:gd name="connsiteY19" fmla="*/ 3273722 h 5416094"/>
              <a:gd name="connsiteX20" fmla="*/ 10515600 w 10515600"/>
              <a:gd name="connsiteY20" fmla="*/ 3803291 h 5416094"/>
              <a:gd name="connsiteX21" fmla="*/ 10515600 w 10515600"/>
              <a:gd name="connsiteY21" fmla="*/ 4513394 h 5416094"/>
              <a:gd name="connsiteX22" fmla="*/ 9612900 w 10515600"/>
              <a:gd name="connsiteY22" fmla="*/ 5416094 h 5416094"/>
              <a:gd name="connsiteX23" fmla="*/ 9117089 w 10515600"/>
              <a:gd name="connsiteY23" fmla="*/ 5416094 h 5416094"/>
              <a:gd name="connsiteX24" fmla="*/ 8708379 w 10515600"/>
              <a:gd name="connsiteY24" fmla="*/ 5416094 h 5416094"/>
              <a:gd name="connsiteX25" fmla="*/ 8299670 w 10515600"/>
              <a:gd name="connsiteY25" fmla="*/ 5416094 h 5416094"/>
              <a:gd name="connsiteX26" fmla="*/ 7629654 w 10515600"/>
              <a:gd name="connsiteY26" fmla="*/ 5416094 h 5416094"/>
              <a:gd name="connsiteX27" fmla="*/ 7133843 w 10515600"/>
              <a:gd name="connsiteY27" fmla="*/ 5416094 h 5416094"/>
              <a:gd name="connsiteX28" fmla="*/ 6376726 w 10515600"/>
              <a:gd name="connsiteY28" fmla="*/ 5416094 h 5416094"/>
              <a:gd name="connsiteX29" fmla="*/ 5880914 w 10515600"/>
              <a:gd name="connsiteY29" fmla="*/ 5416094 h 5416094"/>
              <a:gd name="connsiteX30" fmla="*/ 5123797 w 10515600"/>
              <a:gd name="connsiteY30" fmla="*/ 5416094 h 5416094"/>
              <a:gd name="connsiteX31" fmla="*/ 4715088 w 10515600"/>
              <a:gd name="connsiteY31" fmla="*/ 5416094 h 5416094"/>
              <a:gd name="connsiteX32" fmla="*/ 3957970 w 10515600"/>
              <a:gd name="connsiteY32" fmla="*/ 5416094 h 5416094"/>
              <a:gd name="connsiteX33" fmla="*/ 3462159 w 10515600"/>
              <a:gd name="connsiteY33" fmla="*/ 5416094 h 5416094"/>
              <a:gd name="connsiteX34" fmla="*/ 3053449 w 10515600"/>
              <a:gd name="connsiteY34" fmla="*/ 5416094 h 5416094"/>
              <a:gd name="connsiteX35" fmla="*/ 2557638 w 10515600"/>
              <a:gd name="connsiteY35" fmla="*/ 5416094 h 5416094"/>
              <a:gd name="connsiteX36" fmla="*/ 1800521 w 10515600"/>
              <a:gd name="connsiteY36" fmla="*/ 5416094 h 5416094"/>
              <a:gd name="connsiteX37" fmla="*/ 902700 w 10515600"/>
              <a:gd name="connsiteY37" fmla="*/ 5416094 h 5416094"/>
              <a:gd name="connsiteX38" fmla="*/ 0 w 10515600"/>
              <a:gd name="connsiteY38" fmla="*/ 4513394 h 5416094"/>
              <a:gd name="connsiteX39" fmla="*/ 0 w 10515600"/>
              <a:gd name="connsiteY39" fmla="*/ 3911612 h 5416094"/>
              <a:gd name="connsiteX40" fmla="*/ 0 w 10515600"/>
              <a:gd name="connsiteY40" fmla="*/ 3309829 h 5416094"/>
              <a:gd name="connsiteX41" fmla="*/ 0 w 10515600"/>
              <a:gd name="connsiteY41" fmla="*/ 2780261 h 5416094"/>
              <a:gd name="connsiteX42" fmla="*/ 0 w 10515600"/>
              <a:gd name="connsiteY42" fmla="*/ 2106265 h 5416094"/>
              <a:gd name="connsiteX43" fmla="*/ 0 w 10515600"/>
              <a:gd name="connsiteY43" fmla="*/ 1504482 h 5416094"/>
              <a:gd name="connsiteX44" fmla="*/ 0 w 10515600"/>
              <a:gd name="connsiteY44" fmla="*/ 90270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0515600" h="5416094" extrusionOk="0">
                <a:moveTo>
                  <a:pt x="0" y="902700"/>
                </a:moveTo>
                <a:cubicBezTo>
                  <a:pt x="-57306" y="368805"/>
                  <a:pt x="305054" y="37193"/>
                  <a:pt x="902700" y="0"/>
                </a:cubicBezTo>
                <a:cubicBezTo>
                  <a:pt x="1280419" y="-35006"/>
                  <a:pt x="1407743" y="-35339"/>
                  <a:pt x="1746919" y="0"/>
                </a:cubicBezTo>
                <a:cubicBezTo>
                  <a:pt x="2086095" y="35339"/>
                  <a:pt x="2146539" y="-12333"/>
                  <a:pt x="2329833" y="0"/>
                </a:cubicBezTo>
                <a:cubicBezTo>
                  <a:pt x="2513127" y="12333"/>
                  <a:pt x="2706706" y="12952"/>
                  <a:pt x="2825644" y="0"/>
                </a:cubicBezTo>
                <a:cubicBezTo>
                  <a:pt x="2944582" y="-12952"/>
                  <a:pt x="3420817" y="-27100"/>
                  <a:pt x="3582762" y="0"/>
                </a:cubicBezTo>
                <a:cubicBezTo>
                  <a:pt x="3744707" y="27100"/>
                  <a:pt x="4023584" y="-9167"/>
                  <a:pt x="4165675" y="0"/>
                </a:cubicBezTo>
                <a:cubicBezTo>
                  <a:pt x="4307766" y="9167"/>
                  <a:pt x="4770188" y="27031"/>
                  <a:pt x="5009894" y="0"/>
                </a:cubicBezTo>
                <a:cubicBezTo>
                  <a:pt x="5249600" y="-27031"/>
                  <a:pt x="5349881" y="-194"/>
                  <a:pt x="5505706" y="0"/>
                </a:cubicBezTo>
                <a:cubicBezTo>
                  <a:pt x="5661531" y="194"/>
                  <a:pt x="6129254" y="-29363"/>
                  <a:pt x="6349925" y="0"/>
                </a:cubicBezTo>
                <a:cubicBezTo>
                  <a:pt x="6570596" y="29363"/>
                  <a:pt x="6581199" y="-14617"/>
                  <a:pt x="6758634" y="0"/>
                </a:cubicBezTo>
                <a:cubicBezTo>
                  <a:pt x="6936069" y="14617"/>
                  <a:pt x="7246491" y="25675"/>
                  <a:pt x="7428650" y="0"/>
                </a:cubicBezTo>
                <a:cubicBezTo>
                  <a:pt x="7610809" y="-25675"/>
                  <a:pt x="7825190" y="-17078"/>
                  <a:pt x="8098665" y="0"/>
                </a:cubicBezTo>
                <a:cubicBezTo>
                  <a:pt x="8372141" y="17078"/>
                  <a:pt x="8559625" y="-21568"/>
                  <a:pt x="8681579" y="0"/>
                </a:cubicBezTo>
                <a:cubicBezTo>
                  <a:pt x="8803533" y="21568"/>
                  <a:pt x="9307226" y="-46066"/>
                  <a:pt x="9612900" y="0"/>
                </a:cubicBezTo>
                <a:cubicBezTo>
                  <a:pt x="10119954" y="-10560"/>
                  <a:pt x="10418674" y="366684"/>
                  <a:pt x="10515600" y="902700"/>
                </a:cubicBezTo>
                <a:cubicBezTo>
                  <a:pt x="10494548" y="1140809"/>
                  <a:pt x="10524881" y="1252168"/>
                  <a:pt x="10515600" y="1504482"/>
                </a:cubicBezTo>
                <a:cubicBezTo>
                  <a:pt x="10506319" y="1756796"/>
                  <a:pt x="10494309" y="1995078"/>
                  <a:pt x="10515600" y="2178479"/>
                </a:cubicBezTo>
                <a:cubicBezTo>
                  <a:pt x="10536891" y="2361880"/>
                  <a:pt x="10522845" y="2487483"/>
                  <a:pt x="10515600" y="2780261"/>
                </a:cubicBezTo>
                <a:cubicBezTo>
                  <a:pt x="10508355" y="3073039"/>
                  <a:pt x="10533694" y="3138252"/>
                  <a:pt x="10515600" y="3273722"/>
                </a:cubicBezTo>
                <a:cubicBezTo>
                  <a:pt x="10497506" y="3409192"/>
                  <a:pt x="10514952" y="3569910"/>
                  <a:pt x="10515600" y="3803291"/>
                </a:cubicBezTo>
                <a:cubicBezTo>
                  <a:pt x="10516248" y="4036672"/>
                  <a:pt x="10499126" y="4317688"/>
                  <a:pt x="10515600" y="4513394"/>
                </a:cubicBezTo>
                <a:cubicBezTo>
                  <a:pt x="10585499" y="4997151"/>
                  <a:pt x="10115437" y="5453981"/>
                  <a:pt x="9612900" y="5416094"/>
                </a:cubicBezTo>
                <a:cubicBezTo>
                  <a:pt x="9473271" y="5418358"/>
                  <a:pt x="9316384" y="5423764"/>
                  <a:pt x="9117089" y="5416094"/>
                </a:cubicBezTo>
                <a:cubicBezTo>
                  <a:pt x="8917794" y="5408424"/>
                  <a:pt x="8902141" y="5433256"/>
                  <a:pt x="8708379" y="5416094"/>
                </a:cubicBezTo>
                <a:cubicBezTo>
                  <a:pt x="8514617" y="5398933"/>
                  <a:pt x="8454700" y="5422387"/>
                  <a:pt x="8299670" y="5416094"/>
                </a:cubicBezTo>
                <a:cubicBezTo>
                  <a:pt x="8144640" y="5409801"/>
                  <a:pt x="7907022" y="5398388"/>
                  <a:pt x="7629654" y="5416094"/>
                </a:cubicBezTo>
                <a:cubicBezTo>
                  <a:pt x="7352286" y="5433800"/>
                  <a:pt x="7244777" y="5409877"/>
                  <a:pt x="7133843" y="5416094"/>
                </a:cubicBezTo>
                <a:cubicBezTo>
                  <a:pt x="7022909" y="5422311"/>
                  <a:pt x="6748865" y="5379753"/>
                  <a:pt x="6376726" y="5416094"/>
                </a:cubicBezTo>
                <a:cubicBezTo>
                  <a:pt x="6004587" y="5452435"/>
                  <a:pt x="5991442" y="5438860"/>
                  <a:pt x="5880914" y="5416094"/>
                </a:cubicBezTo>
                <a:cubicBezTo>
                  <a:pt x="5770386" y="5393328"/>
                  <a:pt x="5294303" y="5440618"/>
                  <a:pt x="5123797" y="5416094"/>
                </a:cubicBezTo>
                <a:cubicBezTo>
                  <a:pt x="4953291" y="5391570"/>
                  <a:pt x="4828705" y="5430421"/>
                  <a:pt x="4715088" y="5416094"/>
                </a:cubicBezTo>
                <a:cubicBezTo>
                  <a:pt x="4601471" y="5401767"/>
                  <a:pt x="4227806" y="5381491"/>
                  <a:pt x="3957970" y="5416094"/>
                </a:cubicBezTo>
                <a:cubicBezTo>
                  <a:pt x="3688134" y="5450697"/>
                  <a:pt x="3670638" y="5425309"/>
                  <a:pt x="3462159" y="5416094"/>
                </a:cubicBezTo>
                <a:cubicBezTo>
                  <a:pt x="3253680" y="5406879"/>
                  <a:pt x="3167443" y="5432031"/>
                  <a:pt x="3053449" y="5416094"/>
                </a:cubicBezTo>
                <a:cubicBezTo>
                  <a:pt x="2939455" y="5400158"/>
                  <a:pt x="2701485" y="5433995"/>
                  <a:pt x="2557638" y="5416094"/>
                </a:cubicBezTo>
                <a:cubicBezTo>
                  <a:pt x="2413791" y="5398193"/>
                  <a:pt x="2168647" y="5424510"/>
                  <a:pt x="1800521" y="5416094"/>
                </a:cubicBezTo>
                <a:cubicBezTo>
                  <a:pt x="1432395" y="5407678"/>
                  <a:pt x="1261364" y="5454497"/>
                  <a:pt x="902700" y="5416094"/>
                </a:cubicBezTo>
                <a:cubicBezTo>
                  <a:pt x="519468" y="5419760"/>
                  <a:pt x="63003" y="5077223"/>
                  <a:pt x="0" y="4513394"/>
                </a:cubicBezTo>
                <a:cubicBezTo>
                  <a:pt x="-20265" y="4243495"/>
                  <a:pt x="27650" y="4053844"/>
                  <a:pt x="0" y="3911612"/>
                </a:cubicBezTo>
                <a:cubicBezTo>
                  <a:pt x="-27650" y="3769380"/>
                  <a:pt x="24988" y="3469350"/>
                  <a:pt x="0" y="3309829"/>
                </a:cubicBezTo>
                <a:cubicBezTo>
                  <a:pt x="-24988" y="3150308"/>
                  <a:pt x="-16973" y="2933511"/>
                  <a:pt x="0" y="2780261"/>
                </a:cubicBezTo>
                <a:cubicBezTo>
                  <a:pt x="16973" y="2627011"/>
                  <a:pt x="-11552" y="2315258"/>
                  <a:pt x="0" y="2106265"/>
                </a:cubicBezTo>
                <a:cubicBezTo>
                  <a:pt x="11552" y="1897272"/>
                  <a:pt x="-9167" y="1726905"/>
                  <a:pt x="0" y="1504482"/>
                </a:cubicBezTo>
                <a:cubicBezTo>
                  <a:pt x="9167" y="1282059"/>
                  <a:pt x="10972" y="1160784"/>
                  <a:pt x="0" y="902700"/>
                </a:cubicBezTo>
                <a:close/>
              </a:path>
            </a:pathLst>
          </a:custGeom>
          <a:noFill/>
          <a:ln w="60325" cap="rnd">
            <a:solidFill>
              <a:schemeClr val="tx1"/>
            </a:solidFill>
            <a:round/>
            <a:extLst>
              <a:ext uri="{C807C97D-BFC1-408E-A445-0C87EB9F89A2}">
                <ask:lineSketchStyleProps xmlns:ask="http://schemas.microsoft.com/office/drawing/2018/sketchyshapes" sd="1219033472">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882912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AD5EAC-2F44-45B2-9C9B-58D2620D7A9E}"/>
              </a:ext>
            </a:extLst>
          </p:cNvPr>
          <p:cNvSpPr txBox="1"/>
          <p:nvPr/>
        </p:nvSpPr>
        <p:spPr>
          <a:xfrm>
            <a:off x="518615" y="600501"/>
            <a:ext cx="10931857" cy="5632311"/>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Diversity is important because everyone is unique, think differently and has varying and interesting ideas and views. Diversity as a result of globalization has provided the following benefits:</a:t>
            </a:r>
          </a:p>
          <a:p>
            <a:endParaRPr lang="en-GB" sz="24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GB" sz="3200" dirty="0">
                <a:latin typeface="Calibri" panose="020F0502020204030204" pitchFamily="34" charset="0"/>
                <a:cs typeface="Calibri" panose="020F0502020204030204" pitchFamily="34" charset="0"/>
              </a:rPr>
              <a:t>A culturally rich and colourful society</a:t>
            </a:r>
          </a:p>
          <a:p>
            <a:pPr marL="457200" indent="-457200">
              <a:buFont typeface="Arial" panose="020B0604020202020204" pitchFamily="34" charset="0"/>
              <a:buChar char="•"/>
            </a:pPr>
            <a:r>
              <a:rPr lang="en-GB" sz="3200" dirty="0">
                <a:latin typeface="Calibri" panose="020F0502020204030204" pitchFamily="34" charset="0"/>
                <a:cs typeface="Calibri" panose="020F0502020204030204" pitchFamily="34" charset="0"/>
              </a:rPr>
              <a:t>More creative and innovative ideas</a:t>
            </a:r>
          </a:p>
          <a:p>
            <a:pPr marL="457200" indent="-457200">
              <a:buFont typeface="Arial" panose="020B0604020202020204" pitchFamily="34" charset="0"/>
              <a:buChar char="•"/>
            </a:pPr>
            <a:r>
              <a:rPr lang="en-GB" sz="3200" dirty="0">
                <a:latin typeface="Calibri" panose="020F0502020204030204" pitchFamily="34" charset="0"/>
                <a:cs typeface="Calibri" panose="020F0502020204030204" pitchFamily="34" charset="0"/>
              </a:rPr>
              <a:t>A rich work force</a:t>
            </a:r>
          </a:p>
          <a:p>
            <a:pPr marL="457200" indent="-457200">
              <a:buFont typeface="Arial" panose="020B0604020202020204" pitchFamily="34" charset="0"/>
              <a:buChar char="•"/>
            </a:pPr>
            <a:r>
              <a:rPr lang="en-GB" sz="3200" dirty="0">
                <a:latin typeface="Calibri" panose="020F0502020204030204" pitchFamily="34" charset="0"/>
                <a:cs typeface="Calibri" panose="020F0502020204030204" pitchFamily="34" charset="0"/>
              </a:rPr>
              <a:t>New experiences (such as trying out new food)</a:t>
            </a:r>
          </a:p>
          <a:p>
            <a:pPr marL="457200" indent="-457200">
              <a:buFont typeface="Arial" panose="020B0604020202020204" pitchFamily="34" charset="0"/>
              <a:buChar char="•"/>
            </a:pPr>
            <a:r>
              <a:rPr lang="en-GB" sz="3200" dirty="0">
                <a:latin typeface="Calibri" panose="020F0502020204030204" pitchFamily="34" charset="0"/>
                <a:cs typeface="Calibri" panose="020F0502020204030204" pitchFamily="34" charset="0"/>
              </a:rPr>
              <a:t>Gives a wider world view leading to understanding and respect for others</a:t>
            </a: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11804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31" name="Rectangle 25">
            <a:extLst>
              <a:ext uri="{FF2B5EF4-FFF2-40B4-BE49-F238E27FC236}">
                <a16:creationId xmlns:a16="http://schemas.microsoft.com/office/drawing/2014/main" id="{8A94871E-96FC-4ADE-815B-41A636E34F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F61D10-7A39-4CD1-9CBF-87BCFAAC3C11}"/>
              </a:ext>
            </a:extLst>
          </p:cNvPr>
          <p:cNvSpPr>
            <a:spLocks noGrp="1"/>
          </p:cNvSpPr>
          <p:nvPr>
            <p:ph type="title"/>
          </p:nvPr>
        </p:nvSpPr>
        <p:spPr>
          <a:xfrm>
            <a:off x="640080" y="320040"/>
            <a:ext cx="6692827" cy="3892669"/>
          </a:xfrm>
        </p:spPr>
        <p:txBody>
          <a:bodyPr vert="horz" lIns="91440" tIns="45720" rIns="91440" bIns="45720" rtlCol="0" anchor="b">
            <a:normAutofit/>
          </a:bodyPr>
          <a:lstStyle/>
          <a:p>
            <a:pPr algn="l"/>
            <a:r>
              <a:rPr lang="en-US" sz="9600"/>
              <a:t>Thank you</a:t>
            </a:r>
          </a:p>
        </p:txBody>
      </p:sp>
      <p:sp>
        <p:nvSpPr>
          <p:cNvPr id="32"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562"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Graphic 20" descr="Smiling Face with No Fill">
            <a:extLst>
              <a:ext uri="{FF2B5EF4-FFF2-40B4-BE49-F238E27FC236}">
                <a16:creationId xmlns:a16="http://schemas.microsoft.com/office/drawing/2014/main" id="{B4257862-EA1E-4E55-ADC8-1090AA73F8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81544" y="1371600"/>
            <a:ext cx="4087368" cy="4087368"/>
          </a:xfrm>
          <a:prstGeom prst="rect">
            <a:avLst/>
          </a:prstGeom>
        </p:spPr>
      </p:pic>
    </p:spTree>
    <p:extLst>
      <p:ext uri="{BB962C8B-B14F-4D97-AF65-F5344CB8AC3E}">
        <p14:creationId xmlns:p14="http://schemas.microsoft.com/office/powerpoint/2010/main" val="663125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BA494F-8DAC-400B-BAE8-4847A9C5AA68}"/>
              </a:ext>
            </a:extLst>
          </p:cNvPr>
          <p:cNvSpPr txBox="1"/>
          <p:nvPr/>
        </p:nvSpPr>
        <p:spPr>
          <a:xfrm>
            <a:off x="786063" y="826168"/>
            <a:ext cx="11061032" cy="4247317"/>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“Those young adults will face a new world order. Their daily contacts will include individuals from diverse ethnic, gender, linguistic, racial, and socioeconomic backgrounds. They will experience some of history's most serious health problems, inequities among less-developed and more-developed nations, environmental deterioration, overpopulation, transnational migrations, ethnic nationalism, and the decline of the nation-state. . . .  Will they have acquired the sensitivities, tolerance, and respect for all human beings to live harmoniously in an interdependent world? That is the fundamental question facing educators in the new millennium, when the global age requires a global education.”</a:t>
            </a:r>
          </a:p>
          <a:p>
            <a:r>
              <a:rPr lang="en-GB" dirty="0">
                <a:latin typeface="Calibri" panose="020F0502020204030204" pitchFamily="34" charset="0"/>
                <a:cs typeface="Calibri" panose="020F0502020204030204" pitchFamily="34" charset="0"/>
              </a:rPr>
              <a:t>Kirkwood (2001) in Heilman, E. E. (2006). chapter 13: Critical, Liberal, and Post-structural Challenges for Global 	Education, in Social Studies—THE NEXT GENERATION: Researching in the Postmodern. </a:t>
            </a:r>
            <a:r>
              <a:rPr lang="en-GB" i="1" dirty="0">
                <a:latin typeface="Calibri" panose="020F0502020204030204" pitchFamily="34" charset="0"/>
                <a:cs typeface="Calibri" panose="020F0502020204030204" pitchFamily="34" charset="0"/>
              </a:rPr>
              <a:t>Counterpoints, 272</a:t>
            </a:r>
            <a:r>
              <a:rPr lang="en-GB" dirty="0">
                <a:latin typeface="Calibri" panose="020F0502020204030204" pitchFamily="34" charset="0"/>
                <a:cs typeface="Calibri" panose="020F0502020204030204" pitchFamily="34" charset="0"/>
              </a:rPr>
              <a:t>, 	189-208. </a:t>
            </a:r>
          </a:p>
        </p:txBody>
      </p:sp>
    </p:spTree>
    <p:extLst>
      <p:ext uri="{BB962C8B-B14F-4D97-AF65-F5344CB8AC3E}">
        <p14:creationId xmlns:p14="http://schemas.microsoft.com/office/powerpoint/2010/main" val="1658020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6">
            <a:extLst>
              <a:ext uri="{FF2B5EF4-FFF2-40B4-BE49-F238E27FC236}">
                <a16:creationId xmlns:a16="http://schemas.microsoft.com/office/drawing/2014/main" id="{6EE0B6E2-7CE8-4D86-87FC-4B58A7D8E7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E37112D8-48DA-4F4A-A68C-317788C98410}"/>
              </a:ext>
            </a:extLst>
          </p:cNvPr>
          <p:cNvPicPr>
            <a:picLocks noChangeAspect="1"/>
          </p:cNvPicPr>
          <p:nvPr/>
        </p:nvPicPr>
        <p:blipFill rotWithShape="1">
          <a:blip r:embed="rId2"/>
          <a:srcRect t="2865" r="1" b="1"/>
          <a:stretch/>
        </p:blipFill>
        <p:spPr>
          <a:xfrm>
            <a:off x="577637" y="424330"/>
            <a:ext cx="11036726" cy="5869478"/>
          </a:xfrm>
          <a:custGeom>
            <a:avLst/>
            <a:gdLst/>
            <a:ahLst/>
            <a:cxnLst/>
            <a:rect l="l" t="t" r="r" b="b"/>
            <a:pathLst>
              <a:path w="10630858" h="5869478">
                <a:moveTo>
                  <a:pt x="5791061" y="218"/>
                </a:moveTo>
                <a:cubicBezTo>
                  <a:pt x="5877327" y="-560"/>
                  <a:pt x="5971399" y="626"/>
                  <a:pt x="6073275" y="5793"/>
                </a:cubicBezTo>
                <a:cubicBezTo>
                  <a:pt x="6098744" y="7086"/>
                  <a:pt x="6121786" y="8165"/>
                  <a:pt x="6142651" y="9057"/>
                </a:cubicBezTo>
                <a:lnTo>
                  <a:pt x="6164185" y="9874"/>
                </a:lnTo>
                <a:lnTo>
                  <a:pt x="6258731" y="5793"/>
                </a:lnTo>
                <a:lnTo>
                  <a:pt x="6319194" y="2002"/>
                </a:lnTo>
                <a:lnTo>
                  <a:pt x="6413049" y="11772"/>
                </a:lnTo>
                <a:cubicBezTo>
                  <a:pt x="6592720" y="42783"/>
                  <a:pt x="6774188" y="66100"/>
                  <a:pt x="6956654" y="46745"/>
                </a:cubicBezTo>
                <a:cubicBezTo>
                  <a:pt x="7082424" y="33223"/>
                  <a:pt x="7207994" y="25294"/>
                  <a:pt x="7334364" y="25763"/>
                </a:cubicBezTo>
                <a:cubicBezTo>
                  <a:pt x="7624835" y="25763"/>
                  <a:pt x="7915502" y="28559"/>
                  <a:pt x="8205974" y="22730"/>
                </a:cubicBezTo>
                <a:cubicBezTo>
                  <a:pt x="8464499" y="17601"/>
                  <a:pt x="8722029" y="6412"/>
                  <a:pt x="8980756" y="34620"/>
                </a:cubicBezTo>
                <a:cubicBezTo>
                  <a:pt x="9362658" y="76124"/>
                  <a:pt x="9746556" y="62832"/>
                  <a:pt x="10129655" y="57937"/>
                </a:cubicBezTo>
                <a:lnTo>
                  <a:pt x="10163726" y="56766"/>
                </a:lnTo>
                <a:lnTo>
                  <a:pt x="10254950" y="73131"/>
                </a:lnTo>
                <a:lnTo>
                  <a:pt x="10311819" y="101928"/>
                </a:lnTo>
                <a:cubicBezTo>
                  <a:pt x="10479504" y="200737"/>
                  <a:pt x="10591476" y="367254"/>
                  <a:pt x="10625532" y="561669"/>
                </a:cubicBezTo>
                <a:lnTo>
                  <a:pt x="10626834" y="578090"/>
                </a:lnTo>
                <a:lnTo>
                  <a:pt x="10611964" y="734537"/>
                </a:lnTo>
                <a:cubicBezTo>
                  <a:pt x="10602387" y="823467"/>
                  <a:pt x="10587763" y="913306"/>
                  <a:pt x="10611964" y="1001326"/>
                </a:cubicBezTo>
                <a:cubicBezTo>
                  <a:pt x="10628543" y="1062669"/>
                  <a:pt x="10632231" y="1127783"/>
                  <a:pt x="10622705" y="1191154"/>
                </a:cubicBezTo>
                <a:cubicBezTo>
                  <a:pt x="10606645" y="1303627"/>
                  <a:pt x="10603293" y="1418084"/>
                  <a:pt x="10612740" y="1531572"/>
                </a:cubicBezTo>
                <a:cubicBezTo>
                  <a:pt x="10618978" y="1606398"/>
                  <a:pt x="10618020" y="1681815"/>
                  <a:pt x="10609893" y="1756397"/>
                </a:cubicBezTo>
                <a:cubicBezTo>
                  <a:pt x="10599152" y="1856690"/>
                  <a:pt x="10582457" y="1958800"/>
                  <a:pt x="10602776" y="2059394"/>
                </a:cubicBezTo>
                <a:cubicBezTo>
                  <a:pt x="10635130" y="2219226"/>
                  <a:pt x="10628659" y="2378906"/>
                  <a:pt x="10615717" y="2539949"/>
                </a:cubicBezTo>
                <a:cubicBezTo>
                  <a:pt x="10606011" y="2659785"/>
                  <a:pt x="10595269" y="2780984"/>
                  <a:pt x="10614682" y="2902183"/>
                </a:cubicBezTo>
                <a:cubicBezTo>
                  <a:pt x="10623029" y="2958418"/>
                  <a:pt x="10623029" y="3015928"/>
                  <a:pt x="10614682" y="3072165"/>
                </a:cubicBezTo>
                <a:cubicBezTo>
                  <a:pt x="10604587" y="3147914"/>
                  <a:pt x="10595010" y="3222907"/>
                  <a:pt x="10607952" y="3299413"/>
                </a:cubicBezTo>
                <a:cubicBezTo>
                  <a:pt x="10613646" y="3332743"/>
                  <a:pt x="10617917" y="3366376"/>
                  <a:pt x="10620894" y="3400009"/>
                </a:cubicBezTo>
                <a:cubicBezTo>
                  <a:pt x="10626822" y="3485877"/>
                  <a:pt x="10624699" y="3572233"/>
                  <a:pt x="10614553" y="3657556"/>
                </a:cubicBezTo>
                <a:cubicBezTo>
                  <a:pt x="10604846" y="3756637"/>
                  <a:pt x="10620635" y="3856323"/>
                  <a:pt x="10607694" y="3955100"/>
                </a:cubicBezTo>
                <a:cubicBezTo>
                  <a:pt x="10598504" y="4034653"/>
                  <a:pt x="10598155" y="4115265"/>
                  <a:pt x="10606658" y="4194923"/>
                </a:cubicBezTo>
                <a:cubicBezTo>
                  <a:pt x="10621954" y="4345512"/>
                  <a:pt x="10620998" y="4497755"/>
                  <a:pt x="10603811" y="4648057"/>
                </a:cubicBezTo>
                <a:cubicBezTo>
                  <a:pt x="10593198" y="4735775"/>
                  <a:pt x="10587116" y="4826067"/>
                  <a:pt x="10606140" y="4912119"/>
                </a:cubicBezTo>
                <a:cubicBezTo>
                  <a:pt x="10628530" y="5013245"/>
                  <a:pt x="10633189" y="5114446"/>
                  <a:pt x="10629921" y="5215515"/>
                </a:cubicBezTo>
                <a:lnTo>
                  <a:pt x="10625356" y="5273604"/>
                </a:lnTo>
                <a:lnTo>
                  <a:pt x="10624284" y="5284086"/>
                </a:lnTo>
                <a:cubicBezTo>
                  <a:pt x="10601148" y="5404993"/>
                  <a:pt x="10545219" y="5529874"/>
                  <a:pt x="10458692" y="5632218"/>
                </a:cubicBezTo>
                <a:lnTo>
                  <a:pt x="10418904" y="5670857"/>
                </a:lnTo>
                <a:lnTo>
                  <a:pt x="10417064" y="5673484"/>
                </a:lnTo>
                <a:cubicBezTo>
                  <a:pt x="10307992" y="5802550"/>
                  <a:pt x="10158402" y="5877799"/>
                  <a:pt x="9954609" y="5858572"/>
                </a:cubicBezTo>
                <a:cubicBezTo>
                  <a:pt x="9860355" y="5870096"/>
                  <a:pt x="9750551" y="5855439"/>
                  <a:pt x="9657171" y="5854061"/>
                </a:cubicBezTo>
                <a:lnTo>
                  <a:pt x="9612467" y="5856387"/>
                </a:lnTo>
                <a:lnTo>
                  <a:pt x="9279984" y="5838331"/>
                </a:lnTo>
                <a:cubicBezTo>
                  <a:pt x="9153141" y="5834280"/>
                  <a:pt x="9026273" y="5834164"/>
                  <a:pt x="8899305" y="5841275"/>
                </a:cubicBezTo>
                <a:cubicBezTo>
                  <a:pt x="8761407" y="5850940"/>
                  <a:pt x="8623304" y="5854733"/>
                  <a:pt x="8485266" y="5852671"/>
                </a:cubicBezTo>
                <a:lnTo>
                  <a:pt x="8314842" y="5842884"/>
                </a:lnTo>
                <a:lnTo>
                  <a:pt x="8193631" y="5825368"/>
                </a:lnTo>
                <a:lnTo>
                  <a:pt x="8029897" y="5818284"/>
                </a:lnTo>
                <a:lnTo>
                  <a:pt x="8028296" y="5817260"/>
                </a:lnTo>
                <a:lnTo>
                  <a:pt x="8008332" y="5817260"/>
                </a:lnTo>
                <a:lnTo>
                  <a:pt x="8006732" y="5818114"/>
                </a:lnTo>
                <a:lnTo>
                  <a:pt x="7839115" y="5825368"/>
                </a:lnTo>
                <a:lnTo>
                  <a:pt x="7801585" y="5830791"/>
                </a:lnTo>
                <a:lnTo>
                  <a:pt x="7734233" y="5834980"/>
                </a:lnTo>
                <a:lnTo>
                  <a:pt x="7482820" y="5855530"/>
                </a:lnTo>
                <a:lnTo>
                  <a:pt x="7445741" y="5854102"/>
                </a:lnTo>
                <a:lnTo>
                  <a:pt x="7403701" y="5858035"/>
                </a:lnTo>
                <a:lnTo>
                  <a:pt x="7155292" y="5854564"/>
                </a:lnTo>
                <a:cubicBezTo>
                  <a:pt x="6874805" y="5835913"/>
                  <a:pt x="6593917" y="5824488"/>
                  <a:pt x="6312830" y="5849900"/>
                </a:cubicBezTo>
                <a:lnTo>
                  <a:pt x="6232577" y="5855788"/>
                </a:lnTo>
                <a:lnTo>
                  <a:pt x="6231985" y="5855764"/>
                </a:lnTo>
                <a:lnTo>
                  <a:pt x="6166003" y="5858572"/>
                </a:lnTo>
                <a:cubicBezTo>
                  <a:pt x="6100624" y="5861901"/>
                  <a:pt x="6043822" y="5864887"/>
                  <a:pt x="5993271" y="5866513"/>
                </a:cubicBezTo>
                <a:lnTo>
                  <a:pt x="5925657" y="5866398"/>
                </a:lnTo>
                <a:lnTo>
                  <a:pt x="5833706" y="5859695"/>
                </a:lnTo>
                <a:cubicBezTo>
                  <a:pt x="5697214" y="5841788"/>
                  <a:pt x="5559607" y="5838897"/>
                  <a:pt x="5422657" y="5851067"/>
                </a:cubicBezTo>
                <a:lnTo>
                  <a:pt x="5250035" y="5858044"/>
                </a:lnTo>
                <a:lnTo>
                  <a:pt x="5151093" y="5858278"/>
                </a:lnTo>
                <a:lnTo>
                  <a:pt x="4972680" y="5851067"/>
                </a:lnTo>
                <a:cubicBezTo>
                  <a:pt x="4829141" y="5841741"/>
                  <a:pt x="4685204" y="5826120"/>
                  <a:pt x="4542066" y="5842905"/>
                </a:cubicBezTo>
                <a:cubicBezTo>
                  <a:pt x="4491758" y="5848734"/>
                  <a:pt x="4441488" y="5852626"/>
                  <a:pt x="4391242" y="5854962"/>
                </a:cubicBezTo>
                <a:lnTo>
                  <a:pt x="4246482" y="5857576"/>
                </a:lnTo>
                <a:lnTo>
                  <a:pt x="4221030" y="5856572"/>
                </a:lnTo>
                <a:lnTo>
                  <a:pt x="4218005" y="5856681"/>
                </a:lnTo>
                <a:lnTo>
                  <a:pt x="3939367" y="5844305"/>
                </a:lnTo>
                <a:cubicBezTo>
                  <a:pt x="3773470" y="5832648"/>
                  <a:pt x="3606974" y="5815626"/>
                  <a:pt x="3441875" y="5843140"/>
                </a:cubicBezTo>
                <a:cubicBezTo>
                  <a:pt x="3386806" y="5851400"/>
                  <a:pt x="3331601" y="5858126"/>
                  <a:pt x="3276306" y="5863318"/>
                </a:cubicBezTo>
                <a:lnTo>
                  <a:pt x="3225006" y="5866706"/>
                </a:lnTo>
                <a:lnTo>
                  <a:pt x="3194056" y="5866407"/>
                </a:lnTo>
                <a:lnTo>
                  <a:pt x="3082891" y="5863061"/>
                </a:lnTo>
                <a:lnTo>
                  <a:pt x="3013959" y="5869302"/>
                </a:lnTo>
                <a:cubicBezTo>
                  <a:pt x="2910698" y="5871464"/>
                  <a:pt x="2845426" y="5852913"/>
                  <a:pt x="2748311" y="5858572"/>
                </a:cubicBezTo>
                <a:cubicBezTo>
                  <a:pt x="2736171" y="5859279"/>
                  <a:pt x="2721419" y="5860082"/>
                  <a:pt x="2704411" y="5860936"/>
                </a:cubicBezTo>
                <a:lnTo>
                  <a:pt x="2650475" y="5863440"/>
                </a:lnTo>
                <a:lnTo>
                  <a:pt x="2436349" y="5854816"/>
                </a:lnTo>
                <a:cubicBezTo>
                  <a:pt x="2095150" y="5845165"/>
                  <a:pt x="1753811" y="5845122"/>
                  <a:pt x="1412584" y="5830782"/>
                </a:cubicBezTo>
                <a:cubicBezTo>
                  <a:pt x="1262458" y="5824256"/>
                  <a:pt x="1113131" y="5859227"/>
                  <a:pt x="963404" y="5861093"/>
                </a:cubicBezTo>
                <a:cubicBezTo>
                  <a:pt x="896140" y="5861967"/>
                  <a:pt x="828812" y="5861342"/>
                  <a:pt x="761431" y="5859896"/>
                </a:cubicBezTo>
                <a:lnTo>
                  <a:pt x="637698" y="5856158"/>
                </a:lnTo>
                <a:lnTo>
                  <a:pt x="592997" y="5853711"/>
                </a:lnTo>
                <a:cubicBezTo>
                  <a:pt x="391136" y="5830428"/>
                  <a:pt x="227663" y="5724844"/>
                  <a:pt x="123577" y="5564333"/>
                </a:cubicBezTo>
                <a:lnTo>
                  <a:pt x="99502" y="5518240"/>
                </a:lnTo>
                <a:lnTo>
                  <a:pt x="95609" y="5512764"/>
                </a:lnTo>
                <a:lnTo>
                  <a:pt x="86221" y="5492812"/>
                </a:lnTo>
                <a:lnTo>
                  <a:pt x="61763" y="5445986"/>
                </a:lnTo>
                <a:lnTo>
                  <a:pt x="56991" y="5430695"/>
                </a:lnTo>
                <a:lnTo>
                  <a:pt x="41922" y="5398673"/>
                </a:lnTo>
                <a:lnTo>
                  <a:pt x="25760" y="5339273"/>
                </a:lnTo>
                <a:lnTo>
                  <a:pt x="16811" y="5271956"/>
                </a:lnTo>
                <a:cubicBezTo>
                  <a:pt x="9305" y="5238090"/>
                  <a:pt x="4710" y="5203585"/>
                  <a:pt x="3092" y="5168860"/>
                </a:cubicBezTo>
                <a:cubicBezTo>
                  <a:pt x="-7132" y="5042101"/>
                  <a:pt x="10081" y="4917108"/>
                  <a:pt x="24446" y="4791844"/>
                </a:cubicBezTo>
                <a:cubicBezTo>
                  <a:pt x="34023" y="4712006"/>
                  <a:pt x="48647" y="4631352"/>
                  <a:pt x="24446" y="4552331"/>
                </a:cubicBezTo>
                <a:cubicBezTo>
                  <a:pt x="7867" y="4497261"/>
                  <a:pt x="4180" y="4438805"/>
                  <a:pt x="13705" y="4381912"/>
                </a:cubicBezTo>
                <a:cubicBezTo>
                  <a:pt x="29766" y="4280940"/>
                  <a:pt x="33117" y="4178184"/>
                  <a:pt x="23670" y="4076300"/>
                </a:cubicBezTo>
                <a:cubicBezTo>
                  <a:pt x="17432" y="4009125"/>
                  <a:pt x="18390" y="3941419"/>
                  <a:pt x="26517" y="3874462"/>
                </a:cubicBezTo>
                <a:cubicBezTo>
                  <a:pt x="37258" y="3784423"/>
                  <a:pt x="53954" y="3692752"/>
                  <a:pt x="33635" y="3602444"/>
                </a:cubicBezTo>
                <a:cubicBezTo>
                  <a:pt x="1280" y="3458954"/>
                  <a:pt x="7751" y="3315599"/>
                  <a:pt x="20694" y="3171022"/>
                </a:cubicBezTo>
                <a:cubicBezTo>
                  <a:pt x="30400" y="3063439"/>
                  <a:pt x="41141" y="2954632"/>
                  <a:pt x="21728" y="2845824"/>
                </a:cubicBezTo>
                <a:cubicBezTo>
                  <a:pt x="13381" y="2795337"/>
                  <a:pt x="13381" y="2743709"/>
                  <a:pt x="21728" y="2693221"/>
                </a:cubicBezTo>
                <a:cubicBezTo>
                  <a:pt x="31823" y="2625218"/>
                  <a:pt x="41400" y="2557892"/>
                  <a:pt x="28458" y="2489208"/>
                </a:cubicBezTo>
                <a:cubicBezTo>
                  <a:pt x="22764" y="2459285"/>
                  <a:pt x="18493" y="2429092"/>
                  <a:pt x="15516" y="2398898"/>
                </a:cubicBezTo>
                <a:cubicBezTo>
                  <a:pt x="9589" y="2321809"/>
                  <a:pt x="11711" y="2244283"/>
                  <a:pt x="21857" y="2167683"/>
                </a:cubicBezTo>
                <a:cubicBezTo>
                  <a:pt x="31564" y="2078733"/>
                  <a:pt x="15776" y="1989238"/>
                  <a:pt x="28717" y="1900560"/>
                </a:cubicBezTo>
                <a:cubicBezTo>
                  <a:pt x="37907" y="1829142"/>
                  <a:pt x="38255" y="1756772"/>
                  <a:pt x="29752" y="1685258"/>
                </a:cubicBezTo>
                <a:cubicBezTo>
                  <a:pt x="14456" y="1550065"/>
                  <a:pt x="15412" y="1413389"/>
                  <a:pt x="32599" y="1278454"/>
                </a:cubicBezTo>
                <a:cubicBezTo>
                  <a:pt x="43212" y="1199704"/>
                  <a:pt x="49294" y="1118644"/>
                  <a:pt x="30270" y="1041390"/>
                </a:cubicBezTo>
                <a:cubicBezTo>
                  <a:pt x="-14509" y="859818"/>
                  <a:pt x="11634" y="677973"/>
                  <a:pt x="30270" y="497354"/>
                </a:cubicBezTo>
                <a:lnTo>
                  <a:pt x="31725" y="472895"/>
                </a:lnTo>
                <a:lnTo>
                  <a:pt x="43781" y="427827"/>
                </a:lnTo>
                <a:lnTo>
                  <a:pt x="50994" y="413476"/>
                </a:lnTo>
                <a:lnTo>
                  <a:pt x="58372" y="387895"/>
                </a:lnTo>
                <a:cubicBezTo>
                  <a:pt x="111660" y="254431"/>
                  <a:pt x="198390" y="154469"/>
                  <a:pt x="306361" y="90092"/>
                </a:cubicBezTo>
                <a:lnTo>
                  <a:pt x="343340" y="71955"/>
                </a:lnTo>
                <a:lnTo>
                  <a:pt x="451947" y="55771"/>
                </a:lnTo>
                <a:lnTo>
                  <a:pt x="480681" y="50638"/>
                </a:lnTo>
                <a:lnTo>
                  <a:pt x="500476" y="51097"/>
                </a:lnTo>
                <a:cubicBezTo>
                  <a:pt x="614729" y="49684"/>
                  <a:pt x="728933" y="43772"/>
                  <a:pt x="843024" y="32056"/>
                </a:cubicBezTo>
                <a:cubicBezTo>
                  <a:pt x="1123212" y="7156"/>
                  <a:pt x="1404499" y="3566"/>
                  <a:pt x="1685086" y="21332"/>
                </a:cubicBezTo>
                <a:cubicBezTo>
                  <a:pt x="1938623" y="33688"/>
                  <a:pt x="2191759" y="64000"/>
                  <a:pt x="2445896" y="38121"/>
                </a:cubicBezTo>
                <a:cubicBezTo>
                  <a:pt x="2489616" y="33690"/>
                  <a:pt x="2532937" y="26111"/>
                  <a:pt x="2576333" y="19030"/>
                </a:cubicBezTo>
                <a:lnTo>
                  <a:pt x="2696353" y="4251"/>
                </a:lnTo>
                <a:lnTo>
                  <a:pt x="2745536" y="5232"/>
                </a:lnTo>
                <a:cubicBezTo>
                  <a:pt x="2818993" y="6452"/>
                  <a:pt x="2887864" y="7004"/>
                  <a:pt x="2947014" y="5793"/>
                </a:cubicBezTo>
                <a:cubicBezTo>
                  <a:pt x="3006163" y="4584"/>
                  <a:pt x="3060036" y="3178"/>
                  <a:pt x="3110399" y="1949"/>
                </a:cubicBezTo>
                <a:lnTo>
                  <a:pt x="3199002" y="221"/>
                </a:lnTo>
                <a:lnTo>
                  <a:pt x="3325015" y="3583"/>
                </a:lnTo>
                <a:cubicBezTo>
                  <a:pt x="3530714" y="12997"/>
                  <a:pt x="3736239" y="28910"/>
                  <a:pt x="3941762" y="43248"/>
                </a:cubicBezTo>
                <a:cubicBezTo>
                  <a:pt x="4091489" y="53739"/>
                  <a:pt x="4241215" y="66563"/>
                  <a:pt x="4390942" y="37886"/>
                </a:cubicBezTo>
                <a:cubicBezTo>
                  <a:pt x="4517292" y="15154"/>
                  <a:pt x="4645537" y="10467"/>
                  <a:pt x="4772844" y="23896"/>
                </a:cubicBezTo>
                <a:cubicBezTo>
                  <a:pt x="4885597" y="37327"/>
                  <a:pt x="4999052" y="40520"/>
                  <a:pt x="5112224" y="33456"/>
                </a:cubicBezTo>
                <a:lnTo>
                  <a:pt x="5477482" y="6922"/>
                </a:lnTo>
                <a:lnTo>
                  <a:pt x="5517883" y="7607"/>
                </a:lnTo>
                <a:lnTo>
                  <a:pt x="5555683" y="6426"/>
                </a:lnTo>
                <a:cubicBezTo>
                  <a:pt x="5626335" y="3737"/>
                  <a:pt x="5704795" y="995"/>
                  <a:pt x="5791061" y="218"/>
                </a:cubicBezTo>
                <a:close/>
              </a:path>
            </a:pathLst>
          </a:custGeom>
        </p:spPr>
      </p:pic>
    </p:spTree>
    <p:extLst>
      <p:ext uri="{BB962C8B-B14F-4D97-AF65-F5344CB8AC3E}">
        <p14:creationId xmlns:p14="http://schemas.microsoft.com/office/powerpoint/2010/main" val="536276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F736F-42E9-40D8-B312-EB21F6B2ADDC}"/>
              </a:ext>
            </a:extLst>
          </p:cNvPr>
          <p:cNvSpPr>
            <a:spLocks noGrp="1"/>
          </p:cNvSpPr>
          <p:nvPr>
            <p:ph type="title"/>
          </p:nvPr>
        </p:nvSpPr>
        <p:spPr/>
        <p:txBody>
          <a:bodyPr/>
          <a:lstStyle/>
          <a:p>
            <a:r>
              <a:rPr lang="en-GB" dirty="0"/>
              <a:t>The Concept of Global Education</a:t>
            </a:r>
          </a:p>
        </p:txBody>
      </p:sp>
      <p:sp>
        <p:nvSpPr>
          <p:cNvPr id="3" name="Content Placeholder 2">
            <a:extLst>
              <a:ext uri="{FF2B5EF4-FFF2-40B4-BE49-F238E27FC236}">
                <a16:creationId xmlns:a16="http://schemas.microsoft.com/office/drawing/2014/main" id="{0911B5F0-8963-446C-BA7E-2C650D4A408D}"/>
              </a:ext>
            </a:extLst>
          </p:cNvPr>
          <p:cNvSpPr>
            <a:spLocks noGrp="1"/>
          </p:cNvSpPr>
          <p:nvPr>
            <p:ph idx="1"/>
          </p:nvPr>
        </p:nvSpPr>
        <p:spPr/>
        <p:txBody>
          <a:bodyPr>
            <a:noAutofit/>
          </a:bodyPr>
          <a:lstStyle/>
          <a:p>
            <a:pPr marL="0" indent="0">
              <a:buNone/>
            </a:pPr>
            <a:r>
              <a:rPr lang="en-GB" dirty="0">
                <a:latin typeface="Calibri" panose="020F0502020204030204" pitchFamily="34" charset="0"/>
                <a:cs typeface="Calibri" panose="020F0502020204030204" pitchFamily="34" charset="0"/>
              </a:rPr>
              <a:t>Global Education is concerned with: </a:t>
            </a:r>
          </a:p>
          <a:p>
            <a:pPr>
              <a:buFont typeface="Wingdings" panose="05000000000000000000" pitchFamily="2" charset="2"/>
              <a:buChar char="v"/>
            </a:pPr>
            <a:r>
              <a:rPr lang="en-GB" dirty="0">
                <a:latin typeface="Calibri" panose="020F0502020204030204" pitchFamily="34" charset="0"/>
                <a:cs typeface="Calibri" panose="020F0502020204030204" pitchFamily="34" charset="0"/>
              </a:rPr>
              <a:t>Awareness and understanding of our interconnectedness (The Cognitive- Knowing)</a:t>
            </a:r>
          </a:p>
          <a:p>
            <a:pPr>
              <a:buFont typeface="Wingdings" panose="05000000000000000000" pitchFamily="2" charset="2"/>
              <a:buChar char="v"/>
            </a:pPr>
            <a:r>
              <a:rPr lang="en-GB" dirty="0">
                <a:latin typeface="Calibri" panose="020F0502020204030204" pitchFamily="34" charset="0"/>
                <a:cs typeface="Calibri" panose="020F0502020204030204" pitchFamily="34" charset="0"/>
              </a:rPr>
              <a:t>Developing concern for every human being, human kind and humanity (The Socio Emotional)</a:t>
            </a:r>
          </a:p>
          <a:p>
            <a:pPr>
              <a:buFont typeface="Wingdings" panose="05000000000000000000" pitchFamily="2" charset="2"/>
              <a:buChar char="v"/>
            </a:pPr>
            <a:r>
              <a:rPr lang="en-GB" dirty="0">
                <a:latin typeface="Calibri" panose="020F0502020204030204" pitchFamily="34" charset="0"/>
                <a:cs typeface="Calibri" panose="020F0502020204030204" pitchFamily="34" charset="0"/>
              </a:rPr>
              <a:t>Taking a stand for an inclusive, just and peaceful world (The Behavioural-Acting)</a:t>
            </a:r>
          </a:p>
          <a:p>
            <a:pPr>
              <a:buFont typeface="Wingdings" panose="05000000000000000000" pitchFamily="2" charset="2"/>
              <a:buChar char="v"/>
            </a:pPr>
            <a:r>
              <a:rPr lang="en-GB" dirty="0">
                <a:latin typeface="Calibri" panose="020F0502020204030204" pitchFamily="34" charset="0"/>
                <a:cs typeface="Calibri" panose="020F0502020204030204" pitchFamily="34" charset="0"/>
              </a:rPr>
              <a:t>Developing a sense of communality to promote world Peace (The Outcome)</a:t>
            </a:r>
          </a:p>
        </p:txBody>
      </p:sp>
    </p:spTree>
    <p:extLst>
      <p:ext uri="{BB962C8B-B14F-4D97-AF65-F5344CB8AC3E}">
        <p14:creationId xmlns:p14="http://schemas.microsoft.com/office/powerpoint/2010/main" val="3902252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E0F2324-2FE5-4B53-8FC9-AF8AE7F7C610}"/>
              </a:ext>
            </a:extLst>
          </p:cNvPr>
          <p:cNvPicPr>
            <a:picLocks noChangeAspect="1"/>
          </p:cNvPicPr>
          <p:nvPr/>
        </p:nvPicPr>
        <p:blipFill>
          <a:blip r:embed="rId2"/>
          <a:stretch>
            <a:fillRect/>
          </a:stretch>
        </p:blipFill>
        <p:spPr>
          <a:xfrm>
            <a:off x="764988" y="1281282"/>
            <a:ext cx="3368969" cy="4295435"/>
          </a:xfrm>
          <a:prstGeom prst="rect">
            <a:avLst/>
          </a:prstGeom>
        </p:spPr>
      </p:pic>
      <p:sp>
        <p:nvSpPr>
          <p:cNvPr id="13" name="Freeform: Shape 12">
            <a:extLst>
              <a:ext uri="{FF2B5EF4-FFF2-40B4-BE49-F238E27FC236}">
                <a16:creationId xmlns:a16="http://schemas.microsoft.com/office/drawing/2014/main" id="{15109354-9C5D-4F8C-B0E6-D1043C7BF2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rgbClr val="4175C3"/>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8E78DA-43FC-476F-AA93-887600BED740}"/>
              </a:ext>
            </a:extLst>
          </p:cNvPr>
          <p:cNvSpPr>
            <a:spLocks noGrp="1"/>
          </p:cNvSpPr>
          <p:nvPr>
            <p:ph type="title"/>
          </p:nvPr>
        </p:nvSpPr>
        <p:spPr>
          <a:xfrm>
            <a:off x="5759354" y="638089"/>
            <a:ext cx="5337270" cy="1476801"/>
          </a:xfrm>
        </p:spPr>
        <p:txBody>
          <a:bodyPr anchor="b">
            <a:normAutofit fontScale="90000"/>
          </a:bodyPr>
          <a:lstStyle/>
          <a:p>
            <a:pPr>
              <a:lnSpc>
                <a:spcPct val="90000"/>
              </a:lnSpc>
            </a:pPr>
            <a:r>
              <a:rPr lang="en-GB" dirty="0">
                <a:solidFill>
                  <a:srgbClr val="FFFFFF"/>
                </a:solidFill>
              </a:rPr>
              <a:t>Giving Importance to Global Education</a:t>
            </a:r>
          </a:p>
        </p:txBody>
      </p:sp>
      <p:sp>
        <p:nvSpPr>
          <p:cNvPr id="15" name="Rectangle 6">
            <a:extLst>
              <a:ext uri="{FF2B5EF4-FFF2-40B4-BE49-F238E27FC236}">
                <a16:creationId xmlns:a16="http://schemas.microsoft.com/office/drawing/2014/main" id="{3CE8AF5E-D374-4CF1-90CC-35CF73B81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6304" y="2368177"/>
            <a:ext cx="4114800" cy="18288"/>
          </a:xfrm>
          <a:custGeom>
            <a:avLst/>
            <a:gdLst>
              <a:gd name="connsiteX0" fmla="*/ 0 w 4114800"/>
              <a:gd name="connsiteY0" fmla="*/ 0 h 18288"/>
              <a:gd name="connsiteX1" fmla="*/ 768096 w 4114800"/>
              <a:gd name="connsiteY1" fmla="*/ 0 h 18288"/>
              <a:gd name="connsiteX2" fmla="*/ 1495044 w 4114800"/>
              <a:gd name="connsiteY2" fmla="*/ 0 h 18288"/>
              <a:gd name="connsiteX3" fmla="*/ 2221992 w 4114800"/>
              <a:gd name="connsiteY3" fmla="*/ 0 h 18288"/>
              <a:gd name="connsiteX4" fmla="*/ 2784348 w 4114800"/>
              <a:gd name="connsiteY4" fmla="*/ 0 h 18288"/>
              <a:gd name="connsiteX5" fmla="*/ 3387852 w 4114800"/>
              <a:gd name="connsiteY5" fmla="*/ 0 h 18288"/>
              <a:gd name="connsiteX6" fmla="*/ 4114800 w 4114800"/>
              <a:gd name="connsiteY6" fmla="*/ 0 h 18288"/>
              <a:gd name="connsiteX7" fmla="*/ 4114800 w 4114800"/>
              <a:gd name="connsiteY7" fmla="*/ 18288 h 18288"/>
              <a:gd name="connsiteX8" fmla="*/ 3429000 w 4114800"/>
              <a:gd name="connsiteY8" fmla="*/ 18288 h 18288"/>
              <a:gd name="connsiteX9" fmla="*/ 2866644 w 4114800"/>
              <a:gd name="connsiteY9" fmla="*/ 18288 h 18288"/>
              <a:gd name="connsiteX10" fmla="*/ 2304288 w 4114800"/>
              <a:gd name="connsiteY10" fmla="*/ 18288 h 18288"/>
              <a:gd name="connsiteX11" fmla="*/ 1577340 w 4114800"/>
              <a:gd name="connsiteY11" fmla="*/ 18288 h 18288"/>
              <a:gd name="connsiteX12" fmla="*/ 973836 w 4114800"/>
              <a:gd name="connsiteY12" fmla="*/ 18288 h 18288"/>
              <a:gd name="connsiteX13" fmla="*/ 0 w 4114800"/>
              <a:gd name="connsiteY13" fmla="*/ 18288 h 18288"/>
              <a:gd name="connsiteX14" fmla="*/ 0 w 411480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14800" h="18288" fill="none" extrusionOk="0">
                <a:moveTo>
                  <a:pt x="0" y="0"/>
                </a:moveTo>
                <a:cubicBezTo>
                  <a:pt x="338280" y="-26110"/>
                  <a:pt x="483942" y="6555"/>
                  <a:pt x="768096" y="0"/>
                </a:cubicBezTo>
                <a:cubicBezTo>
                  <a:pt x="1052250" y="-6555"/>
                  <a:pt x="1331484" y="24616"/>
                  <a:pt x="1495044" y="0"/>
                </a:cubicBezTo>
                <a:cubicBezTo>
                  <a:pt x="1658604" y="-24616"/>
                  <a:pt x="2056661" y="-33562"/>
                  <a:pt x="2221992" y="0"/>
                </a:cubicBezTo>
                <a:cubicBezTo>
                  <a:pt x="2387323" y="33562"/>
                  <a:pt x="2629463" y="-20094"/>
                  <a:pt x="2784348" y="0"/>
                </a:cubicBezTo>
                <a:cubicBezTo>
                  <a:pt x="2939233" y="20094"/>
                  <a:pt x="3151981" y="1524"/>
                  <a:pt x="3387852" y="0"/>
                </a:cubicBezTo>
                <a:cubicBezTo>
                  <a:pt x="3623723" y="-1524"/>
                  <a:pt x="3882724" y="26165"/>
                  <a:pt x="4114800" y="0"/>
                </a:cubicBezTo>
                <a:cubicBezTo>
                  <a:pt x="4114300" y="8855"/>
                  <a:pt x="4114909" y="14521"/>
                  <a:pt x="4114800" y="18288"/>
                </a:cubicBezTo>
                <a:cubicBezTo>
                  <a:pt x="3910038" y="37744"/>
                  <a:pt x="3683432" y="-3969"/>
                  <a:pt x="3429000" y="18288"/>
                </a:cubicBezTo>
                <a:cubicBezTo>
                  <a:pt x="3174568" y="40545"/>
                  <a:pt x="3085815" y="44166"/>
                  <a:pt x="2866644" y="18288"/>
                </a:cubicBezTo>
                <a:cubicBezTo>
                  <a:pt x="2647473" y="-7590"/>
                  <a:pt x="2580474" y="31338"/>
                  <a:pt x="2304288" y="18288"/>
                </a:cubicBezTo>
                <a:cubicBezTo>
                  <a:pt x="2028102" y="5238"/>
                  <a:pt x="1863008" y="-2001"/>
                  <a:pt x="1577340" y="18288"/>
                </a:cubicBezTo>
                <a:cubicBezTo>
                  <a:pt x="1291672" y="38577"/>
                  <a:pt x="1243931" y="9893"/>
                  <a:pt x="973836" y="18288"/>
                </a:cubicBezTo>
                <a:cubicBezTo>
                  <a:pt x="703741" y="26683"/>
                  <a:pt x="317656" y="-5910"/>
                  <a:pt x="0" y="18288"/>
                </a:cubicBezTo>
                <a:cubicBezTo>
                  <a:pt x="683" y="12014"/>
                  <a:pt x="724" y="5908"/>
                  <a:pt x="0" y="0"/>
                </a:cubicBezTo>
                <a:close/>
              </a:path>
              <a:path w="4114800" h="18288" stroke="0" extrusionOk="0">
                <a:moveTo>
                  <a:pt x="0" y="0"/>
                </a:moveTo>
                <a:cubicBezTo>
                  <a:pt x="276109" y="5266"/>
                  <a:pt x="325589" y="-19584"/>
                  <a:pt x="644652" y="0"/>
                </a:cubicBezTo>
                <a:cubicBezTo>
                  <a:pt x="963715" y="19584"/>
                  <a:pt x="1064991" y="6066"/>
                  <a:pt x="1207008" y="0"/>
                </a:cubicBezTo>
                <a:cubicBezTo>
                  <a:pt x="1349025" y="-6066"/>
                  <a:pt x="1791724" y="14506"/>
                  <a:pt x="1975104" y="0"/>
                </a:cubicBezTo>
                <a:cubicBezTo>
                  <a:pt x="2158484" y="-14506"/>
                  <a:pt x="2397469" y="20822"/>
                  <a:pt x="2619756" y="0"/>
                </a:cubicBezTo>
                <a:cubicBezTo>
                  <a:pt x="2842043" y="-20822"/>
                  <a:pt x="2992157" y="20388"/>
                  <a:pt x="3264408" y="0"/>
                </a:cubicBezTo>
                <a:cubicBezTo>
                  <a:pt x="3536659" y="-20388"/>
                  <a:pt x="3855620" y="38211"/>
                  <a:pt x="4114800" y="0"/>
                </a:cubicBezTo>
                <a:cubicBezTo>
                  <a:pt x="4113902" y="7180"/>
                  <a:pt x="4114969" y="13790"/>
                  <a:pt x="4114800" y="18288"/>
                </a:cubicBezTo>
                <a:cubicBezTo>
                  <a:pt x="3968901" y="8593"/>
                  <a:pt x="3623428" y="17559"/>
                  <a:pt x="3429000" y="18288"/>
                </a:cubicBezTo>
                <a:cubicBezTo>
                  <a:pt x="3234572" y="19017"/>
                  <a:pt x="3085079" y="41804"/>
                  <a:pt x="2866644" y="18288"/>
                </a:cubicBezTo>
                <a:cubicBezTo>
                  <a:pt x="2648209" y="-5228"/>
                  <a:pt x="2451737" y="24580"/>
                  <a:pt x="2180844" y="18288"/>
                </a:cubicBezTo>
                <a:cubicBezTo>
                  <a:pt x="1909951" y="11996"/>
                  <a:pt x="1681589" y="12244"/>
                  <a:pt x="1495044" y="18288"/>
                </a:cubicBezTo>
                <a:cubicBezTo>
                  <a:pt x="1308499" y="24332"/>
                  <a:pt x="1136614" y="21789"/>
                  <a:pt x="850392" y="18288"/>
                </a:cubicBezTo>
                <a:cubicBezTo>
                  <a:pt x="564170" y="14787"/>
                  <a:pt x="210636" y="54701"/>
                  <a:pt x="0" y="18288"/>
                </a:cubicBezTo>
                <a:cubicBezTo>
                  <a:pt x="571" y="10093"/>
                  <a:pt x="-125" y="8407"/>
                  <a:pt x="0" y="0"/>
                </a:cubicBezTo>
                <a:close/>
              </a:path>
            </a:pathLst>
          </a:custGeom>
          <a:solidFill>
            <a:srgbClr val="4175C3"/>
          </a:solidFill>
          <a:ln w="38100" cap="rnd">
            <a:solidFill>
              <a:srgbClr val="4175C3"/>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BB01CC7-BCD7-4B79-8744-303E479B42D6}"/>
              </a:ext>
            </a:extLst>
          </p:cNvPr>
          <p:cNvSpPr>
            <a:spLocks noGrp="1"/>
          </p:cNvSpPr>
          <p:nvPr>
            <p:ph idx="1"/>
          </p:nvPr>
        </p:nvSpPr>
        <p:spPr>
          <a:xfrm>
            <a:off x="5759354" y="2664886"/>
            <a:ext cx="5461095" cy="3550789"/>
          </a:xfrm>
        </p:spPr>
        <p:txBody>
          <a:bodyPr anchor="t">
            <a:normAutofit/>
          </a:bodyPr>
          <a:lstStyle/>
          <a:p>
            <a:r>
              <a:rPr lang="en-GB">
                <a:solidFill>
                  <a:srgbClr val="FFFFFF"/>
                </a:solidFill>
                <a:latin typeface="Aldhabi" panose="01000000000000000000" pitchFamily="2" charset="-78"/>
                <a:cs typeface="Aldhabi" panose="01000000000000000000" pitchFamily="2" charset="-78"/>
              </a:rPr>
              <a:t>Global Education was included in the United Nations Sustainable Developmental Goals under education in 2015, with the aim of developing global citizens who would challenge current day inequities and take action to solve global issues. </a:t>
            </a:r>
          </a:p>
        </p:txBody>
      </p:sp>
      <mc:AlternateContent xmlns:mc="http://schemas.openxmlformats.org/markup-compatibility/2006" xmlns:p14="http://schemas.microsoft.com/office/powerpoint/2010/main">
        <mc:Choice Requires="p14">
          <p:contentPart p14:bwMode="auto" r:id="rId3">
            <p14:nvContentPartPr>
              <p14:cNvPr id="20" name="Ink 16">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6436237" y="1971579"/>
              <a:ext cx="360" cy="2160"/>
            </p14:xfrm>
          </p:contentPart>
        </mc:Choice>
        <mc:Fallback xmlns="">
          <p:pic>
            <p:nvPicPr>
              <p:cNvPr id="20" name="Ink 16">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6418237" y="1956150"/>
                <a:ext cx="36000" cy="32709"/>
              </a:xfrm>
              <a:prstGeom prst="rect">
                <a:avLst/>
              </a:prstGeom>
            </p:spPr>
          </p:pic>
        </mc:Fallback>
      </mc:AlternateContent>
      <p:sp>
        <p:nvSpPr>
          <p:cNvPr id="6" name="TextBox 5">
            <a:extLst>
              <a:ext uri="{FF2B5EF4-FFF2-40B4-BE49-F238E27FC236}">
                <a16:creationId xmlns:a16="http://schemas.microsoft.com/office/drawing/2014/main" id="{6109B31C-5657-4D11-BB0A-B79615CCE440}"/>
              </a:ext>
            </a:extLst>
          </p:cNvPr>
          <p:cNvSpPr txBox="1"/>
          <p:nvPr/>
        </p:nvSpPr>
        <p:spPr>
          <a:xfrm>
            <a:off x="1085957" y="5670472"/>
            <a:ext cx="3368969" cy="877163"/>
          </a:xfrm>
          <a:prstGeom prst="rect">
            <a:avLst/>
          </a:prstGeom>
          <a:noFill/>
        </p:spPr>
        <p:txBody>
          <a:bodyPr wrap="square">
            <a:spAutoFit/>
          </a:bodyPr>
          <a:lstStyle/>
          <a:p>
            <a:pPr algn="l">
              <a:spcAft>
                <a:spcPts val="600"/>
              </a:spcAft>
            </a:pPr>
            <a:r>
              <a:rPr lang="en-GB" b="1" i="0" dirty="0">
                <a:solidFill>
                  <a:srgbClr val="333333"/>
                </a:solidFill>
                <a:effectLst/>
                <a:latin typeface="Open Sans Condensed"/>
              </a:rPr>
              <a:t>Ban Ki-moon</a:t>
            </a:r>
          </a:p>
          <a:p>
            <a:pPr algn="l">
              <a:spcAft>
                <a:spcPts val="600"/>
              </a:spcAft>
            </a:pPr>
            <a:r>
              <a:rPr lang="en-GB" sz="1400" b="0" i="0" dirty="0">
                <a:solidFill>
                  <a:srgbClr val="70757A"/>
                </a:solidFill>
                <a:effectLst/>
                <a:latin typeface="arial" panose="020B0604020202020204" pitchFamily="34" charset="0"/>
              </a:rPr>
              <a:t>Former Secretary-General of the United Nations</a:t>
            </a:r>
            <a:endParaRPr lang="en-GB" sz="1400" b="1" i="0" dirty="0">
              <a:solidFill>
                <a:srgbClr val="333333"/>
              </a:solidFill>
              <a:effectLst/>
              <a:latin typeface="Open Sans Condensed"/>
            </a:endParaRPr>
          </a:p>
        </p:txBody>
      </p:sp>
    </p:spTree>
    <p:extLst>
      <p:ext uri="{BB962C8B-B14F-4D97-AF65-F5344CB8AC3E}">
        <p14:creationId xmlns:p14="http://schemas.microsoft.com/office/powerpoint/2010/main" val="2854849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7BA71-0DC6-453A-B839-1BCB7A07D184}"/>
              </a:ext>
            </a:extLst>
          </p:cNvPr>
          <p:cNvSpPr>
            <a:spLocks noGrp="1"/>
          </p:cNvSpPr>
          <p:nvPr>
            <p:ph type="title"/>
          </p:nvPr>
        </p:nvSpPr>
        <p:spPr/>
        <p:txBody>
          <a:bodyPr/>
          <a:lstStyle/>
          <a:p>
            <a:r>
              <a:rPr lang="en-GB" dirty="0"/>
              <a:t>Being a Global Citizen</a:t>
            </a:r>
          </a:p>
        </p:txBody>
      </p:sp>
      <p:sp>
        <p:nvSpPr>
          <p:cNvPr id="3" name="Content Placeholder 2">
            <a:extLst>
              <a:ext uri="{FF2B5EF4-FFF2-40B4-BE49-F238E27FC236}">
                <a16:creationId xmlns:a16="http://schemas.microsoft.com/office/drawing/2014/main" id="{F4277E17-DD2F-4C79-8BC3-455194EC91CD}"/>
              </a:ext>
            </a:extLst>
          </p:cNvPr>
          <p:cNvSpPr>
            <a:spLocks noGrp="1"/>
          </p:cNvSpPr>
          <p:nvPr>
            <p:ph idx="1"/>
          </p:nvPr>
        </p:nvSpPr>
        <p:spPr>
          <a:xfrm>
            <a:off x="838200" y="1929383"/>
            <a:ext cx="10515600" cy="4768195"/>
          </a:xfrm>
        </p:spPr>
        <p:txBody>
          <a:bodyPr>
            <a:normAutofit fontScale="92500" lnSpcReduction="10000"/>
          </a:bodyPr>
          <a:lstStyle/>
          <a:p>
            <a:pPr marL="0" indent="0">
              <a:buNone/>
            </a:pPr>
            <a:r>
              <a:rPr lang="en-GB" sz="4400" dirty="0">
                <a:latin typeface="Calibri" panose="020F0502020204030204" pitchFamily="34" charset="0"/>
                <a:cs typeface="Calibri" panose="020F0502020204030204" pitchFamily="34" charset="0"/>
              </a:rPr>
              <a:t>Being a global citizen entails that</a:t>
            </a:r>
          </a:p>
          <a:p>
            <a:r>
              <a:rPr lang="en-GB" sz="2400" dirty="0">
                <a:latin typeface="Calibri" panose="020F0502020204030204" pitchFamily="34" charset="0"/>
                <a:cs typeface="Calibri" panose="020F0502020204030204" pitchFamily="34" charset="0"/>
              </a:rPr>
              <a:t>One becomes aware of one’s own complicities</a:t>
            </a:r>
          </a:p>
          <a:p>
            <a:r>
              <a:rPr lang="en-GB" sz="2400" dirty="0">
                <a:latin typeface="Calibri" panose="020F0502020204030204" pitchFamily="34" charset="0"/>
                <a:cs typeface="Calibri" panose="020F0502020204030204" pitchFamily="34" charset="0"/>
              </a:rPr>
              <a:t>Build global consciousness</a:t>
            </a:r>
          </a:p>
          <a:p>
            <a:r>
              <a:rPr lang="en-GB" sz="2400" dirty="0">
                <a:latin typeface="Calibri" panose="020F0502020204030204" pitchFamily="34" charset="0"/>
                <a:cs typeface="Calibri" panose="020F0502020204030204" pitchFamily="34" charset="0"/>
              </a:rPr>
              <a:t>Develop cultural flexibility</a:t>
            </a:r>
          </a:p>
          <a:p>
            <a:r>
              <a:rPr lang="en-GB" sz="2400" dirty="0">
                <a:latin typeface="Calibri" panose="020F0502020204030204" pitchFamily="34" charset="0"/>
                <a:cs typeface="Calibri" panose="020F0502020204030204" pitchFamily="34" charset="0"/>
              </a:rPr>
              <a:t>We understand our shared responsibilities as global citizens</a:t>
            </a:r>
          </a:p>
          <a:p>
            <a:r>
              <a:rPr lang="en-GB" sz="2400" dirty="0">
                <a:latin typeface="Calibri" panose="020F0502020204030204" pitchFamily="34" charset="0"/>
                <a:cs typeface="Calibri" panose="020F0502020204030204" pitchFamily="34" charset="0"/>
              </a:rPr>
              <a:t>We understand global structure of oppression and domination on the basis of categories such as gender, race and class</a:t>
            </a:r>
          </a:p>
          <a:p>
            <a:r>
              <a:rPr lang="en-GB" sz="2400" dirty="0">
                <a:latin typeface="Calibri" panose="020F0502020204030204" pitchFamily="34" charset="0"/>
                <a:cs typeface="Calibri" panose="020F0502020204030204" pitchFamily="34" charset="0"/>
              </a:rPr>
              <a:t>Develop empathy and solidarity</a:t>
            </a:r>
          </a:p>
          <a:p>
            <a:r>
              <a:rPr lang="en-GB" sz="2400" dirty="0">
                <a:latin typeface="Calibri" panose="020F0502020204030204" pitchFamily="34" charset="0"/>
                <a:cs typeface="Calibri" panose="020F0502020204030204" pitchFamily="34" charset="0"/>
              </a:rPr>
              <a:t>We are able to critical think and reflect upon social policies that promote marginalization</a:t>
            </a:r>
          </a:p>
          <a:p>
            <a:r>
              <a:rPr lang="en-GB" sz="2400" dirty="0">
                <a:latin typeface="Calibri" panose="020F0502020204030204" pitchFamily="34" charset="0"/>
                <a:cs typeface="Calibri" panose="020F0502020204030204" pitchFamily="34" charset="0"/>
              </a:rPr>
              <a:t>Taking social action to achieve an equitable society.</a:t>
            </a:r>
          </a:p>
        </p:txBody>
      </p:sp>
    </p:spTree>
    <p:extLst>
      <p:ext uri="{BB962C8B-B14F-4D97-AF65-F5344CB8AC3E}">
        <p14:creationId xmlns:p14="http://schemas.microsoft.com/office/powerpoint/2010/main" val="2660217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AA3432F-EDFD-4376-B062-3DC7EC931722}"/>
              </a:ext>
            </a:extLst>
          </p:cNvPr>
          <p:cNvSpPr txBox="1"/>
          <p:nvPr/>
        </p:nvSpPr>
        <p:spPr>
          <a:xfrm>
            <a:off x="827314" y="478972"/>
            <a:ext cx="10918372" cy="5447645"/>
          </a:xfrm>
          <a:prstGeom prst="rect">
            <a:avLst/>
          </a:prstGeom>
          <a:noFill/>
        </p:spPr>
        <p:txBody>
          <a:bodyPr wrap="square" rtlCol="0">
            <a:spAutoFit/>
          </a:bodyPr>
          <a:lstStyle/>
          <a:p>
            <a:r>
              <a:rPr lang="en-GB" sz="4000" dirty="0">
                <a:latin typeface="Calibri" panose="020F0502020204030204" pitchFamily="34" charset="0"/>
                <a:cs typeface="Calibri" panose="020F0502020204030204" pitchFamily="34" charset="0"/>
              </a:rPr>
              <a:t>Challenges of Global Education</a:t>
            </a:r>
          </a:p>
          <a:p>
            <a:endParaRPr lang="en-GB" sz="28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GB" sz="2800" dirty="0">
                <a:latin typeface="Calibri" panose="020F0502020204030204" pitchFamily="34" charset="0"/>
                <a:cs typeface="Calibri" panose="020F0502020204030204" pitchFamily="34" charset="0"/>
              </a:rPr>
              <a:t>Fear that they undermine patriotism towards the nation states</a:t>
            </a:r>
          </a:p>
          <a:p>
            <a:pPr marL="457200" indent="-457200">
              <a:buFont typeface="Arial" panose="020B0604020202020204" pitchFamily="34" charset="0"/>
              <a:buChar char="•"/>
            </a:pPr>
            <a:endParaRPr lang="en-GB" sz="28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GB" sz="2800" dirty="0">
                <a:latin typeface="Calibri" panose="020F0502020204030204" pitchFamily="34" charset="0"/>
                <a:cs typeface="Calibri" panose="020F0502020204030204" pitchFamily="34" charset="0"/>
              </a:rPr>
              <a:t>Lack of a disciplined heritage. The family and other agents of socialization inform the structures within the society and group members perception about these structures, like with stereotypes.</a:t>
            </a:r>
          </a:p>
          <a:p>
            <a:pPr marL="457200" indent="-457200">
              <a:buFont typeface="Arial" panose="020B0604020202020204" pitchFamily="34" charset="0"/>
              <a:buChar char="•"/>
            </a:pPr>
            <a:endParaRPr lang="en-GB" sz="28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GB" sz="2800" dirty="0">
                <a:latin typeface="Calibri" panose="020F0502020204030204" pitchFamily="34" charset="0"/>
                <a:cs typeface="Calibri" panose="020F0502020204030204" pitchFamily="34" charset="0"/>
              </a:rPr>
              <a:t>Mistrust</a:t>
            </a:r>
          </a:p>
          <a:p>
            <a:endParaRPr lang="en-GB" sz="28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GB" sz="2800" dirty="0">
                <a:latin typeface="Calibri" panose="020F0502020204030204" pitchFamily="34" charset="0"/>
                <a:cs typeface="Calibri" panose="020F0502020204030204" pitchFamily="34" charset="0"/>
              </a:rPr>
              <a:t>Formation of the wrong values</a:t>
            </a:r>
          </a:p>
          <a:p>
            <a:endParaRPr lang="en-GB" sz="2800"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BACF7733-DE6E-4191-A3FC-F1A6545C06D0}"/>
              </a:ext>
            </a:extLst>
          </p:cNvPr>
          <p:cNvSpPr/>
          <p:nvPr/>
        </p:nvSpPr>
        <p:spPr>
          <a:xfrm>
            <a:off x="941696" y="573206"/>
            <a:ext cx="6523629" cy="723331"/>
          </a:xfrm>
          <a:prstGeom prst="round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86506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D9345-4FA0-49FF-BD2B-C90857B631A4}"/>
              </a:ext>
            </a:extLst>
          </p:cNvPr>
          <p:cNvSpPr>
            <a:spLocks noGrp="1"/>
          </p:cNvSpPr>
          <p:nvPr>
            <p:ph type="title"/>
          </p:nvPr>
        </p:nvSpPr>
        <p:spPr/>
        <p:txBody>
          <a:bodyPr/>
          <a:lstStyle/>
          <a:p>
            <a:r>
              <a:rPr lang="en-GB" dirty="0"/>
              <a:t>Intersectionality</a:t>
            </a:r>
          </a:p>
        </p:txBody>
      </p:sp>
      <p:sp>
        <p:nvSpPr>
          <p:cNvPr id="3" name="Content Placeholder 2">
            <a:extLst>
              <a:ext uri="{FF2B5EF4-FFF2-40B4-BE49-F238E27FC236}">
                <a16:creationId xmlns:a16="http://schemas.microsoft.com/office/drawing/2014/main" id="{C625D74B-E93D-4EC3-B8AB-179E57BE3334}"/>
              </a:ext>
            </a:extLst>
          </p:cNvPr>
          <p:cNvSpPr>
            <a:spLocks noGrp="1"/>
          </p:cNvSpPr>
          <p:nvPr>
            <p:ph idx="1"/>
          </p:nvPr>
        </p:nvSpPr>
        <p:spPr/>
        <p:txBody>
          <a:bodyPr/>
          <a:lstStyle/>
          <a:p>
            <a:pPr marL="0" indent="0">
              <a:buNone/>
            </a:pPr>
            <a:r>
              <a:rPr lang="en-GB" dirty="0">
                <a:latin typeface="Calibri" panose="020F0502020204030204" pitchFamily="34" charset="0"/>
                <a:cs typeface="Calibri" panose="020F0502020204030204" pitchFamily="34" charset="0"/>
              </a:rPr>
              <a:t>This focuses on structures of oppression and injustices which people could face as a result of:</a:t>
            </a:r>
          </a:p>
          <a:p>
            <a:pPr marL="514350" indent="-514350">
              <a:buAutoNum type="arabicPeriod"/>
            </a:pPr>
            <a:r>
              <a:rPr lang="en-GB" dirty="0">
                <a:latin typeface="Calibri" panose="020F0502020204030204" pitchFamily="34" charset="0"/>
                <a:cs typeface="Calibri" panose="020F0502020204030204" pitchFamily="34" charset="0"/>
              </a:rPr>
              <a:t>Gender</a:t>
            </a:r>
          </a:p>
          <a:p>
            <a:pPr marL="514350" indent="-514350">
              <a:buAutoNum type="arabicPeriod"/>
            </a:pPr>
            <a:r>
              <a:rPr lang="en-GB" dirty="0">
                <a:latin typeface="Calibri" panose="020F0502020204030204" pitchFamily="34" charset="0"/>
                <a:cs typeface="Calibri" panose="020F0502020204030204" pitchFamily="34" charset="0"/>
              </a:rPr>
              <a:t>Race</a:t>
            </a:r>
          </a:p>
          <a:p>
            <a:pPr marL="514350" indent="-514350">
              <a:buAutoNum type="arabicPeriod"/>
            </a:pPr>
            <a:r>
              <a:rPr lang="en-GB" dirty="0">
                <a:latin typeface="Calibri" panose="020F0502020204030204" pitchFamily="34" charset="0"/>
                <a:cs typeface="Calibri" panose="020F0502020204030204" pitchFamily="34" charset="0"/>
              </a:rPr>
              <a:t>Social Class</a:t>
            </a:r>
          </a:p>
          <a:p>
            <a:pPr marL="514350" indent="-514350">
              <a:buAutoNum type="arabicPeriod"/>
            </a:pPr>
            <a:r>
              <a:rPr lang="en-GB" dirty="0">
                <a:latin typeface="Calibri" panose="020F0502020204030204" pitchFamily="34" charset="0"/>
                <a:cs typeface="Calibri" panose="020F0502020204030204" pitchFamily="34" charset="0"/>
              </a:rPr>
              <a:t>Religion</a:t>
            </a:r>
          </a:p>
          <a:p>
            <a:pPr marL="514350" indent="-514350">
              <a:buAutoNum type="arabicPeriod"/>
            </a:pPr>
            <a:r>
              <a:rPr lang="en-GB" dirty="0">
                <a:latin typeface="Calibri" panose="020F0502020204030204" pitchFamily="34" charset="0"/>
                <a:cs typeface="Calibri" panose="020F0502020204030204" pitchFamily="34" charset="0"/>
              </a:rPr>
              <a:t>Ethnicity</a:t>
            </a:r>
          </a:p>
        </p:txBody>
      </p:sp>
    </p:spTree>
    <p:extLst>
      <p:ext uri="{BB962C8B-B14F-4D97-AF65-F5344CB8AC3E}">
        <p14:creationId xmlns:p14="http://schemas.microsoft.com/office/powerpoint/2010/main" val="1389163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AC0878-2E56-40F6-94B3-7CA313209CC1}"/>
              </a:ext>
            </a:extLst>
          </p:cNvPr>
          <p:cNvSpPr txBox="1"/>
          <p:nvPr/>
        </p:nvSpPr>
        <p:spPr>
          <a:xfrm>
            <a:off x="729343" y="718457"/>
            <a:ext cx="11049000" cy="5447645"/>
          </a:xfrm>
          <a:prstGeom prst="rect">
            <a:avLst/>
          </a:prstGeom>
          <a:noFill/>
        </p:spPr>
        <p:txBody>
          <a:bodyPr wrap="square" rtlCol="0">
            <a:spAutoFit/>
          </a:bodyPr>
          <a:lstStyle/>
          <a:p>
            <a:r>
              <a:rPr lang="en-GB" sz="4000" dirty="0">
                <a:latin typeface="Calibri" panose="020F0502020204030204" pitchFamily="34" charset="0"/>
                <a:cs typeface="Calibri" panose="020F0502020204030204" pitchFamily="34" charset="0"/>
              </a:rPr>
              <a:t>Intersectional Global Education</a:t>
            </a: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Aims at exposing structural oppression so they can be challenged.</a:t>
            </a: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Aims at encouraging critical thinking about the power structures responsible for oppression and injustice, leading to action.</a:t>
            </a: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Aims to empower by negotiating differences to build alliances out of consensus.</a:t>
            </a: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Aims to help students work through their differences for the common good.</a:t>
            </a:r>
          </a:p>
        </p:txBody>
      </p:sp>
      <p:sp>
        <p:nvSpPr>
          <p:cNvPr id="2" name="Rectangle: Rounded Corners 1">
            <a:extLst>
              <a:ext uri="{FF2B5EF4-FFF2-40B4-BE49-F238E27FC236}">
                <a16:creationId xmlns:a16="http://schemas.microsoft.com/office/drawing/2014/main" id="{AE9859D2-1365-44C4-A7F2-E8A9ED4DDF2B}"/>
              </a:ext>
            </a:extLst>
          </p:cNvPr>
          <p:cNvSpPr/>
          <p:nvPr/>
        </p:nvSpPr>
        <p:spPr>
          <a:xfrm>
            <a:off x="805543" y="827314"/>
            <a:ext cx="6607628" cy="609600"/>
          </a:xfrm>
          <a:prstGeom prst="round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34200429"/>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944</TotalTime>
  <Words>563</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Aldhabi</vt:lpstr>
      <vt:lpstr>Arial</vt:lpstr>
      <vt:lpstr>Arial</vt:lpstr>
      <vt:lpstr>Calibri</vt:lpstr>
      <vt:lpstr>Modern Love</vt:lpstr>
      <vt:lpstr>Open Sans Condensed</vt:lpstr>
      <vt:lpstr>The Hand</vt:lpstr>
      <vt:lpstr>Wingdings</vt:lpstr>
      <vt:lpstr>SketchyVTI</vt:lpstr>
      <vt:lpstr>GLOBAL EDUCATION</vt:lpstr>
      <vt:lpstr>PowerPoint Presentation</vt:lpstr>
      <vt:lpstr>PowerPoint Presentation</vt:lpstr>
      <vt:lpstr>The Concept of Global Education</vt:lpstr>
      <vt:lpstr>Giving Importance to Global Education</vt:lpstr>
      <vt:lpstr>Being a Global Citizen</vt:lpstr>
      <vt:lpstr>PowerPoint Presentation</vt:lpstr>
      <vt:lpstr>Intersectionality</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EDUCATION</dc:title>
  <dc:creator>Ntite Orji Kalu</dc:creator>
  <cp:lastModifiedBy>Ntite Orji Kalu</cp:lastModifiedBy>
  <cp:revision>25</cp:revision>
  <dcterms:created xsi:type="dcterms:W3CDTF">2021-03-26T11:43:10Z</dcterms:created>
  <dcterms:modified xsi:type="dcterms:W3CDTF">2021-03-30T12:17:23Z</dcterms:modified>
</cp:coreProperties>
</file>