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37" r:id="rId4"/>
    <p:sldId id="340" r:id="rId5"/>
    <p:sldId id="338" r:id="rId6"/>
    <p:sldId id="339" r:id="rId7"/>
    <p:sldId id="342" r:id="rId8"/>
    <p:sldId id="277" r:id="rId9"/>
    <p:sldId id="327" r:id="rId10"/>
    <p:sldId id="326" r:id="rId11"/>
    <p:sldId id="321" r:id="rId12"/>
    <p:sldId id="34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AC6B29-65AF-4497-8497-3C00DF92DC1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BF2F4D7-3EE2-4C24-ACCC-959D0048E397}">
      <dgm:prSet/>
      <dgm:spPr/>
      <dgm:t>
        <a:bodyPr/>
        <a:lstStyle/>
        <a:p>
          <a:pPr>
            <a:defRPr cap="all"/>
          </a:pPr>
          <a:r>
            <a:rPr lang="cs-CZ"/>
            <a:t>Dú:</a:t>
          </a:r>
          <a:endParaRPr lang="en-US"/>
        </a:p>
      </dgm:t>
    </dgm:pt>
    <dgm:pt modelId="{783AE99B-479D-42D3-913B-FF7910C713DF}" type="parTrans" cxnId="{FAA509DC-0247-4254-957E-179BED7295AE}">
      <dgm:prSet/>
      <dgm:spPr/>
      <dgm:t>
        <a:bodyPr/>
        <a:lstStyle/>
        <a:p>
          <a:endParaRPr lang="en-US"/>
        </a:p>
      </dgm:t>
    </dgm:pt>
    <dgm:pt modelId="{189DA370-C2CC-4484-8EA6-CAC770DF06E8}" type="sibTrans" cxnId="{FAA509DC-0247-4254-957E-179BED7295AE}">
      <dgm:prSet/>
      <dgm:spPr/>
      <dgm:t>
        <a:bodyPr/>
        <a:lstStyle/>
        <a:p>
          <a:endParaRPr lang="en-US"/>
        </a:p>
      </dgm:t>
    </dgm:pt>
    <dgm:pt modelId="{1676A734-BFD3-4B3D-B8E9-85EC84BBCAAA}">
      <dgm:prSet/>
      <dgm:spPr/>
      <dgm:t>
        <a:bodyPr/>
        <a:lstStyle/>
        <a:p>
          <a:pPr>
            <a:defRPr cap="all"/>
          </a:pPr>
          <a:r>
            <a:rPr lang="cs-CZ"/>
            <a:t>Když se řekne „média“… do pojmové mapy</a:t>
          </a:r>
          <a:endParaRPr lang="en-US"/>
        </a:p>
      </dgm:t>
    </dgm:pt>
    <dgm:pt modelId="{BDA163B7-F288-49D2-9926-350D71C521B7}" type="parTrans" cxnId="{D3368BC4-C45C-4B81-A170-A32741793371}">
      <dgm:prSet/>
      <dgm:spPr/>
      <dgm:t>
        <a:bodyPr/>
        <a:lstStyle/>
        <a:p>
          <a:endParaRPr lang="en-US"/>
        </a:p>
      </dgm:t>
    </dgm:pt>
    <dgm:pt modelId="{502F23B2-A8AE-4CD4-811D-1A7BCDA1422E}" type="sibTrans" cxnId="{D3368BC4-C45C-4B81-A170-A32741793371}">
      <dgm:prSet/>
      <dgm:spPr/>
      <dgm:t>
        <a:bodyPr/>
        <a:lstStyle/>
        <a:p>
          <a:endParaRPr lang="en-US"/>
        </a:p>
      </dgm:t>
    </dgm:pt>
    <dgm:pt modelId="{B5C706A5-6F45-430E-B179-D01C8C152095}" type="pres">
      <dgm:prSet presAssocID="{2BAC6B29-65AF-4497-8497-3C00DF92DC15}" presName="root" presStyleCnt="0">
        <dgm:presLayoutVars>
          <dgm:dir/>
          <dgm:resizeHandles val="exact"/>
        </dgm:presLayoutVars>
      </dgm:prSet>
      <dgm:spPr/>
    </dgm:pt>
    <dgm:pt modelId="{1A3BF2D5-38EB-4946-A2A9-532521CAB792}" type="pres">
      <dgm:prSet presAssocID="{BBF2F4D7-3EE2-4C24-ACCC-959D0048E397}" presName="compNode" presStyleCnt="0"/>
      <dgm:spPr/>
    </dgm:pt>
    <dgm:pt modelId="{37B3B6B4-6308-44C6-8F69-02641476119A}" type="pres">
      <dgm:prSet presAssocID="{BBF2F4D7-3EE2-4C24-ACCC-959D0048E397}" presName="iconBgRect" presStyleLbl="bgShp" presStyleIdx="0" presStyleCnt="2"/>
      <dgm:spPr/>
    </dgm:pt>
    <dgm:pt modelId="{7A0417FE-EA9A-425B-894F-EFEC8C6870DD}" type="pres">
      <dgm:prSet presAssocID="{BBF2F4D7-3EE2-4C24-ACCC-959D0048E39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lónky"/>
        </a:ext>
      </dgm:extLst>
    </dgm:pt>
    <dgm:pt modelId="{7016FD18-812A-4FA1-998A-4F9300C3D518}" type="pres">
      <dgm:prSet presAssocID="{BBF2F4D7-3EE2-4C24-ACCC-959D0048E397}" presName="spaceRect" presStyleCnt="0"/>
      <dgm:spPr/>
    </dgm:pt>
    <dgm:pt modelId="{D952A4C6-6793-476D-A8BA-3642E136BDF3}" type="pres">
      <dgm:prSet presAssocID="{BBF2F4D7-3EE2-4C24-ACCC-959D0048E397}" presName="textRect" presStyleLbl="revTx" presStyleIdx="0" presStyleCnt="2">
        <dgm:presLayoutVars>
          <dgm:chMax val="1"/>
          <dgm:chPref val="1"/>
        </dgm:presLayoutVars>
      </dgm:prSet>
      <dgm:spPr/>
    </dgm:pt>
    <dgm:pt modelId="{A604DC20-A574-47C8-9E4B-77ED6152F175}" type="pres">
      <dgm:prSet presAssocID="{189DA370-C2CC-4484-8EA6-CAC770DF06E8}" presName="sibTrans" presStyleCnt="0"/>
      <dgm:spPr/>
    </dgm:pt>
    <dgm:pt modelId="{93D39957-E967-4078-A955-C085BBAF859D}" type="pres">
      <dgm:prSet presAssocID="{1676A734-BFD3-4B3D-B8E9-85EC84BBCAAA}" presName="compNode" presStyleCnt="0"/>
      <dgm:spPr/>
    </dgm:pt>
    <dgm:pt modelId="{BE6DCCCC-0C4C-456F-A1E8-18ACBB2D7426}" type="pres">
      <dgm:prSet presAssocID="{1676A734-BFD3-4B3D-B8E9-85EC84BBCAAA}" presName="iconBgRect" presStyleLbl="bgShp" presStyleIdx="1" presStyleCnt="2"/>
      <dgm:spPr/>
    </dgm:pt>
    <dgm:pt modelId="{0398A2FD-3C38-47C1-888C-009405DA8BCB}" type="pres">
      <dgm:prSet presAssocID="{1676A734-BFD3-4B3D-B8E9-85EC84BBCAA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with pin"/>
        </a:ext>
      </dgm:extLst>
    </dgm:pt>
    <dgm:pt modelId="{A74F4B76-2E7C-462F-A334-BD7D4D98A80C}" type="pres">
      <dgm:prSet presAssocID="{1676A734-BFD3-4B3D-B8E9-85EC84BBCAAA}" presName="spaceRect" presStyleCnt="0"/>
      <dgm:spPr/>
    </dgm:pt>
    <dgm:pt modelId="{A9945DFC-326A-4551-94B7-4EFF4F7864D3}" type="pres">
      <dgm:prSet presAssocID="{1676A734-BFD3-4B3D-B8E9-85EC84BBCAA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4C74D87-6B64-41CA-B8DC-B8B393E6E57B}" type="presOf" srcId="{2BAC6B29-65AF-4497-8497-3C00DF92DC15}" destId="{B5C706A5-6F45-430E-B179-D01C8C152095}" srcOrd="0" destOrd="0" presId="urn:microsoft.com/office/officeart/2018/5/layout/IconCircleLabelList"/>
    <dgm:cxn modelId="{52C3BFA8-40EF-4835-9F90-86DCDFDF4E8D}" type="presOf" srcId="{BBF2F4D7-3EE2-4C24-ACCC-959D0048E397}" destId="{D952A4C6-6793-476D-A8BA-3642E136BDF3}" srcOrd="0" destOrd="0" presId="urn:microsoft.com/office/officeart/2018/5/layout/IconCircleLabelList"/>
    <dgm:cxn modelId="{D3368BC4-C45C-4B81-A170-A32741793371}" srcId="{2BAC6B29-65AF-4497-8497-3C00DF92DC15}" destId="{1676A734-BFD3-4B3D-B8E9-85EC84BBCAAA}" srcOrd="1" destOrd="0" parTransId="{BDA163B7-F288-49D2-9926-350D71C521B7}" sibTransId="{502F23B2-A8AE-4CD4-811D-1A7BCDA1422E}"/>
    <dgm:cxn modelId="{3F9062CF-C6A3-4C8D-A64E-0AECEB1DAE30}" type="presOf" srcId="{1676A734-BFD3-4B3D-B8E9-85EC84BBCAAA}" destId="{A9945DFC-326A-4551-94B7-4EFF4F7864D3}" srcOrd="0" destOrd="0" presId="urn:microsoft.com/office/officeart/2018/5/layout/IconCircleLabelList"/>
    <dgm:cxn modelId="{FAA509DC-0247-4254-957E-179BED7295AE}" srcId="{2BAC6B29-65AF-4497-8497-3C00DF92DC15}" destId="{BBF2F4D7-3EE2-4C24-ACCC-959D0048E397}" srcOrd="0" destOrd="0" parTransId="{783AE99B-479D-42D3-913B-FF7910C713DF}" sibTransId="{189DA370-C2CC-4484-8EA6-CAC770DF06E8}"/>
    <dgm:cxn modelId="{CE87A0F6-053E-4C75-BF43-E56FE9CB4784}" type="presParOf" srcId="{B5C706A5-6F45-430E-B179-D01C8C152095}" destId="{1A3BF2D5-38EB-4946-A2A9-532521CAB792}" srcOrd="0" destOrd="0" presId="urn:microsoft.com/office/officeart/2018/5/layout/IconCircleLabelList"/>
    <dgm:cxn modelId="{803AD87B-0933-419A-8594-64C32F3D0C69}" type="presParOf" srcId="{1A3BF2D5-38EB-4946-A2A9-532521CAB792}" destId="{37B3B6B4-6308-44C6-8F69-02641476119A}" srcOrd="0" destOrd="0" presId="urn:microsoft.com/office/officeart/2018/5/layout/IconCircleLabelList"/>
    <dgm:cxn modelId="{F7459A94-4FE5-4094-937D-E8977FFC32FF}" type="presParOf" srcId="{1A3BF2D5-38EB-4946-A2A9-532521CAB792}" destId="{7A0417FE-EA9A-425B-894F-EFEC8C6870DD}" srcOrd="1" destOrd="0" presId="urn:microsoft.com/office/officeart/2018/5/layout/IconCircleLabelList"/>
    <dgm:cxn modelId="{EEF991CD-02D5-4221-855A-7D32C542AEFA}" type="presParOf" srcId="{1A3BF2D5-38EB-4946-A2A9-532521CAB792}" destId="{7016FD18-812A-4FA1-998A-4F9300C3D518}" srcOrd="2" destOrd="0" presId="urn:microsoft.com/office/officeart/2018/5/layout/IconCircleLabelList"/>
    <dgm:cxn modelId="{13F7193F-9647-4334-A54D-A72AD4449060}" type="presParOf" srcId="{1A3BF2D5-38EB-4946-A2A9-532521CAB792}" destId="{D952A4C6-6793-476D-A8BA-3642E136BDF3}" srcOrd="3" destOrd="0" presId="urn:microsoft.com/office/officeart/2018/5/layout/IconCircleLabelList"/>
    <dgm:cxn modelId="{7738DA4B-CABD-4F4A-A62F-B161F64EE8AA}" type="presParOf" srcId="{B5C706A5-6F45-430E-B179-D01C8C152095}" destId="{A604DC20-A574-47C8-9E4B-77ED6152F175}" srcOrd="1" destOrd="0" presId="urn:microsoft.com/office/officeart/2018/5/layout/IconCircleLabelList"/>
    <dgm:cxn modelId="{4BA47EDA-DA9E-480A-907A-0AA2D33DB0D1}" type="presParOf" srcId="{B5C706A5-6F45-430E-B179-D01C8C152095}" destId="{93D39957-E967-4078-A955-C085BBAF859D}" srcOrd="2" destOrd="0" presId="urn:microsoft.com/office/officeart/2018/5/layout/IconCircleLabelList"/>
    <dgm:cxn modelId="{F679E905-C826-45F9-AD51-B02CA592A336}" type="presParOf" srcId="{93D39957-E967-4078-A955-C085BBAF859D}" destId="{BE6DCCCC-0C4C-456F-A1E8-18ACBB2D7426}" srcOrd="0" destOrd="0" presId="urn:microsoft.com/office/officeart/2018/5/layout/IconCircleLabelList"/>
    <dgm:cxn modelId="{4B6483A6-FD71-4FFC-B4C2-A4E2C51C6D30}" type="presParOf" srcId="{93D39957-E967-4078-A955-C085BBAF859D}" destId="{0398A2FD-3C38-47C1-888C-009405DA8BCB}" srcOrd="1" destOrd="0" presId="urn:microsoft.com/office/officeart/2018/5/layout/IconCircleLabelList"/>
    <dgm:cxn modelId="{8CCAE8E2-EFF7-4704-9AE6-DA71CEF4006E}" type="presParOf" srcId="{93D39957-E967-4078-A955-C085BBAF859D}" destId="{A74F4B76-2E7C-462F-A334-BD7D4D98A80C}" srcOrd="2" destOrd="0" presId="urn:microsoft.com/office/officeart/2018/5/layout/IconCircleLabelList"/>
    <dgm:cxn modelId="{B205838F-8B66-4631-9AE3-544A23F9CBDD}" type="presParOf" srcId="{93D39957-E967-4078-A955-C085BBAF859D}" destId="{A9945DFC-326A-4551-94B7-4EFF4F7864D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3B6B4-6308-44C6-8F69-02641476119A}">
      <dsp:nvSpPr>
        <dsp:cNvPr id="0" name=""/>
        <dsp:cNvSpPr/>
      </dsp:nvSpPr>
      <dsp:spPr>
        <a:xfrm>
          <a:off x="2044800" y="375668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417FE-EA9A-425B-894F-EFEC8C6870DD}">
      <dsp:nvSpPr>
        <dsp:cNvPr id="0" name=""/>
        <dsp:cNvSpPr/>
      </dsp:nvSpPr>
      <dsp:spPr>
        <a:xfrm>
          <a:off x="251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52A4C6-6793-476D-A8BA-3642E136BDF3}">
      <dsp:nvSpPr>
        <dsp:cNvPr id="0" name=""/>
        <dsp:cNvSpPr/>
      </dsp:nvSpPr>
      <dsp:spPr>
        <a:xfrm>
          <a:off x="134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500" kern="1200"/>
            <a:t>Dú:</a:t>
          </a:r>
          <a:endParaRPr lang="en-US" sz="2500" kern="1200"/>
        </a:p>
      </dsp:txBody>
      <dsp:txXfrm>
        <a:off x="1342800" y="3255669"/>
        <a:ext cx="3600000" cy="720000"/>
      </dsp:txXfrm>
    </dsp:sp>
    <dsp:sp modelId="{BE6DCCCC-0C4C-456F-A1E8-18ACBB2D7426}">
      <dsp:nvSpPr>
        <dsp:cNvPr id="0" name=""/>
        <dsp:cNvSpPr/>
      </dsp:nvSpPr>
      <dsp:spPr>
        <a:xfrm>
          <a:off x="6274800" y="375668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8A2FD-3C38-47C1-888C-009405DA8BCB}">
      <dsp:nvSpPr>
        <dsp:cNvPr id="0" name=""/>
        <dsp:cNvSpPr/>
      </dsp:nvSpPr>
      <dsp:spPr>
        <a:xfrm>
          <a:off x="674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45DFC-326A-4551-94B7-4EFF4F7864D3}">
      <dsp:nvSpPr>
        <dsp:cNvPr id="0" name=""/>
        <dsp:cNvSpPr/>
      </dsp:nvSpPr>
      <dsp:spPr>
        <a:xfrm>
          <a:off x="557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500" kern="1200"/>
            <a:t>Když se řekne „média“… do pojmové mapy</a:t>
          </a:r>
          <a:endParaRPr lang="en-US" sz="2500" kern="1200"/>
        </a:p>
      </dsp:txBody>
      <dsp:txXfrm>
        <a:off x="5572800" y="3255669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5D8B0D-683E-44CE-B0C1-9056ABB76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4EF72C-A77F-4534-8F2A-C7374E997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676B77-1361-4FE8-A8B7-5E23F9E31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0C97C8-8899-4A90-91AC-371589BE5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C5998F-2738-4E9B-979D-97D5613C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0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5310B-3632-41DD-B810-4B396298D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D037DC-B807-47A8-B21F-C54A6C5D9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0223FF-7F2F-48F7-8EBE-C3DED059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2CA8CA-2671-443A-BDD7-72734B9A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718728-89E2-45B5-B362-C1493D44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97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149ED1-F825-48AB-B178-14007004E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5729C3-94D2-4611-9CA4-B2807DF2D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C5388F-5E9D-4CD8-AB9E-D08B5EF7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4EC700-4804-4208-B5CC-0751D2D4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B98825-B33F-4EAF-B12D-74D354982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5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4BCFE-1885-4DDD-8E66-83024E41E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6D1340-EF98-431A-8A79-2CA1CF6C7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FC9423-983A-48F3-83CD-0CA49CCA7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C90B71-CC8D-474D-A3BA-A0D33EA62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F491FD-B182-4355-ABEB-68A045012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2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05BC4-4E58-4F52-837E-4F8DCE6C7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2EE27F-270E-402C-B223-4B30405CA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4C3F11-981C-4523-94C4-1E95436F0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7B3507-D614-4CF3-A601-A674E4AA5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D816E0-CEB1-46E6-AEF1-9D14A2A3F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91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F3CC6-EC5E-44AB-BCE3-1D1BDCD3B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C6E55-2A1C-4065-97B3-D518CAF1A5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B58A21-69C0-441F-B018-65100F553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8CDA68-2901-4A25-833C-0B35240B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870788-91F7-4E04-88B0-BE8E60D5D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A7F6E5-881E-4BA0-87A2-9D0E4A2BE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75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D1AE7-7061-42FA-A4E5-3E02CB84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AE74B2-2484-48C1-AEED-D5D7F6F7C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2DCC5A-1F64-4F1F-A28D-0FDC2D015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229D39A-8807-468A-8AB0-8C205A4A8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EC99CE5-7359-4533-B802-E2619D07D0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5AAB11-474B-4A90-9EFC-7F551D325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F3C2DB2-8F9B-4F34-B7E3-0551EF54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E104DE-7F5F-46F5-9C6A-C865B6FF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0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FC152-5680-4425-B157-25B33FFAA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B1ECC7-FF8C-4B4F-952E-2697E6A09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536D05-FEB4-430E-ACE0-E1E766EB4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48770C-DD76-4FC9-BB29-F346FA06C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94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1B4C827-010D-4A7F-B51D-42A023B2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0C97D8-319F-4828-89B8-D4BBB3634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3BA2C33-2E03-4437-875B-516BA01A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51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67C4E-980F-4E1F-A2C1-9E586B943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0FDD47-914F-43EF-9F76-4408250EE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3E3A1C3-DA4B-4A9B-8FC0-43CC2CC9E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8C43DB-AD01-432C-829B-290FBA4C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A5A046-A6BD-417B-AA5F-022EEF1EC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486850-3E62-4E68-89BA-6DEB593F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45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F238D-FBEA-48A9-AA41-CA294C0D3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3C151D-6783-4838-9A61-30FC817CBF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FA3AB6-7FAD-4D95-BD50-CF1AC40D6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6A2FA5-A303-4620-BF27-7C1EBEF29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950EB2-2806-42EB-8BD6-902BCE74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A8443B-C853-4429-81CD-C53D9385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06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8C1B26E-FDCE-42B2-9061-BD649F3E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96C3D4-9E4A-4335-BDBB-1D9F28684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D9CED4-F28C-4492-9CBB-5336F43131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BD0EA-D0BE-47F5-AB0B-01D101043F2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D445ED-B2E7-4F62-9B76-99EA12CD6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97CF67-3829-42D6-ABCA-5AB0D0994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359E-3948-492B-838D-68E90137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34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apv.cz/wp-content/uploads/2020/01/valenta.pdf" TargetMode="External"/><Relationship Id="rId2" Type="http://schemas.openxmlformats.org/officeDocument/2006/relationships/hyperlink" Target="https://www.ptac.cz/localImages/Citanka_OSV%20(2)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u.cz/methodology/vzdelavani-ukrajinskych-deti-v-cr/" TargetMode="External"/><Relationship Id="rId5" Type="http://schemas.openxmlformats.org/officeDocument/2006/relationships/hyperlink" Target="https://dspace.cuni.cz/handle/20.500.11956/94098" TargetMode="External"/><Relationship Id="rId4" Type="http://schemas.openxmlformats.org/officeDocument/2006/relationships/hyperlink" Target="https://www.odyssea.cz/co-je-osv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lanky.rvp.cz/clanek/s/G/1116/DVACET-MYTU-O-OSOBNOSTNI-A-SOCIALNI-VYCHOV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A718A3-A3EA-474B-A81B-2B12D2590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8100">
                <a:latin typeface="+mn-lt"/>
              </a:rPr>
              <a:t>OSV </a:t>
            </a:r>
            <a:br>
              <a:rPr lang="cs-CZ" sz="8100">
                <a:latin typeface="+mn-lt"/>
              </a:rPr>
            </a:br>
            <a:r>
              <a:rPr lang="cs-CZ" sz="8100">
                <a:latin typeface="+mn-lt"/>
              </a:rPr>
              <a:t>reflexe mýtů a metodické náměty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41BE3A-9309-4457-A4DE-086E0029B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cs-CZ" sz="1500"/>
          </a:p>
          <a:p>
            <a:pPr algn="l"/>
            <a:endParaRPr lang="cs-CZ" sz="1500"/>
          </a:p>
          <a:p>
            <a:pPr algn="l"/>
            <a:endParaRPr lang="cs-CZ" sz="1500"/>
          </a:p>
          <a:p>
            <a:pPr algn="l"/>
            <a:r>
              <a:rPr lang="cs-CZ" sz="1500"/>
              <a:t>                                                                                                      Sem _3</a:t>
            </a:r>
          </a:p>
        </p:txBody>
      </p:sp>
    </p:spTree>
    <p:extLst>
      <p:ext uri="{BB962C8B-B14F-4D97-AF65-F5344CB8AC3E}">
        <p14:creationId xmlns:p14="http://schemas.microsoft.com/office/powerpoint/2010/main" val="545171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5102A-A992-4F9A-8F5B-A0764AE61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reagujeme na předem neplánované „běžné školní situace“?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B25ABC-3C62-4352-A8ED-B3328946F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dirty="0"/>
          </a:p>
          <a:p>
            <a:r>
              <a:rPr lang="cs-CZ" sz="3200" dirty="0"/>
              <a:t>Pokud žáky direktivně usměrníme a budeme se věnovat látce svého předmětu a k situaci se již nevrátíme, tak z ní pro téma OSV mnoho „nevytěžíme“. </a:t>
            </a:r>
          </a:p>
          <a:p>
            <a:r>
              <a:rPr lang="cs-CZ" sz="3200" dirty="0"/>
              <a:t>Pokud problém otevřeme a poté, co se v něm blíže zorientujeme, si v něm najdeme téma pro OSV a budeme na něm se třídou pracovat (ať již hned či později), může být situace pro žáky velmi přínosná. </a:t>
            </a:r>
          </a:p>
        </p:txBody>
      </p:sp>
    </p:spTree>
    <p:extLst>
      <p:ext uri="{BB962C8B-B14F-4D97-AF65-F5344CB8AC3E}">
        <p14:creationId xmlns:p14="http://schemas.microsoft.com/office/powerpoint/2010/main" val="288853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F5387-6508-4428-A13E-C578FF393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5B3CDA-F314-43DD-8834-055F44DF1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https://www.ptac.cz/localImages/Citanka_OSV%20(2).pdf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https://capv.cz/wp-content/uploads/2020/01/valenta.pdf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https://www.odyssea.cz/co-je-osv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5"/>
              </a:rPr>
              <a:t>https://dspace.cuni.cz/handle/20.500.11956/94098</a:t>
            </a:r>
            <a:endParaRPr lang="cs-CZ" dirty="0"/>
          </a:p>
          <a:p>
            <a:r>
              <a:rPr lang="cs-CZ" dirty="0">
                <a:hlinkClick r:id="rId6"/>
              </a:rPr>
              <a:t>https://www.edu.cz/methodology/vzdelavani-ukrajinskych-deti-v-cr/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461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A54453-AA06-41BD-8815-C3C375A82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7361C01-303E-43BF-87D4-10EB23C85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298350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0480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B10EF0-3C7D-49A7-A792-DDF8FD729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800"/>
              <a:t>Domácí úkol - reflexe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227356-8C75-4E80-9881-7667F21CF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2400"/>
          </a:p>
          <a:p>
            <a:r>
              <a:rPr lang="cs-CZ" sz="2400"/>
              <a:t>Vyjádřete svůj názor na text:</a:t>
            </a:r>
          </a:p>
          <a:p>
            <a:pPr marL="0" indent="0">
              <a:buNone/>
            </a:pPr>
            <a:r>
              <a:rPr lang="cs-CZ" sz="2400">
                <a:hlinkClick r:id="rId2"/>
              </a:rPr>
              <a:t>https://clanky.rvp.cz/clanek/s/G/1116/DVACET-MYTU-O-OSOBNOSTNI-A-SOCIALNI-VYCHOVE.html</a:t>
            </a:r>
            <a:endParaRPr lang="cs-CZ" sz="2400"/>
          </a:p>
          <a:p>
            <a:pPr marL="0" indent="0">
              <a:buNone/>
            </a:pPr>
            <a:r>
              <a:rPr lang="cs-CZ" sz="2400"/>
              <a:t>Rozsah: 1 s.</a:t>
            </a:r>
          </a:p>
          <a:p>
            <a:pPr marL="0" indent="0">
              <a:buNone/>
            </a:pPr>
            <a:endParaRPr lang="cs-CZ" sz="2400"/>
          </a:p>
          <a:p>
            <a:endParaRPr lang="cs-CZ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44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B83BC2-9630-4B23-91A2-3F77E0465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br>
              <a:rPr lang="cs-CZ" sz="1400"/>
            </a:br>
            <a:br>
              <a:rPr lang="cs-CZ" sz="1400"/>
            </a:br>
            <a:r>
              <a:rPr lang="cs-CZ" sz="1400" b="1">
                <a:latin typeface="+mn-lt"/>
              </a:rPr>
              <a:t>Dvacet mýtů o OSV, </a:t>
            </a:r>
            <a:r>
              <a:rPr lang="cs-CZ" sz="1400"/>
              <a:t>tj. „</a:t>
            </a:r>
            <a:r>
              <a:rPr lang="cs-CZ" sz="1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určitých spontánně vznikajících výkladů toho, co je OSV, jak se má dělat a kdo ji má dělat, které </a:t>
            </a:r>
            <a:r>
              <a:rPr lang="cs-CZ" sz="1400" b="1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nejsou zcela v souladu se záměry </a:t>
            </a:r>
            <a:r>
              <a:rPr lang="cs-CZ" sz="1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stojícími za včleněním OSV do RVP.“ (J. Valenta)</a:t>
            </a:r>
            <a:br>
              <a:rPr lang="cs-CZ" sz="14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400" i="1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BD494-E7ED-4568-B229-0A3BCB89D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OSV nastane, když se mluví o tématech OSV, resp. když se tak vůbec </a:t>
            </a:r>
            <a:r>
              <a:rPr lang="cs-CZ" b="1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povídá o životě</a:t>
            </a:r>
            <a:r>
              <a:rPr lang="cs-CZ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cs-CZ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OSV nastane sama od sebe vždy, když jsou </a:t>
            </a:r>
            <a:r>
              <a:rPr lang="cs-CZ" b="1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žáci aktivní...</a:t>
            </a:r>
            <a:endParaRPr lang="cs-CZ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OSV nastane vždy, když se ve vyučování </a:t>
            </a:r>
            <a:r>
              <a:rPr lang="cs-CZ" b="1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komunikuje</a:t>
            </a:r>
            <a:r>
              <a:rPr lang="cs-CZ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...</a:t>
            </a:r>
            <a:endParaRPr lang="cs-CZ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Reflexe v OSV znamená, že učitel pokárá žáky za to, </a:t>
            </a:r>
            <a:r>
              <a:rPr lang="cs-CZ" b="1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 dělají "špatně", </a:t>
            </a:r>
            <a:r>
              <a:rPr lang="cs-CZ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řekne jim, jak to mají </a:t>
            </a:r>
            <a:r>
              <a:rPr lang="cs-CZ" b="1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dělat "dobře"...</a:t>
            </a:r>
            <a:endParaRPr lang="cs-CZ" b="1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 Nemohu s žáky při práci s tématy OSV dělat reflexi, protože </a:t>
            </a:r>
            <a:r>
              <a:rPr lang="cs-CZ" b="1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žáci jí nejsou schopni</a:t>
            </a:r>
            <a:r>
              <a:rPr lang="cs-CZ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(resp.: nemohu používat kooperativní učení, protože žáci neumí kooperovat atd.)</a:t>
            </a:r>
            <a:endParaRPr lang="cs-CZ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05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4499B0-4602-45BB-97B9-0D5E37CB0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494E8-C345-4671-9443-521A6680B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6. Reflexe v OSV znamená </a:t>
            </a:r>
            <a:r>
              <a:rPr lang="cs-CZ" b="1" i="1">
                <a:effectLst/>
                <a:ea typeface="Times New Roman" panose="02020603050405020304" pitchFamily="18" charset="0"/>
              </a:rPr>
              <a:t>zeptat se na pocity</a:t>
            </a:r>
            <a:r>
              <a:rPr lang="cs-CZ" i="1">
                <a:effectLst/>
                <a:ea typeface="Times New Roman" panose="02020603050405020304" pitchFamily="18" charset="0"/>
              </a:rPr>
              <a:t>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7. OSV je, když </a:t>
            </a:r>
            <a:r>
              <a:rPr lang="cs-CZ" b="1" i="1">
                <a:effectLst/>
                <a:ea typeface="Times New Roman" panose="02020603050405020304" pitchFamily="18" charset="0"/>
              </a:rPr>
              <a:t>frčí hra za hrou </a:t>
            </a:r>
            <a:r>
              <a:rPr lang="cs-CZ" i="1">
                <a:effectLst/>
                <a:ea typeface="Times New Roman" panose="02020603050405020304" pitchFamily="18" charset="0"/>
              </a:rPr>
              <a:t>(aneb "nekecáme a děláme"), a proto potřebuji mít přísun stále nových a nových her...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8. V OSV všechno souvisí se vším, takže je jedno, co děláme – nemusíme se zajímat o cíl té nebo oné hry, </a:t>
            </a:r>
            <a:r>
              <a:rPr lang="cs-CZ" b="1" i="1">
                <a:effectLst/>
                <a:ea typeface="Times New Roman" panose="02020603050405020304" pitchFamily="18" charset="0"/>
              </a:rPr>
              <a:t>každá nějak ovlivní celého člověka...</a:t>
            </a:r>
            <a:endParaRPr lang="cs-CZ" b="1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9. Cíle v OSV formulujeme </a:t>
            </a:r>
            <a:r>
              <a:rPr lang="cs-CZ" b="1" i="1">
                <a:effectLst/>
                <a:ea typeface="Times New Roman" panose="02020603050405020304" pitchFamily="18" charset="0"/>
              </a:rPr>
              <a:t>podle </a:t>
            </a:r>
            <a:r>
              <a:rPr lang="cs-CZ" b="1" i="1" err="1">
                <a:effectLst/>
                <a:ea typeface="Times New Roman" panose="02020603050405020304" pitchFamily="18" charset="0"/>
              </a:rPr>
              <a:t>Blooma</a:t>
            </a:r>
            <a:r>
              <a:rPr lang="cs-CZ" b="1" i="1">
                <a:effectLst/>
                <a:ea typeface="Times New Roman" panose="02020603050405020304" pitchFamily="18" charset="0"/>
              </a:rPr>
              <a:t> </a:t>
            </a:r>
            <a:r>
              <a:rPr lang="cs-CZ" i="1">
                <a:effectLst/>
                <a:ea typeface="Times New Roman" panose="02020603050405020304" pitchFamily="18" charset="0"/>
              </a:rPr>
              <a:t>a v aktivních slovesech...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10. V OSV je </a:t>
            </a:r>
            <a:r>
              <a:rPr lang="cs-CZ" b="1" i="1">
                <a:effectLst/>
                <a:ea typeface="Times New Roman" panose="02020603050405020304" pitchFamily="18" charset="0"/>
              </a:rPr>
              <a:t>důležité stanovit cíl a zvolit techniku </a:t>
            </a:r>
            <a:r>
              <a:rPr lang="cs-CZ" i="1">
                <a:effectLst/>
                <a:ea typeface="Times New Roman" panose="02020603050405020304" pitchFamily="18" charset="0"/>
              </a:rPr>
              <a:t>– jestli to má celé </a:t>
            </a:r>
            <a:r>
              <a:rPr lang="cs-CZ" b="1" i="1">
                <a:effectLst/>
                <a:ea typeface="Times New Roman" panose="02020603050405020304" pitchFamily="18" charset="0"/>
              </a:rPr>
              <a:t>smysl, to už je vedlejší</a:t>
            </a:r>
            <a:r>
              <a:rPr lang="cs-CZ" i="1">
                <a:effectLst/>
                <a:ea typeface="Times New Roman" panose="02020603050405020304" pitchFamily="18" charset="0"/>
              </a:rPr>
              <a:t>...</a:t>
            </a:r>
            <a:endParaRPr lang="cs-CZ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34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E3A3DF-DE1D-4172-876A-BF9EA82CB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8495CD-A60F-4CA5-B0E2-E1519DC45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11. Kooperace nastane tím, že </a:t>
            </a:r>
            <a:r>
              <a:rPr lang="cs-CZ" b="1" i="1">
                <a:effectLst/>
                <a:ea typeface="Times New Roman" panose="02020603050405020304" pitchFamily="18" charset="0"/>
              </a:rPr>
              <a:t>učitel řekne</a:t>
            </a:r>
            <a:r>
              <a:rPr lang="cs-CZ" i="1">
                <a:effectLst/>
                <a:ea typeface="Times New Roman" panose="02020603050405020304" pitchFamily="18" charset="0"/>
              </a:rPr>
              <a:t>, že </a:t>
            </a:r>
            <a:r>
              <a:rPr lang="cs-CZ" b="1" i="1">
                <a:effectLst/>
                <a:ea typeface="Times New Roman" panose="02020603050405020304" pitchFamily="18" charset="0"/>
              </a:rPr>
              <a:t>budeme spolupracovat</a:t>
            </a:r>
            <a:r>
              <a:rPr lang="cs-CZ" i="1">
                <a:effectLst/>
                <a:ea typeface="Times New Roman" panose="02020603050405020304" pitchFamily="18" charset="0"/>
              </a:rPr>
              <a:t>/že jsme spolupracovali – tím se splní úkol OSV...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>
                <a:effectLst/>
                <a:ea typeface="Times New Roman" panose="02020603050405020304" pitchFamily="18" charset="0"/>
              </a:rPr>
              <a:t>12. </a:t>
            </a:r>
            <a:r>
              <a:rPr lang="cs-CZ" i="1">
                <a:effectLst/>
                <a:ea typeface="Times New Roman" panose="02020603050405020304" pitchFamily="18" charset="0"/>
              </a:rPr>
              <a:t>Kde jsou </a:t>
            </a:r>
            <a:r>
              <a:rPr lang="cs-CZ" b="1" i="1">
                <a:effectLst/>
                <a:ea typeface="Times New Roman" panose="02020603050405020304" pitchFamily="18" charset="0"/>
              </a:rPr>
              <a:t>skupiny, </a:t>
            </a:r>
            <a:r>
              <a:rPr lang="cs-CZ" i="1">
                <a:effectLst/>
                <a:ea typeface="Times New Roman" panose="02020603050405020304" pitchFamily="18" charset="0"/>
              </a:rPr>
              <a:t>tam je </a:t>
            </a:r>
            <a:r>
              <a:rPr lang="cs-CZ" b="1" i="1">
                <a:effectLst/>
                <a:ea typeface="Times New Roman" panose="02020603050405020304" pitchFamily="18" charset="0"/>
              </a:rPr>
              <a:t>kooperace a kooperace, to je OSV</a:t>
            </a:r>
            <a:r>
              <a:rPr lang="cs-CZ" i="1">
                <a:effectLst/>
                <a:ea typeface="Times New Roman" panose="02020603050405020304" pitchFamily="18" charset="0"/>
              </a:rPr>
              <a:t>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13. Pokud skupina odevzdá </a:t>
            </a:r>
            <a:r>
              <a:rPr lang="cs-CZ" b="1" i="1">
                <a:effectLst/>
                <a:ea typeface="Times New Roman" panose="02020603050405020304" pitchFamily="18" charset="0"/>
              </a:rPr>
              <a:t>dobře vypracovaný úkol </a:t>
            </a:r>
            <a:r>
              <a:rPr lang="cs-CZ" i="1">
                <a:effectLst/>
                <a:ea typeface="Times New Roman" panose="02020603050405020304" pitchFamily="18" charset="0"/>
              </a:rPr>
              <a:t>z předmětového učiva, znamená to, že skupina </a:t>
            </a:r>
            <a:r>
              <a:rPr lang="cs-CZ" b="1" i="1">
                <a:effectLst/>
                <a:ea typeface="Times New Roman" panose="02020603050405020304" pitchFamily="18" charset="0"/>
              </a:rPr>
              <a:t>dobře zvládla úkoly OSV </a:t>
            </a:r>
            <a:r>
              <a:rPr lang="cs-CZ" i="1">
                <a:effectLst/>
                <a:ea typeface="Times New Roman" panose="02020603050405020304" pitchFamily="18" charset="0"/>
              </a:rPr>
              <a:t>(dobře spolupracovala, efektivně komunikovala atd.) 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14. Všichni žáci se naučí zvládat témata OSV podle předpisu, který jim dám...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15. Když dobře uspořádáme </a:t>
            </a:r>
            <a:r>
              <a:rPr lang="cs-CZ" b="1" i="1">
                <a:effectLst/>
                <a:ea typeface="Times New Roman" panose="02020603050405020304" pitchFamily="18" charset="0"/>
              </a:rPr>
              <a:t>mezipředmětové vztahy</a:t>
            </a:r>
            <a:r>
              <a:rPr lang="cs-CZ" i="1">
                <a:effectLst/>
                <a:ea typeface="Times New Roman" panose="02020603050405020304" pitchFamily="18" charset="0"/>
              </a:rPr>
              <a:t>, OSV nastane sama od sebe...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99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65E983-AE6F-4F33-AEA2-52C3F8EAD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6B2FC0-9665-42F3-BBCE-E66CAA552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16. Využíváme-li </a:t>
            </a:r>
            <a:r>
              <a:rPr lang="cs-CZ" b="1" i="1">
                <a:effectLst/>
                <a:ea typeface="Times New Roman" panose="02020603050405020304" pitchFamily="18" charset="0"/>
              </a:rPr>
              <a:t>metodu projektů</a:t>
            </a:r>
            <a:r>
              <a:rPr lang="cs-CZ" i="1">
                <a:effectLst/>
                <a:ea typeface="Times New Roman" panose="02020603050405020304" pitchFamily="18" charset="0"/>
              </a:rPr>
              <a:t>, automaticky tím nastává OSV...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17. </a:t>
            </a:r>
            <a:r>
              <a:rPr lang="cs-CZ" b="1" i="1">
                <a:effectLst/>
                <a:ea typeface="Times New Roman" panose="02020603050405020304" pitchFamily="18" charset="0"/>
              </a:rPr>
              <a:t>OSV se musí přizpůsobit metodické "filozofii" a výbavě učitele</a:t>
            </a:r>
            <a:r>
              <a:rPr lang="cs-CZ" i="1">
                <a:effectLst/>
                <a:ea typeface="Times New Roman" panose="02020603050405020304" pitchFamily="18" charset="0"/>
              </a:rPr>
              <a:t> - např. pokud je učitel vyznavačem jednoho pedagogického směru, pak OSV = tento pedagogický směr 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18. Nemusí mne zajímat, jestli to, co chci při výuce OSV od žáků, sám/a umím...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19. </a:t>
            </a:r>
            <a:r>
              <a:rPr lang="cs-CZ" b="1" i="1">
                <a:effectLst/>
                <a:ea typeface="Times New Roman" panose="02020603050405020304" pitchFamily="18" charset="0"/>
              </a:rPr>
              <a:t>Každý učitel má osobnost, fakultu, praxi a životní zkušenosti </a:t>
            </a:r>
            <a:r>
              <a:rPr lang="cs-CZ" i="1">
                <a:effectLst/>
                <a:ea typeface="Times New Roman" panose="02020603050405020304" pitchFamily="18" charset="0"/>
              </a:rPr>
              <a:t>– to ho kvalifikuje pro výuku OSV...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>
                <a:effectLst/>
                <a:ea typeface="Times New Roman" panose="02020603050405020304" pitchFamily="18" charset="0"/>
              </a:rPr>
              <a:t>20. </a:t>
            </a:r>
            <a:r>
              <a:rPr lang="cs-CZ" b="1" i="1">
                <a:effectLst/>
                <a:ea typeface="Times New Roman" panose="02020603050405020304" pitchFamily="18" charset="0"/>
              </a:rPr>
              <a:t>OSV je systém proměny celé školy, forem, řízení, organizace.</a:t>
            </a:r>
            <a:r>
              <a:rPr lang="cs-CZ" i="1">
                <a:effectLst/>
                <a:ea typeface="Times New Roman" panose="02020603050405020304" pitchFamily="18" charset="0"/>
              </a:rPr>
              <a:t>..</a:t>
            </a:r>
            <a:endParaRPr lang="cs-CZ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32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50D937-FE42-41EC-8231-7436FC428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Vyjádřete svůj názor na smysl OSV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7B1F1B-89EE-45DF-B680-94D52B23D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dirty="0"/>
              <a:t>Oblasti sebepoznání a sebepojetí a psychohygieny:</a:t>
            </a:r>
            <a:r>
              <a:rPr lang="cs-CZ" sz="2200" dirty="0"/>
              <a:t> </a:t>
            </a:r>
          </a:p>
          <a:p>
            <a:r>
              <a:rPr lang="cs-CZ" sz="2200" dirty="0"/>
              <a:t>„poznávání mého vztahu k druhým lidem“; </a:t>
            </a:r>
          </a:p>
          <a:p>
            <a:r>
              <a:rPr lang="cs-CZ" sz="2200" dirty="0"/>
              <a:t>„promítání mého já v mém chování“; </a:t>
            </a:r>
          </a:p>
          <a:p>
            <a:r>
              <a:rPr lang="cs-CZ" sz="2200" dirty="0"/>
              <a:t>„sociální dovednosti pro předcházení stresům v mezilidských vztazích“</a:t>
            </a:r>
          </a:p>
          <a:p>
            <a:r>
              <a:rPr lang="cs-CZ" sz="2200" dirty="0"/>
              <a:t>„hledání pomoci při potížích“ (RVP ZV).</a:t>
            </a:r>
          </a:p>
          <a:p>
            <a:pPr marL="0" indent="0">
              <a:buNone/>
            </a:pPr>
            <a:r>
              <a:rPr lang="cs-CZ" sz="2200" b="1" dirty="0"/>
              <a:t>Oblast mezilidských vztahů: </a:t>
            </a:r>
          </a:p>
          <a:p>
            <a:pPr marL="0" indent="0">
              <a:buNone/>
            </a:pPr>
            <a:r>
              <a:rPr lang="cs-CZ" dirty="0"/>
              <a:t>„vztahy a naše skupina/třída (práce s přirozenou dynamikou dané třídy jako sociální skupiny)“; </a:t>
            </a:r>
          </a:p>
          <a:p>
            <a:pPr marL="0" indent="0">
              <a:buNone/>
            </a:pPr>
            <a:r>
              <a:rPr lang="cs-CZ" dirty="0"/>
              <a:t>„péče o dobré vztahy“  </a:t>
            </a:r>
          </a:p>
          <a:p>
            <a:pPr marL="0" indent="0">
              <a:buNone/>
            </a:pPr>
            <a:r>
              <a:rPr lang="cs-CZ" dirty="0"/>
              <a:t>„chování podporující dobré vztahy“.</a:t>
            </a:r>
          </a:p>
          <a:p>
            <a:pPr marL="0" indent="0">
              <a:buNone/>
            </a:pPr>
            <a:endParaRPr lang="cs-CZ" sz="2200" dirty="0"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51714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800" b="1"/>
              <a:t>Formy OSV </a:t>
            </a:r>
            <a:r>
              <a:rPr lang="cs-CZ" sz="4800"/>
              <a:t>(podle RVP ZV)</a:t>
            </a:r>
            <a:br>
              <a:rPr lang="cs-CZ" sz="4800"/>
            </a:br>
            <a:endParaRPr lang="cs-CZ" sz="4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cs-CZ" sz="2200" b="1"/>
              <a:t>Integrace OSV a jiných předmětů </a:t>
            </a:r>
            <a:r>
              <a:rPr lang="cs-CZ" sz="2200"/>
              <a:t>(rozšířená, na první pohled nejjednodušší, ale didakticky velmi náročná forma začlenění);</a:t>
            </a:r>
          </a:p>
          <a:p>
            <a:r>
              <a:rPr lang="cs-CZ" sz="2200" b="1"/>
              <a:t>Samostatný předmět </a:t>
            </a:r>
            <a:r>
              <a:rPr lang="cs-CZ" sz="2200"/>
              <a:t>(kroužek; samostatný časový blok) – výhoda: žák se může stát učivem č. 1; nevýhoda: organizační obtíže se začleněním předmětu a nekvalifikovaný učitel;</a:t>
            </a:r>
          </a:p>
          <a:p>
            <a:r>
              <a:rPr lang="cs-CZ" sz="2200" b="1"/>
              <a:t>Projekt</a:t>
            </a:r>
            <a:r>
              <a:rPr lang="cs-CZ" sz="2200"/>
              <a:t> – výhodou je koncentrovanost a úspornost; nevýhodou je, že projekty k různým tématům různých předmětů jsou fakticky první formou, integrací; výhodou, když projekt je zaměřen přímo na tématiku OSV (např.  projekt na téma komunikace; zlepšení našich vztahů atd.). !!!!! Nabídka pro Váš seminární úkol!!</a:t>
            </a:r>
          </a:p>
          <a:p>
            <a:endParaRPr lang="cs-CZ" sz="22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768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D86108-1148-43F9-BC57-1B0AB699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/>
              <a:t>Začlenění témat OSV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8FB7C-22E6-4F1F-B381-D942C8C59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cs-CZ" sz="2400"/>
              <a:t>do běžné vyučovací hodiny, </a:t>
            </a:r>
          </a:p>
          <a:p>
            <a:r>
              <a:rPr lang="cs-CZ" sz="2400"/>
              <a:t>samostatného předmětu, </a:t>
            </a:r>
          </a:p>
          <a:p>
            <a:r>
              <a:rPr lang="cs-CZ" sz="2400"/>
              <a:t>třídnických hodin, </a:t>
            </a:r>
          </a:p>
          <a:p>
            <a:r>
              <a:rPr lang="cs-CZ" sz="2400"/>
              <a:t>semináře, projektu, nebo i vícedenního kurzu. </a:t>
            </a:r>
          </a:p>
          <a:p>
            <a:pPr marL="0" indent="0">
              <a:buNone/>
            </a:pPr>
            <a:r>
              <a:rPr lang="cs-CZ" sz="2400"/>
              <a:t>Slovní intervence učitelů v rozhovorech se žáky vedou ke </a:t>
            </a:r>
            <a:r>
              <a:rPr lang="cs-CZ" sz="2400" b="1"/>
              <a:t>zosobnění témat osobnostní a sociální výchovy.</a:t>
            </a:r>
          </a:p>
          <a:p>
            <a:pPr marL="0" indent="0">
              <a:buNone/>
            </a:pPr>
            <a:r>
              <a:rPr lang="cs-CZ" sz="2400" b="1"/>
              <a:t>Např. </a:t>
            </a:r>
            <a:r>
              <a:rPr lang="cs-CZ" sz="2400"/>
              <a:t>„My se bavíme o té teorii, pomluvách, hádkách, strategii, jak je řešit, co jste vymysleli, jak jste chytří. Ale co vlastně chcete? Co vlastně potřebujete?“ </a:t>
            </a:r>
          </a:p>
          <a:p>
            <a:pPr marL="0" indent="0">
              <a:buNone/>
            </a:pPr>
            <a:endParaRPr lang="cs-CZ" sz="2400" b="1"/>
          </a:p>
        </p:txBody>
      </p:sp>
    </p:spTree>
    <p:extLst>
      <p:ext uri="{BB962C8B-B14F-4D97-AF65-F5344CB8AC3E}">
        <p14:creationId xmlns:p14="http://schemas.microsoft.com/office/powerpoint/2010/main" val="3873504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941</Words>
  <Application>Microsoft Office PowerPoint</Application>
  <PresentationFormat>Širokoúhlá obrazovka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OSV  reflexe mýtů a metodické náměty</vt:lpstr>
      <vt:lpstr>Domácí úkol - reflexe</vt:lpstr>
      <vt:lpstr>  Dvacet mýtů o OSV, tj. „určitých spontánně vznikajících výkladů toho, co je OSV, jak se má dělat a kdo ji má dělat, které nejsou zcela v souladu se záměry stojícími za včleněním OSV do RVP.“ (J. Valenta) </vt:lpstr>
      <vt:lpstr>Prezentace aplikace PowerPoint</vt:lpstr>
      <vt:lpstr>Prezentace aplikace PowerPoint</vt:lpstr>
      <vt:lpstr>Prezentace aplikace PowerPoint</vt:lpstr>
      <vt:lpstr>Vyjádřete svůj názor na smysl OSV</vt:lpstr>
      <vt:lpstr>Formy OSV (podle RVP ZV) </vt:lpstr>
      <vt:lpstr>Začlenění témat OSV</vt:lpstr>
      <vt:lpstr>Jak reagujeme na předem neplánované „běžné školní situace“?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OSV – pokračování</dc:title>
  <dc:creator>Hana Horká</dc:creator>
  <cp:lastModifiedBy>Hana Horká</cp:lastModifiedBy>
  <cp:revision>13</cp:revision>
  <dcterms:created xsi:type="dcterms:W3CDTF">2022-03-05T15:42:07Z</dcterms:created>
  <dcterms:modified xsi:type="dcterms:W3CDTF">2022-03-15T18:41:11Z</dcterms:modified>
</cp:coreProperties>
</file>