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b13ec12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b13ec12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44137fa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44137fa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44137fac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44137fac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44137fac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44137fac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44137fac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44137fac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44137fac9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44137fac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44137fac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44137fac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44137fac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44137fac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44137fac9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44137fac9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134F5C"/>
                </a:solidFill>
              </a:rPr>
              <a:t>Číslovky</a:t>
            </a:r>
            <a:endParaRPr>
              <a:solidFill>
                <a:srgbClr val="134F5C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Použitá literatura:</a:t>
            </a:r>
            <a:endParaRPr b="1"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BEHÚN, Dalibor a Petr BEHÚN. </a:t>
            </a:r>
            <a:r>
              <a:rPr i="1" lang="it"/>
              <a:t>Pište správně česky: poradna šílených korektorů.</a:t>
            </a:r>
            <a:r>
              <a:rPr lang="it"/>
              <a:t> 2. aktualizované, rozšířené vydání. Brno: Zoner Press, 2018. </a:t>
            </a:r>
            <a:br>
              <a:rPr lang="it"/>
            </a:br>
            <a:r>
              <a:rPr lang="it"/>
              <a:t>ISBN 978-80-7413-377-0.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Matematický zápis číslovek</a:t>
            </a:r>
            <a:endParaRPr b="1">
              <a:solidFill>
                <a:srgbClr val="45818E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psaní desetinné čárky</a:t>
            </a:r>
            <a:r>
              <a:rPr lang="it"/>
              <a:t>: bez mezer z obou stran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it" sz="1600"/>
              <a:t>1 560,25</a:t>
            </a:r>
            <a:endParaRPr i="1" sz="16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zápis matematických znaků</a:t>
            </a:r>
            <a:r>
              <a:rPr lang="it"/>
              <a:t>: mezery z obou stran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it" sz="1600"/>
              <a:t>25 300 + 258 = x</a:t>
            </a:r>
            <a:endParaRPr i="1"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rozměry pokoje: </a:t>
            </a:r>
            <a:r>
              <a:rPr i="1" lang="it" sz="1600"/>
              <a:t>3,5 m x 4 m</a:t>
            </a:r>
            <a:endParaRPr i="1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Psaní PSČ</a:t>
            </a:r>
            <a:endParaRPr b="1">
              <a:solidFill>
                <a:srgbClr val="45818E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tři plus dvě:</a:t>
            </a:r>
            <a:endParaRPr b="1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it" sz="1600"/>
              <a:t>602 00 Brno</a:t>
            </a:r>
            <a:endParaRPr i="1"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i="1" lang="it" sz="1600"/>
              <a:t>763 14 Zlín</a:t>
            </a:r>
            <a:endParaRPr i="1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Datum</a:t>
            </a:r>
            <a:endParaRPr b="1">
              <a:solidFill>
                <a:srgbClr val="45818E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017725"/>
            <a:ext cx="8520600" cy="404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Datum by se mělo psát s mezerami!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23. 2. 1995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23. února 1995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Zkrácený formát</a:t>
            </a:r>
            <a:r>
              <a:rPr lang="it"/>
              <a:t> (psaní s lomítkem):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23/2/1995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Administrativní texty: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23.2.1995</a:t>
            </a:r>
            <a:endParaRPr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Čas</a:t>
            </a:r>
            <a:endParaRPr b="1">
              <a:solidFill>
                <a:srgbClr val="45818E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oddělení tečkou:</a:t>
            </a:r>
            <a:endParaRPr b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Seminář začíná v 12.15.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Obchod otvírá v 7.00.</a:t>
            </a:r>
            <a:r>
              <a:rPr lang="it"/>
              <a:t> </a:t>
            </a:r>
            <a:r>
              <a:rPr lang="it">
                <a:solidFill>
                  <a:srgbClr val="CC4125"/>
                </a:solidFill>
              </a:rPr>
              <a:t>(nikoli v 07.00)</a:t>
            </a:r>
            <a:endParaRPr>
              <a:solidFill>
                <a:srgbClr val="CC4125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oddělení dvojtečkou:</a:t>
            </a:r>
            <a:endParaRPr b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Seminář začíná v 12:15.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Obchod otvírá v 07:00 i v 7:00.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Záznam trvání času</a:t>
            </a:r>
            <a:endParaRPr b="1">
              <a:solidFill>
                <a:srgbClr val="45818E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77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818E"/>
              </a:buClr>
              <a:buSzPts val="1800"/>
              <a:buChar char="●"/>
            </a:pPr>
            <a:r>
              <a:rPr b="1" lang="it">
                <a:solidFill>
                  <a:srgbClr val="45818E"/>
                </a:solidFill>
              </a:rPr>
              <a:t>dvojtečkami</a:t>
            </a:r>
            <a:r>
              <a:rPr lang="it">
                <a:solidFill>
                  <a:srgbClr val="45818E"/>
                </a:solidFill>
              </a:rPr>
              <a:t>:</a:t>
            </a:r>
            <a:endParaRPr>
              <a:solidFill>
                <a:srgbClr val="45818E"/>
              </a:solidFill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hodiny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minuty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sekundy, vteřiny</a:t>
            </a:r>
            <a:endParaRPr sz="16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818E"/>
              </a:buClr>
              <a:buSzPts val="1800"/>
              <a:buChar char="●"/>
            </a:pPr>
            <a:r>
              <a:rPr b="1" lang="it">
                <a:solidFill>
                  <a:srgbClr val="45818E"/>
                </a:solidFill>
              </a:rPr>
              <a:t>desetinnou čárkou:</a:t>
            </a:r>
            <a:endParaRPr b="1">
              <a:solidFill>
                <a:srgbClr val="45818E"/>
              </a:solidFill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setiny</a:t>
            </a:r>
            <a:endParaRPr sz="16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Vyhrál závod v rekordním čase 3:53,02 (3 minut, 53 sekund a 2 setiny).</a:t>
            </a:r>
            <a:endParaRPr i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/>
              <a:t>Zaběhl maraton v čase 3:35:50,55 (3 hodiny, 35 minut, 50 sekund a 55 setin).</a:t>
            </a:r>
            <a:endParaRPr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Výrazy končící na </a:t>
            </a:r>
            <a:r>
              <a:rPr b="1" i="1" lang="it">
                <a:solidFill>
                  <a:srgbClr val="45818E"/>
                </a:solidFill>
              </a:rPr>
              <a:t>1, 2, 3, 4</a:t>
            </a:r>
            <a:endParaRPr b="1" i="1">
              <a:solidFill>
                <a:srgbClr val="45818E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017725"/>
            <a:ext cx="8520600" cy="40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818E"/>
              </a:buClr>
              <a:buSzPts val="1800"/>
              <a:buChar char="●"/>
            </a:pPr>
            <a:r>
              <a:rPr b="1" lang="it">
                <a:solidFill>
                  <a:srgbClr val="45818E"/>
                </a:solidFill>
              </a:rPr>
              <a:t>do 70. let 20. století:</a:t>
            </a:r>
            <a:endParaRPr b="1">
              <a:solidFill>
                <a:srgbClr val="45818E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striktní řízení podle posledního číslovkového výrazu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101 m: sto jeden metr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93 b.: devadesát tři body</a:t>
            </a:r>
            <a:endParaRPr sz="12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818E"/>
              </a:buClr>
              <a:buSzPts val="1800"/>
              <a:buChar char="●"/>
            </a:pPr>
            <a:r>
              <a:rPr b="1" lang="it">
                <a:solidFill>
                  <a:srgbClr val="45818E"/>
                </a:solidFill>
              </a:rPr>
              <a:t>současná kodifikace:</a:t>
            </a:r>
            <a:endParaRPr b="1">
              <a:solidFill>
                <a:srgbClr val="45818E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řízení podle posledního číslovkového výrazu </a:t>
            </a:r>
            <a:r>
              <a:rPr lang="it"/>
              <a:t>(viz výše)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po číslovkách 1, 2, 3, 4</a:t>
            </a:r>
            <a:r>
              <a:rPr b="1" lang="it"/>
              <a:t> varianta s 2. pádem mn. č.:</a:t>
            </a:r>
            <a:endParaRPr b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Skokan na lyžích skočil 101 m. = sto jedna metrů</a:t>
            </a:r>
            <a:endParaRPr i="1"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Vítěz získal celkem 93 b. = devadesát tři bodů</a:t>
            </a:r>
            <a:endParaRPr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Číslovky </a:t>
            </a:r>
            <a:r>
              <a:rPr b="1" i="1" lang="it">
                <a:solidFill>
                  <a:srgbClr val="45818E"/>
                </a:solidFill>
              </a:rPr>
              <a:t>sto, tisíc, milion, miliarda</a:t>
            </a:r>
            <a:endParaRPr b="1" i="1">
              <a:solidFill>
                <a:srgbClr val="45818E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Předchází-li počítanému předmětu </a:t>
            </a:r>
            <a:r>
              <a:rPr b="1" i="1" lang="it">
                <a:solidFill>
                  <a:srgbClr val="45818E"/>
                </a:solidFill>
              </a:rPr>
              <a:t>sto, tisíc, milion, miliarda</a:t>
            </a:r>
            <a:r>
              <a:rPr lang="it"/>
              <a:t>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5818E"/>
              </a:buClr>
              <a:buSzPts val="1800"/>
              <a:buAutoNum type="alphaLcParenR"/>
            </a:pPr>
            <a:r>
              <a:rPr b="1" lang="it">
                <a:solidFill>
                  <a:srgbClr val="45818E"/>
                </a:solidFill>
              </a:rPr>
              <a:t>2. pád:</a:t>
            </a:r>
            <a:endParaRPr b="1">
              <a:solidFill>
                <a:srgbClr val="45818E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Do další výplaty si musí vystačit s pouhými dvěma tisíci</a:t>
            </a:r>
            <a:r>
              <a:rPr b="1" i="1" lang="it"/>
              <a:t> </a:t>
            </a:r>
            <a:r>
              <a:rPr b="1" i="1" lang="it">
                <a:solidFill>
                  <a:srgbClr val="45818E"/>
                </a:solidFill>
              </a:rPr>
              <a:t>korun</a:t>
            </a:r>
            <a:r>
              <a:rPr i="1" lang="it"/>
              <a:t>.</a:t>
            </a:r>
            <a:r>
              <a:rPr b="1" lang="it"/>
              <a:t> </a:t>
            </a:r>
            <a:br>
              <a:rPr b="1" lang="it"/>
            </a:br>
            <a:r>
              <a:rPr lang="it"/>
              <a:t>= genitiv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5818E"/>
              </a:buClr>
              <a:buSzPts val="1800"/>
              <a:buAutoNum type="alphaLcParenR"/>
            </a:pPr>
            <a:r>
              <a:rPr b="1" lang="it">
                <a:solidFill>
                  <a:srgbClr val="45818E"/>
                </a:solidFill>
              </a:rPr>
              <a:t>pád, v němž je samotná číslovka:</a:t>
            </a:r>
            <a:endParaRPr b="1">
              <a:solidFill>
                <a:srgbClr val="45818E"/>
              </a:solidFill>
            </a:endParaRPr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it"/>
              <a:t>Do další výplaty si musí vystačit s pouhými dvěma tisíci </a:t>
            </a:r>
            <a:r>
              <a:rPr b="1" i="1" lang="it">
                <a:solidFill>
                  <a:srgbClr val="45818E"/>
                </a:solidFill>
              </a:rPr>
              <a:t>korunami</a:t>
            </a:r>
            <a:r>
              <a:rPr lang="it"/>
              <a:t>.</a:t>
            </a:r>
            <a:br>
              <a:rPr b="1" lang="it"/>
            </a:br>
            <a:r>
              <a:rPr lang="it"/>
              <a:t>= instrumentál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45818E"/>
                </a:solidFill>
              </a:rPr>
              <a:t>Desetinná čísla</a:t>
            </a:r>
            <a:endParaRPr b="1">
              <a:solidFill>
                <a:srgbClr val="45818E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922425"/>
            <a:ext cx="8520600" cy="425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 desetinných čísel se tvar počítaného předmětu řídí desetinami, setinami apod. </a:t>
            </a:r>
            <a:br>
              <a:rPr lang="it"/>
            </a:br>
            <a:r>
              <a:rPr lang="it"/>
              <a:t>= Tím, co je </a:t>
            </a:r>
            <a:r>
              <a:rPr b="1" lang="it"/>
              <a:t>za</a:t>
            </a:r>
            <a:r>
              <a:rPr lang="it"/>
              <a:t> desetinnou čárkou!!!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Správně:</a:t>
            </a:r>
            <a:endParaRPr b="1">
              <a:solidFill>
                <a:srgbClr val="6AA84F"/>
              </a:solidFill>
            </a:endParaRPr>
          </a:p>
          <a:p>
            <a:pPr indent="-334327" lvl="0" marL="9144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6AA84F"/>
              </a:buClr>
              <a:buSzPct val="100000"/>
              <a:buChar char="●"/>
            </a:pPr>
            <a:r>
              <a:rPr i="1" lang="it">
                <a:solidFill>
                  <a:srgbClr val="6AA84F"/>
                </a:solidFill>
              </a:rPr>
              <a:t>Trasa byla dlouhá 10,5 (desetin) </a:t>
            </a:r>
            <a:r>
              <a:rPr b="1" i="1" lang="it">
                <a:solidFill>
                  <a:srgbClr val="6AA84F"/>
                </a:solidFill>
              </a:rPr>
              <a:t>kilometr</a:t>
            </a:r>
            <a:r>
              <a:rPr b="1" i="1" lang="it" u="sng">
                <a:solidFill>
                  <a:srgbClr val="6AA84F"/>
                </a:solidFill>
              </a:rPr>
              <a:t>u</a:t>
            </a:r>
            <a:r>
              <a:rPr i="1" lang="it">
                <a:solidFill>
                  <a:srgbClr val="6AA84F"/>
                </a:solidFill>
              </a:rPr>
              <a:t>.</a:t>
            </a:r>
            <a:endParaRPr i="1">
              <a:solidFill>
                <a:srgbClr val="6AA84F"/>
              </a:solidFill>
            </a:endParaRPr>
          </a:p>
          <a:p>
            <a:pPr indent="-334327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Char char="●"/>
            </a:pPr>
            <a:r>
              <a:rPr i="1" lang="it">
                <a:solidFill>
                  <a:srgbClr val="6AA84F"/>
                </a:solidFill>
              </a:rPr>
              <a:t>Poptávka po našem zboží klesla o 9,5 (desetin) </a:t>
            </a:r>
            <a:r>
              <a:rPr b="1" i="1" lang="it">
                <a:solidFill>
                  <a:srgbClr val="6AA84F"/>
                </a:solidFill>
              </a:rPr>
              <a:t>procent</a:t>
            </a:r>
            <a:r>
              <a:rPr b="1" i="1" lang="it" u="sng">
                <a:solidFill>
                  <a:srgbClr val="6AA84F"/>
                </a:solidFill>
              </a:rPr>
              <a:t>a</a:t>
            </a:r>
            <a:r>
              <a:rPr i="1" lang="it">
                <a:solidFill>
                  <a:srgbClr val="6AA84F"/>
                </a:solidFill>
              </a:rPr>
              <a:t>.</a:t>
            </a:r>
            <a:endParaRPr i="1">
              <a:solidFill>
                <a:srgbClr val="6AA84F"/>
              </a:solidFill>
            </a:endParaRPr>
          </a:p>
          <a:p>
            <a:pPr indent="-334327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ct val="100000"/>
              <a:buChar char="●"/>
            </a:pPr>
            <a:r>
              <a:rPr i="1" lang="it">
                <a:solidFill>
                  <a:srgbClr val="6AA84F"/>
                </a:solidFill>
              </a:rPr>
              <a:t>Jeho první hod byl dlouhý 22,15 (setin) </a:t>
            </a:r>
            <a:r>
              <a:rPr b="1" i="1" lang="it">
                <a:solidFill>
                  <a:srgbClr val="6AA84F"/>
                </a:solidFill>
              </a:rPr>
              <a:t>metr</a:t>
            </a:r>
            <a:r>
              <a:rPr b="1" i="1" lang="it" u="sng">
                <a:solidFill>
                  <a:srgbClr val="6AA84F"/>
                </a:solidFill>
              </a:rPr>
              <a:t>u</a:t>
            </a:r>
            <a:r>
              <a:rPr i="1" lang="it">
                <a:solidFill>
                  <a:srgbClr val="6AA84F"/>
                </a:solidFill>
              </a:rPr>
              <a:t>.</a:t>
            </a:r>
            <a:endParaRPr i="1">
              <a:solidFill>
                <a:srgbClr val="6AA84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C4125"/>
                </a:solidFill>
              </a:rPr>
              <a:t>Špatně:</a:t>
            </a:r>
            <a:endParaRPr b="1">
              <a:solidFill>
                <a:srgbClr val="CC4125"/>
              </a:solidFill>
            </a:endParaRPr>
          </a:p>
          <a:p>
            <a:pPr indent="-334327" lvl="0" marL="9144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CC4125"/>
              </a:buClr>
              <a:buSzPct val="100000"/>
              <a:buChar char="●"/>
            </a:pPr>
            <a:r>
              <a:rPr i="1" lang="it">
                <a:solidFill>
                  <a:srgbClr val="CC4125"/>
                </a:solidFill>
              </a:rPr>
              <a:t>Trasa byla dlouhá 10,5 (desetin) kilometr</a:t>
            </a:r>
            <a:r>
              <a:rPr i="1" lang="it" u="sng">
                <a:solidFill>
                  <a:srgbClr val="CC4125"/>
                </a:solidFill>
              </a:rPr>
              <a:t>ů</a:t>
            </a:r>
            <a:r>
              <a:rPr i="1" lang="it">
                <a:solidFill>
                  <a:srgbClr val="CC4125"/>
                </a:solidFill>
              </a:rPr>
              <a:t>.</a:t>
            </a:r>
            <a:endParaRPr i="1">
              <a:solidFill>
                <a:srgbClr val="CC4125"/>
              </a:solidFill>
            </a:endParaRPr>
          </a:p>
          <a:p>
            <a:pPr indent="-334327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ct val="100000"/>
              <a:buChar char="●"/>
            </a:pPr>
            <a:r>
              <a:rPr i="1" lang="it">
                <a:solidFill>
                  <a:srgbClr val="CC4125"/>
                </a:solidFill>
              </a:rPr>
              <a:t>Poptávka po našem zboží klesla o 9,5 (desetin) procen</a:t>
            </a:r>
            <a:r>
              <a:rPr i="1" lang="it" u="sng">
                <a:solidFill>
                  <a:srgbClr val="CC4125"/>
                </a:solidFill>
              </a:rPr>
              <a:t>t</a:t>
            </a:r>
            <a:r>
              <a:rPr i="1" lang="it">
                <a:solidFill>
                  <a:srgbClr val="CC4125"/>
                </a:solidFill>
              </a:rPr>
              <a:t>.</a:t>
            </a:r>
            <a:endParaRPr i="1">
              <a:solidFill>
                <a:srgbClr val="CC4125"/>
              </a:solidFill>
            </a:endParaRPr>
          </a:p>
          <a:p>
            <a:pPr indent="-334327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ct val="100000"/>
              <a:buChar char="●"/>
            </a:pPr>
            <a:r>
              <a:rPr i="1" lang="it">
                <a:solidFill>
                  <a:srgbClr val="CC4125"/>
                </a:solidFill>
              </a:rPr>
              <a:t>Jeho první hod byl dlouhý 22,15 (setin) metr</a:t>
            </a:r>
            <a:r>
              <a:rPr i="1" lang="it" u="sng">
                <a:solidFill>
                  <a:srgbClr val="CC4125"/>
                </a:solidFill>
              </a:rPr>
              <a:t>ů</a:t>
            </a:r>
            <a:r>
              <a:rPr i="1" lang="it">
                <a:solidFill>
                  <a:srgbClr val="CC4125"/>
                </a:solidFill>
              </a:rPr>
              <a:t>.</a:t>
            </a:r>
            <a:endParaRPr i="1">
              <a:solidFill>
                <a:srgbClr val="CC412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