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98974017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98974017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98974017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98974017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989740176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98974017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98974017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98974017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3aa9f1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3aa9f1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3aa9f12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3aa9f12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3aa9f12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3aa9f12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3aa9f12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3aa9f12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9897401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9897401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98974017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9897401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98974017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98974017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98974017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98974017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Interpunkce I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Věty: tak(,) jak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865325"/>
            <a:ext cx="8520600" cy="43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ct val="1000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celé spojení (</a:t>
            </a:r>
            <a:r>
              <a:rPr b="1" i="1" lang="it">
                <a:solidFill>
                  <a:srgbClr val="BF9000"/>
                </a:solidFill>
              </a:rPr>
              <a:t>tak</a:t>
            </a:r>
            <a:r>
              <a:rPr b="1" lang="it">
                <a:solidFill>
                  <a:srgbClr val="BF9000"/>
                </a:solidFill>
              </a:rPr>
              <a:t> </a:t>
            </a:r>
            <a:r>
              <a:rPr b="1" i="1" lang="it">
                <a:solidFill>
                  <a:srgbClr val="BF9000"/>
                </a:solidFill>
              </a:rPr>
              <a:t>jak…</a:t>
            </a:r>
            <a:r>
              <a:rPr b="1" lang="it">
                <a:solidFill>
                  <a:srgbClr val="BF9000"/>
                </a:solidFill>
              </a:rPr>
              <a:t>) volně připojeno</a:t>
            </a:r>
            <a:r>
              <a:rPr b="1" lang="it">
                <a:solidFill>
                  <a:srgbClr val="BF9000"/>
                </a:solidFill>
              </a:rPr>
              <a:t> :</a:t>
            </a:r>
            <a:endParaRPr b="1">
              <a:solidFill>
                <a:srgbClr val="BF9000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čárka před celým spojením </a:t>
            </a:r>
            <a:r>
              <a:rPr i="1" lang="it"/>
              <a:t>tak jak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Nová práce</a:t>
            </a:r>
            <a:r>
              <a:rPr b="1" i="1" lang="it"/>
              <a:t>, tak jak</a:t>
            </a:r>
            <a:r>
              <a:rPr i="1" lang="it"/>
              <a:t> čekala, ji opravdu bavila.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ct val="1000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výraz tak rozvíjí některý člen řídící věty:</a:t>
            </a:r>
            <a:endParaRPr b="1">
              <a:solidFill>
                <a:srgbClr val="BF9000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čárka mezi: </a:t>
            </a:r>
            <a:r>
              <a:rPr i="1" lang="it"/>
              <a:t>tak, jak</a:t>
            </a:r>
            <a:endParaRPr i="1"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vedlejší věta (jak…) má funkci příslovečného určení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Rozhodla se </a:t>
            </a:r>
            <a:r>
              <a:rPr b="1" i="1" lang="it"/>
              <a:t>tak, jak</a:t>
            </a:r>
            <a:r>
              <a:rPr i="1" lang="it"/>
              <a:t> nikdo nečekal.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ct val="1000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pozice čárky mění význam věty:</a:t>
            </a:r>
            <a:endParaRPr b="1">
              <a:solidFill>
                <a:srgbClr val="BF9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Podařilo se jí uspět</a:t>
            </a:r>
            <a:r>
              <a:rPr b="1" i="1" lang="it"/>
              <a:t>, tak jak</a:t>
            </a:r>
            <a:r>
              <a:rPr i="1" lang="it"/>
              <a:t> jsem předpokládal. = </a:t>
            </a:r>
            <a:r>
              <a:rPr lang="it"/>
              <a:t>Uspěla, což jsem předpokládal.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Podařilo se jí uspět </a:t>
            </a:r>
            <a:r>
              <a:rPr b="1" i="1" lang="it"/>
              <a:t>tak, jak </a:t>
            </a:r>
            <a:r>
              <a:rPr i="1" lang="it"/>
              <a:t>jsem předpokládal. = </a:t>
            </a:r>
            <a:r>
              <a:rPr lang="it"/>
              <a:t>Uspěla přesně tím způsobem, jakým jsem předpokládal.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Chci žít </a:t>
            </a:r>
            <a:r>
              <a:rPr b="1" i="1" lang="it"/>
              <a:t>tak, jak</a:t>
            </a:r>
            <a:r>
              <a:rPr i="1" lang="it"/>
              <a:t> se má. = </a:t>
            </a:r>
            <a:r>
              <a:rPr lang="it"/>
              <a:t>Chci žít podle daných pravidel.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Chci žít</a:t>
            </a:r>
            <a:r>
              <a:rPr b="1" i="1" lang="it"/>
              <a:t>, tak jak</a:t>
            </a:r>
            <a:r>
              <a:rPr i="1" lang="it"/>
              <a:t> se má. = </a:t>
            </a:r>
            <a:r>
              <a:rPr lang="it"/>
              <a:t>Chci žít, protože žít se má.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Věty: </a:t>
            </a:r>
            <a:r>
              <a:rPr b="1" i="1" lang="it">
                <a:solidFill>
                  <a:srgbClr val="F1C232"/>
                </a:solidFill>
              </a:rPr>
              <a:t>poté(,) co</a:t>
            </a:r>
            <a:endParaRPr b="1" i="1">
              <a:solidFill>
                <a:srgbClr val="F1C232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v současnosti často užíváno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Výraz jednočlenný, nebo dvojčlenný?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záleží především na kontextu a pozici tohoto spojovacího výrazu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ct val="1000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na začátku věty:</a:t>
            </a:r>
            <a:endParaRPr b="1">
              <a:solidFill>
                <a:srgbClr val="BF9000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zpravidla čárku píšeme, ale taky nemusíme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Poté(,)</a:t>
            </a:r>
            <a:r>
              <a:rPr i="1" lang="it"/>
              <a:t> co začala studovat na vysoké škole, neměla dostatek času sama na sebe.</a:t>
            </a:r>
            <a:endParaRPr i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ct val="1000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výrazu </a:t>
            </a:r>
            <a:r>
              <a:rPr b="1" i="1" lang="it">
                <a:solidFill>
                  <a:srgbClr val="BF9000"/>
                </a:solidFill>
              </a:rPr>
              <a:t>poté </a:t>
            </a:r>
            <a:r>
              <a:rPr b="1" lang="it">
                <a:solidFill>
                  <a:srgbClr val="BF9000"/>
                </a:solidFill>
              </a:rPr>
              <a:t>předchází časové určení, které je rozvedeno ve vedlejší větě:</a:t>
            </a:r>
            <a:endParaRPr b="1">
              <a:solidFill>
                <a:srgbClr val="BF9000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čárka ano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Zavolal jí hned </a:t>
            </a:r>
            <a:r>
              <a:rPr b="1" i="1" lang="it"/>
              <a:t>poté,</a:t>
            </a:r>
            <a:r>
              <a:rPr i="1" lang="it"/>
              <a:t> co se to dozvěděl.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ALE:</a:t>
            </a:r>
            <a:r>
              <a:rPr i="1" lang="it"/>
              <a:t> Hned jí zavolal</a:t>
            </a:r>
            <a:r>
              <a:rPr b="1" i="1" lang="it"/>
              <a:t>,</a:t>
            </a:r>
            <a:r>
              <a:rPr i="1" lang="it"/>
              <a:t> poté</a:t>
            </a:r>
            <a:r>
              <a:rPr b="1" i="1" lang="it"/>
              <a:t>(,)</a:t>
            </a:r>
            <a:r>
              <a:rPr i="1" lang="it"/>
              <a:t> co se to dozvěděl. = </a:t>
            </a:r>
            <a:r>
              <a:rPr lang="it"/>
              <a:t>Hned jí zavolal. Poté co se to dozvěděl.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578650"/>
            <a:ext cx="8520600" cy="453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BF9000"/>
                </a:solidFill>
              </a:rPr>
              <a:t>c) výraz</a:t>
            </a:r>
            <a:r>
              <a:rPr b="1" i="1" lang="it">
                <a:solidFill>
                  <a:srgbClr val="BF9000"/>
                </a:solidFill>
              </a:rPr>
              <a:t> poté co</a:t>
            </a:r>
            <a:r>
              <a:rPr b="1" lang="it">
                <a:solidFill>
                  <a:srgbClr val="BF9000"/>
                </a:solidFill>
              </a:rPr>
              <a:t> vložen do věty:</a:t>
            </a:r>
            <a:endParaRPr b="1">
              <a:solidFill>
                <a:srgbClr val="BF9000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rabicPeriod"/>
            </a:pPr>
            <a:r>
              <a:rPr b="1" lang="it">
                <a:solidFill>
                  <a:srgbClr val="BF9000"/>
                </a:solidFill>
              </a:rPr>
              <a:t>chápán jako volně vložený:</a:t>
            </a:r>
            <a:endParaRPr b="1">
              <a:solidFill>
                <a:srgbClr val="BF9000"/>
              </a:solidFill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čárka před </a:t>
            </a:r>
            <a:r>
              <a:rPr i="1" lang="it"/>
              <a:t>poté </a:t>
            </a:r>
            <a:r>
              <a:rPr lang="it"/>
              <a:t>ano, čárka po něm nemusí být: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Uzdravil se</a:t>
            </a:r>
            <a:r>
              <a:rPr b="1" i="1" lang="it"/>
              <a:t>, poté(,)</a:t>
            </a:r>
            <a:r>
              <a:rPr i="1" lang="it"/>
              <a:t> co strávil prázdniny v lázních.</a:t>
            </a:r>
            <a:endParaRPr i="1"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rabicPeriod"/>
            </a:pPr>
            <a:r>
              <a:rPr b="1" lang="it">
                <a:solidFill>
                  <a:srgbClr val="BF9000"/>
                </a:solidFill>
              </a:rPr>
              <a:t>chápán jako nedílná součást věty:</a:t>
            </a:r>
            <a:endParaRPr b="1">
              <a:solidFill>
                <a:srgbClr val="BF9000"/>
              </a:solidFill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čárka před poté ne, čárka po něm být musí: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vedlejší věta chápána jako časová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Jan </a:t>
            </a:r>
            <a:r>
              <a:rPr b="1" i="1" lang="it"/>
              <a:t>poté,</a:t>
            </a:r>
            <a:r>
              <a:rPr i="1" lang="it"/>
              <a:t> co strávil prázdniny v lázních, se uzdravil.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BF9000"/>
                </a:solidFill>
              </a:rPr>
              <a:t>d) </a:t>
            </a:r>
            <a:r>
              <a:rPr b="1" i="1" lang="it">
                <a:solidFill>
                  <a:srgbClr val="BF9000"/>
                </a:solidFill>
              </a:rPr>
              <a:t>poté co</a:t>
            </a:r>
            <a:r>
              <a:rPr b="1" lang="it">
                <a:solidFill>
                  <a:srgbClr val="BF9000"/>
                </a:solidFill>
              </a:rPr>
              <a:t> uvnitř souvětí a předchází mu spojka</a:t>
            </a:r>
            <a:r>
              <a:rPr b="1" i="1" lang="it">
                <a:solidFill>
                  <a:srgbClr val="BF9000"/>
                </a:solidFill>
              </a:rPr>
              <a:t> a</a:t>
            </a:r>
            <a:r>
              <a:rPr b="1" lang="it">
                <a:solidFill>
                  <a:srgbClr val="BF9000"/>
                </a:solidFill>
              </a:rPr>
              <a:t>:</a:t>
            </a:r>
            <a:endParaRPr b="1">
              <a:solidFill>
                <a:srgbClr val="BF9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Strávil prázdniny v lázních </a:t>
            </a:r>
            <a:r>
              <a:rPr b="1" i="1" lang="it"/>
              <a:t>a poté, co</a:t>
            </a:r>
            <a:r>
              <a:rPr i="1" lang="it"/>
              <a:t> se uzdravil, začal opět pracovat.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BF9000"/>
                </a:solidFill>
              </a:rPr>
              <a:t>Spojovací výrazy typu: </a:t>
            </a:r>
            <a:r>
              <a:rPr b="1" i="1" lang="it">
                <a:solidFill>
                  <a:srgbClr val="BF9000"/>
                </a:solidFill>
              </a:rPr>
              <a:t>mezitímco / mezitím(,) co</a:t>
            </a:r>
            <a:endParaRPr b="1" i="1">
              <a:solidFill>
                <a:srgbClr val="BF9000"/>
              </a:solidFill>
            </a:endParaRPr>
          </a:p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311700" y="516300"/>
            <a:ext cx="8520600" cy="468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ct val="100000"/>
              <a:buAutoNum type="alphaLcParenR"/>
            </a:pPr>
            <a:r>
              <a:rPr b="1" lang="it">
                <a:solidFill>
                  <a:srgbClr val="F1C232"/>
                </a:solidFill>
              </a:rPr>
              <a:t>dohromady: </a:t>
            </a:r>
            <a:r>
              <a:rPr b="1" i="1" lang="it">
                <a:solidFill>
                  <a:srgbClr val="F1C232"/>
                </a:solidFill>
              </a:rPr>
              <a:t>mezitímco, zatímco</a:t>
            </a:r>
            <a:endParaRPr b="1" i="1">
              <a:solidFill>
                <a:srgbClr val="F1C232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spojky podřadicí, píše se před nimi čárka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Děti si hrály v pokoji</a:t>
            </a:r>
            <a:r>
              <a:rPr b="1" i="1" lang="it"/>
              <a:t>, mezitímco</a:t>
            </a:r>
            <a:r>
              <a:rPr i="1" lang="it"/>
              <a:t> rodiče balili na dovolenou.</a:t>
            </a:r>
            <a:endParaRPr i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F1C232"/>
              </a:buClr>
              <a:buSzPct val="100000"/>
              <a:buAutoNum type="alphaLcParenR"/>
            </a:pPr>
            <a:r>
              <a:rPr b="1" lang="it">
                <a:solidFill>
                  <a:srgbClr val="F1C232"/>
                </a:solidFill>
              </a:rPr>
              <a:t>zvlášť:</a:t>
            </a:r>
            <a:endParaRPr b="1">
              <a:solidFill>
                <a:srgbClr val="F1C232"/>
              </a:solidFill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jako spojky podřadicí:</a:t>
            </a:r>
            <a:r>
              <a:rPr lang="it"/>
              <a:t> čárku před </a:t>
            </a:r>
            <a:r>
              <a:rPr i="1" lang="it"/>
              <a:t>co</a:t>
            </a:r>
            <a:r>
              <a:rPr lang="it"/>
              <a:t> nepíšeme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Děti si hrály v pokoji, mezitím co rodiče balili na dovolenou.</a:t>
            </a:r>
            <a:endParaRPr i="1"/>
          </a:p>
          <a:p>
            <a:pPr indent="-334327" lvl="0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jako spojení příslovce a vztažného zájmena, který začíná vedlejší věta: </a:t>
            </a:r>
            <a:r>
              <a:rPr lang="it"/>
              <a:t>čárku před </a:t>
            </a:r>
            <a:r>
              <a:rPr i="1" lang="it"/>
              <a:t>co</a:t>
            </a:r>
            <a:r>
              <a:rPr lang="it"/>
              <a:t> psát můžeme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Děti si hrály v pokoji </a:t>
            </a:r>
            <a:r>
              <a:rPr b="1" i="1" lang="it"/>
              <a:t>mezitím, co </a:t>
            </a:r>
            <a:r>
              <a:rPr i="1" lang="it"/>
              <a:t>rodiče balili na dovolenou.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c) 	uvnitř souvětí + předchází mu souřadicí spojka (</a:t>
            </a:r>
            <a:r>
              <a:rPr b="1" i="1" lang="it">
                <a:solidFill>
                  <a:srgbClr val="F1C232"/>
                </a:solidFill>
              </a:rPr>
              <a:t>a</a:t>
            </a:r>
            <a:r>
              <a:rPr b="1" lang="it">
                <a:solidFill>
                  <a:srgbClr val="F1C232"/>
                </a:solidFill>
              </a:rPr>
              <a:t>): </a:t>
            </a:r>
            <a:r>
              <a:rPr b="1" i="1" lang="it">
                <a:solidFill>
                  <a:srgbClr val="F1C232"/>
                </a:solidFill>
              </a:rPr>
              <a:t>a + mezitímco / mezitím co</a:t>
            </a:r>
            <a:endParaRPr b="1" i="1">
              <a:solidFill>
                <a:srgbClr val="F1C232"/>
              </a:solidFill>
            </a:endParaRPr>
          </a:p>
          <a:p>
            <a:pPr indent="-334327" lvl="0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jako spojky podřadicí: čárku před </a:t>
            </a:r>
            <a:r>
              <a:rPr i="1" lang="it"/>
              <a:t>co</a:t>
            </a:r>
            <a:r>
              <a:rPr lang="it"/>
              <a:t> píšeme: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</a:t>
            </a:r>
            <a:r>
              <a:rPr i="1" lang="it"/>
              <a:t>ekla bábovku</a:t>
            </a:r>
            <a:r>
              <a:rPr b="1" i="1" lang="it"/>
              <a:t>, a mezitímco </a:t>
            </a:r>
            <a:r>
              <a:rPr i="1" lang="it"/>
              <a:t>si děti hrály v pokoji, stihla uvařit i kakao.</a:t>
            </a:r>
            <a:endParaRPr i="1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Pekla bábovku </a:t>
            </a:r>
            <a:r>
              <a:rPr b="1" i="1" lang="it"/>
              <a:t>a mezitím, co</a:t>
            </a:r>
            <a:r>
              <a:rPr i="1" lang="it"/>
              <a:t> si děti hrály v pokoji, stihla uvařit i kakao.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S</a:t>
            </a:r>
            <a:r>
              <a:rPr b="1" lang="it">
                <a:solidFill>
                  <a:srgbClr val="F1C232"/>
                </a:solidFill>
              </a:rPr>
              <a:t>ouřadné spojení: </a:t>
            </a:r>
            <a:r>
              <a:rPr b="1" i="1" lang="it">
                <a:solidFill>
                  <a:srgbClr val="F1C232"/>
                </a:solidFill>
              </a:rPr>
              <a:t>a, i, ani, nebo, či</a:t>
            </a:r>
            <a:endParaRPr b="1" i="1">
              <a:solidFill>
                <a:srgbClr val="F1C232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17725"/>
            <a:ext cx="8713500" cy="40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poměr slučovací:</a:t>
            </a:r>
            <a:endParaRPr b="1"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bez čárky: </a:t>
            </a:r>
            <a:r>
              <a:rPr i="1" lang="it"/>
              <a:t>a, a tak, a potom, a také, zkratky: atp., atd., aj., apod.</a:t>
            </a:r>
            <a:endParaRPr i="1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Nenamáhal se jí dát dárek </a:t>
            </a:r>
            <a:r>
              <a:rPr b="1" i="1" lang="it"/>
              <a:t>ani </a:t>
            </a:r>
            <a:r>
              <a:rPr i="1" lang="it"/>
              <a:t>jí neposlal přání. 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poměr jiný než slučovací</a:t>
            </a:r>
            <a:r>
              <a:rPr lang="it">
                <a:solidFill>
                  <a:srgbClr val="BF9000"/>
                </a:solidFill>
              </a:rPr>
              <a:t> (vylučovací, stupňovací):</a:t>
            </a:r>
            <a:endParaRPr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čárka ano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400"/>
              <a:buAutoNum type="romanLcParenR"/>
            </a:pPr>
            <a:r>
              <a:rPr b="1" lang="it" sz="1608">
                <a:solidFill>
                  <a:srgbClr val="BF9000"/>
                </a:solidFill>
              </a:rPr>
              <a:t>odporovací</a:t>
            </a:r>
            <a:r>
              <a:rPr lang="it" sz="1500"/>
              <a:t>: </a:t>
            </a:r>
            <a:r>
              <a:rPr i="1" lang="it" sz="1500"/>
              <a:t>a ne</a:t>
            </a:r>
            <a:r>
              <a:rPr lang="it" sz="1500"/>
              <a:t>: </a:t>
            </a:r>
            <a:r>
              <a:rPr i="1" lang="it" sz="1500"/>
              <a:t>Snažil se ze všech sil</a:t>
            </a:r>
            <a:r>
              <a:rPr b="1" i="1" lang="it" sz="1500"/>
              <a:t>, a</a:t>
            </a:r>
            <a:r>
              <a:rPr i="1" lang="it" sz="1500"/>
              <a:t> neuspěl.</a:t>
            </a:r>
            <a:br>
              <a:rPr lang="it" sz="1500"/>
            </a:br>
            <a:r>
              <a:rPr i="1" lang="it" sz="1500"/>
              <a:t>a nikoliv</a:t>
            </a:r>
            <a:r>
              <a:rPr i="1" lang="it" sz="1350"/>
              <a:t> </a:t>
            </a:r>
            <a:r>
              <a:rPr lang="it" sz="1350">
                <a:highlight>
                  <a:schemeClr val="lt1"/>
                </a:highlight>
              </a:rPr>
              <a:t>–</a:t>
            </a:r>
            <a:r>
              <a:rPr lang="it" sz="1350"/>
              <a:t> </a:t>
            </a:r>
            <a:r>
              <a:rPr lang="it" sz="1500"/>
              <a:t>lze nahradit odporovací spojkou </a:t>
            </a:r>
            <a:r>
              <a:rPr i="1" lang="it" sz="1500"/>
              <a:t>ale, avšak, však</a:t>
            </a:r>
            <a:endParaRPr i="1"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500"/>
              <a:buAutoNum type="romanLcParenR"/>
            </a:pPr>
            <a:r>
              <a:rPr b="1" lang="it" sz="1608">
                <a:solidFill>
                  <a:srgbClr val="BF9000"/>
                </a:solidFill>
              </a:rPr>
              <a:t>stupňovací</a:t>
            </a:r>
            <a:r>
              <a:rPr lang="it" sz="1500"/>
              <a:t>: </a:t>
            </a:r>
            <a:r>
              <a:rPr i="1" lang="it" sz="1500"/>
              <a:t>a dokonce, a nadto, a k tomu, a navíc, dokonce ani</a:t>
            </a:r>
            <a:r>
              <a:rPr lang="it" sz="1500"/>
              <a:t>: </a:t>
            </a:r>
            <a:br>
              <a:rPr lang="it" sz="1500"/>
            </a:br>
            <a:r>
              <a:rPr i="1" lang="it" sz="1500"/>
              <a:t>Pozvali ho na večeři</a:t>
            </a:r>
            <a:r>
              <a:rPr b="1" i="1" lang="it" sz="1500"/>
              <a:t>, a</a:t>
            </a:r>
            <a:r>
              <a:rPr i="1" lang="it" sz="1500"/>
              <a:t> dokonce mu ji zaplatili.</a:t>
            </a:r>
            <a:r>
              <a:rPr lang="it" sz="1500"/>
              <a:t> X </a:t>
            </a:r>
            <a:r>
              <a:rPr i="1" lang="it" sz="1500"/>
              <a:t>Bylo mu zima</a:t>
            </a:r>
            <a:r>
              <a:rPr b="1" i="1" lang="it" sz="1500"/>
              <a:t>(,)</a:t>
            </a:r>
            <a:r>
              <a:rPr i="1" lang="it" sz="1500"/>
              <a:t> </a:t>
            </a:r>
            <a:r>
              <a:rPr b="1" i="1" lang="it" sz="1500"/>
              <a:t>a dokonce</a:t>
            </a:r>
            <a:r>
              <a:rPr i="1" lang="it" sz="1500"/>
              <a:t> mu kručelo v břiše.</a:t>
            </a:r>
            <a:r>
              <a:rPr lang="it" sz="1500"/>
              <a:t> (Spojovací výraz ne vždy chápaný jako stupňovací.)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500"/>
              <a:buAutoNum type="romanLcParenR"/>
            </a:pPr>
            <a:r>
              <a:rPr b="1" lang="it" sz="1608">
                <a:solidFill>
                  <a:srgbClr val="BF9000"/>
                </a:solidFill>
              </a:rPr>
              <a:t>důsledkový</a:t>
            </a:r>
            <a:r>
              <a:rPr lang="it" sz="1500"/>
              <a:t>: </a:t>
            </a:r>
            <a:r>
              <a:rPr i="1" lang="it" sz="1500"/>
              <a:t>a tak, a tedy, a tudíž, a proto, a tím</a:t>
            </a:r>
            <a:r>
              <a:rPr lang="it" sz="1500"/>
              <a:t>: </a:t>
            </a:r>
            <a:br>
              <a:rPr lang="it" sz="1500"/>
            </a:br>
            <a:r>
              <a:rPr i="1" lang="it" sz="1500"/>
              <a:t>Zaspal</a:t>
            </a:r>
            <a:r>
              <a:rPr b="1" i="1" lang="it" sz="1500"/>
              <a:t>, a proto</a:t>
            </a:r>
            <a:r>
              <a:rPr i="1" lang="it" sz="1500"/>
              <a:t> nestihl vlak.</a:t>
            </a:r>
            <a:endParaRPr i="1"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Spojky: </a:t>
            </a:r>
            <a:r>
              <a:rPr b="1" i="1" lang="it">
                <a:solidFill>
                  <a:srgbClr val="F1C232"/>
                </a:solidFill>
              </a:rPr>
              <a:t>nebo, či</a:t>
            </a:r>
            <a:endParaRPr b="1" i="1">
              <a:solidFill>
                <a:srgbClr val="F1C232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7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slučovací poměr:</a:t>
            </a:r>
            <a:endParaRPr b="1"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bez čárky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Kup na večeři </a:t>
            </a:r>
            <a:r>
              <a:rPr b="1" i="1" lang="it"/>
              <a:t>chleba nebo rohlíky</a:t>
            </a:r>
            <a:r>
              <a:rPr i="1" lang="it"/>
              <a:t>.</a:t>
            </a:r>
            <a:r>
              <a:rPr lang="it"/>
              <a:t> 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 Je jedno, co koupí. V konečném důsledku může koupit obojí.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AutoNum type="alphaLcParenR"/>
            </a:pPr>
            <a:r>
              <a:rPr b="1" lang="it">
                <a:solidFill>
                  <a:srgbClr val="BF9000"/>
                </a:solidFill>
              </a:rPr>
              <a:t>vylučovací poměr:</a:t>
            </a:r>
            <a:endParaRPr b="1"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čárka ano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Být</a:t>
            </a:r>
            <a:r>
              <a:rPr b="1" i="1" lang="it"/>
              <a:t>, či</a:t>
            </a:r>
            <a:r>
              <a:rPr i="1" lang="it"/>
              <a:t> nebýt?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Být</a:t>
            </a:r>
            <a:r>
              <a:rPr b="1" i="1" lang="it"/>
              <a:t>, nebo</a:t>
            </a:r>
            <a:r>
              <a:rPr i="1" lang="it"/>
              <a:t> nebýt?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112525" y="445025"/>
            <a:ext cx="8952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Dva spojovací výrazy vedle sebe: </a:t>
            </a:r>
            <a:r>
              <a:rPr b="1" i="1" lang="it">
                <a:solidFill>
                  <a:srgbClr val="F1C232"/>
                </a:solidFill>
              </a:rPr>
              <a:t>že když, protože kdyby</a:t>
            </a:r>
            <a:endParaRPr b="1" i="1">
              <a:solidFill>
                <a:srgbClr val="F1C232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533475"/>
            <a:ext cx="8520600" cy="35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Pokud se objeví vedle sebe dva spojovací výrazy, z nichž každý se vztahuje </a:t>
            </a:r>
            <a:br>
              <a:rPr lang="it"/>
            </a:br>
            <a:r>
              <a:rPr lang="it"/>
              <a:t>k jiné větě, píše se čárka pouze před prvním z nich.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Byla si jistá</a:t>
            </a:r>
            <a:r>
              <a:rPr b="1" i="1" lang="it" u="sng"/>
              <a:t>,</a:t>
            </a:r>
            <a:r>
              <a:rPr b="1" i="1" lang="it"/>
              <a:t> že</a:t>
            </a:r>
            <a:r>
              <a:rPr i="1" lang="it"/>
              <a:t> </a:t>
            </a:r>
            <a:r>
              <a:rPr b="1" i="1" lang="it"/>
              <a:t>kdyby </a:t>
            </a:r>
            <a:r>
              <a:rPr i="1" lang="it"/>
              <a:t>se jí něco stalo, on se o ni rád postará.</a:t>
            </a:r>
            <a:endParaRPr i="1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=</a:t>
            </a:r>
            <a:endParaRPr i="1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Byl si jistá, že se o ni postará, kdyby se jí něco stalo.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BF9000"/>
                </a:solidFill>
              </a:rPr>
              <a:t>Výraz chápaný jako vsuvka:</a:t>
            </a:r>
            <a:endParaRPr b="1"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oddělení čárkami nebo pomlčkami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Věty závislé na výrazu s oslabenou větnou platností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Výraz s oslabenou větnou platností = částice (</a:t>
            </a:r>
            <a:r>
              <a:rPr i="1" lang="it">
                <a:solidFill>
                  <a:srgbClr val="BF9000"/>
                </a:solidFill>
              </a:rPr>
              <a:t>samozřejmě, možná, přirozeně, hlavně</a:t>
            </a:r>
            <a:r>
              <a:rPr lang="it"/>
              <a:t>):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zpravidla bez čárky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Čárka ale není chyba!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Možná(,)</a:t>
            </a:r>
            <a:r>
              <a:rPr i="1" lang="it"/>
              <a:t> že</a:t>
            </a:r>
            <a:r>
              <a:rPr i="1" lang="it"/>
              <a:t> se spletl.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Samozřejmě(,)</a:t>
            </a:r>
            <a:r>
              <a:rPr i="1" lang="it"/>
              <a:t> že to věděl.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Hlavně(,)</a:t>
            </a:r>
            <a:r>
              <a:rPr i="1" lang="it"/>
              <a:t> že jsi v pořádku.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Výrazy pociťované jako výpustka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Některé části vět je možné vypustit, aniž by se změnil jejich význam.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Věta bez vypuštěného slovesa však zůstává větou.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Čárku většinou píšeme.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Přemýšlel</a:t>
            </a:r>
            <a:r>
              <a:rPr b="1" i="1" lang="it"/>
              <a:t>(,) </a:t>
            </a:r>
            <a:r>
              <a:rPr i="1" lang="it"/>
              <a:t>jak na to. = </a:t>
            </a:r>
            <a:r>
              <a:rPr lang="it"/>
              <a:t>Přemýšlel, jak na to půjde / jak bude postupovat.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Nevěděli</a:t>
            </a:r>
            <a:r>
              <a:rPr b="1" i="1" lang="it"/>
              <a:t>(,)</a:t>
            </a:r>
            <a:r>
              <a:rPr i="1" lang="it"/>
              <a:t> jak z toho ven. </a:t>
            </a:r>
            <a:r>
              <a:rPr lang="it"/>
              <a:t>= Nevěděli, jak se z toho mají dostat.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Teď zvažovala</a:t>
            </a:r>
            <a:r>
              <a:rPr b="1" i="1" lang="it"/>
              <a:t>(,) </a:t>
            </a:r>
            <a:r>
              <a:rPr i="1" lang="it"/>
              <a:t>co s tím. = </a:t>
            </a:r>
            <a:r>
              <a:rPr lang="it"/>
              <a:t>Teď zvažovala, co s tím udělá.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37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Věty s výpustkou (elipsou)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334100"/>
            <a:ext cx="8520600" cy="35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Části vět, které byly elipticky zkráceny, se čárkou neoddělují.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Zbylé části vět jsou chápány spíše jako holé větné členy než jako věty.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Řekni mi </a:t>
            </a:r>
            <a:r>
              <a:rPr b="1" i="1" lang="it"/>
              <a:t>proč</a:t>
            </a:r>
            <a:r>
              <a:rPr i="1" lang="it"/>
              <a:t>?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Ale já přece nevím </a:t>
            </a:r>
            <a:r>
              <a:rPr b="1" i="1" lang="it"/>
              <a:t>proč</a:t>
            </a:r>
            <a:r>
              <a:rPr i="1" lang="it"/>
              <a:t>.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Jak to, že nevíš </a:t>
            </a:r>
            <a:r>
              <a:rPr b="1" i="1" lang="it"/>
              <a:t>kdy</a:t>
            </a:r>
            <a:r>
              <a:rPr i="1" lang="it"/>
              <a:t>?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Vyzradila tajemství, ale nechce říct </a:t>
            </a:r>
            <a:r>
              <a:rPr b="1" i="1" lang="it"/>
              <a:t>komu</a:t>
            </a:r>
            <a:r>
              <a:rPr i="1" lang="it"/>
              <a:t>.</a:t>
            </a:r>
            <a:endParaRPr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9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F1C232"/>
                </a:solidFill>
              </a:rPr>
              <a:t>Teprve, jen, zvláště apod.</a:t>
            </a:r>
            <a:r>
              <a:rPr b="1" lang="it">
                <a:solidFill>
                  <a:srgbClr val="F1C232"/>
                </a:solidFill>
              </a:rPr>
              <a:t> + spojovací výraz; </a:t>
            </a:r>
            <a:br>
              <a:rPr b="1" lang="it">
                <a:solidFill>
                  <a:srgbClr val="F1C232"/>
                </a:solidFill>
              </a:rPr>
            </a:br>
            <a:r>
              <a:rPr b="1" lang="it">
                <a:solidFill>
                  <a:srgbClr val="F1C232"/>
                </a:solidFill>
              </a:rPr>
              <a:t>časové příslovce + spojovací výraz</a:t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414625"/>
            <a:ext cx="8520600" cy="37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Je-li spojovací výraz zdůrazněn pomocí </a:t>
            </a:r>
            <a:r>
              <a:rPr i="1" lang="it">
                <a:solidFill>
                  <a:srgbClr val="BF9000"/>
                </a:solidFill>
              </a:rPr>
              <a:t>teprve/jen/zvláště/pouze</a:t>
            </a:r>
            <a:r>
              <a:rPr lang="it">
                <a:solidFill>
                  <a:srgbClr val="BF9000"/>
                </a:solidFill>
              </a:rPr>
              <a:t> </a:t>
            </a:r>
            <a:r>
              <a:rPr lang="it"/>
              <a:t>apod., </a:t>
            </a:r>
            <a:br>
              <a:rPr lang="it"/>
            </a:br>
            <a:r>
              <a:rPr lang="it"/>
              <a:t>píšeme čárku </a:t>
            </a:r>
            <a:r>
              <a:rPr b="1" lang="it"/>
              <a:t>před </a:t>
            </a:r>
            <a:r>
              <a:rPr lang="it"/>
              <a:t>tímto zdůrazňovacím výrazem: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Rozhodl se jí omluvit</a:t>
            </a:r>
            <a:r>
              <a:rPr b="1" i="1" lang="it"/>
              <a:t>,</a:t>
            </a:r>
            <a:r>
              <a:rPr i="1" lang="it"/>
              <a:t> </a:t>
            </a:r>
            <a:r>
              <a:rPr b="1" i="1" lang="it"/>
              <a:t>teprve </a:t>
            </a:r>
            <a:r>
              <a:rPr i="1" lang="it"/>
              <a:t>až mu začalo téct do bot.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u="sng">
                <a:solidFill>
                  <a:srgbClr val="BF9000"/>
                </a:solidFill>
              </a:rPr>
              <a:t>Čárka před časovým příslovcem </a:t>
            </a:r>
            <a:r>
              <a:rPr i="1" lang="it" u="sng">
                <a:solidFill>
                  <a:srgbClr val="BF9000"/>
                </a:solidFill>
              </a:rPr>
              <a:t>hned</a:t>
            </a:r>
            <a:r>
              <a:rPr lang="it">
                <a:solidFill>
                  <a:srgbClr val="BF9000"/>
                </a:solidFill>
              </a:rPr>
              <a:t>:</a:t>
            </a:r>
            <a:endParaRPr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 před ním, i za ním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nedochází k významové rozdílnosti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Začal s tím</a:t>
            </a:r>
            <a:r>
              <a:rPr b="1" i="1" lang="it"/>
              <a:t>, hned </a:t>
            </a:r>
            <a:r>
              <a:rPr i="1" lang="it"/>
              <a:t>jak se vrátil domů.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Začal s tím </a:t>
            </a:r>
            <a:r>
              <a:rPr b="1" i="1" lang="it"/>
              <a:t>hned,</a:t>
            </a:r>
            <a:r>
              <a:rPr i="1" lang="it"/>
              <a:t> jak se vrátil domů.</a:t>
            </a:r>
            <a:endParaRPr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1C232"/>
                </a:solidFill>
              </a:rPr>
              <a:t>Vedlejší věty časové: </a:t>
            </a:r>
            <a:r>
              <a:rPr b="1" i="1" lang="it">
                <a:solidFill>
                  <a:srgbClr val="F1C232"/>
                </a:solidFill>
              </a:rPr>
              <a:t>předtím než</a:t>
            </a:r>
            <a:r>
              <a:rPr b="1" lang="it">
                <a:solidFill>
                  <a:srgbClr val="F1C232"/>
                </a:solidFill>
              </a:rPr>
              <a:t>; </a:t>
            </a:r>
            <a:r>
              <a:rPr b="1" i="1" lang="it">
                <a:solidFill>
                  <a:srgbClr val="F1C232"/>
                </a:solidFill>
              </a:rPr>
              <a:t>pokaždé když</a:t>
            </a:r>
            <a:endParaRPr b="1" i="1">
              <a:solidFill>
                <a:srgbClr val="F1C232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95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Vedlejší věty časové, které jsou závislé na časovém výrazu, většinou čárkou neoddělujeme.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Pokaždé když</a:t>
            </a:r>
            <a:r>
              <a:rPr i="1" lang="it"/>
              <a:t> se rozzlobí, zčervená.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Předtím než</a:t>
            </a:r>
            <a:r>
              <a:rPr i="1" lang="it"/>
              <a:t> ho opustila, mu pořádně vynadala.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Pokud je časové příslovce </a:t>
            </a:r>
            <a:r>
              <a:rPr b="1" lang="it"/>
              <a:t>uprostřed souvětí</a:t>
            </a:r>
            <a:r>
              <a:rPr lang="it"/>
              <a:t>, vedlejší větu časovou na něm závislou čárkou oddělujeme.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Zčervená </a:t>
            </a:r>
            <a:r>
              <a:rPr b="1" i="1" lang="it"/>
              <a:t>pokaždé, když</a:t>
            </a:r>
            <a:r>
              <a:rPr i="1" lang="it"/>
              <a:t> se rozzlobí.</a:t>
            </a:r>
            <a:endParaRPr i="1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Pořádně mu vyndala </a:t>
            </a:r>
            <a:r>
              <a:rPr b="1" i="1" lang="it"/>
              <a:t>předtím, než</a:t>
            </a:r>
            <a:r>
              <a:rPr i="1" lang="it"/>
              <a:t> ho opustila.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