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3eca5d6f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13eca5d6f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3eca5d6f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3eca5d6f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3eca5d6f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3eca5d6f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3eca5d6f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3eca5d6f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13eca5d6f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13eca5d6f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3eca5d6f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3eca5d6f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13eca5d6fa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13eca5d6fa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3eca5d6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3eca5d6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3eca5d6f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3eca5d6f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3eca5d6f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3eca5d6f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3eca5d6f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3eca5d6f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3eca5d6f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3eca5d6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3eca5d6f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3eca5d6f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3eca5d6f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3eca5d6f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3eca5d6f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3eca5d6f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ped.muni.cz/komensky/clanky/s-pozdravem-zustavam-aneb-rozlouceni-v-e-mailove-korespondenc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</a:rPr>
              <a:t>Psaní formálního dopisu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Oslovení církevních hodnostářů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pevně vázáno na etiketu a tradici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Vážený pane biskupe (Vážený pan biskup Antonín Basler)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Vaše eminence (Jeho Eminence, Jeho Eminence nejdůstojnější pán František kardinál Tomášek)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Vaše Svatosti</a:t>
            </a:r>
            <a:r>
              <a:rPr lang="it"/>
              <a:t> nebo </a:t>
            </a:r>
            <a:r>
              <a:rPr i="1" lang="it"/>
              <a:t>Svatý Otče (Jeho Svatost papež František)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Oslovení adresáta s dvěma příjmeními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doporučeno oslovovat oběma příjmeními: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Vážená paní Kameníčková Dostálová</a:t>
            </a:r>
            <a:r>
              <a:rPr lang="it" sz="1800"/>
              <a:t> (první přijaté, druhé rodné)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Vážený pane Zabloudile Pechníku</a:t>
            </a:r>
            <a:r>
              <a:rPr lang="it" sz="1800"/>
              <a:t> (první přijaté, druhé rodné příjmení)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Oslovení ženy s nepřechýleným příjmením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951950"/>
            <a:ext cx="8520600" cy="41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respektujeme nepřechýlenou variantu: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Vážená paní Kostka, Vážená paní Březina</a:t>
            </a:r>
            <a:r>
              <a:rPr lang="it" sz="1800"/>
              <a:t> (= 1. pád)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případně </a:t>
            </a:r>
            <a:r>
              <a:rPr i="1" lang="it" sz="1800"/>
              <a:t>Vážená paní Kostko</a:t>
            </a:r>
            <a:r>
              <a:rPr lang="it" sz="1800"/>
              <a:t>, </a:t>
            </a:r>
            <a:r>
              <a:rPr i="1" lang="it" sz="1800"/>
              <a:t>Vážená paní Březino</a:t>
            </a:r>
            <a:r>
              <a:rPr lang="it" sz="1800"/>
              <a:t> (= 5. pád)</a:t>
            </a:r>
            <a:endParaRPr sz="18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Kdy užíváme přechýlené příjmení u těch, které si nechali nepřechýlenou variantu?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Pokud o dané ženě hovoříme: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Potkal jsem paní Kostkovou.</a:t>
            </a:r>
            <a:endParaRPr i="1"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Potkal jsem paní Kostku.</a:t>
            </a:r>
            <a:r>
              <a:rPr lang="it" sz="1800"/>
              <a:t> (Přinejmenším tedy alespoň skloňujeme.)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Přestože existuje možnost nepřechylování, v českojazyčném prostředí nepřechýlené varianty stále znějí jazykově kostrbatě, a to ve všech svých podobách.</a:t>
            </a:r>
            <a:endParaRPr i="1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311700" y="1387350"/>
            <a:ext cx="8520600" cy="31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00">
                <a:solidFill>
                  <a:srgbClr val="6AA84F"/>
                </a:solidFill>
              </a:rPr>
              <a:t>Po oslovení následuje čárka a vynechání jednoho řádku. Poté navazuje samotné jádro dopisu.</a:t>
            </a:r>
            <a:endParaRPr b="1" sz="2300">
              <a:solidFill>
                <a:srgbClr val="6AA84F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230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9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Psaní velkého písmene v osobních </a:t>
            </a:r>
            <a:br>
              <a:rPr b="1" lang="it" sz="2500">
                <a:solidFill>
                  <a:srgbClr val="6AA84F"/>
                </a:solidFill>
              </a:rPr>
            </a:br>
            <a:r>
              <a:rPr b="1" lang="it" sz="2500">
                <a:solidFill>
                  <a:srgbClr val="6AA84F"/>
                </a:solidFill>
              </a:rPr>
              <a:t>a přivlastňovacích zájmenech:</a:t>
            </a:r>
            <a:endParaRPr b="1" sz="2500">
              <a:solidFill>
                <a:srgbClr val="6AA84F"/>
              </a:solidFill>
            </a:endParaRPr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638250"/>
            <a:ext cx="8520600" cy="293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píšeme </a:t>
            </a:r>
            <a:r>
              <a:rPr b="1" lang="it" u="sng">
                <a:solidFill>
                  <a:srgbClr val="6AA84F"/>
                </a:solidFill>
              </a:rPr>
              <a:t>vždy</a:t>
            </a:r>
            <a:r>
              <a:rPr lang="it">
                <a:solidFill>
                  <a:schemeClr val="dk1"/>
                </a:solidFill>
              </a:rPr>
              <a:t>: </a:t>
            </a:r>
            <a:r>
              <a:rPr i="1" lang="it">
                <a:solidFill>
                  <a:schemeClr val="dk1"/>
                </a:solidFill>
              </a:rPr>
              <a:t>Vám, Vaše, Vy</a:t>
            </a:r>
            <a:r>
              <a:rPr lang="it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nejen jednotlivci, ale i skupině adresátů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ZÁVĚR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1152475"/>
            <a:ext cx="8520600" cy="36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rozloučení se považuje za samostatný odstavec, oddělíme jej tedy volným řádkem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it">
                <a:solidFill>
                  <a:schemeClr val="dk1"/>
                </a:solidFill>
              </a:rPr>
              <a:t>S pozdravem</a:t>
            </a:r>
            <a:endParaRPr i="1">
              <a:solidFill>
                <a:schemeClr val="dk1"/>
              </a:solidFill>
            </a:endParaRPr>
          </a:p>
          <a:p>
            <a:pPr indent="-342900" lvl="0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it">
                <a:solidFill>
                  <a:schemeClr val="dk1"/>
                </a:solidFill>
              </a:rPr>
              <a:t>S přáním hezkého dne</a:t>
            </a:r>
            <a:endParaRPr i="1">
              <a:solidFill>
                <a:schemeClr val="dk1"/>
              </a:solidFill>
            </a:endParaRPr>
          </a:p>
          <a:p>
            <a:pPr indent="-342900" lvl="0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it">
                <a:solidFill>
                  <a:schemeClr val="dk1"/>
                </a:solidFill>
              </a:rPr>
              <a:t>Zdraví</a:t>
            </a:r>
            <a:endParaRPr i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BEZ ČÁREK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hned na další řádek pak podpis celým jménem: v pořadí křestní jméno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příjmení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2520">
                <a:solidFill>
                  <a:srgbClr val="6AA84F"/>
                </a:solidFill>
              </a:rPr>
              <a:t>Archaická rozloučení</a:t>
            </a:r>
            <a:endParaRPr b="1" sz="2520">
              <a:solidFill>
                <a:srgbClr val="6AA84F"/>
              </a:solidFill>
            </a:endParaRPr>
          </a:p>
        </p:txBody>
      </p:sp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Jsem s pozdravem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S pozdravem zůstávám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Znamenám se s pozdravem</a:t>
            </a:r>
            <a:endParaRPr i="1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</a:t>
            </a:r>
            <a:r>
              <a:rPr lang="it"/>
              <a:t>edoporučují se používat.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Více v </a:t>
            </a:r>
            <a:r>
              <a:rPr lang="it" u="sng">
                <a:solidFill>
                  <a:schemeClr val="hlink"/>
                </a:solidFill>
                <a:hlinkClick r:id="rId3"/>
              </a:rPr>
              <a:t>článku</a:t>
            </a:r>
            <a:r>
              <a:rPr lang="it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ÚVOD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vždy oslovujeme v 5. pádě: </a:t>
            </a:r>
            <a:r>
              <a:rPr i="1" lang="it">
                <a:solidFill>
                  <a:srgbClr val="6AA84F"/>
                </a:solidFill>
              </a:rPr>
              <a:t>Vážený pane Kratochvíle, Vážená paní Nováková</a:t>
            </a:r>
            <a:endParaRPr i="1">
              <a:solidFill>
                <a:srgbClr val="6AA84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vždy používáme oslovení </a:t>
            </a:r>
            <a:r>
              <a:rPr i="1" lang="it">
                <a:solidFill>
                  <a:srgbClr val="6AA84F"/>
                </a:solidFill>
              </a:rPr>
              <a:t>Vážený/Vážená</a:t>
            </a:r>
            <a:r>
              <a:rPr lang="it"/>
              <a:t>; v případě bližšího vztahu možno </a:t>
            </a:r>
            <a:br>
              <a:rPr lang="it"/>
            </a:br>
            <a:r>
              <a:rPr lang="it"/>
              <a:t>i </a:t>
            </a:r>
            <a:r>
              <a:rPr i="1" lang="it">
                <a:solidFill>
                  <a:srgbClr val="6AA84F"/>
                </a:solidFill>
              </a:rPr>
              <a:t>Milý/Milá</a:t>
            </a:r>
            <a:endParaRPr i="1">
              <a:solidFill>
                <a:srgbClr val="6AA84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proč ne </a:t>
            </a:r>
            <a:r>
              <a:rPr i="1" lang="it">
                <a:solidFill>
                  <a:srgbClr val="CC4125"/>
                </a:solidFill>
              </a:rPr>
              <a:t>Dobrý den</a:t>
            </a:r>
            <a:r>
              <a:rPr lang="it"/>
              <a:t>: považováno za familiární, tedy zcela nevhodné ve formální komunikaci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už vůbec ne </a:t>
            </a:r>
            <a:r>
              <a:rPr i="1" lang="it">
                <a:solidFill>
                  <a:srgbClr val="CC4125"/>
                </a:solidFill>
              </a:rPr>
              <a:t>Dobrý večer, Dobré ráno, Zdravím Vás</a:t>
            </a:r>
            <a:endParaRPr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</a:rPr>
              <a:t>Dobrý den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Kdy ano?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pracovní komunikace s kolegou/kolegyní, s nimiž si vykám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e-mailová vnitřní pracovní komunikace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Co když neznáme adresáta?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přesto užíváme tradiční formuli: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Vážený pane/Vážená paní</a:t>
            </a:r>
            <a:endParaRPr i="1"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Vážení</a:t>
            </a:r>
            <a:endParaRPr i="1"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Vážené paní</a:t>
            </a:r>
            <a:endParaRPr i="1"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Vážení pánové</a:t>
            </a:r>
            <a:endParaRPr i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Může být </a:t>
            </a:r>
            <a:r>
              <a:rPr i="1" lang="it"/>
              <a:t>Vážená firmo, Vážený podniku</a:t>
            </a:r>
            <a:r>
              <a:rPr lang="it"/>
              <a:t>…? </a:t>
            </a:r>
            <a:r>
              <a:rPr lang="it">
                <a:solidFill>
                  <a:schemeClr val="dk1"/>
                </a:solidFill>
              </a:rPr>
              <a:t>– </a:t>
            </a:r>
            <a:r>
              <a:rPr b="1" lang="it">
                <a:solidFill>
                  <a:srgbClr val="CC4125"/>
                </a:solidFill>
              </a:rPr>
              <a:t>NE!</a:t>
            </a:r>
            <a:endParaRPr b="1"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Připojení titulu adresáta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připojujeme vždy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oslovujeme nejvyšším dosaženým titulem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neužívá se </a:t>
            </a:r>
            <a:r>
              <a:rPr i="1" lang="it"/>
              <a:t>Vážený pane bakaláři, Vážená paní bakalářko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titul vypíšeme slovy, tedy neužíváme v oslovení zkratky titulů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obvykle se neoslovuje titulem a příjmením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260025" y="335775"/>
            <a:ext cx="8520600" cy="47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profesor: </a:t>
            </a:r>
            <a:r>
              <a:rPr b="1" lang="it" sz="1800">
                <a:solidFill>
                  <a:srgbClr val="FF00FF"/>
                </a:solidFill>
              </a:rPr>
              <a:t>prof.</a:t>
            </a:r>
            <a:r>
              <a:rPr lang="it" sz="1800">
                <a:solidFill>
                  <a:schemeClr val="dk1"/>
                </a:solidFill>
              </a:rPr>
              <a:t> PhDr. Rudolf Šrámek, CSc. dr. h.c.: </a:t>
            </a:r>
            <a:br>
              <a:rPr lang="it" sz="1800">
                <a:solidFill>
                  <a:schemeClr val="dk1"/>
                </a:solidFill>
              </a:rPr>
            </a:br>
            <a:r>
              <a:rPr i="1" lang="it" sz="1800">
                <a:solidFill>
                  <a:schemeClr val="dk1"/>
                </a:solidFill>
              </a:rPr>
              <a:t>Vážený pane profesore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docent: </a:t>
            </a:r>
            <a:r>
              <a:rPr b="1" lang="it" sz="1800">
                <a:solidFill>
                  <a:srgbClr val="FF00FF"/>
                </a:solidFill>
              </a:rPr>
              <a:t>doc.</a:t>
            </a:r>
            <a:r>
              <a:rPr lang="it" sz="1800">
                <a:solidFill>
                  <a:schemeClr val="dk1"/>
                </a:solidFill>
              </a:rPr>
              <a:t> PhDr. Ondřej Sládek, Ph.D.: </a:t>
            </a:r>
            <a:r>
              <a:rPr i="1" lang="it" sz="1800">
                <a:solidFill>
                  <a:schemeClr val="dk1"/>
                </a:solidFill>
              </a:rPr>
              <a:t>Vážený pane docente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doktor: Mgr. Hana Svobodová, </a:t>
            </a:r>
            <a:r>
              <a:rPr b="1" lang="it" sz="1800">
                <a:solidFill>
                  <a:srgbClr val="FF00FF"/>
                </a:solidFill>
              </a:rPr>
              <a:t>Dr.phil.</a:t>
            </a:r>
            <a:r>
              <a:rPr lang="it" sz="1800">
                <a:solidFill>
                  <a:schemeClr val="dk1"/>
                </a:solidFill>
              </a:rPr>
              <a:t>: </a:t>
            </a:r>
            <a:r>
              <a:rPr i="1" lang="it" sz="1800">
                <a:solidFill>
                  <a:schemeClr val="dk1"/>
                </a:solidFill>
              </a:rPr>
              <a:t>Vážená paní doktorko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kandidát věd: PhDr. Ivana Kolářová, </a:t>
            </a:r>
            <a:r>
              <a:rPr b="1" lang="it" sz="1800">
                <a:solidFill>
                  <a:srgbClr val="FF00FF"/>
                </a:solidFill>
              </a:rPr>
              <a:t>CSc.</a:t>
            </a:r>
            <a:r>
              <a:rPr lang="it" sz="1800">
                <a:solidFill>
                  <a:schemeClr val="dk1"/>
                </a:solidFill>
              </a:rPr>
              <a:t>: </a:t>
            </a:r>
            <a:r>
              <a:rPr i="1" lang="it" sz="1800">
                <a:solidFill>
                  <a:schemeClr val="dk1"/>
                </a:solidFill>
              </a:rPr>
              <a:t>Vážená paní doktorko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magistr: </a:t>
            </a:r>
            <a:r>
              <a:rPr b="1" lang="it" sz="1800">
                <a:solidFill>
                  <a:srgbClr val="FF00FF"/>
                </a:solidFill>
              </a:rPr>
              <a:t>Mgr. et Mgr.</a:t>
            </a:r>
            <a:r>
              <a:rPr lang="it" sz="1800">
                <a:solidFill>
                  <a:schemeClr val="dk1"/>
                </a:solidFill>
              </a:rPr>
              <a:t> Tereza Švandová: </a:t>
            </a:r>
            <a:r>
              <a:rPr i="1" lang="it" sz="1800">
                <a:solidFill>
                  <a:schemeClr val="dk1"/>
                </a:solidFill>
              </a:rPr>
              <a:t>Vážená paní magistro</a:t>
            </a:r>
            <a:r>
              <a:rPr lang="it" sz="1800">
                <a:solidFill>
                  <a:schemeClr val="dk1"/>
                </a:solidFill>
              </a:rPr>
              <a:t>; </a:t>
            </a:r>
            <a:br>
              <a:rPr lang="it" sz="1800">
                <a:solidFill>
                  <a:schemeClr val="dk1"/>
                </a:solidFill>
              </a:rPr>
            </a:br>
            <a:r>
              <a:rPr b="1" lang="it" sz="1800">
                <a:solidFill>
                  <a:srgbClr val="FF00FF"/>
                </a:solidFill>
              </a:rPr>
              <a:t>MgA.</a:t>
            </a:r>
            <a:r>
              <a:rPr lang="it" sz="1800">
                <a:solidFill>
                  <a:schemeClr val="dk1"/>
                </a:solidFill>
              </a:rPr>
              <a:t> Miroslav Jindra: </a:t>
            </a:r>
            <a:r>
              <a:rPr i="1" lang="it" sz="1800">
                <a:solidFill>
                  <a:schemeClr val="dk1"/>
                </a:solidFill>
              </a:rPr>
              <a:t>Vážený pane magistře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inženýr: </a:t>
            </a:r>
            <a:r>
              <a:rPr b="1" lang="it" sz="1800">
                <a:solidFill>
                  <a:srgbClr val="FF00FF"/>
                </a:solidFill>
              </a:rPr>
              <a:t>Ing.</a:t>
            </a:r>
            <a:r>
              <a:rPr lang="it" sz="1800">
                <a:solidFill>
                  <a:schemeClr val="dk1"/>
                </a:solidFill>
              </a:rPr>
              <a:t> Arch. Róbert Semančík: </a:t>
            </a:r>
            <a:r>
              <a:rPr i="1" lang="it" sz="1800">
                <a:solidFill>
                  <a:schemeClr val="dk1"/>
                </a:solidFill>
              </a:rPr>
              <a:t>Vážený pane inženýre,</a:t>
            </a:r>
            <a:br>
              <a:rPr i="1" lang="it" sz="1800">
                <a:solidFill>
                  <a:schemeClr val="dk1"/>
                </a:solidFill>
              </a:rPr>
            </a:br>
            <a:r>
              <a:rPr i="1" lang="it" sz="1800">
                <a:solidFill>
                  <a:schemeClr val="dk1"/>
                </a:solidFill>
              </a:rPr>
              <a:t>Vážený pane architekte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bakalář: </a:t>
            </a:r>
            <a:r>
              <a:rPr b="1" lang="it" sz="1800">
                <a:solidFill>
                  <a:srgbClr val="FF00FF"/>
                </a:solidFill>
              </a:rPr>
              <a:t>Bc. et Bc</a:t>
            </a:r>
            <a:r>
              <a:rPr lang="it" sz="1800">
                <a:solidFill>
                  <a:schemeClr val="dk1"/>
                </a:solidFill>
              </a:rPr>
              <a:t>. Alžběta Matějíčková: </a:t>
            </a:r>
            <a:r>
              <a:rPr i="1" lang="it" sz="1800">
                <a:solidFill>
                  <a:schemeClr val="dk1"/>
                </a:solidFill>
              </a:rPr>
              <a:t>Vážená paní kolegyně</a:t>
            </a:r>
            <a:r>
              <a:rPr lang="it" sz="1800">
                <a:solidFill>
                  <a:schemeClr val="dk1"/>
                </a:solidFill>
              </a:rPr>
              <a:t> – </a:t>
            </a:r>
            <a:br>
              <a:rPr lang="it" sz="1800">
                <a:solidFill>
                  <a:schemeClr val="dk1"/>
                </a:solidFill>
              </a:rPr>
            </a:br>
            <a:r>
              <a:rPr i="1" lang="it" sz="1800">
                <a:solidFill>
                  <a:srgbClr val="FF0000"/>
                </a:solidFill>
              </a:rPr>
              <a:t>ne Vážená paní bakalářko</a:t>
            </a:r>
            <a:endParaRPr i="1" sz="18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Titul slečna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58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chemeClr val="dk1"/>
                </a:solidFill>
              </a:rPr>
              <a:t>u svobodné dívky, dosud neprovdané ženy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rgbClr val="CC4125"/>
                </a:solidFill>
              </a:rPr>
              <a:t>ne u rozvedené či vdovy</a:t>
            </a:r>
            <a:endParaRPr>
              <a:solidFill>
                <a:srgbClr val="CC4125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chemeClr val="dk1"/>
                </a:solidFill>
              </a:rPr>
              <a:t>oslovení </a:t>
            </a:r>
            <a:r>
              <a:rPr i="1" lang="it">
                <a:solidFill>
                  <a:schemeClr val="dk1"/>
                </a:solidFill>
              </a:rPr>
              <a:t>Paní </a:t>
            </a:r>
            <a:r>
              <a:rPr lang="it" sz="1800">
                <a:solidFill>
                  <a:schemeClr val="dk1"/>
                </a:solidFill>
              </a:rPr>
              <a:t>je vnímáno jako neutrální titul ženy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V</a:t>
            </a:r>
            <a:r>
              <a:rPr lang="it" sz="1800">
                <a:solidFill>
                  <a:schemeClr val="dk1"/>
                </a:solidFill>
              </a:rPr>
              <a:t> angličtině: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chemeClr val="dk1"/>
                </a:solidFill>
              </a:rPr>
              <a:t>slečna = Miss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chemeClr val="dk1"/>
                </a:solidFill>
              </a:rPr>
              <a:t>paní = Mrs.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sz="1800">
                <a:solidFill>
                  <a:schemeClr val="dk1"/>
                </a:solidFill>
              </a:rPr>
              <a:t>vyvinulo se neutrální 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Oslovení pracovní funkcí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pracovní funkce má přednost před titulem: 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i="1" lang="it" sz="1800">
                <a:solidFill>
                  <a:schemeClr val="dk1"/>
                </a:solidFill>
              </a:rPr>
              <a:t>Vážený pane rektore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i="1" lang="it" sz="1800">
                <a:solidFill>
                  <a:schemeClr val="dk1"/>
                </a:solidFill>
              </a:rPr>
              <a:t>Vážený pane vedoucí katedry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i="1" lang="it" sz="1800">
                <a:solidFill>
                  <a:schemeClr val="dk1"/>
                </a:solidFill>
              </a:rPr>
              <a:t>Vážený pane ministře</a:t>
            </a:r>
            <a:endParaRPr i="1"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i="1" lang="it" sz="1800">
                <a:solidFill>
                  <a:schemeClr val="dk1"/>
                </a:solidFill>
              </a:rPr>
              <a:t>Vážená paní ředitelko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Pokud oslovujeme pracovní funkcí, nepřidáváme oslovení titulem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Oslovení vynikajícího umělce, interpreta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505425"/>
            <a:ext cx="8520600" cy="306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it">
                <a:solidFill>
                  <a:schemeClr val="dk1"/>
                </a:solidFill>
              </a:rPr>
              <a:t>Vážený Mistře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