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7c5c45d1b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7c5c45d1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7c5c45d1b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17c5c45d1b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7c5c45d1b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7c5c45d1b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78505850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78505850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78505850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78505850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7c5c45d1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7c5c45d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7c5c45d1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7c5c45d1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7c5c45d1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7c5c45d1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7c5c45d1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7c5c45d1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7c5c45d1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7c5c45d1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7c5c45d1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7c5c45d1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980000"/>
                </a:solidFill>
              </a:rPr>
              <a:t>Psaní velkých písmen I</a:t>
            </a:r>
            <a:endParaRPr>
              <a:solidFill>
                <a:srgbClr val="98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910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Vodstva, hory, pohoří, nížiny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017725"/>
            <a:ext cx="8520600" cy="40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jednoslovné</a:t>
            </a:r>
            <a:r>
              <a:rPr lang="it"/>
              <a:t>: </a:t>
            </a:r>
            <a:r>
              <a:rPr i="1" lang="it"/>
              <a:t>Vltava, rybník Svět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dvouslovné; adjektivum + substantivum apelativní</a:t>
            </a:r>
            <a:r>
              <a:rPr lang="it"/>
              <a:t> (velké jen adj.): </a:t>
            </a:r>
            <a:r>
              <a:rPr i="1" lang="it"/>
              <a:t>Štrbské pleso, Tichý oceán, Hornomoravský úval, boka Kotorská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dvouslovné; adjektivum + substantivum propriální</a:t>
            </a:r>
            <a:r>
              <a:rPr lang="it"/>
              <a:t> (</a:t>
            </a:r>
            <a:r>
              <a:rPr lang="it"/>
              <a:t>ověřovat, zda je adj. součástí vl. názvu): </a:t>
            </a:r>
            <a:r>
              <a:rPr i="1" lang="it"/>
              <a:t>Teplá (Studená) Vltava, Julské Alpy, Hrubý Jeseník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2 substantiva</a:t>
            </a:r>
            <a:r>
              <a:rPr lang="it"/>
              <a:t> (nominativ + genitiv): </a:t>
            </a:r>
            <a:r>
              <a:rPr i="1" lang="it"/>
              <a:t>údolí Gejzírů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trojslovné názvy</a:t>
            </a:r>
            <a:r>
              <a:rPr lang="it"/>
              <a:t> (adj. + adj. + sub.): </a:t>
            </a:r>
            <a:r>
              <a:rPr i="1" lang="it"/>
              <a:t>Medvědí jezero </a:t>
            </a:r>
            <a:r>
              <a:rPr i="1" lang="it">
                <a:highlight>
                  <a:schemeClr val="lt1"/>
                </a:highlight>
              </a:rPr>
              <a:t>– Velké Medvědí jezero, Západní Karpaty – Vnější Západní Karpaty</a:t>
            </a:r>
            <a:br>
              <a:rPr lang="it">
                <a:highlight>
                  <a:schemeClr val="lt1"/>
                </a:highlight>
              </a:rPr>
            </a:br>
            <a:r>
              <a:rPr b="1" lang="it">
                <a:highlight>
                  <a:schemeClr val="lt1"/>
                </a:highlight>
              </a:rPr>
              <a:t>dvouslovný název neexistuje:</a:t>
            </a:r>
            <a:r>
              <a:rPr lang="it">
                <a:highlight>
                  <a:schemeClr val="lt1"/>
                </a:highlight>
              </a:rPr>
              <a:t> </a:t>
            </a:r>
            <a:r>
              <a:rPr i="1" lang="it">
                <a:highlight>
                  <a:schemeClr val="lt1"/>
                </a:highlight>
              </a:rPr>
              <a:t>Severní ledový oceán</a:t>
            </a:r>
            <a:r>
              <a:rPr lang="it">
                <a:highlight>
                  <a:schemeClr val="lt1"/>
                </a:highlight>
              </a:rPr>
              <a:t> (není Ledový oceán), </a:t>
            </a:r>
            <a:r>
              <a:rPr i="1" lang="it">
                <a:highlight>
                  <a:schemeClr val="lt1"/>
                </a:highlight>
              </a:rPr>
              <a:t>Velký australský záliv, Velký bariérový útes</a:t>
            </a:r>
            <a:endParaRPr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Názvy obcí, městysů a měst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946625"/>
            <a:ext cx="8520600" cy="434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víceslovné názvy</a:t>
            </a:r>
            <a:r>
              <a:rPr lang="it"/>
              <a:t>; vše velkým: </a:t>
            </a:r>
            <a:r>
              <a:rPr i="1" lang="it"/>
              <a:t>Karlovy Vary, Sedm Dvorů, Hora Svatého Šebestiána, Lázně Bohdaneč</a:t>
            </a:r>
            <a:r>
              <a:rPr lang="it"/>
              <a:t> (ale </a:t>
            </a:r>
            <a:r>
              <a:rPr i="1" lang="it"/>
              <a:t>lázně Poděbrady</a:t>
            </a:r>
            <a:r>
              <a:rPr lang="it"/>
              <a:t>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s předložkovým spojením</a:t>
            </a:r>
            <a:r>
              <a:rPr lang="it"/>
              <a:t>; předložka malým, slovo po ní velkým: </a:t>
            </a:r>
            <a:r>
              <a:rPr i="1" lang="it"/>
              <a:t>Újezd nad Lesy, Rychnov u Nových Hradů</a:t>
            </a:r>
            <a:br>
              <a:rPr i="1" lang="it"/>
            </a:br>
            <a:r>
              <a:rPr lang="it"/>
              <a:t>ale (spojení s pomístním jménem): </a:t>
            </a:r>
            <a:r>
              <a:rPr i="1" lang="it"/>
              <a:t>Rychnov v Orlických horách, Kostelec nad Černými lesy</a:t>
            </a:r>
            <a:endParaRPr i="1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ve spojení s výrazy obec, městys, město</a:t>
            </a:r>
            <a:r>
              <a:rPr lang="it"/>
              <a:t> (ozn. správní jednotky i právnické osoby): </a:t>
            </a:r>
            <a:r>
              <a:rPr i="1" lang="it"/>
              <a:t>hlavní město Praha, statutární město Plzeň, obec Prosenice</a:t>
            </a:r>
            <a:br>
              <a:rPr lang="it"/>
            </a:br>
            <a:r>
              <a:rPr b="1" lang="it"/>
              <a:t>součástí názvu:</a:t>
            </a:r>
            <a:r>
              <a:rPr lang="it"/>
              <a:t> </a:t>
            </a:r>
            <a:r>
              <a:rPr i="1" lang="it"/>
              <a:t>Město Albrechtice, Město Libavá, Město Touškov</a:t>
            </a:r>
            <a:endParaRPr i="1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názvy městských částí a sídlišť</a:t>
            </a:r>
            <a:r>
              <a:rPr lang="it"/>
              <a:t>; všechna slova velkým: </a:t>
            </a:r>
            <a:r>
              <a:rPr i="1" lang="it"/>
              <a:t>Malá Strana, Jižní Město, Pražské Předměstí, Sídliště Míru</a:t>
            </a:r>
            <a:r>
              <a:rPr lang="it"/>
              <a:t> (ale </a:t>
            </a:r>
            <a:r>
              <a:rPr i="1" lang="it"/>
              <a:t>sídliště Jižní město</a:t>
            </a:r>
            <a:r>
              <a:rPr lang="it"/>
              <a:t> </a:t>
            </a:r>
            <a:r>
              <a:rPr lang="it">
                <a:highlight>
                  <a:schemeClr val="lt1"/>
                </a:highlight>
              </a:rPr>
              <a:t>–  sídliště není součástí názvu), </a:t>
            </a:r>
            <a:r>
              <a:rPr i="1" lang="it">
                <a:highlight>
                  <a:schemeClr val="lt1"/>
                </a:highlight>
              </a:rPr>
              <a:t>Tylova Čtvrť</a:t>
            </a:r>
            <a:r>
              <a:rPr lang="it">
                <a:highlight>
                  <a:schemeClr val="lt1"/>
                </a:highlight>
              </a:rPr>
              <a:t> (ale </a:t>
            </a:r>
            <a:r>
              <a:rPr i="1" lang="it">
                <a:highlight>
                  <a:schemeClr val="lt1"/>
                </a:highlight>
              </a:rPr>
              <a:t>čtvrť Hanspaulka</a:t>
            </a:r>
            <a:r>
              <a:rPr lang="it">
                <a:highlight>
                  <a:schemeClr val="lt1"/>
                </a:highlight>
              </a:rPr>
              <a:t> – čtvrť není součástí názvu)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980000"/>
                </a:solidFill>
              </a:rPr>
              <a:t>městská část, městský obvod</a:t>
            </a:r>
            <a:endParaRPr>
              <a:solidFill>
                <a:srgbClr val="980000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označují organizační složky daného města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malým:</a:t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starosta městské části </a:t>
            </a:r>
            <a:r>
              <a:rPr b="1" i="1" lang="it"/>
              <a:t>Praha 1</a:t>
            </a:r>
            <a:endParaRPr b="1" i="1"/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městský obvod Plzeň 3</a:t>
            </a:r>
            <a:endParaRPr i="1"/>
          </a:p>
          <a:p>
            <a:pPr indent="0" lvl="0" marL="13716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internetové stránky městské části </a:t>
            </a:r>
            <a:r>
              <a:rPr b="1" i="1" lang="it"/>
              <a:t>Brno-Líšeň</a:t>
            </a:r>
            <a:endParaRPr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Kodifikační zdroje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84175"/>
            <a:ext cx="8520600" cy="40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Pravidla českého pravopisu (PČP)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Akademická příručka českého pravopisu pro školu a veřejnost (APČP)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Internetová jazyková příručka (IJP)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Změna v některých pravidlech o psaní velkých písmen: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od roku </a:t>
            </a:r>
            <a:r>
              <a:rPr b="1" lang="it">
                <a:solidFill>
                  <a:srgbClr val="980000"/>
                </a:solidFill>
              </a:rPr>
              <a:t>1993</a:t>
            </a:r>
            <a:endParaRPr b="1">
              <a:solidFill>
                <a:srgbClr val="980000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it"/>
              <a:t>pojmenování veřejných prostranství (ulice, náměstí, třídy, nábřeží, mosty, zahrady, sady, aleje, kolonády)</a:t>
            </a:r>
            <a:endParaRPr b="1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it"/>
              <a:t>názvy organizací (ministerstva, školy, fakulty, divadla)</a:t>
            </a:r>
            <a:endParaRPr b="1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it"/>
              <a:t>názvy organizačních složek (pobočky, úseky, odbory)</a:t>
            </a:r>
            <a:endParaRPr b="1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it"/>
              <a:t>názvy svátků, památných dnů a dějinných událostí (Velikonoce, Vánoce)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Slova a slovní spojení s dlouholetou tradicí zápisu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obyvatelská jména s velkým:</a:t>
            </a:r>
            <a:r>
              <a:rPr lang="it"/>
              <a:t> </a:t>
            </a:r>
            <a:r>
              <a:rPr i="1" lang="it"/>
              <a:t>Moravan, Brňan, Francouz, Ir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jména příslušníků politických stran, skupin a náboženství:</a:t>
            </a:r>
            <a:r>
              <a:rPr lang="it"/>
              <a:t> </a:t>
            </a:r>
            <a:r>
              <a:rPr i="1" lang="it"/>
              <a:t>lidovec, sparťan, anarchista, katolík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osobní a přivlastňovací zájmena jako vyjádření úcty s velkým:</a:t>
            </a:r>
            <a:r>
              <a:rPr lang="it"/>
              <a:t> </a:t>
            </a:r>
            <a:r>
              <a:rPr i="1" lang="it"/>
              <a:t>Váš, Ty</a:t>
            </a:r>
            <a:r>
              <a:rPr lang="it"/>
              <a:t> (především v korespondenci, ale nejen tam)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vlastní jména v přeneseném významu užívaná již jako obecná:</a:t>
            </a:r>
            <a:r>
              <a:rPr lang="it"/>
              <a:t> </a:t>
            </a:r>
            <a:r>
              <a:rPr i="1" lang="it"/>
              <a:t>havaj, donkichot, honza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víceslovné názvy, většinou první slovo s velkým:</a:t>
            </a:r>
            <a:r>
              <a:rPr lang="it"/>
              <a:t> </a:t>
            </a:r>
            <a:r>
              <a:rPr i="1" lang="it"/>
              <a:t>Severní ledový oceán, Orlické hory, České vysoké učení technické</a:t>
            </a:r>
            <a:br>
              <a:rPr i="1" lang="it"/>
            </a:br>
            <a:r>
              <a:rPr b="1" lang="it"/>
              <a:t>u ostatních je určitý důvod:</a:t>
            </a:r>
            <a:r>
              <a:rPr lang="it"/>
              <a:t> </a:t>
            </a:r>
            <a:r>
              <a:rPr i="1" lang="it"/>
              <a:t>Julské Alpy, Severní Amerika, Divadlo Komedie, Nové Město</a:t>
            </a:r>
            <a:endParaRPr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Pojmenování stále považovaná za obecná (apelativa)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228675"/>
            <a:ext cx="8520600" cy="37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funkce, pracovní zařazení:</a:t>
            </a:r>
            <a:r>
              <a:rPr lang="it"/>
              <a:t> rektor, prezident republiky, fotbalista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jazyky:</a:t>
            </a:r>
            <a:r>
              <a:rPr lang="it"/>
              <a:t> čeština, čínština, afrikánština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názvy předmětů a oborů:</a:t>
            </a:r>
            <a:r>
              <a:rPr lang="it"/>
              <a:t> </a:t>
            </a:r>
            <a:r>
              <a:rPr i="1" lang="it"/>
              <a:t>historie, současný jazyk 1, zkouška z lexikologie, zápočet z makroekonomie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názvy dnů a měsíců:</a:t>
            </a:r>
            <a:r>
              <a:rPr lang="it"/>
              <a:t> </a:t>
            </a:r>
            <a:r>
              <a:rPr i="1" lang="it"/>
              <a:t>leden, čtvrtek, jaro, víkend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názvy měn:</a:t>
            </a:r>
            <a:r>
              <a:rPr lang="it"/>
              <a:t> </a:t>
            </a:r>
            <a:r>
              <a:rPr i="1" lang="it"/>
              <a:t>euro, česká koruna, americký dolar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názvy zvířecích plemen:</a:t>
            </a:r>
            <a:r>
              <a:rPr lang="it"/>
              <a:t> </a:t>
            </a:r>
            <a:r>
              <a:rPr i="1" lang="it"/>
              <a:t>německý ovčák, labradorský retrívr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české botanické názvy:</a:t>
            </a:r>
            <a:r>
              <a:rPr lang="it"/>
              <a:t> </a:t>
            </a:r>
            <a:r>
              <a:rPr i="1" lang="it"/>
              <a:t>heřmánek pravý, lípa srdčitá</a:t>
            </a:r>
            <a:endParaRPr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Jména s počátečním velkým písmenem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298550" y="1017725"/>
            <a:ext cx="8520600" cy="427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b="1" lang="it"/>
              <a:t>křestní jména, přezdívky, přídomky:</a:t>
            </a:r>
            <a:r>
              <a:rPr lang="it"/>
              <a:t> </a:t>
            </a:r>
            <a:r>
              <a:rPr i="1" lang="it"/>
              <a:t>Richard Lví srdce, Karel Čtvrtý, Ladislav (zvaný) Pohrobek, Martin Jirous alias Magor, Učitel národů</a:t>
            </a:r>
            <a:br>
              <a:rPr lang="it"/>
            </a:br>
            <a:r>
              <a:rPr b="1" lang="it"/>
              <a:t>cizí jména (podle pův. jazyka):</a:t>
            </a:r>
            <a:r>
              <a:rPr lang="it"/>
              <a:t> </a:t>
            </a:r>
            <a:r>
              <a:rPr i="1" lang="it"/>
              <a:t>Leonardo da Vinci, Robert De Niro</a:t>
            </a:r>
            <a:br>
              <a:rPr i="1" lang="it"/>
            </a:br>
            <a:r>
              <a:rPr b="1" lang="it"/>
              <a:t>podstatné jméno obecné + příd. jm. = celek jméno vlastní:</a:t>
            </a:r>
            <a:r>
              <a:rPr lang="it"/>
              <a:t> </a:t>
            </a:r>
            <a:r>
              <a:rPr i="1" lang="it"/>
              <a:t>Mnich sázavský, Panna orleánská, Třeboňský mistr</a:t>
            </a:r>
            <a:endParaRPr i="1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b="1" lang="it"/>
              <a:t>příslušníci rodů a rodin</a:t>
            </a:r>
            <a:endParaRPr b="1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b="1" lang="it"/>
              <a:t>příslušníci národů, obyvatelé zemí, světadílů, vesmírných těles:</a:t>
            </a:r>
            <a:r>
              <a:rPr lang="it"/>
              <a:t> </a:t>
            </a:r>
            <a:r>
              <a:rPr i="1" lang="it"/>
              <a:t>Rom, Afroameričan, Eskymák, Pražan, Náchodští, Nečech, Ultračech, Proevropan, Polabský Slovan, Marťan, Měsíčňan (ale pozemšťan a mimozemšťan, vídeňský Čech)</a:t>
            </a:r>
            <a:endParaRPr i="1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b="1" lang="it"/>
              <a:t>tradiční tituly:</a:t>
            </a:r>
            <a:r>
              <a:rPr lang="it"/>
              <a:t> </a:t>
            </a:r>
            <a:r>
              <a:rPr i="1" lang="it"/>
              <a:t>Excelence, Jeho Výsost, Jeho Svatost, Jeho Milost, </a:t>
            </a:r>
            <a:br>
              <a:rPr i="1" lang="it"/>
            </a:br>
            <a:r>
              <a:rPr i="1" lang="it"/>
              <a:t>Jeho Magnificence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Jména s velkým i malým písmenem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228675"/>
            <a:ext cx="8520600" cy="383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bůh (polyteistický) X Bůh; pánbůh, Pánbůh i Pán Bůh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žid (náboženská příslušnost) X Žid, mongol (antropologická skupina) X Mongol, cikán X Cikán (národnost)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lazar (nemocný) X Lazar (jméno), harpagon X Harpagon, jidáš X Jidáš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ježíšek (dáreček) X Ježíšek (miminko Ježíš i Štědrý den a Štědrý večer)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silvestr (oslava) X Silvestr (poslední den v roce)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mistr (odborný pracovník) X mistr (Jan Hus = někdejší akademická hodnost) X Mistr (Josef Suk, vynikající umělec)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Hvězdářská jména a astrologická znamení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65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astronomické pojmy (souhvězdí, tělesa…):</a:t>
            </a:r>
            <a:r>
              <a:rPr lang="it"/>
              <a:t> </a:t>
            </a:r>
            <a:r>
              <a:rPr i="1" lang="it"/>
              <a:t>Slunce, Měsíc, Sluneční soutava, Andromeda, Malý vůz, Polárka, souhvězdí Persea, souhvězdí Velké medvědice, Moře klidu (na Měsíci)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znamení zvěrokruhu a čínský horoskop:</a:t>
            </a:r>
            <a:r>
              <a:rPr lang="it"/>
              <a:t> </a:t>
            </a:r>
            <a:r>
              <a:rPr i="1" lang="it"/>
              <a:t>Vodnář, celoroční horoskop pro Panny, Krysa, rok Opice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i="1" lang="it"/>
              <a:t>slunce </a:t>
            </a:r>
            <a:r>
              <a:rPr lang="it"/>
              <a:t>(se skrylo za mraky), </a:t>
            </a:r>
            <a:r>
              <a:rPr b="1" i="1" lang="it"/>
              <a:t>měsíc </a:t>
            </a:r>
            <a:r>
              <a:rPr lang="it"/>
              <a:t>(vyšel na hvězdnou oblohu), </a:t>
            </a:r>
            <a:r>
              <a:rPr b="1" i="1" lang="it"/>
              <a:t>země </a:t>
            </a:r>
            <a:r>
              <a:rPr lang="it"/>
              <a:t>(byla svlažena deštěm)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obrazná pojmenování: </a:t>
            </a:r>
            <a:r>
              <a:rPr b="1" i="1" lang="it"/>
              <a:t>jitřenka, večernice</a:t>
            </a:r>
            <a:endParaRPr b="1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Světadíly, země, území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9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výrazy označující město a jeho okolí a okolí řek, moří a jiných (třeba horských) oblastí= propria: </a:t>
            </a:r>
            <a:r>
              <a:rPr b="1" i="1" lang="it"/>
              <a:t>Brněnsko, Orlickoústecko, Pobaltí, Podyjí, Záalpí</a:t>
            </a:r>
            <a:endParaRPr b="1"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propria též výrazy západ, východ, jih, sever, pokud pojmenovávají území podle světových stran: </a:t>
            </a:r>
            <a:r>
              <a:rPr b="1" i="1" lang="it"/>
              <a:t>Západ </a:t>
            </a:r>
            <a:r>
              <a:rPr b="1" lang="it"/>
              <a:t>(západní země), </a:t>
            </a:r>
            <a:r>
              <a:rPr b="1" i="1" lang="it"/>
              <a:t>Sever </a:t>
            </a:r>
            <a:r>
              <a:rPr b="1" lang="it"/>
              <a:t>(severní země, sever USA), </a:t>
            </a:r>
            <a:r>
              <a:rPr b="1" i="1" lang="it"/>
              <a:t>Jih </a:t>
            </a:r>
            <a:r>
              <a:rPr b="1" lang="it"/>
              <a:t>(jižní země, jih USA), </a:t>
            </a:r>
            <a:r>
              <a:rPr b="1" i="1" lang="it"/>
              <a:t>Východ </a:t>
            </a:r>
            <a:r>
              <a:rPr b="1" lang="it"/>
              <a:t>(východní země), </a:t>
            </a:r>
            <a:r>
              <a:rPr b="1" i="1" lang="it"/>
              <a:t>Riviéra </a:t>
            </a:r>
            <a:r>
              <a:rPr b="1" lang="it"/>
              <a:t>(pobřeží Ligurského moře od Marseille k La Spezii)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víceslovná obrazná pojmenování: Japonsko = </a:t>
            </a:r>
            <a:r>
              <a:rPr b="1" i="1" lang="it"/>
              <a:t>země vycházejícího slunce</a:t>
            </a:r>
            <a:r>
              <a:rPr b="1" lang="it"/>
              <a:t>, Nizozemsko = </a:t>
            </a:r>
            <a:r>
              <a:rPr b="1" i="1" lang="it"/>
              <a:t>země tulipánů</a:t>
            </a:r>
            <a:r>
              <a:rPr b="1" lang="it"/>
              <a:t>, Finsko = </a:t>
            </a:r>
            <a:r>
              <a:rPr b="1" i="1" lang="it"/>
              <a:t>země tisíců jezer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Víceslovné zeměpisné názvy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846325"/>
            <a:ext cx="8520600" cy="43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adjektivum + substantivum apelativní</a:t>
            </a:r>
            <a:r>
              <a:rPr lang="it"/>
              <a:t> (ověřovat, zda jde o vlastní název):</a:t>
            </a:r>
            <a:br>
              <a:rPr lang="it"/>
            </a:br>
            <a:r>
              <a:rPr lang="it"/>
              <a:t>velké písmeno jen u adj.: </a:t>
            </a:r>
            <a:r>
              <a:rPr i="1" lang="it"/>
              <a:t>Ohňová země, Syrská poušť, Nová země, </a:t>
            </a:r>
            <a:br>
              <a:rPr i="1" lang="it"/>
            </a:br>
            <a:r>
              <a:rPr i="1" lang="it"/>
              <a:t>Divoký západ, Blízký východ, Nový svět, poloostrov Pyrenejský</a:t>
            </a:r>
            <a:endParaRPr i="1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adjektivum + substantivum propriální</a:t>
            </a:r>
            <a:r>
              <a:rPr lang="it"/>
              <a:t> (ověřovat, zda je adj. součástí vl. názvu): </a:t>
            </a:r>
            <a:r>
              <a:rPr i="1" lang="it"/>
              <a:t>Jižní Amerika, Jižní Afrika</a:t>
            </a:r>
            <a:r>
              <a:rPr lang="it"/>
              <a:t> (Jihoafrická republika), </a:t>
            </a:r>
            <a:r>
              <a:rPr i="1" lang="it"/>
              <a:t>Zadní Indie</a:t>
            </a:r>
            <a:r>
              <a:rPr lang="it"/>
              <a:t> (poloostrov), </a:t>
            </a:r>
            <a:r>
              <a:rPr i="1" lang="it"/>
              <a:t>Západní Sahara</a:t>
            </a:r>
            <a:r>
              <a:rPr lang="it"/>
              <a:t> (Saharská arabská demokratická republika), </a:t>
            </a:r>
            <a:r>
              <a:rPr i="1" lang="it"/>
              <a:t>Moravské Slovensko</a:t>
            </a:r>
            <a:r>
              <a:rPr lang="it"/>
              <a:t> (Slovácko)</a:t>
            </a:r>
            <a:br>
              <a:rPr lang="it"/>
            </a:br>
            <a:r>
              <a:rPr b="1" lang="it"/>
              <a:t>adj. není součástí vl. názvu:</a:t>
            </a:r>
            <a:r>
              <a:rPr lang="it"/>
              <a:t> horní Povltaví, opavské Slezsko, střední Evropa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2 substantiva:</a:t>
            </a:r>
            <a:r>
              <a:rPr lang="it"/>
              <a:t> </a:t>
            </a:r>
            <a:r>
              <a:rPr i="1" lang="it"/>
              <a:t>pobřeží Koster</a:t>
            </a:r>
            <a:r>
              <a:rPr lang="it"/>
              <a:t>, ale </a:t>
            </a:r>
            <a:r>
              <a:rPr i="1" lang="it"/>
              <a:t>Pobřeží slonoviny</a:t>
            </a:r>
            <a:r>
              <a:rPr lang="it"/>
              <a:t> (název státu), </a:t>
            </a:r>
            <a:r>
              <a:rPr i="1" lang="it"/>
              <a:t>ostrov Osamocení</a:t>
            </a:r>
            <a:endParaRPr i="1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trojslovné názvy:</a:t>
            </a:r>
            <a:r>
              <a:rPr lang="it"/>
              <a:t> </a:t>
            </a:r>
            <a:r>
              <a:rPr b="1" lang="it">
                <a:solidFill>
                  <a:srgbClr val="980000"/>
                </a:solidFill>
              </a:rPr>
              <a:t>2. název</a:t>
            </a:r>
            <a:r>
              <a:rPr lang="it">
                <a:solidFill>
                  <a:srgbClr val="980000"/>
                </a:solidFill>
              </a:rPr>
              <a:t> </a:t>
            </a:r>
            <a:r>
              <a:rPr b="1" lang="it">
                <a:solidFill>
                  <a:srgbClr val="980000"/>
                </a:solidFill>
              </a:rPr>
              <a:t>VŽDY</a:t>
            </a:r>
            <a:r>
              <a:rPr b="1" lang="it"/>
              <a:t> </a:t>
            </a:r>
            <a:r>
              <a:rPr lang="it"/>
              <a:t>s velkým; </a:t>
            </a:r>
            <a:r>
              <a:rPr i="1" lang="it"/>
              <a:t>ostrov </a:t>
            </a:r>
            <a:r>
              <a:rPr b="1" i="1" lang="it"/>
              <a:t>Svaté </a:t>
            </a:r>
            <a:r>
              <a:rPr i="1" lang="it"/>
              <a:t>Heleny, </a:t>
            </a:r>
            <a:br>
              <a:rPr i="1" lang="it"/>
            </a:br>
            <a:r>
              <a:rPr i="1" lang="it"/>
              <a:t>mys </a:t>
            </a:r>
            <a:r>
              <a:rPr b="1" i="1" lang="it"/>
              <a:t>Dobré </a:t>
            </a:r>
            <a:r>
              <a:rPr i="1" lang="it"/>
              <a:t>naděje, ostrov </a:t>
            </a:r>
            <a:r>
              <a:rPr b="1" i="1" lang="it"/>
              <a:t>Svatého </a:t>
            </a:r>
            <a:r>
              <a:rPr i="1" lang="it"/>
              <a:t>Tomáše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