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50eeb967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50eeb967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50eeb967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50eeb967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b2ef001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b2ef001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b2ef0010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b2ef001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b2ef0010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b2ef0010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b2ef0010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b2ef0010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b2ef0010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b2ef0010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b2ef0010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b2ef0010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b2ef0010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1b2ef0010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b2ef0010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b2ef0010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31985d8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31985d8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b2ef0010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b2ef0010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b2ef0010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b2ef0010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b2ef0010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b2ef0010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b2ef0010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1b2ef0010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b2ef0010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b2ef0010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b2ef0010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b2ef0010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1b2ef0010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1b2ef0010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1b2ef0010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1b2ef0010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1b2ef0010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1b2ef0010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1b2ef0010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1b2ef0010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1f03163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1f03163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1b2ef00104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1b2ef00104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1b2ef0010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1b2ef0010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1b2ef0010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1b2ef0010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1f03163d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1f03163d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50eeb96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50eeb96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50eeb967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50eeb967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50eeb967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50eeb967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50eeb967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50eeb967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50eeb967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50eeb967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C27BA0"/>
                </a:solidFill>
              </a:rPr>
              <a:t>Shoda přísudku </a:t>
            </a:r>
            <a:br>
              <a:rPr lang="it">
                <a:solidFill>
                  <a:srgbClr val="C27BA0"/>
                </a:solidFill>
              </a:rPr>
            </a:br>
            <a:r>
              <a:rPr lang="it">
                <a:solidFill>
                  <a:srgbClr val="C27BA0"/>
                </a:solidFill>
              </a:rPr>
              <a:t>s podmětem I</a:t>
            </a:r>
            <a:endParaRPr>
              <a:solidFill>
                <a:srgbClr val="C27BA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Podmět vyjádřen bezrodým zájmenem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7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záleží na tom, zda bezrodý podmět (zájmeno) odkazuje k osobám mužského životného rodu, nebo ne: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odkazování k ženskému rodu:</a:t>
            </a:r>
            <a:endParaRPr b="1">
              <a:solidFill>
                <a:srgbClr val="A64D79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Vy </a:t>
            </a:r>
            <a:r>
              <a:rPr i="1" lang="it"/>
              <a:t>jste za to nedorozumění </a:t>
            </a:r>
            <a:r>
              <a:rPr b="1" i="1" lang="it"/>
              <a:t>nemohly</a:t>
            </a:r>
            <a:r>
              <a:rPr i="1" lang="it"/>
              <a:t>.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odkazování k mužskému či ženskému a mužskému rodu:</a:t>
            </a:r>
            <a:endParaRPr b="1">
              <a:solidFill>
                <a:srgbClr val="A64D79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My jsme chtěli</a:t>
            </a:r>
            <a:r>
              <a:rPr i="1" lang="it"/>
              <a:t> pro </a:t>
            </a:r>
            <a:r>
              <a:rPr i="1" lang="it"/>
              <a:t>vás </a:t>
            </a:r>
            <a:r>
              <a:rPr i="1" lang="it"/>
              <a:t>jen to nejlepší.</a:t>
            </a:r>
            <a:endParaRPr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Rychlé šípy</a:t>
            </a:r>
            <a:r>
              <a:rPr b="1" lang="it">
                <a:solidFill>
                  <a:srgbClr val="C27BA0"/>
                </a:solidFill>
              </a:rPr>
              <a:t>, </a:t>
            </a:r>
            <a:r>
              <a:rPr b="1" i="1" lang="it">
                <a:solidFill>
                  <a:srgbClr val="C27BA0"/>
                </a:solidFill>
              </a:rPr>
              <a:t>Tři sestry</a:t>
            </a:r>
            <a:r>
              <a:rPr b="1" lang="it">
                <a:solidFill>
                  <a:srgbClr val="C27BA0"/>
                </a:solidFill>
              </a:rPr>
              <a:t>, </a:t>
            </a:r>
            <a:r>
              <a:rPr b="1" i="1" lang="it">
                <a:solidFill>
                  <a:srgbClr val="C27BA0"/>
                </a:solidFill>
              </a:rPr>
              <a:t>Wanastowi vjecy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09392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Rozhodující úlohu má </a:t>
            </a:r>
            <a:r>
              <a:rPr b="1" lang="it" sz="1900" u="sng">
                <a:solidFill>
                  <a:srgbClr val="C27BA0"/>
                </a:solidFill>
              </a:rPr>
              <a:t>gramatický</a:t>
            </a:r>
            <a:r>
              <a:rPr lang="it"/>
              <a:t>, nikoliv přirozený rod!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komplikované řešení v případě některých názvů hudebních skupin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Rychlé šípy </a:t>
            </a:r>
            <a:r>
              <a:rPr b="1" i="1" lang="it"/>
              <a:t>vyhrály </a:t>
            </a:r>
            <a:r>
              <a:rPr i="1" lang="it"/>
              <a:t>běžecký závod.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Tři sestry </a:t>
            </a:r>
            <a:r>
              <a:rPr b="1" i="1" lang="it"/>
              <a:t>vydaly </a:t>
            </a:r>
            <a:r>
              <a:rPr i="1" lang="it"/>
              <a:t>další CD.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Wanastovi vjecy </a:t>
            </a:r>
            <a:r>
              <a:rPr b="1" i="1" lang="it"/>
              <a:t>vystoupily </a:t>
            </a:r>
            <a:r>
              <a:rPr i="1" lang="it"/>
              <a:t>na mém oblíbeném hudebním festivalu.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Elegantní řešení: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Kapela/Skupina Buty </a:t>
            </a:r>
            <a:r>
              <a:rPr b="1" i="1" lang="it"/>
              <a:t>vystoupila </a:t>
            </a:r>
            <a:r>
              <a:rPr i="1" lang="it"/>
              <a:t>na našem včerejším firemním večírku.</a:t>
            </a:r>
            <a:endParaRPr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Red Wings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092175"/>
            <a:ext cx="8520600" cy="39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cizojazyčné názvy skupin (sportovních, hudebních)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mluvnický rod je nejasný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shoda podle smyslu: 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základě kontextu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základě věcných znalostí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základě úzu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Red Wings opět </a:t>
            </a:r>
            <a:r>
              <a:rPr b="1" i="1" lang="it"/>
              <a:t>zvítězili</a:t>
            </a:r>
            <a:r>
              <a:rPr i="1" lang="it"/>
              <a:t>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U2 </a:t>
            </a:r>
            <a:r>
              <a:rPr b="1" i="1" lang="it"/>
              <a:t>budou mít </a:t>
            </a:r>
            <a:r>
              <a:rPr i="1" lang="it"/>
              <a:t>v příštím roce koncert v ČR.</a:t>
            </a: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British Airways</a:t>
            </a:r>
            <a:r>
              <a:rPr b="1" lang="it">
                <a:solidFill>
                  <a:srgbClr val="C27BA0"/>
                </a:solidFill>
              </a:rPr>
              <a:t>, </a:t>
            </a:r>
            <a:r>
              <a:rPr b="1" i="1" lang="it">
                <a:solidFill>
                  <a:srgbClr val="C27BA0"/>
                </a:solidFill>
              </a:rPr>
              <a:t>Dove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099550"/>
            <a:ext cx="8520600" cy="40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opěrné slovo</a:t>
            </a:r>
            <a:r>
              <a:rPr lang="it"/>
              <a:t> </a:t>
            </a:r>
            <a:r>
              <a:rPr lang="it">
                <a:solidFill>
                  <a:srgbClr val="A64D79"/>
                </a:solidFill>
              </a:rPr>
              <a:t>(společnost, pobočka, sdružení):</a:t>
            </a:r>
            <a:r>
              <a:rPr lang="it"/>
              <a:t> shoda podle daného opěrného slova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Společnost British Airways </a:t>
            </a:r>
            <a:r>
              <a:rPr b="1" i="1" lang="it"/>
              <a:t>se rozhodla nakoupit</a:t>
            </a:r>
            <a:r>
              <a:rPr i="1" lang="it"/>
              <a:t> nová moderní letadla.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na základě úzu: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British Airways </a:t>
            </a:r>
            <a:r>
              <a:rPr b="1" i="1" lang="it"/>
              <a:t>nakoupily </a:t>
            </a:r>
            <a:r>
              <a:rPr i="1" lang="it"/>
              <a:t>nová moderní letadla.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zakončení:</a:t>
            </a:r>
            <a:endParaRPr b="1">
              <a:solidFill>
                <a:srgbClr val="A64D79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romanLcParenR"/>
            </a:pPr>
            <a:r>
              <a:rPr b="1" lang="it" sz="1800">
                <a:solidFill>
                  <a:srgbClr val="A64D79"/>
                </a:solidFill>
              </a:rPr>
              <a:t>koncovka mužského rodu</a:t>
            </a:r>
            <a:r>
              <a:rPr lang="it" sz="1800"/>
              <a:t> (Dove, Phillips):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Dove </a:t>
            </a:r>
            <a:r>
              <a:rPr b="1" i="1" lang="it"/>
              <a:t>spustil </a:t>
            </a:r>
            <a:r>
              <a:rPr i="1" lang="it"/>
              <a:t>svou reklamní kampaň.</a:t>
            </a:r>
            <a:endParaRPr i="1"/>
          </a:p>
          <a:p>
            <a:pPr indent="-342900" lvl="1" marL="914400" rtl="0" algn="l">
              <a:spcBef>
                <a:spcPts val="1200"/>
              </a:spcBef>
              <a:spcAft>
                <a:spcPts val="0"/>
              </a:spcAft>
              <a:buSzPts val="1800"/>
              <a:buAutoNum type="romanLcParenR"/>
            </a:pPr>
            <a:r>
              <a:rPr b="1" lang="it" sz="1800">
                <a:solidFill>
                  <a:srgbClr val="A64D79"/>
                </a:solidFill>
              </a:rPr>
              <a:t>koncovka ženského rodu</a:t>
            </a:r>
            <a:r>
              <a:rPr lang="it" sz="1800"/>
              <a:t> (Nivea):</a:t>
            </a:r>
            <a:endParaRPr sz="18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Nivea </a:t>
            </a:r>
            <a:r>
              <a:rPr b="1" i="1" lang="it"/>
              <a:t>představila </a:t>
            </a:r>
            <a:r>
              <a:rPr i="1" lang="it"/>
              <a:t>svůj nový kosmetický výrobek.</a:t>
            </a:r>
            <a:endParaRPr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rgbClr val="C27BA0"/>
                </a:solidFill>
              </a:rPr>
              <a:t>Typ </a:t>
            </a:r>
            <a:r>
              <a:rPr b="1" i="1" lang="it" sz="2500">
                <a:solidFill>
                  <a:srgbClr val="C27BA0"/>
                </a:solidFill>
              </a:rPr>
              <a:t>Dolce </a:t>
            </a:r>
            <a:r>
              <a:rPr b="1" i="1" lang="it" sz="2500">
                <a:solidFill>
                  <a:srgbClr val="C27BA0"/>
                </a:solidFill>
                <a:highlight>
                  <a:schemeClr val="lt1"/>
                </a:highlight>
              </a:rPr>
              <a:t>&amp; Gabana </a:t>
            </a:r>
            <a:r>
              <a:rPr b="1" lang="it" sz="2500">
                <a:solidFill>
                  <a:srgbClr val="C27BA0"/>
                </a:solidFill>
                <a:highlight>
                  <a:schemeClr val="lt1"/>
                </a:highlight>
              </a:rPr>
              <a:t>a </a:t>
            </a:r>
            <a:r>
              <a:rPr b="1" i="1" lang="it" sz="2500">
                <a:solidFill>
                  <a:srgbClr val="C27BA0"/>
                </a:solidFill>
                <a:highlight>
                  <a:schemeClr val="lt1"/>
                </a:highlight>
              </a:rPr>
              <a:t>Missioni</a:t>
            </a:r>
            <a:r>
              <a:rPr b="1" lang="it" sz="2500">
                <a:solidFill>
                  <a:srgbClr val="C27BA0"/>
                </a:solidFill>
                <a:highlight>
                  <a:schemeClr val="lt1"/>
                </a:highlight>
              </a:rPr>
              <a:t>, </a:t>
            </a:r>
            <a:r>
              <a:rPr b="1" i="1" lang="it" sz="2500">
                <a:solidFill>
                  <a:srgbClr val="C27BA0"/>
                </a:solidFill>
                <a:highlight>
                  <a:schemeClr val="lt1"/>
                </a:highlight>
              </a:rPr>
              <a:t>Albert </a:t>
            </a:r>
            <a:r>
              <a:rPr b="1" lang="it" sz="2500">
                <a:solidFill>
                  <a:srgbClr val="C27BA0"/>
                </a:solidFill>
                <a:highlight>
                  <a:schemeClr val="lt1"/>
                </a:highlight>
              </a:rPr>
              <a:t>a</a:t>
            </a:r>
            <a:r>
              <a:rPr b="1" i="1" lang="it" sz="2500">
                <a:solidFill>
                  <a:srgbClr val="C27BA0"/>
                </a:solidFill>
                <a:highlight>
                  <a:schemeClr val="lt1"/>
                </a:highlight>
              </a:rPr>
              <a:t> Billa</a:t>
            </a:r>
            <a:endParaRPr b="1" i="1" sz="2500">
              <a:solidFill>
                <a:srgbClr val="C27BA0"/>
              </a:solidFill>
            </a:endParaRPr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velmi obtížné, zda jméno v mužském rodě se vztahuje na osobu, nebo na společnost (</a:t>
            </a:r>
            <a:r>
              <a:rPr i="1" lang="it"/>
              <a:t>Albert, Dolce </a:t>
            </a:r>
            <a:r>
              <a:rPr i="1" lang="it">
                <a:highlight>
                  <a:schemeClr val="lt1"/>
                </a:highlight>
              </a:rPr>
              <a:t>&amp; </a:t>
            </a:r>
            <a:r>
              <a:rPr i="1" lang="it"/>
              <a:t>Gabana</a:t>
            </a:r>
            <a:r>
              <a:rPr lang="it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Proto dvojí možnost: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zakončení podle mužského životného rodu: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i="1" lang="it"/>
              <a:t>Dolce </a:t>
            </a:r>
            <a:r>
              <a:rPr i="1" lang="it">
                <a:highlight>
                  <a:schemeClr val="lt1"/>
                </a:highlight>
              </a:rPr>
              <a:t>&amp; </a:t>
            </a:r>
            <a:r>
              <a:rPr i="1" lang="it"/>
              <a:t>Gabana a Missioni </a:t>
            </a:r>
            <a:r>
              <a:rPr b="1" i="1" lang="it"/>
              <a:t>představili </a:t>
            </a:r>
            <a:r>
              <a:rPr i="1" lang="it"/>
              <a:t>společnou letní kolekci.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Albert a Billa </a:t>
            </a:r>
            <a:r>
              <a:rPr b="1" i="1" lang="it"/>
              <a:t>byli nominováni</a:t>
            </a:r>
            <a:r>
              <a:rPr i="1" lang="it"/>
              <a:t> na Cenu obchodníka roku.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zakončení podle mužského neživotného rodu: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i="1" lang="it"/>
              <a:t>Dolce </a:t>
            </a:r>
            <a:r>
              <a:rPr i="1" lang="it">
                <a:highlight>
                  <a:schemeClr val="lt1"/>
                </a:highlight>
              </a:rPr>
              <a:t>&amp; </a:t>
            </a:r>
            <a:r>
              <a:rPr i="1" lang="it"/>
              <a:t>Gabana a Missioni </a:t>
            </a:r>
            <a:r>
              <a:rPr b="1" i="1" lang="it"/>
              <a:t>představily </a:t>
            </a:r>
            <a:r>
              <a:rPr i="1" lang="it"/>
              <a:t>společnou letní kolekci.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	Albert a Billa </a:t>
            </a:r>
            <a:r>
              <a:rPr b="1" i="1" lang="it"/>
              <a:t>byly nominovány</a:t>
            </a:r>
            <a:r>
              <a:rPr i="1" lang="it"/>
              <a:t> na Cenu obchodníka roku.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ČT</a:t>
            </a:r>
            <a:r>
              <a:rPr b="1" lang="it">
                <a:solidFill>
                  <a:srgbClr val="C27BA0"/>
                </a:solidFill>
              </a:rPr>
              <a:t>, </a:t>
            </a:r>
            <a:r>
              <a:rPr b="1" i="1" lang="it">
                <a:solidFill>
                  <a:srgbClr val="C27BA0"/>
                </a:solidFill>
              </a:rPr>
              <a:t>HBO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85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iniciálová zkratka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rod a číslo zkratky: ovlivňuje koncovku přísudku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časté kolísání rodu - často určeno na základě celého slovního spojení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jasný </a:t>
            </a:r>
            <a:r>
              <a:rPr b="1" lang="it">
                <a:solidFill>
                  <a:srgbClr val="A64D79"/>
                </a:solidFill>
              </a:rPr>
              <a:t>rod:</a:t>
            </a:r>
            <a:endParaRPr b="1">
              <a:solidFill>
                <a:srgbClr val="A64D79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ČT včera </a:t>
            </a:r>
            <a:r>
              <a:rPr b="1" i="1" lang="it"/>
              <a:t>odvysílala </a:t>
            </a:r>
            <a:r>
              <a:rPr i="1" lang="it"/>
              <a:t>nový pořad o kultuře.</a:t>
            </a:r>
            <a:endParaRPr i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ČD se opět </a:t>
            </a:r>
            <a:r>
              <a:rPr b="1" i="1" lang="it"/>
              <a:t>ocitly </a:t>
            </a:r>
            <a:r>
              <a:rPr i="1" lang="it"/>
              <a:t>v potížích.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nejasný rod </a:t>
            </a:r>
            <a:r>
              <a:rPr lang="it">
                <a:solidFill>
                  <a:srgbClr val="A64D79"/>
                </a:solidFill>
              </a:rPr>
              <a:t>(původní slovní spojení je nejasné, neznámé):</a:t>
            </a:r>
            <a:endParaRPr>
              <a:solidFill>
                <a:srgbClr val="A64D79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HBO </a:t>
            </a:r>
            <a:r>
              <a:rPr b="1" i="1" lang="it"/>
              <a:t>rostla </a:t>
            </a:r>
            <a:r>
              <a:rPr i="1" lang="it"/>
              <a:t>na popularitě.</a:t>
            </a:r>
            <a:endParaRPr i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HBO </a:t>
            </a:r>
            <a:r>
              <a:rPr b="1" i="1" lang="it"/>
              <a:t>rostlo </a:t>
            </a:r>
            <a:r>
              <a:rPr i="1" lang="it"/>
              <a:t>na popularitě.</a:t>
            </a:r>
            <a:endParaRPr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Jeho Výsost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ct val="1000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gramatického (formálního) rodu:</a:t>
            </a:r>
            <a:endParaRPr b="1">
              <a:solidFill>
                <a:srgbClr val="A64D79"/>
              </a:solidFill>
            </a:endParaRPr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ct val="100000"/>
              <a:buChar char="●"/>
            </a:pPr>
            <a:r>
              <a:rPr b="1" i="1" lang="it">
                <a:solidFill>
                  <a:srgbClr val="C27BA0"/>
                </a:solidFill>
              </a:rPr>
              <a:t>Jeho Veličenstvo:</a:t>
            </a:r>
            <a:endParaRPr b="1" i="1">
              <a:solidFill>
                <a:srgbClr val="C27BA0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Jeho Veličenstvo se velmi </a:t>
            </a:r>
            <a:r>
              <a:rPr b="1" i="1" lang="it"/>
              <a:t>rozzlobilo</a:t>
            </a:r>
            <a:r>
              <a:rPr i="1" lang="it"/>
              <a:t>.</a:t>
            </a:r>
            <a:endParaRPr i="1"/>
          </a:p>
          <a:p>
            <a:pPr indent="-325755" lvl="0" marL="9144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ct val="100000"/>
              <a:buChar char="●"/>
            </a:pPr>
            <a:r>
              <a:rPr b="1" i="1" lang="it">
                <a:solidFill>
                  <a:srgbClr val="C27BA0"/>
                </a:solidFill>
              </a:rPr>
              <a:t>Jeho Milost:</a:t>
            </a:r>
            <a:endParaRPr b="1" i="1">
              <a:solidFill>
                <a:srgbClr val="C27BA0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Jeho biskupská Milost nás </a:t>
            </a:r>
            <a:r>
              <a:rPr b="1" i="1" lang="it"/>
              <a:t>přijala </a:t>
            </a:r>
            <a:r>
              <a:rPr i="1" lang="it"/>
              <a:t>na audienci.</a:t>
            </a:r>
            <a:endParaRPr i="1"/>
          </a:p>
          <a:p>
            <a:pPr indent="-325755" lvl="0" marL="9144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ct val="100000"/>
              <a:buChar char="●"/>
            </a:pPr>
            <a:r>
              <a:rPr b="1" i="1" lang="it">
                <a:solidFill>
                  <a:srgbClr val="C27BA0"/>
                </a:solidFill>
              </a:rPr>
              <a:t>Jeho Výsost:</a:t>
            </a:r>
            <a:endParaRPr b="1" i="1">
              <a:solidFill>
                <a:srgbClr val="C27BA0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Jeho královská Výsost nás </a:t>
            </a:r>
            <a:r>
              <a:rPr b="1" i="1" lang="it"/>
              <a:t>poctila </a:t>
            </a:r>
            <a:r>
              <a:rPr i="1" lang="it"/>
              <a:t>návštěvou.</a:t>
            </a:r>
            <a:endParaRPr i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ct val="1000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vlastního jména:</a:t>
            </a:r>
            <a:endParaRPr b="1">
              <a:solidFill>
                <a:srgbClr val="A64D79"/>
              </a:solidFill>
            </a:endParaRPr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ct val="100000"/>
              <a:buChar char="●"/>
            </a:pPr>
            <a:r>
              <a:rPr b="1" i="1" lang="it">
                <a:solidFill>
                  <a:srgbClr val="C27BA0"/>
                </a:solidFill>
              </a:rPr>
              <a:t>Jeho Svatost:</a:t>
            </a:r>
            <a:endParaRPr b="1" i="1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	Jeho Svatost papež František </a:t>
            </a:r>
            <a:r>
              <a:rPr b="1" i="1" lang="it"/>
              <a:t>pronesl </a:t>
            </a:r>
            <a:r>
              <a:rPr i="1" lang="it"/>
              <a:t>velikonoční poselství.</a:t>
            </a:r>
            <a:endParaRPr i="1"/>
          </a:p>
          <a:p>
            <a:pPr indent="-325755" lvl="0" marL="9144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ct val="100000"/>
              <a:buChar char="●"/>
            </a:pPr>
            <a:r>
              <a:rPr b="1" i="1" lang="it">
                <a:solidFill>
                  <a:srgbClr val="C27BA0"/>
                </a:solidFill>
              </a:rPr>
              <a:t>Jeho Excelence</a:t>
            </a:r>
            <a:endParaRPr b="1" i="1">
              <a:solidFill>
                <a:srgbClr val="C27BA0"/>
              </a:solidFill>
            </a:endParaRPr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ct val="100000"/>
              <a:buChar char="●"/>
            </a:pPr>
            <a:r>
              <a:rPr b="1" i="1" lang="it">
                <a:solidFill>
                  <a:srgbClr val="C27BA0"/>
                </a:solidFill>
              </a:rPr>
              <a:t>Jeho Eminence</a:t>
            </a:r>
            <a:endParaRPr b="1" i="1">
              <a:solidFill>
                <a:srgbClr val="C27B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hrabata a knížata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092175"/>
            <a:ext cx="8520600" cy="40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jednotné číslo:</a:t>
            </a:r>
            <a:endParaRPr b="1">
              <a:solidFill>
                <a:srgbClr val="A64D79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Char char="●"/>
            </a:pPr>
            <a:r>
              <a:rPr lang="it">
                <a:solidFill>
                  <a:srgbClr val="C27BA0"/>
                </a:solidFill>
              </a:rPr>
              <a:t>skloňování slova podle gramatického rodu:</a:t>
            </a:r>
            <a:endParaRPr>
              <a:solidFill>
                <a:srgbClr val="C27BA0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Přednesl hraběti svou žádost.</a:t>
            </a:r>
            <a:endParaRPr i="1"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ts val="1800"/>
              <a:buChar char="●"/>
            </a:pPr>
            <a:r>
              <a:rPr lang="it">
                <a:solidFill>
                  <a:srgbClr val="C27BA0"/>
                </a:solidFill>
              </a:rPr>
              <a:t>shoda však podle rodu mužského životného:</a:t>
            </a:r>
            <a:endParaRPr>
              <a:solidFill>
                <a:srgbClr val="C27BA0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Kníže se </a:t>
            </a:r>
            <a:r>
              <a:rPr b="1" i="1" lang="it"/>
              <a:t>rozhodl </a:t>
            </a:r>
            <a:r>
              <a:rPr i="1" lang="it"/>
              <a:t>vyhovět jeho žádosti.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množné číslo:</a:t>
            </a:r>
            <a:endParaRPr b="1">
              <a:solidFill>
                <a:srgbClr val="A64D79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Char char="●"/>
            </a:pPr>
            <a:r>
              <a:rPr lang="it">
                <a:solidFill>
                  <a:srgbClr val="C27BA0"/>
                </a:solidFill>
              </a:rPr>
              <a:t>shoda podle gramatického rodu:</a:t>
            </a:r>
            <a:endParaRPr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	Významná hrabata </a:t>
            </a:r>
            <a:r>
              <a:rPr b="1" i="1" lang="it"/>
              <a:t>přijela </a:t>
            </a:r>
            <a:r>
              <a:rPr i="1" lang="it"/>
              <a:t>na letní slavnosti.</a:t>
            </a:r>
            <a:endParaRPr i="1"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ts val="1800"/>
              <a:buChar char="●"/>
            </a:pPr>
            <a:r>
              <a:rPr lang="it">
                <a:solidFill>
                  <a:srgbClr val="C27BA0"/>
                </a:solidFill>
              </a:rPr>
              <a:t>spojení s vlastním jménem:</a:t>
            </a:r>
            <a:endParaRPr>
              <a:solidFill>
                <a:srgbClr val="C27BA0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Knížata Slavníkovci </a:t>
            </a:r>
            <a:r>
              <a:rPr b="1" i="1" lang="it"/>
              <a:t>přijeli/přijela</a:t>
            </a:r>
            <a:r>
              <a:rPr i="1" lang="it"/>
              <a:t> na letní slavnosti.</a:t>
            </a:r>
            <a:endParaRPr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Všeobecný podmět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koncovka</a:t>
            </a:r>
            <a:r>
              <a:rPr lang="it">
                <a:solidFill>
                  <a:srgbClr val="A64D79"/>
                </a:solidFill>
              </a:rPr>
              <a:t> </a:t>
            </a:r>
            <a:r>
              <a:rPr b="1" i="1" lang="it">
                <a:solidFill>
                  <a:srgbClr val="A64D79"/>
                </a:solidFill>
              </a:rPr>
              <a:t>-i</a:t>
            </a:r>
            <a:endParaRPr b="1" i="1">
              <a:solidFill>
                <a:srgbClr val="A64D79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Minulý týden nám </a:t>
            </a:r>
            <a:r>
              <a:rPr b="1" i="1" lang="it"/>
              <a:t>zavřeli </a:t>
            </a:r>
            <a:r>
              <a:rPr i="1" lang="it"/>
              <a:t>obchod na náměstí.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Věž radnice </a:t>
            </a:r>
            <a:r>
              <a:rPr b="1" i="1" lang="it"/>
              <a:t>začali </a:t>
            </a:r>
            <a:r>
              <a:rPr i="1" lang="it"/>
              <a:t>opravovat už před rokem.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Říkali</a:t>
            </a:r>
            <a:r>
              <a:rPr i="1" lang="it"/>
              <a:t>, že bude pršet.</a:t>
            </a:r>
            <a:endParaRPr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davy lidí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výrazy dav, zástup, shluk, skupina + substantiva rodu muž. živ. v genitivu: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A64D79"/>
                </a:solidFill>
              </a:rPr>
              <a:t>-y</a:t>
            </a:r>
            <a:r>
              <a:rPr b="1" lang="it">
                <a:solidFill>
                  <a:srgbClr val="A64D79"/>
                </a:solidFill>
              </a:rPr>
              <a:t>:</a:t>
            </a:r>
            <a:endParaRPr b="1">
              <a:solidFill>
                <a:srgbClr val="A64D79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Davy lidí </a:t>
            </a:r>
            <a:r>
              <a:rPr b="1" i="1" lang="it"/>
              <a:t>proudily </a:t>
            </a:r>
            <a:r>
              <a:rPr i="1" lang="it"/>
              <a:t>ulicemi.</a:t>
            </a:r>
            <a:endParaRPr i="1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Skupiny obyvatelů </a:t>
            </a:r>
            <a:r>
              <a:rPr b="1" i="1" lang="it"/>
              <a:t>se bouřily</a:t>
            </a:r>
            <a:r>
              <a:rPr i="1" lang="it"/>
              <a:t>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A64D79"/>
                </a:solidFill>
              </a:rPr>
              <a:t>-</a:t>
            </a:r>
            <a:r>
              <a:rPr b="1" i="1" lang="it">
                <a:solidFill>
                  <a:srgbClr val="A64D79"/>
                </a:solidFill>
              </a:rPr>
              <a:t>a</a:t>
            </a:r>
            <a:r>
              <a:rPr b="1" lang="it">
                <a:solidFill>
                  <a:srgbClr val="A64D79"/>
                </a:solidFill>
              </a:rPr>
              <a:t>:</a:t>
            </a:r>
            <a:endParaRPr b="1">
              <a:solidFill>
                <a:srgbClr val="A64D79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Skupina chlapců </a:t>
            </a:r>
            <a:r>
              <a:rPr b="1" i="1" lang="it"/>
              <a:t>se vydala</a:t>
            </a:r>
            <a:r>
              <a:rPr i="1" lang="it"/>
              <a:t> na výlet.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Shoda přísudku s podmětem jednoduchým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00075"/>
            <a:ext cx="8520600" cy="41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1" lang="it"/>
              <a:t>Příčestí činné:</a:t>
            </a:r>
            <a:endParaRPr b="1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Děvčata společně </a:t>
            </a:r>
            <a:r>
              <a:rPr b="1" i="1" lang="it"/>
              <a:t>trhala </a:t>
            </a:r>
            <a:r>
              <a:rPr i="1" lang="it"/>
              <a:t>květiny na louce za vesnicí.</a:t>
            </a:r>
            <a:endParaRPr i="1"/>
          </a:p>
          <a:p>
            <a:pPr indent="-33432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b="1" lang="it"/>
              <a:t>Příčestí trpné:</a:t>
            </a:r>
            <a:endParaRPr b="1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Divadelní představení </a:t>
            </a:r>
            <a:r>
              <a:rPr b="1" i="1" lang="it"/>
              <a:t>byla přesunuta</a:t>
            </a:r>
            <a:r>
              <a:rPr i="1" lang="it"/>
              <a:t> na další měsíc.</a:t>
            </a:r>
            <a:endParaRPr i="1"/>
          </a:p>
          <a:p>
            <a:pPr indent="-33432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b="1" lang="it"/>
              <a:t>Tvary přídavných jmen v přísudku: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Města </a:t>
            </a:r>
            <a:r>
              <a:rPr b="1" i="1" lang="it"/>
              <a:t>byla </a:t>
            </a:r>
            <a:r>
              <a:rPr i="1" lang="it"/>
              <a:t>po dobu vánočních trhů </a:t>
            </a:r>
            <a:r>
              <a:rPr b="1" i="1" lang="it"/>
              <a:t>plná </a:t>
            </a:r>
            <a:r>
              <a:rPr i="1" lang="it"/>
              <a:t>ruchu.</a:t>
            </a:r>
            <a:endParaRPr i="1"/>
          </a:p>
          <a:p>
            <a:pPr indent="-33432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b="1" lang="it"/>
              <a:t>Jména v pozici přívlastku:</a:t>
            </a:r>
            <a:endParaRPr b="1"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Noví </a:t>
            </a:r>
            <a:r>
              <a:rPr i="1" lang="it"/>
              <a:t>studenti byli zpočátku zmateni.</a:t>
            </a:r>
            <a:endParaRPr i="1"/>
          </a:p>
          <a:p>
            <a:pPr indent="-33432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b="1" lang="it"/>
              <a:t>Jmenné tvary v doplňku</a:t>
            </a:r>
            <a:r>
              <a:rPr lang="it"/>
              <a:t>: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Děti si často hrály </a:t>
            </a:r>
            <a:r>
              <a:rPr b="1" i="1" lang="it"/>
              <a:t>bosy</a:t>
            </a:r>
            <a:r>
              <a:rPr i="1" lang="it"/>
              <a:t>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pět mužů, desítky lidí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koncovku přísudku řídí číselný výraz</a:t>
            </a:r>
            <a:endParaRPr sz="1067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zakončení na </a:t>
            </a:r>
            <a:r>
              <a:rPr b="1" i="1" lang="it">
                <a:solidFill>
                  <a:srgbClr val="A64D79"/>
                </a:solidFill>
              </a:rPr>
              <a:t>-o</a:t>
            </a:r>
            <a:r>
              <a:rPr b="1" lang="it">
                <a:solidFill>
                  <a:srgbClr val="A64D79"/>
                </a:solidFill>
              </a:rPr>
              <a:t>:</a:t>
            </a:r>
            <a:endParaRPr b="1">
              <a:solidFill>
                <a:srgbClr val="A64D79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Deset dětí </a:t>
            </a:r>
            <a:r>
              <a:rPr b="1" i="1" lang="it"/>
              <a:t>si začalo</a:t>
            </a:r>
            <a:r>
              <a:rPr i="1" lang="it"/>
              <a:t> hrát s míčem.</a:t>
            </a:r>
            <a:endParaRPr i="1"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Šest spolužáků </a:t>
            </a:r>
            <a:r>
              <a:rPr b="1" i="1" lang="it"/>
              <a:t>se rozhodlo vymyslet</a:t>
            </a:r>
            <a:r>
              <a:rPr i="1" lang="it"/>
              <a:t> společný projekt.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zakončení na </a:t>
            </a:r>
            <a:r>
              <a:rPr b="1" i="1" lang="it">
                <a:solidFill>
                  <a:srgbClr val="A64D79"/>
                </a:solidFill>
              </a:rPr>
              <a:t>-y</a:t>
            </a:r>
            <a:r>
              <a:rPr b="1" lang="it">
                <a:solidFill>
                  <a:srgbClr val="A64D79"/>
                </a:solidFill>
              </a:rPr>
              <a:t>:</a:t>
            </a:r>
            <a:endParaRPr b="1">
              <a:solidFill>
                <a:srgbClr val="A64D79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Desítky lidí </a:t>
            </a:r>
            <a:r>
              <a:rPr b="1" i="1" lang="it"/>
              <a:t>byly </a:t>
            </a:r>
            <a:r>
              <a:rPr i="1" lang="it"/>
              <a:t>s novým nařízením </a:t>
            </a:r>
            <a:r>
              <a:rPr b="1" i="1" lang="it"/>
              <a:t>nespokojeny</a:t>
            </a:r>
            <a:r>
              <a:rPr i="1" lang="it"/>
              <a:t>.</a:t>
            </a:r>
            <a:endParaRPr i="1"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Při katastrofě </a:t>
            </a:r>
            <a:r>
              <a:rPr b="1" i="1" lang="it"/>
              <a:t>zahynuly </a:t>
            </a:r>
            <a:r>
              <a:rPr i="1" lang="it"/>
              <a:t>tisícovky živočichů.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kolísání podle významu:</a:t>
            </a:r>
            <a:endParaRPr b="1">
              <a:solidFill>
                <a:srgbClr val="A64D79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Tisíce demonstrantů </a:t>
            </a:r>
            <a:r>
              <a:rPr b="1" i="1" lang="it"/>
              <a:t>protestovalo </a:t>
            </a:r>
            <a:r>
              <a:rPr i="1" lang="it"/>
              <a:t>proti páchanému bezpráví.</a:t>
            </a:r>
            <a:endParaRPr i="1"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Tisíce demonstrantů </a:t>
            </a:r>
            <a:r>
              <a:rPr b="1" i="1" lang="it"/>
              <a:t>protestovaly </a:t>
            </a:r>
            <a:r>
              <a:rPr i="1" lang="it"/>
              <a:t>proti páchanému bezpráví.</a:t>
            </a:r>
            <a:endParaRPr i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rgbClr val="C27BA0"/>
                </a:solidFill>
              </a:rPr>
              <a:t>N</a:t>
            </a:r>
            <a:r>
              <a:rPr b="1" lang="it" sz="2500">
                <a:solidFill>
                  <a:srgbClr val="C27BA0"/>
                </a:solidFill>
              </a:rPr>
              <a:t>ěkolik mužů a jedna žena</a:t>
            </a:r>
            <a:endParaRPr b="1" sz="2500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311700" y="1130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shoda podle smyslu:</a:t>
            </a:r>
            <a:endParaRPr b="1">
              <a:solidFill>
                <a:srgbClr val="C27BA0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Tři učitelé a jedna učitelka </a:t>
            </a:r>
            <a:r>
              <a:rPr b="1" i="1" lang="it"/>
              <a:t>se dohodli </a:t>
            </a:r>
            <a:r>
              <a:rPr i="1" lang="it"/>
              <a:t>na společném školním výletě.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shoda podle gramatické formy:</a:t>
            </a:r>
            <a:endParaRPr b="1">
              <a:solidFill>
                <a:srgbClr val="C27BA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Deset záchranářů a vrtulník </a:t>
            </a:r>
            <a:r>
              <a:rPr b="1" i="1" lang="it"/>
              <a:t>vyrazily </a:t>
            </a:r>
            <a:r>
              <a:rPr i="1" lang="it"/>
              <a:t>na místo tragédie.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	Dva kocourci a jedna kočička </a:t>
            </a:r>
            <a:r>
              <a:rPr b="1" i="1" lang="it"/>
              <a:t>se narodily</a:t>
            </a:r>
            <a:r>
              <a:rPr i="1" lang="it"/>
              <a:t> naší Micce.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Několik mužů se ženou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81" name="Google Shape;18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podmět rozvitý předložkovým výrazem: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2 řešení: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obě složky rovnocenné: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i="1" lang="it"/>
              <a:t>Pět </a:t>
            </a:r>
            <a:r>
              <a:rPr i="1" lang="it"/>
              <a:t>učitelů s jednou učitelkou </a:t>
            </a:r>
            <a:r>
              <a:rPr b="1" i="1" lang="it"/>
              <a:t>se dohodli </a:t>
            </a:r>
            <a:r>
              <a:rPr i="1" lang="it"/>
              <a:t>na společném školním výletě.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první složky podmětu</a:t>
            </a:r>
            <a:r>
              <a:rPr lang="it">
                <a:solidFill>
                  <a:srgbClr val="A64D79"/>
                </a:solidFill>
              </a:rPr>
              <a:t> (té bezpředložkové):</a:t>
            </a:r>
            <a:endParaRPr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i="1" lang="it"/>
              <a:t>Pět učitelů s jednou učitelkou </a:t>
            </a:r>
            <a:r>
              <a:rPr b="1" i="1" lang="it"/>
              <a:t>se dohodlo </a:t>
            </a:r>
            <a:r>
              <a:rPr i="1" lang="it"/>
              <a:t>na společném školním výletě.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Finanční úřad, oddělení styku s veřejností, …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87" name="Google Shape;187;p35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vedle podmětu věta obsahuje také přístavek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podmětu</a:t>
            </a:r>
            <a:r>
              <a:rPr lang="it">
                <a:solidFill>
                  <a:srgbClr val="A64D79"/>
                </a:solidFill>
              </a:rPr>
              <a:t> (ne výrazu v přístavku):</a:t>
            </a:r>
            <a:endParaRPr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Jaroslav Vrchlický a Svatopluk Čech</a:t>
            </a:r>
            <a:r>
              <a:rPr i="1" lang="it"/>
              <a:t>, pilíře našeho básnictví, </a:t>
            </a:r>
            <a:r>
              <a:rPr b="1" i="1" lang="it"/>
              <a:t>byli oslavováni </a:t>
            </a:r>
            <a:r>
              <a:rPr i="1" lang="it"/>
              <a:t>již za svého života.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přístavku - vlastní jméno v přístavku</a:t>
            </a:r>
            <a:r>
              <a:rPr lang="it">
                <a:solidFill>
                  <a:srgbClr val="A64D79"/>
                </a:solidFill>
              </a:rPr>
              <a:t> (preference):</a:t>
            </a:r>
            <a:endParaRPr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Naše partnerská společnost, karlovarské </a:t>
            </a:r>
            <a:r>
              <a:rPr b="1" i="1" lang="it"/>
              <a:t>Centrum pomoci</a:t>
            </a:r>
            <a:r>
              <a:rPr i="1" lang="it"/>
              <a:t>, </a:t>
            </a:r>
            <a:r>
              <a:rPr b="1" i="1" lang="it"/>
              <a:t>projednávalo </a:t>
            </a:r>
            <a:r>
              <a:rPr i="1" lang="it"/>
              <a:t>zásadní změny.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Naše partnerská </a:t>
            </a:r>
            <a:r>
              <a:rPr b="1" i="1" lang="it"/>
              <a:t>společnost</a:t>
            </a:r>
            <a:r>
              <a:rPr i="1" lang="it"/>
              <a:t>, karlovarské Centrum pomoci, </a:t>
            </a:r>
            <a:r>
              <a:rPr b="1" i="1" lang="it"/>
              <a:t>projednávala </a:t>
            </a:r>
            <a:r>
              <a:rPr i="1" lang="it"/>
              <a:t>zásadní změny.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míra rozvití:</a:t>
            </a:r>
            <a:r>
              <a:rPr lang="it">
                <a:solidFill>
                  <a:srgbClr val="A64D79"/>
                </a:solidFill>
              </a:rPr>
              <a:t> čím rozvitější přístavek, tím silnější tendence ke shodě</a:t>
            </a:r>
            <a:endParaRPr>
              <a:solidFill>
                <a:srgbClr val="A64D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přístavek ve formě výčtu: </a:t>
            </a:r>
            <a:r>
              <a:rPr lang="it">
                <a:solidFill>
                  <a:srgbClr val="A64D79"/>
                </a:solidFill>
              </a:rPr>
              <a:t>dvě varianty</a:t>
            </a:r>
            <a:endParaRPr>
              <a:solidFill>
                <a:srgbClr val="A64D7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my + podstatné jméno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93" name="Google Shape;193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shoda </a:t>
            </a:r>
            <a:r>
              <a:rPr b="1" lang="it">
                <a:solidFill>
                  <a:srgbClr val="C27BA0"/>
                </a:solidFill>
              </a:rPr>
              <a:t>vždy </a:t>
            </a:r>
            <a:r>
              <a:rPr lang="it"/>
              <a:t>podle podstatného jména: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My </a:t>
            </a:r>
            <a:r>
              <a:rPr b="1" i="1" lang="it"/>
              <a:t>děti jsme se</a:t>
            </a:r>
            <a:r>
              <a:rPr i="1" lang="it"/>
              <a:t> vždy </a:t>
            </a:r>
            <a:r>
              <a:rPr b="1" i="1" lang="it"/>
              <a:t>bály </a:t>
            </a:r>
            <a:r>
              <a:rPr i="1" lang="it"/>
              <a:t>spát potmě.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My </a:t>
            </a:r>
            <a:r>
              <a:rPr b="1" i="1" lang="it"/>
              <a:t>rodiče jsme se rozhodli uspořádat</a:t>
            </a:r>
            <a:r>
              <a:rPr i="1" lang="it"/>
              <a:t> dětem karneval.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My </a:t>
            </a:r>
            <a:r>
              <a:rPr b="1" i="1" lang="it"/>
              <a:t>studentky jsme navštívily </a:t>
            </a:r>
            <a:r>
              <a:rPr i="1" lang="it"/>
              <a:t>M</a:t>
            </a:r>
            <a:r>
              <a:rPr i="1" lang="it"/>
              <a:t>uzeum romské kultury.</a:t>
            </a:r>
            <a:endParaRPr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bylo/byla zima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199" name="Google Shape;199;p37"/>
          <p:cNvSpPr txBox="1"/>
          <p:nvPr>
            <p:ph idx="1" type="body"/>
          </p:nvPr>
        </p:nvSpPr>
        <p:spPr>
          <a:xfrm>
            <a:off x="311700" y="1062650"/>
            <a:ext cx="8520600" cy="40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Obě varianty spisovné:</a:t>
            </a:r>
            <a:endParaRPr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Na výletě mi </a:t>
            </a:r>
            <a:r>
              <a:rPr b="1" i="1" lang="it"/>
              <a:t>bylo </a:t>
            </a:r>
            <a:r>
              <a:rPr i="1" lang="it"/>
              <a:t>zima.</a:t>
            </a:r>
            <a:endParaRPr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Na výletě mi </a:t>
            </a:r>
            <a:r>
              <a:rPr b="1" i="1" lang="it"/>
              <a:t>byla </a:t>
            </a:r>
            <a:r>
              <a:rPr i="1" lang="it"/>
              <a:t>zima. </a:t>
            </a:r>
            <a:r>
              <a:rPr lang="it"/>
              <a:t>- dříve vnímáno jako hovorová varianta, nyní spisovná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Pozor:</a:t>
            </a:r>
            <a:endParaRPr b="1">
              <a:solidFill>
                <a:srgbClr val="A64D79"/>
              </a:solidFill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Pokud sponové sloveso obsahuje substantivum, řídíme se podle jeho rodu.</a:t>
            </a:r>
            <a:endParaRPr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Byla </a:t>
            </a:r>
            <a:r>
              <a:rPr i="1" lang="it"/>
              <a:t>pravda, že se na zkoušku nepřipravil.</a:t>
            </a:r>
            <a:endParaRPr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Byla </a:t>
            </a:r>
            <a:r>
              <a:rPr i="1" lang="it"/>
              <a:t>smůla, že nestihl vlak.</a:t>
            </a:r>
            <a:endParaRPr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Byla škoda</a:t>
            </a:r>
            <a:r>
              <a:rPr i="1" lang="it"/>
              <a:t> / </a:t>
            </a:r>
            <a:r>
              <a:rPr b="1" i="1" lang="it"/>
              <a:t>Bylo škoda</a:t>
            </a:r>
            <a:r>
              <a:rPr i="1" lang="it"/>
              <a:t>, že jsme se už nepotkali dřív.</a:t>
            </a:r>
            <a:endParaRPr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každý jsme nějak nešťastný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205" name="Google Shape;20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Pokud je podmětem zájmeno, které se užívá jen v jednotném čísle a je v mužském rodě, shoda se řídí podle něj.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Každý jsme na něčem </a:t>
            </a:r>
            <a:r>
              <a:rPr b="1" i="1" lang="it"/>
              <a:t>závislý</a:t>
            </a:r>
            <a:r>
              <a:rPr i="1" lang="it"/>
              <a:t>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Každý jsme </a:t>
            </a:r>
            <a:r>
              <a:rPr b="1" i="1" lang="it"/>
              <a:t>byl/byli</a:t>
            </a:r>
            <a:r>
              <a:rPr i="1" lang="it"/>
              <a:t> úplně </a:t>
            </a:r>
            <a:r>
              <a:rPr b="1" i="1" lang="it"/>
              <a:t>jiný</a:t>
            </a:r>
            <a:r>
              <a:rPr i="1" lang="it"/>
              <a:t>.</a:t>
            </a:r>
            <a:endParaRPr i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Podmětem tázací zájmena </a:t>
            </a:r>
            <a:r>
              <a:rPr b="1" i="1" lang="it">
                <a:solidFill>
                  <a:srgbClr val="C27BA0"/>
                </a:solidFill>
              </a:rPr>
              <a:t>kdo, co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211" name="Google Shape;21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C27BA0"/>
                </a:solidFill>
              </a:rPr>
              <a:t>Kdo:</a:t>
            </a:r>
            <a:endParaRPr b="1" i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shoda podle mužského rodu 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Kdo se tě na to </a:t>
            </a:r>
            <a:r>
              <a:rPr b="1" i="1" lang="it"/>
              <a:t>ptal</a:t>
            </a:r>
            <a:r>
              <a:rPr i="1" lang="it"/>
              <a:t>?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C27BA0"/>
                </a:solidFill>
              </a:rPr>
              <a:t>Co:</a:t>
            </a:r>
            <a:endParaRPr b="1" i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shoda podle středního rodu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Co se mu </a:t>
            </a:r>
            <a:r>
              <a:rPr b="1" i="1" lang="it"/>
              <a:t>stalo</a:t>
            </a:r>
            <a:r>
              <a:rPr i="1" lang="it"/>
              <a:t>?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čas jsou peníze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217" name="Google Shape;217;p40"/>
          <p:cNvSpPr txBox="1"/>
          <p:nvPr>
            <p:ph idx="1" type="body"/>
          </p:nvPr>
        </p:nvSpPr>
        <p:spPr>
          <a:xfrm>
            <a:off x="311700" y="1152475"/>
            <a:ext cx="8520600" cy="39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Jmenný přísudek se sponou být: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podstatného jména:</a:t>
            </a:r>
            <a:endParaRPr b="1">
              <a:solidFill>
                <a:srgbClr val="A64D79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Ten </a:t>
            </a:r>
            <a:r>
              <a:rPr b="1" i="1" lang="it"/>
              <a:t>dort byl</a:t>
            </a:r>
            <a:r>
              <a:rPr i="1" lang="it"/>
              <a:t> jedna báseň!</a:t>
            </a:r>
            <a:endParaRPr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České Budějovice jsou</a:t>
            </a:r>
            <a:r>
              <a:rPr i="1" lang="it"/>
              <a:t> deváté největší město v České republice.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abstraktní podstatné jméno:</a:t>
            </a:r>
            <a:endParaRPr b="1">
              <a:solidFill>
                <a:srgbClr val="A64D79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Jeho </a:t>
            </a:r>
            <a:r>
              <a:rPr b="1" i="1" lang="it"/>
              <a:t>život byl</a:t>
            </a:r>
            <a:r>
              <a:rPr i="1" lang="it"/>
              <a:t> velké utrpení.</a:t>
            </a:r>
            <a:endParaRPr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Jeho </a:t>
            </a:r>
            <a:r>
              <a:rPr b="1" i="1" lang="it"/>
              <a:t>život bylo</a:t>
            </a:r>
            <a:r>
              <a:rPr i="1" lang="it"/>
              <a:t> velké utrpení.</a:t>
            </a:r>
            <a:endParaRPr i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harmonika byla krásný dárek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223" name="Google Shape;223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Někdy nejasné, co je jmenná část přísudku a co podmět.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Podmět: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it"/>
              <a:t>NEmožno</a:t>
            </a:r>
            <a:r>
              <a:rPr lang="it"/>
              <a:t> převést do 7. pádu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Jmenná část přísudku: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 převést do 7. pádu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Harmonika byla krásným </a:t>
            </a:r>
            <a:r>
              <a:rPr b="1" i="1" lang="it"/>
              <a:t>dárkem</a:t>
            </a:r>
            <a:r>
              <a:rPr i="1" lang="it"/>
              <a:t>.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879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Mužský rod: dvojí deklinace bez významového rozlišení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97625"/>
            <a:ext cx="8520600" cy="40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slanečky X slanečci: </a:t>
            </a:r>
            <a:endParaRPr b="1"/>
          </a:p>
          <a:p>
            <a:pPr indent="0" lvl="0" marL="9144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Slanečky byly v lednici. Slanečci byli v lednici.</a:t>
            </a:r>
            <a:endParaRPr i="1"/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ledoborce X ledoborci:</a:t>
            </a:r>
            <a:endParaRPr b="1"/>
          </a:p>
          <a:p>
            <a:pPr indent="457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Ledoborce brázdily chladný oceán. Ledoborci brázdili chladný oceán.</a:t>
            </a:r>
            <a:endParaRPr i="1"/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uzenáče X uzenáči:</a:t>
            </a:r>
            <a:endParaRPr b="1"/>
          </a:p>
          <a:p>
            <a:pPr indent="457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Uzenáče se zkazili. Uzenáči se zkazili.</a:t>
            </a:r>
            <a:endParaRPr i="1"/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ukazatele X ukazatelé: </a:t>
            </a:r>
            <a:endParaRPr b="1"/>
          </a:p>
          <a:p>
            <a:pPr indent="457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Ukazatele byly polámané větrem. Ukazatelé byli polámaní větrem.</a:t>
            </a:r>
            <a:endParaRPr i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Trinidad a Tobago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229" name="Google Shape;229;p42"/>
          <p:cNvSpPr txBox="1"/>
          <p:nvPr>
            <p:ph idx="1" type="body"/>
          </p:nvPr>
        </p:nvSpPr>
        <p:spPr>
          <a:xfrm>
            <a:off x="311700" y="1070025"/>
            <a:ext cx="8520600" cy="40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podmět složený z několika slov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tvoří nedělitelný celek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především názvy států a územních celků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ct val="1000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elegantní řešení přidáním obecného jména: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Ostrovní </a:t>
            </a:r>
            <a:r>
              <a:rPr b="1" i="1" lang="it"/>
              <a:t>stát </a:t>
            </a:r>
            <a:r>
              <a:rPr i="1" lang="it"/>
              <a:t>Trinidad a Tobago </a:t>
            </a:r>
            <a:r>
              <a:rPr b="1" i="1" lang="it"/>
              <a:t>vydal </a:t>
            </a:r>
            <a:r>
              <a:rPr i="1" lang="it"/>
              <a:t>nové prohlášení.</a:t>
            </a:r>
            <a:endParaRPr i="1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ct val="1000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formy podmětu: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</a:t>
            </a:r>
            <a:r>
              <a:rPr b="1" i="1" lang="it"/>
              <a:t>Trinidad a Tobago</a:t>
            </a:r>
            <a:r>
              <a:rPr i="1" lang="it"/>
              <a:t> </a:t>
            </a:r>
            <a:r>
              <a:rPr b="1" i="1" lang="it"/>
              <a:t>vydaly </a:t>
            </a:r>
            <a:r>
              <a:rPr i="1" lang="it"/>
              <a:t>nové prohlášení.</a:t>
            </a:r>
            <a:endParaRPr i="1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ct val="1000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prvního členu podmětu:</a:t>
            </a:r>
            <a:endParaRPr b="1">
              <a:solidFill>
                <a:srgbClr val="A64D79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Trinidad </a:t>
            </a:r>
            <a:r>
              <a:rPr i="1" lang="it"/>
              <a:t>a Tobago </a:t>
            </a:r>
            <a:r>
              <a:rPr b="1" i="1" lang="it"/>
              <a:t>vydal </a:t>
            </a:r>
            <a:r>
              <a:rPr i="1" lang="it"/>
              <a:t>nové prohlášení.</a:t>
            </a:r>
            <a:endParaRPr i="1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ct val="1000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shoda podle druhého členu podmětu:</a:t>
            </a:r>
            <a:endParaRPr b="1">
              <a:solidFill>
                <a:srgbClr val="A64D79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Trinidad a </a:t>
            </a:r>
            <a:r>
              <a:rPr b="1" i="1" lang="it"/>
              <a:t>Tobago vydalo </a:t>
            </a:r>
            <a:r>
              <a:rPr i="1" lang="it"/>
              <a:t>nové prohlášení.</a:t>
            </a:r>
            <a:endParaRPr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Trinidad a Tobago</a:t>
            </a:r>
            <a:endParaRPr b="1" i="1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Přísudek předchází podmětu: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shoda se řídí podle složky podmětu, která je přísudku blíže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Nové prohlášení </a:t>
            </a:r>
            <a:r>
              <a:rPr b="1" i="1" lang="it"/>
              <a:t>vydal </a:t>
            </a:r>
            <a:r>
              <a:rPr i="1" lang="it"/>
              <a:t>i </a:t>
            </a:r>
            <a:r>
              <a:rPr b="1" i="1" lang="it"/>
              <a:t>Trinidad </a:t>
            </a:r>
            <a:r>
              <a:rPr i="1" lang="it"/>
              <a:t>a Tobago.</a:t>
            </a:r>
            <a:endParaRPr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 </a:t>
            </a:r>
            <a:r>
              <a:rPr b="1" i="1" lang="it">
                <a:solidFill>
                  <a:srgbClr val="C27BA0"/>
                </a:solidFill>
              </a:rPr>
              <a:t>čtení a psaní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241" name="Google Shape;241;p44"/>
          <p:cNvSpPr txBox="1"/>
          <p:nvPr>
            <p:ph idx="1" type="body"/>
          </p:nvPr>
        </p:nvSpPr>
        <p:spPr>
          <a:xfrm>
            <a:off x="162350" y="1013400"/>
            <a:ext cx="8892300" cy="42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několikanásobný podmět složený z </a:t>
            </a:r>
            <a:r>
              <a:rPr b="1" lang="it">
                <a:solidFill>
                  <a:srgbClr val="C27BA0"/>
                </a:solidFill>
              </a:rPr>
              <a:t>abstraktních jmen středního rodu</a:t>
            </a:r>
            <a:r>
              <a:rPr lang="it"/>
              <a:t> </a:t>
            </a:r>
            <a:br>
              <a:rPr lang="it"/>
            </a:br>
            <a:r>
              <a:rPr lang="it"/>
              <a:t>v jednotném čísle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pravidelná podoba přísudku v množném čísle: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</a:t>
            </a:r>
            <a:r>
              <a:rPr b="1" i="1" lang="it"/>
              <a:t>Čtení a psaní</a:t>
            </a:r>
            <a:r>
              <a:rPr i="1" lang="it"/>
              <a:t> mu nikdy </a:t>
            </a:r>
            <a:r>
              <a:rPr b="1" i="1" lang="it"/>
              <a:t>nečinily </a:t>
            </a:r>
            <a:r>
              <a:rPr i="1" lang="it"/>
              <a:t>větší potíž.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přísudek v jednotném čísle: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</a:t>
            </a:r>
            <a:r>
              <a:rPr b="1" i="1" lang="it"/>
              <a:t>Myšlení a cítění</a:t>
            </a:r>
            <a:r>
              <a:rPr i="1" lang="it"/>
              <a:t> v něm </a:t>
            </a:r>
            <a:r>
              <a:rPr b="1" i="1" lang="it"/>
              <a:t>bylo </a:t>
            </a:r>
            <a:r>
              <a:rPr i="1" lang="it"/>
              <a:t>často </a:t>
            </a:r>
            <a:r>
              <a:rPr b="1" i="1" lang="it"/>
              <a:t>potlačováno</a:t>
            </a:r>
            <a:r>
              <a:rPr i="1" lang="it"/>
              <a:t>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Konkrétní jména středního rodu: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přísudek obvykle v množném čísle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Město, předměstí i blízké okolí</a:t>
            </a:r>
            <a:r>
              <a:rPr i="1" lang="it"/>
              <a:t> </a:t>
            </a:r>
            <a:r>
              <a:rPr b="1" i="1" lang="it"/>
              <a:t>byly zasaženy</a:t>
            </a:r>
            <a:r>
              <a:rPr i="1" lang="it"/>
              <a:t> výpadkem elektrického proudu. 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368825"/>
            <a:ext cx="863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27BA0"/>
                </a:solidFill>
              </a:rPr>
              <a:t>D</a:t>
            </a:r>
            <a:r>
              <a:rPr b="1" lang="it">
                <a:solidFill>
                  <a:srgbClr val="C27BA0"/>
                </a:solidFill>
              </a:rPr>
              <a:t>vojí deklinace v množném čísle s rozlišením významu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941525"/>
            <a:ext cx="8520600" cy="42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průvodce X průvodci: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i="1" lang="it"/>
              <a:t>K okružní jízdě po městě jsme obdrželi </a:t>
            </a:r>
            <a:r>
              <a:rPr b="1" i="1" lang="it"/>
              <a:t>podrobné průvodce</a:t>
            </a:r>
            <a:r>
              <a:rPr i="1" lang="it"/>
              <a:t> o historii. </a:t>
            </a:r>
            <a:br>
              <a:rPr i="1" lang="it"/>
            </a:br>
            <a:r>
              <a:rPr lang="it"/>
              <a:t>	(podle SSČ neživ. i živ.)</a:t>
            </a:r>
            <a:br>
              <a:rPr lang="it"/>
            </a:br>
            <a:r>
              <a:rPr lang="it"/>
              <a:t>	</a:t>
            </a:r>
            <a:r>
              <a:rPr i="1" lang="it"/>
              <a:t>Během okružní jízdy městem nás provázeli dva </a:t>
            </a:r>
            <a:r>
              <a:rPr b="1" i="1" lang="it"/>
              <a:t>sympatičtí průvodci</a:t>
            </a:r>
            <a:r>
              <a:rPr i="1" lang="it"/>
              <a:t>.</a:t>
            </a:r>
            <a:endParaRPr i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vodiče X vodiči: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Dostal za úkol vypočítat vodivost a odpor </a:t>
            </a:r>
            <a:r>
              <a:rPr b="1" i="1" lang="it"/>
              <a:t>vodičů</a:t>
            </a:r>
            <a:r>
              <a:rPr i="1" lang="it"/>
              <a:t>.</a:t>
            </a:r>
            <a:br>
              <a:rPr i="1" lang="it"/>
            </a:br>
            <a:r>
              <a:rPr i="1" lang="it"/>
              <a:t>Živili se jako </a:t>
            </a:r>
            <a:r>
              <a:rPr b="1" i="1" lang="it"/>
              <a:t>vodiči loutek</a:t>
            </a:r>
            <a:r>
              <a:rPr i="1" lang="it"/>
              <a:t> neboli loutkoherci.</a:t>
            </a:r>
            <a:endParaRPr i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nosiče X nosiči: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i="1" lang="it"/>
              <a:t>Do </a:t>
            </a:r>
            <a:r>
              <a:rPr b="1" i="1" lang="it"/>
              <a:t>nosičů jsme si uložili</a:t>
            </a:r>
            <a:r>
              <a:rPr i="1" lang="it"/>
              <a:t> velkou svačinu na celodenní cyklistický výlet.</a:t>
            </a:r>
            <a:br>
              <a:rPr i="1" lang="it"/>
            </a:br>
            <a:r>
              <a:rPr i="1" lang="it"/>
              <a:t>	</a:t>
            </a:r>
            <a:r>
              <a:rPr b="1" i="1" lang="it"/>
              <a:t>Nosiči </a:t>
            </a:r>
            <a:r>
              <a:rPr i="1" lang="it"/>
              <a:t>se nám </a:t>
            </a:r>
            <a:r>
              <a:rPr b="1" i="1" lang="it"/>
              <a:t>postarali </a:t>
            </a:r>
            <a:r>
              <a:rPr i="1" lang="it"/>
              <a:t>o dopravení zavazadel do pokojů.</a:t>
            </a:r>
            <a:endParaRPr i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veterány X veteráni: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Navštívil výstavu </a:t>
            </a:r>
            <a:r>
              <a:rPr b="1" i="1" lang="it"/>
              <a:t>automobilových veteránů</a:t>
            </a:r>
            <a:r>
              <a:rPr i="1" lang="it"/>
              <a:t>.</a:t>
            </a:r>
            <a:br>
              <a:rPr i="1" lang="it"/>
            </a:br>
            <a:r>
              <a:rPr i="1" lang="it"/>
              <a:t>Přednášky se zúčastnili i někteří </a:t>
            </a:r>
            <a:r>
              <a:rPr b="1" i="1" lang="it"/>
              <a:t>váleční </a:t>
            </a:r>
            <a:r>
              <a:rPr b="1" i="1" lang="it"/>
              <a:t>veteráni</a:t>
            </a:r>
            <a:r>
              <a:rPr i="1" lang="it"/>
              <a:t>.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C27BA0"/>
                </a:solidFill>
              </a:rPr>
              <a:t>Rodiče, lidičky, koně</a:t>
            </a:r>
            <a:endParaRPr b="1" i="1">
              <a:solidFill>
                <a:srgbClr val="C27BA0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6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neživotná koncovka v nominativu množného čísla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přísudkové sloveso však ve </a:t>
            </a:r>
            <a:r>
              <a:rPr b="1" lang="it" sz="2000" u="sng">
                <a:solidFill>
                  <a:srgbClr val="C27BA0"/>
                </a:solidFill>
              </a:rPr>
              <a:t>tvaru životném</a:t>
            </a:r>
            <a:endParaRPr b="1" sz="2000" u="sng">
              <a:solidFill>
                <a:srgbClr val="C27BA0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Rodiče se přišli </a:t>
            </a:r>
            <a:r>
              <a:rPr i="1" lang="it"/>
              <a:t>podívat na představení svých dětí.</a:t>
            </a:r>
            <a:endParaRPr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Krátce poté </a:t>
            </a:r>
            <a:r>
              <a:rPr b="1" i="1" lang="it"/>
              <a:t>se </a:t>
            </a:r>
            <a:r>
              <a:rPr i="1" lang="it"/>
              <a:t>na náměstí </a:t>
            </a:r>
            <a:r>
              <a:rPr b="1" i="1" lang="it"/>
              <a:t>seběhli lidičky</a:t>
            </a:r>
            <a:r>
              <a:rPr i="1" lang="it"/>
              <a:t> </a:t>
            </a:r>
            <a:r>
              <a:rPr i="1" lang="it"/>
              <a:t>ze všech stran.</a:t>
            </a:r>
            <a:endParaRPr i="1"/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Přes léto </a:t>
            </a:r>
            <a:r>
              <a:rPr b="1" i="1" lang="it"/>
              <a:t>se koně pásli </a:t>
            </a:r>
            <a:r>
              <a:rPr i="1" lang="it"/>
              <a:t>na louce za naší zahradou.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C27BA0"/>
                </a:solidFill>
              </a:rPr>
              <a:t>Kůň </a:t>
            </a:r>
            <a:r>
              <a:rPr b="1" lang="it">
                <a:solidFill>
                  <a:srgbClr val="C27BA0"/>
                </a:solidFill>
              </a:rPr>
              <a:t>- neživotná věc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95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Věc koni se podobající: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tělocvičný kůň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kůň v šachách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kůň na kolotoči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zde neživotný tvar přísudkového slovesa: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Ukliďte </a:t>
            </a:r>
            <a:r>
              <a:rPr b="1" i="1" lang="it"/>
              <a:t>tělocvičné koně</a:t>
            </a:r>
            <a:r>
              <a:rPr i="1" lang="it"/>
              <a:t> zpět do nářaďovny.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Při poslední hře mu vyhodil všechny </a:t>
            </a:r>
            <a:r>
              <a:rPr b="1" i="1" lang="it"/>
              <a:t>koně</a:t>
            </a:r>
            <a:r>
              <a:rPr i="1" lang="it"/>
              <a:t>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Koně na kolotoči</a:t>
            </a:r>
            <a:r>
              <a:rPr i="1" lang="it"/>
              <a:t> byly nově natřeny.</a:t>
            </a:r>
            <a:endParaRPr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Podmět a doplněk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podmět (rod podmětu) řídí i tvar doplňku, který se k podmětu vztahuje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shodu nemůžeme řídit doplňkem!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ženský rod:</a:t>
            </a:r>
            <a:endParaRPr b="1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Naše </a:t>
            </a:r>
            <a:r>
              <a:rPr b="1" i="1" lang="it"/>
              <a:t>babičky </a:t>
            </a:r>
            <a:r>
              <a:rPr i="1" lang="it"/>
              <a:t>už jako batolata </a:t>
            </a:r>
            <a:r>
              <a:rPr b="1" i="1" lang="it"/>
              <a:t>pomáhaly </a:t>
            </a:r>
            <a:r>
              <a:rPr i="1" lang="it"/>
              <a:t>na poli.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rod mužský životný: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Slavní </a:t>
            </a:r>
            <a:r>
              <a:rPr b="1" i="1" lang="it"/>
              <a:t>vynálezci </a:t>
            </a:r>
            <a:r>
              <a:rPr i="1" lang="it"/>
              <a:t>často už jako děti </a:t>
            </a:r>
            <a:r>
              <a:rPr b="1" i="1" lang="it"/>
              <a:t>projevili </a:t>
            </a:r>
            <a:r>
              <a:rPr i="1" lang="it"/>
              <a:t>své nadání.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nevyjádřený podmět + doplněk: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Jako děti jsme rádi </a:t>
            </a:r>
            <a:r>
              <a:rPr b="1" i="1" lang="it"/>
              <a:t>skákali </a:t>
            </a:r>
            <a:r>
              <a:rPr i="1" lang="it"/>
              <a:t>přes kaluže. </a:t>
            </a:r>
            <a:r>
              <a:rPr lang="it"/>
              <a:t>(nevyj. </a:t>
            </a:r>
            <a:r>
              <a:rPr b="1" i="1" lang="it"/>
              <a:t>my</a:t>
            </a:r>
            <a:r>
              <a:rPr lang="it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Složitější případy shody přísudku s podmětem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136625" y="1017725"/>
            <a:ext cx="89253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podmět nevyjádřený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podmět vyjádřený bezrodým zájmenem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české víceslovné názvy </a:t>
            </a:r>
            <a:r>
              <a:rPr i="1" lang="it"/>
              <a:t>(Rychlé šípy, Tři sestry…)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cizojazyčné víceslovné názvy </a:t>
            </a:r>
            <a:r>
              <a:rPr i="1" lang="it"/>
              <a:t>(Red Wings, U2…)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názvy společností </a:t>
            </a:r>
            <a:r>
              <a:rPr i="1" lang="it"/>
              <a:t>(British Airways, Dove…)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názvy modních značek, obchodních řetězců </a:t>
            </a:r>
            <a:r>
              <a:rPr i="1" lang="it"/>
              <a:t>(Dolce </a:t>
            </a:r>
            <a:r>
              <a:rPr i="1" lang="it">
                <a:highlight>
                  <a:srgbClr val="FFFFFF"/>
                </a:highlight>
              </a:rPr>
              <a:t>&amp; Gabana </a:t>
            </a:r>
            <a:r>
              <a:rPr lang="it">
                <a:highlight>
                  <a:srgbClr val="FFFFFF"/>
                </a:highlight>
              </a:rPr>
              <a:t>a </a:t>
            </a:r>
            <a:r>
              <a:rPr i="1" lang="it">
                <a:highlight>
                  <a:srgbClr val="FFFFFF"/>
                </a:highlight>
              </a:rPr>
              <a:t>Missioni…)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zkratky společností (ČT, HBO, …)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typ hrabata, knížata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všeobecný podmět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typ davy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typ pět mužů, desítky lidí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typ Finanční úřad, oddělení styku s veřejností, … = shoda ve větách s přístavkem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Podmět nevyjádřený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45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autorský plurál:</a:t>
            </a:r>
            <a:endParaRPr b="1">
              <a:solidFill>
                <a:srgbClr val="A64D79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Jak jsme již pronesl</a:t>
            </a:r>
            <a:r>
              <a:rPr b="1" i="1" lang="it"/>
              <a:t>i</a:t>
            </a:r>
            <a:r>
              <a:rPr i="1" lang="it"/>
              <a:t> při naší předchozí audienci…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Děvčata…: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	Děvčata, jak jste se </a:t>
            </a:r>
            <a:r>
              <a:rPr b="1" i="1" lang="it"/>
              <a:t>měly/měla</a:t>
            </a:r>
            <a:r>
              <a:rPr i="1" lang="it"/>
              <a:t> na výletě?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