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250eeb9677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250eeb9677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250eeb9677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250eeb9677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1b2ef0010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1b2ef0010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1b2ef00104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1b2ef0010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1b2ef00104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1b2ef00104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1b2ef00104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1b2ef00104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1b2ef00104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1b2ef00104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1b2ef00104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11b2ef00104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11b2ef00104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11b2ef00104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1b2ef00104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11b2ef00104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31985d8a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31985d8a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1b2ef00104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11b2ef00104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11b2ef00104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11b2ef00104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11b2ef00104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11b2ef00104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11b2ef00104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11b2ef00104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11b2ef00104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11b2ef00104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11b2ef00104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11b2ef00104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11b2ef00104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11b2ef00104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11b2ef00104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11b2ef00104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11b2ef00104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11b2ef00104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11b2ef00104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11b2ef00104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21f03163d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21f03163d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11b2ef00104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11b2ef00104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11b2ef00104_0_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11b2ef00104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11b2ef00104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11b2ef00104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21f03163de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21f03163d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250eeb967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250eeb967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250eeb967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250eeb967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250eeb9677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250eeb9677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250eeb9677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250eeb9677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250eeb9677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250eeb9677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C27BA0"/>
                </a:solidFill>
              </a:rPr>
              <a:t>Shoda přísudku </a:t>
            </a:r>
            <a:br>
              <a:rPr lang="it">
                <a:solidFill>
                  <a:srgbClr val="C27BA0"/>
                </a:solidFill>
              </a:rPr>
            </a:br>
            <a:r>
              <a:rPr lang="it">
                <a:solidFill>
                  <a:srgbClr val="C27BA0"/>
                </a:solidFill>
              </a:rPr>
              <a:t>s podmětem I</a:t>
            </a:r>
            <a:endParaRPr>
              <a:solidFill>
                <a:srgbClr val="C27BA0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1389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Mgr. Bc. Klára Březinová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Podmět vyjádřen bezrodým zájmenem</a:t>
            </a:r>
            <a:endParaRPr b="1">
              <a:solidFill>
                <a:srgbClr val="C27BA0"/>
              </a:solidFill>
            </a:endParaRPr>
          </a:p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311700" y="1152475"/>
            <a:ext cx="8520600" cy="379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záleží na tom, zda bezrodý podmět (zájmeno) odkazuje k osobám mužského životného rodu, nebo ne:</a:t>
            </a:r>
            <a:endParaRPr/>
          </a:p>
          <a:p>
            <a:pPr indent="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A64D79"/>
              </a:buClr>
              <a:buSzPts val="1800"/>
              <a:buAutoNum type="alphaLcParenR"/>
            </a:pPr>
            <a:r>
              <a:rPr b="1" lang="it">
                <a:solidFill>
                  <a:srgbClr val="A64D79"/>
                </a:solidFill>
              </a:rPr>
              <a:t>odkazování k ženskému rodu:</a:t>
            </a:r>
            <a:endParaRPr b="1">
              <a:solidFill>
                <a:srgbClr val="A64D79"/>
              </a:solidFill>
            </a:endParaRPr>
          </a:p>
          <a:p>
            <a:pPr indent="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it"/>
              <a:t>Vy </a:t>
            </a:r>
            <a:r>
              <a:rPr i="1" lang="it"/>
              <a:t>jste za to nedorozumění </a:t>
            </a:r>
            <a:r>
              <a:rPr b="1" i="1" lang="it"/>
              <a:t>nemohly</a:t>
            </a:r>
            <a:r>
              <a:rPr i="1" lang="it"/>
              <a:t>.</a:t>
            </a:r>
            <a:endParaRPr i="1"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A64D79"/>
              </a:buClr>
              <a:buSzPts val="1800"/>
              <a:buAutoNum type="alphaLcParenR"/>
            </a:pPr>
            <a:r>
              <a:rPr b="1" lang="it">
                <a:solidFill>
                  <a:srgbClr val="A64D79"/>
                </a:solidFill>
              </a:rPr>
              <a:t>odkazování k mužskému či ženskému a mužskému rodu:</a:t>
            </a:r>
            <a:endParaRPr b="1">
              <a:solidFill>
                <a:srgbClr val="A64D79"/>
              </a:solidFill>
            </a:endParaRPr>
          </a:p>
          <a:p>
            <a:pPr indent="0" lvl="0" marL="45720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i="1" lang="it"/>
              <a:t>My jsme chtěli</a:t>
            </a:r>
            <a:r>
              <a:rPr i="1" lang="it"/>
              <a:t> pro </a:t>
            </a:r>
            <a:r>
              <a:rPr i="1" lang="it"/>
              <a:t>vás </a:t>
            </a:r>
            <a:r>
              <a:rPr i="1" lang="it"/>
              <a:t>jen to nejlepší.</a:t>
            </a:r>
            <a:endParaRPr i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Typ </a:t>
            </a:r>
            <a:r>
              <a:rPr b="1" i="1" lang="it">
                <a:solidFill>
                  <a:srgbClr val="C27BA0"/>
                </a:solidFill>
              </a:rPr>
              <a:t>Rychlé šípy</a:t>
            </a:r>
            <a:r>
              <a:rPr b="1" lang="it">
                <a:solidFill>
                  <a:srgbClr val="C27BA0"/>
                </a:solidFill>
              </a:rPr>
              <a:t>, </a:t>
            </a:r>
            <a:r>
              <a:rPr b="1" i="1" lang="it">
                <a:solidFill>
                  <a:srgbClr val="C27BA0"/>
                </a:solidFill>
              </a:rPr>
              <a:t>Tři sestry</a:t>
            </a:r>
            <a:r>
              <a:rPr b="1" lang="it">
                <a:solidFill>
                  <a:srgbClr val="C27BA0"/>
                </a:solidFill>
              </a:rPr>
              <a:t>, </a:t>
            </a:r>
            <a:r>
              <a:rPr b="1" i="1" lang="it">
                <a:solidFill>
                  <a:srgbClr val="C27BA0"/>
                </a:solidFill>
              </a:rPr>
              <a:t>Wanastowi vjecy</a:t>
            </a:r>
            <a:endParaRPr b="1" i="1">
              <a:solidFill>
                <a:srgbClr val="C27BA0"/>
              </a:solidFill>
            </a:endParaRPr>
          </a:p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>
            <a:off x="311700" y="1093925"/>
            <a:ext cx="8520600" cy="412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Rozhodující úlohu má </a:t>
            </a:r>
            <a:r>
              <a:rPr b="1" lang="it" sz="1900" u="sng">
                <a:solidFill>
                  <a:srgbClr val="C27BA0"/>
                </a:solidFill>
              </a:rPr>
              <a:t>gramatický</a:t>
            </a:r>
            <a:r>
              <a:rPr lang="it"/>
              <a:t>, nikoliv přirozený rod!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komplikované řešení v případě některých názvů hudebních skupin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Rychlé šípy </a:t>
            </a:r>
            <a:r>
              <a:rPr b="1" i="1" lang="it"/>
              <a:t>vyhrály </a:t>
            </a:r>
            <a:r>
              <a:rPr i="1" lang="it"/>
              <a:t>běžecký závod.</a:t>
            </a:r>
            <a:endParaRPr i="1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Tři sestry </a:t>
            </a:r>
            <a:r>
              <a:rPr b="1" i="1" lang="it"/>
              <a:t>vydaly </a:t>
            </a:r>
            <a:r>
              <a:rPr i="1" lang="it"/>
              <a:t>další CD.</a:t>
            </a:r>
            <a:endParaRPr i="1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Wanastovi vjecy </a:t>
            </a:r>
            <a:r>
              <a:rPr b="1" i="1" lang="it"/>
              <a:t>vystoupily </a:t>
            </a:r>
            <a:r>
              <a:rPr i="1" lang="it"/>
              <a:t>na mém oblíbeném hudebním festivalu.</a:t>
            </a:r>
            <a:endParaRPr i="1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Elegantní řešení:</a:t>
            </a:r>
            <a:endParaRPr b="1">
              <a:solidFill>
                <a:srgbClr val="A64D79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/>
              <a:t>Kapela/Skupina Buty </a:t>
            </a:r>
            <a:r>
              <a:rPr b="1" i="1" lang="it"/>
              <a:t>vystoupila </a:t>
            </a:r>
            <a:r>
              <a:rPr i="1" lang="it"/>
              <a:t>na našem včerejším firemním večírku.</a:t>
            </a:r>
            <a:endParaRPr i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Typ </a:t>
            </a:r>
            <a:r>
              <a:rPr b="1" i="1" lang="it">
                <a:solidFill>
                  <a:srgbClr val="C27BA0"/>
                </a:solidFill>
              </a:rPr>
              <a:t>Red Wings</a:t>
            </a:r>
            <a:endParaRPr b="1" i="1">
              <a:solidFill>
                <a:srgbClr val="C27BA0"/>
              </a:solidFill>
            </a:endParaRPr>
          </a:p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>
            <a:off x="311700" y="1092175"/>
            <a:ext cx="8520600" cy="397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cizojazyčné názvy skupin (sportovních, hudebních)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mluvnický rod je nejasný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shoda podle smyslu: </a:t>
            </a:r>
            <a:endParaRPr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na základě kontextu</a:t>
            </a:r>
            <a:endParaRPr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na základě věcných znalostí</a:t>
            </a:r>
            <a:endParaRPr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na základě úzu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Red Wings opět </a:t>
            </a:r>
            <a:r>
              <a:rPr b="1" i="1" lang="it"/>
              <a:t>zvítězili</a:t>
            </a:r>
            <a:r>
              <a:rPr i="1" lang="it"/>
              <a:t>.</a:t>
            </a:r>
            <a:endParaRPr i="1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/>
              <a:t>U2 </a:t>
            </a:r>
            <a:r>
              <a:rPr b="1" i="1" lang="it"/>
              <a:t>budou mít </a:t>
            </a:r>
            <a:r>
              <a:rPr i="1" lang="it"/>
              <a:t>v příštím roce koncert v ČR.</a:t>
            </a:r>
            <a:endParaRPr i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Typ </a:t>
            </a:r>
            <a:r>
              <a:rPr b="1" i="1" lang="it">
                <a:solidFill>
                  <a:srgbClr val="C27BA0"/>
                </a:solidFill>
              </a:rPr>
              <a:t>British Airways</a:t>
            </a:r>
            <a:r>
              <a:rPr b="1" lang="it">
                <a:solidFill>
                  <a:srgbClr val="C27BA0"/>
                </a:solidFill>
              </a:rPr>
              <a:t>, </a:t>
            </a:r>
            <a:r>
              <a:rPr b="1" i="1" lang="it">
                <a:solidFill>
                  <a:srgbClr val="C27BA0"/>
                </a:solidFill>
              </a:rPr>
              <a:t>Dove</a:t>
            </a:r>
            <a:endParaRPr b="1" i="1">
              <a:solidFill>
                <a:srgbClr val="C27BA0"/>
              </a:solidFill>
            </a:endParaRPr>
          </a:p>
        </p:txBody>
      </p:sp>
      <p:sp>
        <p:nvSpPr>
          <p:cNvPr id="127" name="Google Shape;127;p25"/>
          <p:cNvSpPr txBox="1"/>
          <p:nvPr>
            <p:ph idx="1" type="body"/>
          </p:nvPr>
        </p:nvSpPr>
        <p:spPr>
          <a:xfrm>
            <a:off x="311700" y="1099550"/>
            <a:ext cx="8520600" cy="404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A64D79"/>
              </a:buClr>
              <a:buSzPts val="1800"/>
              <a:buAutoNum type="alphaLcParenR"/>
            </a:pPr>
            <a:r>
              <a:rPr b="1" lang="it">
                <a:solidFill>
                  <a:srgbClr val="A64D79"/>
                </a:solidFill>
              </a:rPr>
              <a:t>opěrné slovo</a:t>
            </a:r>
            <a:r>
              <a:rPr lang="it"/>
              <a:t> </a:t>
            </a:r>
            <a:r>
              <a:rPr lang="it">
                <a:solidFill>
                  <a:srgbClr val="A64D79"/>
                </a:solidFill>
              </a:rPr>
              <a:t>(společnost, pobočka, sdružení):</a:t>
            </a:r>
            <a:r>
              <a:rPr lang="it"/>
              <a:t> shoda podle daného opěrného slova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	Společnost British Airways </a:t>
            </a:r>
            <a:r>
              <a:rPr b="1" i="1" lang="it"/>
              <a:t>se rozhodla nakoupit</a:t>
            </a:r>
            <a:r>
              <a:rPr i="1" lang="it"/>
              <a:t> nová moderní letadla.</a:t>
            </a:r>
            <a:endParaRPr i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A64D79"/>
              </a:buClr>
              <a:buSzPts val="1800"/>
              <a:buAutoNum type="alphaLcParenR"/>
            </a:pPr>
            <a:r>
              <a:rPr b="1" lang="it">
                <a:solidFill>
                  <a:srgbClr val="A64D79"/>
                </a:solidFill>
              </a:rPr>
              <a:t>shoda na základě úzu:</a:t>
            </a:r>
            <a:endParaRPr b="1">
              <a:solidFill>
                <a:srgbClr val="A64D79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	British Airways </a:t>
            </a:r>
            <a:r>
              <a:rPr b="1" i="1" lang="it"/>
              <a:t>nakoupily </a:t>
            </a:r>
            <a:r>
              <a:rPr i="1" lang="it"/>
              <a:t>nová moderní letadla.</a:t>
            </a:r>
            <a:endParaRPr i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A64D79"/>
              </a:buClr>
              <a:buSzPts val="1800"/>
              <a:buAutoNum type="alphaLcParenR"/>
            </a:pPr>
            <a:r>
              <a:rPr b="1" lang="it">
                <a:solidFill>
                  <a:srgbClr val="A64D79"/>
                </a:solidFill>
              </a:rPr>
              <a:t>shoda podle zakončení:</a:t>
            </a:r>
            <a:endParaRPr b="1">
              <a:solidFill>
                <a:srgbClr val="A64D79"/>
              </a:solidFill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AutoNum type="romanLcParenR"/>
            </a:pPr>
            <a:r>
              <a:rPr b="1" lang="it" sz="1800">
                <a:solidFill>
                  <a:srgbClr val="A64D79"/>
                </a:solidFill>
              </a:rPr>
              <a:t>koncovka mužského rodu</a:t>
            </a:r>
            <a:r>
              <a:rPr lang="it" sz="1800"/>
              <a:t> (Dove, Phillips):</a:t>
            </a:r>
            <a:endParaRPr sz="180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	Dove </a:t>
            </a:r>
            <a:r>
              <a:rPr b="1" i="1" lang="it"/>
              <a:t>spustil </a:t>
            </a:r>
            <a:r>
              <a:rPr i="1" lang="it"/>
              <a:t>svou reklamní kampaň.</a:t>
            </a:r>
            <a:endParaRPr i="1"/>
          </a:p>
          <a:p>
            <a:pPr indent="-342900" lvl="1" marL="914400" rtl="0" algn="l">
              <a:spcBef>
                <a:spcPts val="1200"/>
              </a:spcBef>
              <a:spcAft>
                <a:spcPts val="0"/>
              </a:spcAft>
              <a:buSzPts val="1800"/>
              <a:buAutoNum type="romanLcParenR"/>
            </a:pPr>
            <a:r>
              <a:rPr b="1" lang="it" sz="1800">
                <a:solidFill>
                  <a:srgbClr val="A64D79"/>
                </a:solidFill>
              </a:rPr>
              <a:t>koncovka ženského rodu</a:t>
            </a:r>
            <a:r>
              <a:rPr lang="it" sz="1800"/>
              <a:t> (Nivea):</a:t>
            </a:r>
            <a:endParaRPr sz="1800"/>
          </a:p>
          <a:p>
            <a:pPr indent="0" lvl="0" marL="9144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/>
              <a:t>Nivea </a:t>
            </a:r>
            <a:r>
              <a:rPr b="1" i="1" lang="it"/>
              <a:t>představila </a:t>
            </a:r>
            <a:r>
              <a:rPr i="1" lang="it"/>
              <a:t>svůj nový kosmetický výrobek.</a:t>
            </a:r>
            <a:endParaRPr i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2500">
                <a:solidFill>
                  <a:srgbClr val="C27BA0"/>
                </a:solidFill>
              </a:rPr>
              <a:t>Typ </a:t>
            </a:r>
            <a:r>
              <a:rPr b="1" i="1" lang="it" sz="2500">
                <a:solidFill>
                  <a:srgbClr val="C27BA0"/>
                </a:solidFill>
              </a:rPr>
              <a:t>Dolce </a:t>
            </a:r>
            <a:r>
              <a:rPr b="1" i="1" lang="it" sz="2500">
                <a:solidFill>
                  <a:srgbClr val="C27BA0"/>
                </a:solidFill>
                <a:highlight>
                  <a:schemeClr val="lt1"/>
                </a:highlight>
              </a:rPr>
              <a:t>&amp; Gabana </a:t>
            </a:r>
            <a:r>
              <a:rPr b="1" lang="it" sz="2500">
                <a:solidFill>
                  <a:srgbClr val="C27BA0"/>
                </a:solidFill>
                <a:highlight>
                  <a:schemeClr val="lt1"/>
                </a:highlight>
              </a:rPr>
              <a:t>a </a:t>
            </a:r>
            <a:r>
              <a:rPr b="1" i="1" lang="it" sz="2500">
                <a:solidFill>
                  <a:srgbClr val="C27BA0"/>
                </a:solidFill>
                <a:highlight>
                  <a:schemeClr val="lt1"/>
                </a:highlight>
              </a:rPr>
              <a:t>Missioni</a:t>
            </a:r>
            <a:r>
              <a:rPr b="1" lang="it" sz="2500">
                <a:solidFill>
                  <a:srgbClr val="C27BA0"/>
                </a:solidFill>
                <a:highlight>
                  <a:schemeClr val="lt1"/>
                </a:highlight>
              </a:rPr>
              <a:t>, </a:t>
            </a:r>
            <a:r>
              <a:rPr b="1" i="1" lang="it" sz="2500">
                <a:solidFill>
                  <a:srgbClr val="C27BA0"/>
                </a:solidFill>
                <a:highlight>
                  <a:schemeClr val="lt1"/>
                </a:highlight>
              </a:rPr>
              <a:t>Albert </a:t>
            </a:r>
            <a:r>
              <a:rPr b="1" lang="it" sz="2500">
                <a:solidFill>
                  <a:srgbClr val="C27BA0"/>
                </a:solidFill>
                <a:highlight>
                  <a:schemeClr val="lt1"/>
                </a:highlight>
              </a:rPr>
              <a:t>a</a:t>
            </a:r>
            <a:r>
              <a:rPr b="1" i="1" lang="it" sz="2500">
                <a:solidFill>
                  <a:srgbClr val="C27BA0"/>
                </a:solidFill>
                <a:highlight>
                  <a:schemeClr val="lt1"/>
                </a:highlight>
              </a:rPr>
              <a:t> Billa</a:t>
            </a:r>
            <a:endParaRPr b="1" i="1" sz="2500">
              <a:solidFill>
                <a:srgbClr val="C27BA0"/>
              </a:solidFill>
            </a:endParaRPr>
          </a:p>
        </p:txBody>
      </p:sp>
      <p:sp>
        <p:nvSpPr>
          <p:cNvPr id="133" name="Google Shape;133;p26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velmi obtížné, zda jméno v mužském rodě se vztahuje na osobu, nebo na společnost (</a:t>
            </a:r>
            <a:r>
              <a:rPr i="1" lang="it"/>
              <a:t>Albert, Dolce </a:t>
            </a:r>
            <a:r>
              <a:rPr i="1" lang="it">
                <a:highlight>
                  <a:schemeClr val="lt1"/>
                </a:highlight>
              </a:rPr>
              <a:t>&amp; </a:t>
            </a:r>
            <a:r>
              <a:rPr i="1" lang="it"/>
              <a:t>Gabana</a:t>
            </a:r>
            <a:r>
              <a:rPr lang="it"/>
              <a:t>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/>
              <a:t>Proto dvojí možnost:</a:t>
            </a:r>
            <a:endParaRPr b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A64D79"/>
              </a:buClr>
              <a:buSzPts val="1800"/>
              <a:buAutoNum type="alphaLcParenR"/>
            </a:pPr>
            <a:r>
              <a:rPr b="1" lang="it">
                <a:solidFill>
                  <a:srgbClr val="A64D79"/>
                </a:solidFill>
              </a:rPr>
              <a:t>zakončení podle mužského životného rodu:</a:t>
            </a:r>
            <a:endParaRPr b="1">
              <a:solidFill>
                <a:srgbClr val="A64D79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	</a:t>
            </a:r>
            <a:r>
              <a:rPr i="1" lang="it"/>
              <a:t>Dolce </a:t>
            </a:r>
            <a:r>
              <a:rPr i="1" lang="it">
                <a:highlight>
                  <a:schemeClr val="lt1"/>
                </a:highlight>
              </a:rPr>
              <a:t>&amp; </a:t>
            </a:r>
            <a:r>
              <a:rPr i="1" lang="it"/>
              <a:t>Gabana a Missioni </a:t>
            </a:r>
            <a:r>
              <a:rPr b="1" i="1" lang="it"/>
              <a:t>představili </a:t>
            </a:r>
            <a:r>
              <a:rPr i="1" lang="it"/>
              <a:t>společnou letní kolekci.</a:t>
            </a:r>
            <a:endParaRPr i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	Albert a Billa </a:t>
            </a:r>
            <a:r>
              <a:rPr b="1" i="1" lang="it"/>
              <a:t>byli nominováni</a:t>
            </a:r>
            <a:r>
              <a:rPr i="1" lang="it"/>
              <a:t> na Cenu obchodníka roku.</a:t>
            </a:r>
            <a:endParaRPr i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A64D79"/>
              </a:buClr>
              <a:buSzPts val="1800"/>
              <a:buAutoNum type="alphaLcParenR"/>
            </a:pPr>
            <a:r>
              <a:rPr b="1" lang="it">
                <a:solidFill>
                  <a:srgbClr val="A64D79"/>
                </a:solidFill>
              </a:rPr>
              <a:t>zakončení podle mužského neživotného rodu:</a:t>
            </a:r>
            <a:endParaRPr b="1">
              <a:solidFill>
                <a:srgbClr val="A64D79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	</a:t>
            </a:r>
            <a:r>
              <a:rPr i="1" lang="it"/>
              <a:t>Dolce </a:t>
            </a:r>
            <a:r>
              <a:rPr i="1" lang="it">
                <a:highlight>
                  <a:schemeClr val="lt1"/>
                </a:highlight>
              </a:rPr>
              <a:t>&amp; </a:t>
            </a:r>
            <a:r>
              <a:rPr i="1" lang="it"/>
              <a:t>Gabana a Missioni </a:t>
            </a:r>
            <a:r>
              <a:rPr b="1" i="1" lang="it"/>
              <a:t>představily </a:t>
            </a:r>
            <a:r>
              <a:rPr i="1" lang="it"/>
              <a:t>společnou letní kolekci.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/>
              <a:t>	Albert a Billa </a:t>
            </a:r>
            <a:r>
              <a:rPr b="1" i="1" lang="it"/>
              <a:t>byly nominovány</a:t>
            </a:r>
            <a:r>
              <a:rPr i="1" lang="it"/>
              <a:t> na Cenu obchodníka roku.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Typ </a:t>
            </a:r>
            <a:r>
              <a:rPr b="1" i="1" lang="it">
                <a:solidFill>
                  <a:srgbClr val="C27BA0"/>
                </a:solidFill>
              </a:rPr>
              <a:t>ČT</a:t>
            </a:r>
            <a:r>
              <a:rPr b="1" lang="it">
                <a:solidFill>
                  <a:srgbClr val="C27BA0"/>
                </a:solidFill>
              </a:rPr>
              <a:t>, </a:t>
            </a:r>
            <a:r>
              <a:rPr b="1" i="1" lang="it">
                <a:solidFill>
                  <a:srgbClr val="C27BA0"/>
                </a:solidFill>
              </a:rPr>
              <a:t>HBO</a:t>
            </a:r>
            <a:endParaRPr b="1" i="1">
              <a:solidFill>
                <a:srgbClr val="C27BA0"/>
              </a:solidFill>
            </a:endParaRPr>
          </a:p>
        </p:txBody>
      </p:sp>
      <p:sp>
        <p:nvSpPr>
          <p:cNvPr id="139" name="Google Shape;139;p27"/>
          <p:cNvSpPr txBox="1"/>
          <p:nvPr>
            <p:ph idx="1" type="body"/>
          </p:nvPr>
        </p:nvSpPr>
        <p:spPr>
          <a:xfrm>
            <a:off x="311700" y="1152475"/>
            <a:ext cx="8520600" cy="385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iniciálová zkratka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rod a číslo zkratky: ovlivňuje koncovku přísudku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časté kolísání rodu - často určeno na základě celého slovního spojení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A64D79"/>
              </a:buClr>
              <a:buSzPts val="1800"/>
              <a:buAutoNum type="alphaLcParenR"/>
            </a:pPr>
            <a:r>
              <a:rPr b="1" lang="it">
                <a:solidFill>
                  <a:srgbClr val="A64D79"/>
                </a:solidFill>
              </a:rPr>
              <a:t>jasný </a:t>
            </a:r>
            <a:r>
              <a:rPr b="1" lang="it">
                <a:solidFill>
                  <a:srgbClr val="A64D79"/>
                </a:solidFill>
              </a:rPr>
              <a:t>rod:</a:t>
            </a:r>
            <a:endParaRPr b="1">
              <a:solidFill>
                <a:srgbClr val="A64D79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ČT včera </a:t>
            </a:r>
            <a:r>
              <a:rPr b="1" i="1" lang="it"/>
              <a:t>odvysílala </a:t>
            </a:r>
            <a:r>
              <a:rPr i="1" lang="it"/>
              <a:t>nový pořad o kultuře.</a:t>
            </a:r>
            <a:endParaRPr i="1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ČD se opět </a:t>
            </a:r>
            <a:r>
              <a:rPr b="1" i="1" lang="it"/>
              <a:t>ocitly </a:t>
            </a:r>
            <a:r>
              <a:rPr i="1" lang="it"/>
              <a:t>v potížích.</a:t>
            </a:r>
            <a:endParaRPr i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A64D79"/>
              </a:buClr>
              <a:buSzPts val="1800"/>
              <a:buAutoNum type="alphaLcParenR"/>
            </a:pPr>
            <a:r>
              <a:rPr b="1" lang="it">
                <a:solidFill>
                  <a:srgbClr val="A64D79"/>
                </a:solidFill>
              </a:rPr>
              <a:t>nejasný rod </a:t>
            </a:r>
            <a:r>
              <a:rPr lang="it">
                <a:solidFill>
                  <a:srgbClr val="A64D79"/>
                </a:solidFill>
              </a:rPr>
              <a:t>(původní slovní spojení je nejasné, neznámé):</a:t>
            </a:r>
            <a:endParaRPr>
              <a:solidFill>
                <a:srgbClr val="A64D79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HBO </a:t>
            </a:r>
            <a:r>
              <a:rPr b="1" i="1" lang="it"/>
              <a:t>rostla </a:t>
            </a:r>
            <a:r>
              <a:rPr i="1" lang="it"/>
              <a:t>na popularitě.</a:t>
            </a:r>
            <a:endParaRPr i="1"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/>
              <a:t>HBO </a:t>
            </a:r>
            <a:r>
              <a:rPr b="1" i="1" lang="it"/>
              <a:t>rostlo </a:t>
            </a:r>
            <a:r>
              <a:rPr i="1" lang="it"/>
              <a:t>na popularitě.</a:t>
            </a:r>
            <a:endParaRPr i="1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Typ </a:t>
            </a:r>
            <a:r>
              <a:rPr b="1" i="1" lang="it">
                <a:solidFill>
                  <a:srgbClr val="C27BA0"/>
                </a:solidFill>
              </a:rPr>
              <a:t>Jeho Výsost</a:t>
            </a:r>
            <a:endParaRPr b="1" i="1">
              <a:solidFill>
                <a:srgbClr val="C27BA0"/>
              </a:solidFill>
            </a:endParaRPr>
          </a:p>
        </p:txBody>
      </p:sp>
      <p:sp>
        <p:nvSpPr>
          <p:cNvPr id="145" name="Google Shape;145;p28"/>
          <p:cNvSpPr txBox="1"/>
          <p:nvPr>
            <p:ph idx="1" type="body"/>
          </p:nvPr>
        </p:nvSpPr>
        <p:spPr>
          <a:xfrm>
            <a:off x="311700" y="1017725"/>
            <a:ext cx="8520600" cy="412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Clr>
                <a:srgbClr val="A64D79"/>
              </a:buClr>
              <a:buSzPct val="100000"/>
              <a:buAutoNum type="alphaLcParenR"/>
            </a:pPr>
            <a:r>
              <a:rPr b="1" lang="it">
                <a:solidFill>
                  <a:srgbClr val="A64D79"/>
                </a:solidFill>
              </a:rPr>
              <a:t>shoda podle gramatického (formálního) rodu:</a:t>
            </a:r>
            <a:endParaRPr b="1">
              <a:solidFill>
                <a:srgbClr val="A64D79"/>
              </a:solidFill>
            </a:endParaRPr>
          </a:p>
          <a:p>
            <a:pPr indent="-325755" lvl="0" marL="914400" rtl="0" algn="l">
              <a:spcBef>
                <a:spcPts val="0"/>
              </a:spcBef>
              <a:spcAft>
                <a:spcPts val="0"/>
              </a:spcAft>
              <a:buClr>
                <a:srgbClr val="C27BA0"/>
              </a:buClr>
              <a:buSzPct val="100000"/>
              <a:buChar char="●"/>
            </a:pPr>
            <a:r>
              <a:rPr b="1" i="1" lang="it">
                <a:solidFill>
                  <a:srgbClr val="C27BA0"/>
                </a:solidFill>
              </a:rPr>
              <a:t>Jeho Veličenstvo:</a:t>
            </a:r>
            <a:endParaRPr b="1" i="1">
              <a:solidFill>
                <a:srgbClr val="C27BA0"/>
              </a:solidFill>
            </a:endParaRPr>
          </a:p>
          <a:p>
            <a:pPr indent="45720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Jeho Veličenstvo se velmi </a:t>
            </a:r>
            <a:r>
              <a:rPr b="1" i="1" lang="it"/>
              <a:t>rozzlobilo</a:t>
            </a:r>
            <a:r>
              <a:rPr i="1" lang="it"/>
              <a:t>.</a:t>
            </a:r>
            <a:endParaRPr i="1"/>
          </a:p>
          <a:p>
            <a:pPr indent="-325755" lvl="0" marL="914400" rtl="0" algn="l">
              <a:spcBef>
                <a:spcPts val="1200"/>
              </a:spcBef>
              <a:spcAft>
                <a:spcPts val="0"/>
              </a:spcAft>
              <a:buClr>
                <a:srgbClr val="C27BA0"/>
              </a:buClr>
              <a:buSzPct val="100000"/>
              <a:buChar char="●"/>
            </a:pPr>
            <a:r>
              <a:rPr b="1" i="1" lang="it">
                <a:solidFill>
                  <a:srgbClr val="C27BA0"/>
                </a:solidFill>
              </a:rPr>
              <a:t>Jeho Milost:</a:t>
            </a:r>
            <a:endParaRPr b="1" i="1">
              <a:solidFill>
                <a:srgbClr val="C27BA0"/>
              </a:solidFill>
            </a:endParaRPr>
          </a:p>
          <a:p>
            <a:pPr indent="45720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Jeho biskupská Milost nás </a:t>
            </a:r>
            <a:r>
              <a:rPr b="1" i="1" lang="it"/>
              <a:t>přijala </a:t>
            </a:r>
            <a:r>
              <a:rPr i="1" lang="it"/>
              <a:t>na audienci.</a:t>
            </a:r>
            <a:endParaRPr i="1"/>
          </a:p>
          <a:p>
            <a:pPr indent="-325755" lvl="0" marL="914400" rtl="0" algn="l">
              <a:spcBef>
                <a:spcPts val="1200"/>
              </a:spcBef>
              <a:spcAft>
                <a:spcPts val="0"/>
              </a:spcAft>
              <a:buClr>
                <a:srgbClr val="C27BA0"/>
              </a:buClr>
              <a:buSzPct val="100000"/>
              <a:buChar char="●"/>
            </a:pPr>
            <a:r>
              <a:rPr b="1" i="1" lang="it">
                <a:solidFill>
                  <a:srgbClr val="C27BA0"/>
                </a:solidFill>
              </a:rPr>
              <a:t>Jeho Výsost:</a:t>
            </a:r>
            <a:endParaRPr b="1" i="1">
              <a:solidFill>
                <a:srgbClr val="C27BA0"/>
              </a:solidFill>
            </a:endParaRPr>
          </a:p>
          <a:p>
            <a:pPr indent="45720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Jeho královská Výsost nás </a:t>
            </a:r>
            <a:r>
              <a:rPr b="1" i="1" lang="it"/>
              <a:t>poctila </a:t>
            </a:r>
            <a:r>
              <a:rPr i="1" lang="it"/>
              <a:t>návštěvou.</a:t>
            </a:r>
            <a:endParaRPr i="1"/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Clr>
                <a:srgbClr val="A64D79"/>
              </a:buClr>
              <a:buSzPct val="100000"/>
              <a:buAutoNum type="alphaLcParenR"/>
            </a:pPr>
            <a:r>
              <a:rPr b="1" lang="it">
                <a:solidFill>
                  <a:srgbClr val="A64D79"/>
                </a:solidFill>
              </a:rPr>
              <a:t>shoda podle vlastního jména:</a:t>
            </a:r>
            <a:endParaRPr b="1">
              <a:solidFill>
                <a:srgbClr val="A64D79"/>
              </a:solidFill>
            </a:endParaRPr>
          </a:p>
          <a:p>
            <a:pPr indent="-325755" lvl="0" marL="914400" rtl="0" algn="l">
              <a:spcBef>
                <a:spcPts val="0"/>
              </a:spcBef>
              <a:spcAft>
                <a:spcPts val="0"/>
              </a:spcAft>
              <a:buClr>
                <a:srgbClr val="C27BA0"/>
              </a:buClr>
              <a:buSzPct val="100000"/>
              <a:buChar char="●"/>
            </a:pPr>
            <a:r>
              <a:rPr b="1" i="1" lang="it">
                <a:solidFill>
                  <a:srgbClr val="C27BA0"/>
                </a:solidFill>
              </a:rPr>
              <a:t>Jeho Svatost:</a:t>
            </a:r>
            <a:endParaRPr b="1" i="1">
              <a:solidFill>
                <a:srgbClr val="C27BA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		Jeho Svatost papež František </a:t>
            </a:r>
            <a:r>
              <a:rPr b="1" i="1" lang="it"/>
              <a:t>pronesl </a:t>
            </a:r>
            <a:r>
              <a:rPr i="1" lang="it"/>
              <a:t>velikonoční poselství.</a:t>
            </a:r>
            <a:endParaRPr i="1"/>
          </a:p>
          <a:p>
            <a:pPr indent="-325755" lvl="0" marL="914400" rtl="0" algn="l">
              <a:spcBef>
                <a:spcPts val="1200"/>
              </a:spcBef>
              <a:spcAft>
                <a:spcPts val="0"/>
              </a:spcAft>
              <a:buClr>
                <a:srgbClr val="C27BA0"/>
              </a:buClr>
              <a:buSzPct val="100000"/>
              <a:buChar char="●"/>
            </a:pPr>
            <a:r>
              <a:rPr b="1" i="1" lang="it">
                <a:solidFill>
                  <a:srgbClr val="C27BA0"/>
                </a:solidFill>
              </a:rPr>
              <a:t>Jeho Excelence</a:t>
            </a:r>
            <a:endParaRPr b="1" i="1">
              <a:solidFill>
                <a:srgbClr val="C27BA0"/>
              </a:solidFill>
            </a:endParaRPr>
          </a:p>
          <a:p>
            <a:pPr indent="-325755" lvl="0" marL="914400" rtl="0" algn="l">
              <a:spcBef>
                <a:spcPts val="0"/>
              </a:spcBef>
              <a:spcAft>
                <a:spcPts val="0"/>
              </a:spcAft>
              <a:buClr>
                <a:srgbClr val="C27BA0"/>
              </a:buClr>
              <a:buSzPct val="100000"/>
              <a:buChar char="●"/>
            </a:pPr>
            <a:r>
              <a:rPr b="1" i="1" lang="it">
                <a:solidFill>
                  <a:srgbClr val="C27BA0"/>
                </a:solidFill>
              </a:rPr>
              <a:t>Jeho Eminence</a:t>
            </a:r>
            <a:endParaRPr b="1" i="1">
              <a:solidFill>
                <a:srgbClr val="C27BA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Typ </a:t>
            </a:r>
            <a:r>
              <a:rPr b="1" i="1" lang="it">
                <a:solidFill>
                  <a:srgbClr val="C27BA0"/>
                </a:solidFill>
              </a:rPr>
              <a:t>hrabata a knížata</a:t>
            </a:r>
            <a:endParaRPr b="1" i="1">
              <a:solidFill>
                <a:srgbClr val="C27BA0"/>
              </a:solidFill>
            </a:endParaRPr>
          </a:p>
        </p:txBody>
      </p:sp>
      <p:sp>
        <p:nvSpPr>
          <p:cNvPr id="151" name="Google Shape;151;p29"/>
          <p:cNvSpPr txBox="1"/>
          <p:nvPr>
            <p:ph idx="1" type="body"/>
          </p:nvPr>
        </p:nvSpPr>
        <p:spPr>
          <a:xfrm>
            <a:off x="311700" y="1092175"/>
            <a:ext cx="8520600" cy="405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A64D79"/>
              </a:buClr>
              <a:buSzPts val="1800"/>
              <a:buAutoNum type="alphaLcParenR"/>
            </a:pPr>
            <a:r>
              <a:rPr b="1" lang="it">
                <a:solidFill>
                  <a:srgbClr val="A64D79"/>
                </a:solidFill>
              </a:rPr>
              <a:t>jednotné číslo:</a:t>
            </a:r>
            <a:endParaRPr b="1">
              <a:solidFill>
                <a:srgbClr val="A64D79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rgbClr val="C27BA0"/>
              </a:buClr>
              <a:buSzPts val="1800"/>
              <a:buChar char="●"/>
            </a:pPr>
            <a:r>
              <a:rPr lang="it">
                <a:solidFill>
                  <a:srgbClr val="C27BA0"/>
                </a:solidFill>
              </a:rPr>
              <a:t>skloňování slova podle gramatického rodu:</a:t>
            </a:r>
            <a:endParaRPr>
              <a:solidFill>
                <a:srgbClr val="C27BA0"/>
              </a:solidFill>
            </a:endParaRPr>
          </a:p>
          <a:p>
            <a:pPr indent="45720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Přednesl hraběti svou žádost.</a:t>
            </a:r>
            <a:endParaRPr i="1"/>
          </a:p>
          <a:p>
            <a:pPr indent="-342900" lvl="0" marL="914400" rtl="0" algn="l">
              <a:spcBef>
                <a:spcPts val="1200"/>
              </a:spcBef>
              <a:spcAft>
                <a:spcPts val="0"/>
              </a:spcAft>
              <a:buClr>
                <a:srgbClr val="C27BA0"/>
              </a:buClr>
              <a:buSzPts val="1800"/>
              <a:buChar char="●"/>
            </a:pPr>
            <a:r>
              <a:rPr lang="it">
                <a:solidFill>
                  <a:srgbClr val="C27BA0"/>
                </a:solidFill>
              </a:rPr>
              <a:t>shoda však podle rodu mužského životného:</a:t>
            </a:r>
            <a:endParaRPr>
              <a:solidFill>
                <a:srgbClr val="C27BA0"/>
              </a:solidFill>
            </a:endParaRPr>
          </a:p>
          <a:p>
            <a:pPr indent="45720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Kníže se </a:t>
            </a:r>
            <a:r>
              <a:rPr b="1" i="1" lang="it"/>
              <a:t>rozhodl </a:t>
            </a:r>
            <a:r>
              <a:rPr i="1" lang="it"/>
              <a:t>vyhovět jeho žádosti.</a:t>
            </a:r>
            <a:endParaRPr i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A64D79"/>
              </a:buClr>
              <a:buSzPts val="1800"/>
              <a:buAutoNum type="alphaLcParenR"/>
            </a:pPr>
            <a:r>
              <a:rPr b="1" lang="it">
                <a:solidFill>
                  <a:srgbClr val="A64D79"/>
                </a:solidFill>
              </a:rPr>
              <a:t>množné číslo:</a:t>
            </a:r>
            <a:endParaRPr b="1">
              <a:solidFill>
                <a:srgbClr val="A64D79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rgbClr val="C27BA0"/>
              </a:buClr>
              <a:buSzPts val="1800"/>
              <a:buChar char="●"/>
            </a:pPr>
            <a:r>
              <a:rPr lang="it">
                <a:solidFill>
                  <a:srgbClr val="C27BA0"/>
                </a:solidFill>
              </a:rPr>
              <a:t>shoda podle gramatického rodu:</a:t>
            </a:r>
            <a:endParaRPr>
              <a:solidFill>
                <a:srgbClr val="C27BA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		Významná hrabata </a:t>
            </a:r>
            <a:r>
              <a:rPr b="1" i="1" lang="it"/>
              <a:t>přijela </a:t>
            </a:r>
            <a:r>
              <a:rPr i="1" lang="it"/>
              <a:t>na letní slavnosti.</a:t>
            </a:r>
            <a:endParaRPr i="1"/>
          </a:p>
          <a:p>
            <a:pPr indent="-342900" lvl="0" marL="914400" rtl="0" algn="l">
              <a:spcBef>
                <a:spcPts val="1200"/>
              </a:spcBef>
              <a:spcAft>
                <a:spcPts val="0"/>
              </a:spcAft>
              <a:buClr>
                <a:srgbClr val="C27BA0"/>
              </a:buClr>
              <a:buSzPts val="1800"/>
              <a:buChar char="●"/>
            </a:pPr>
            <a:r>
              <a:rPr lang="it">
                <a:solidFill>
                  <a:srgbClr val="C27BA0"/>
                </a:solidFill>
              </a:rPr>
              <a:t>spojení s vlastním jménem:</a:t>
            </a:r>
            <a:endParaRPr>
              <a:solidFill>
                <a:srgbClr val="C27BA0"/>
              </a:solidFill>
            </a:endParaRPr>
          </a:p>
          <a:p>
            <a:pPr indent="45720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/>
              <a:t>Knížata Slavníkovci </a:t>
            </a:r>
            <a:r>
              <a:rPr b="1" i="1" lang="it"/>
              <a:t>přijeli/přijela</a:t>
            </a:r>
            <a:r>
              <a:rPr i="1" lang="it"/>
              <a:t> na letní slavnosti.</a:t>
            </a:r>
            <a:endParaRPr i="1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Všeobecný podmět</a:t>
            </a:r>
            <a:endParaRPr b="1">
              <a:solidFill>
                <a:srgbClr val="C27BA0"/>
              </a:solidFill>
            </a:endParaRPr>
          </a:p>
        </p:txBody>
      </p:sp>
      <p:sp>
        <p:nvSpPr>
          <p:cNvPr id="157" name="Google Shape;157;p30"/>
          <p:cNvSpPr txBox="1"/>
          <p:nvPr>
            <p:ph idx="1" type="body"/>
          </p:nvPr>
        </p:nvSpPr>
        <p:spPr>
          <a:xfrm>
            <a:off x="311700" y="13810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koncovka</a:t>
            </a:r>
            <a:r>
              <a:rPr lang="it">
                <a:solidFill>
                  <a:srgbClr val="A64D79"/>
                </a:solidFill>
              </a:rPr>
              <a:t> </a:t>
            </a:r>
            <a:r>
              <a:rPr b="1" i="1" lang="it">
                <a:solidFill>
                  <a:srgbClr val="A64D79"/>
                </a:solidFill>
              </a:rPr>
              <a:t>-i</a:t>
            </a:r>
            <a:endParaRPr b="1" i="1">
              <a:solidFill>
                <a:srgbClr val="A64D79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Minulý týden nám </a:t>
            </a:r>
            <a:r>
              <a:rPr b="1" i="1" lang="it"/>
              <a:t>zavřeli </a:t>
            </a:r>
            <a:r>
              <a:rPr i="1" lang="it"/>
              <a:t>obchod na náměstí.</a:t>
            </a:r>
            <a:endParaRPr i="1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Věž radnice </a:t>
            </a:r>
            <a:r>
              <a:rPr b="1" i="1" lang="it"/>
              <a:t>začali </a:t>
            </a:r>
            <a:r>
              <a:rPr i="1" lang="it"/>
              <a:t>opravovat už před rokem.</a:t>
            </a:r>
            <a:endParaRPr i="1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i="1" lang="it"/>
              <a:t>Říkali</a:t>
            </a:r>
            <a:r>
              <a:rPr i="1" lang="it"/>
              <a:t>, že bude pršet.</a:t>
            </a:r>
            <a:endParaRPr i="1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Typ </a:t>
            </a:r>
            <a:r>
              <a:rPr b="1" i="1" lang="it">
                <a:solidFill>
                  <a:srgbClr val="C27BA0"/>
                </a:solidFill>
              </a:rPr>
              <a:t>davy lidí</a:t>
            </a:r>
            <a:endParaRPr b="1" i="1">
              <a:solidFill>
                <a:srgbClr val="C27BA0"/>
              </a:solidFill>
            </a:endParaRPr>
          </a:p>
        </p:txBody>
      </p:sp>
      <p:sp>
        <p:nvSpPr>
          <p:cNvPr id="163" name="Google Shape;163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výrazy dav, zástup, shluk, skupina + substantiva rodu muž. živ. v genitivu: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it">
                <a:solidFill>
                  <a:srgbClr val="A64D79"/>
                </a:solidFill>
              </a:rPr>
              <a:t>-y</a:t>
            </a:r>
            <a:r>
              <a:rPr b="1" lang="it">
                <a:solidFill>
                  <a:srgbClr val="A64D79"/>
                </a:solidFill>
              </a:rPr>
              <a:t>:</a:t>
            </a:r>
            <a:endParaRPr b="1">
              <a:solidFill>
                <a:srgbClr val="A64D79"/>
              </a:solidFill>
            </a:endParaRPr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Davy lidí </a:t>
            </a:r>
            <a:r>
              <a:rPr b="1" i="1" lang="it"/>
              <a:t>proudily </a:t>
            </a:r>
            <a:r>
              <a:rPr i="1" lang="it"/>
              <a:t>ulicemi.</a:t>
            </a:r>
            <a:endParaRPr i="1"/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Skupiny obyvatelů </a:t>
            </a:r>
            <a:r>
              <a:rPr b="1" i="1" lang="it"/>
              <a:t>se bouřily</a:t>
            </a:r>
            <a:r>
              <a:rPr i="1" lang="it"/>
              <a:t>.</a:t>
            </a:r>
            <a:endParaRPr i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it">
                <a:solidFill>
                  <a:srgbClr val="A64D79"/>
                </a:solidFill>
              </a:rPr>
              <a:t>-</a:t>
            </a:r>
            <a:r>
              <a:rPr b="1" i="1" lang="it">
                <a:solidFill>
                  <a:srgbClr val="A64D79"/>
                </a:solidFill>
              </a:rPr>
              <a:t>a</a:t>
            </a:r>
            <a:r>
              <a:rPr b="1" lang="it">
                <a:solidFill>
                  <a:srgbClr val="A64D79"/>
                </a:solidFill>
              </a:rPr>
              <a:t>:</a:t>
            </a:r>
            <a:endParaRPr b="1">
              <a:solidFill>
                <a:srgbClr val="A64D79"/>
              </a:solidFill>
            </a:endParaRPr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Skupina chlapců </a:t>
            </a:r>
            <a:r>
              <a:rPr b="1" i="1" lang="it"/>
              <a:t>se vydala</a:t>
            </a:r>
            <a:r>
              <a:rPr i="1" lang="it"/>
              <a:t> na výlet.</a:t>
            </a:r>
            <a:endParaRPr i="1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Shoda přísudku s podmětem jednoduchým</a:t>
            </a:r>
            <a:endParaRPr b="1">
              <a:solidFill>
                <a:srgbClr val="C27BA0"/>
              </a:solidFill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000075"/>
            <a:ext cx="8520600" cy="414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b="1" lang="it"/>
              <a:t>Příčestí činné:</a:t>
            </a:r>
            <a:endParaRPr b="1"/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Děvčata společně </a:t>
            </a:r>
            <a:r>
              <a:rPr b="1" i="1" lang="it"/>
              <a:t>trhala </a:t>
            </a:r>
            <a:r>
              <a:rPr i="1" lang="it"/>
              <a:t>květiny na louce za vesnicí.</a:t>
            </a:r>
            <a:endParaRPr i="1"/>
          </a:p>
          <a:p>
            <a:pPr indent="-334327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b="1" lang="it"/>
              <a:t>Příčestí trpné:</a:t>
            </a:r>
            <a:endParaRPr b="1"/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Divadelní představení </a:t>
            </a:r>
            <a:r>
              <a:rPr b="1" i="1" lang="it"/>
              <a:t>byla přesunuta</a:t>
            </a:r>
            <a:r>
              <a:rPr i="1" lang="it"/>
              <a:t> na další měsíc.</a:t>
            </a:r>
            <a:endParaRPr i="1"/>
          </a:p>
          <a:p>
            <a:pPr indent="-334327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b="1" lang="it"/>
              <a:t>Tvary přídavných jmen v přísudku:</a:t>
            </a:r>
            <a:endParaRPr b="1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	Města </a:t>
            </a:r>
            <a:r>
              <a:rPr b="1" i="1" lang="it"/>
              <a:t>byla </a:t>
            </a:r>
            <a:r>
              <a:rPr i="1" lang="it"/>
              <a:t>po dobu vánočních trhů </a:t>
            </a:r>
            <a:r>
              <a:rPr b="1" i="1" lang="it"/>
              <a:t>plná </a:t>
            </a:r>
            <a:r>
              <a:rPr i="1" lang="it"/>
              <a:t>ruchu.</a:t>
            </a:r>
            <a:endParaRPr i="1"/>
          </a:p>
          <a:p>
            <a:pPr indent="-334327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b="1" lang="it"/>
              <a:t>Jména v pozici přívlastku:</a:t>
            </a:r>
            <a:endParaRPr b="1"/>
          </a:p>
          <a:p>
            <a:pPr indent="45720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it"/>
              <a:t>Noví </a:t>
            </a:r>
            <a:r>
              <a:rPr i="1" lang="it"/>
              <a:t>studenti byli zpočátku zmateni.</a:t>
            </a:r>
            <a:endParaRPr i="1"/>
          </a:p>
          <a:p>
            <a:pPr indent="-334327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b="1" lang="it"/>
              <a:t>Jmenné tvary v doplňku</a:t>
            </a:r>
            <a:r>
              <a:rPr lang="it"/>
              <a:t>: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/>
              <a:t>Děti si často hrály </a:t>
            </a:r>
            <a:r>
              <a:rPr b="1" i="1" lang="it"/>
              <a:t>bosy</a:t>
            </a:r>
            <a:r>
              <a:rPr i="1" lang="it"/>
              <a:t>.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Typ </a:t>
            </a:r>
            <a:r>
              <a:rPr b="1" i="1" lang="it">
                <a:solidFill>
                  <a:srgbClr val="C27BA0"/>
                </a:solidFill>
              </a:rPr>
              <a:t>pět mužů, desítky lidí</a:t>
            </a:r>
            <a:endParaRPr b="1" i="1">
              <a:solidFill>
                <a:srgbClr val="C27BA0"/>
              </a:solidFill>
            </a:endParaRPr>
          </a:p>
        </p:txBody>
      </p:sp>
      <p:sp>
        <p:nvSpPr>
          <p:cNvPr id="169" name="Google Shape;169;p32"/>
          <p:cNvSpPr txBox="1"/>
          <p:nvPr>
            <p:ph idx="1" type="body"/>
          </p:nvPr>
        </p:nvSpPr>
        <p:spPr>
          <a:xfrm>
            <a:off x="311700" y="1017725"/>
            <a:ext cx="8520600" cy="412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koncovku přísudku řídí číselný výraz</a:t>
            </a:r>
            <a:endParaRPr sz="1067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A64D79"/>
              </a:buClr>
              <a:buSzPts val="1800"/>
              <a:buAutoNum type="alphaLcParenR"/>
            </a:pPr>
            <a:r>
              <a:rPr b="1" lang="it">
                <a:solidFill>
                  <a:srgbClr val="A64D79"/>
                </a:solidFill>
              </a:rPr>
              <a:t>zakončení na </a:t>
            </a:r>
            <a:r>
              <a:rPr b="1" i="1" lang="it">
                <a:solidFill>
                  <a:srgbClr val="A64D79"/>
                </a:solidFill>
              </a:rPr>
              <a:t>-o</a:t>
            </a:r>
            <a:r>
              <a:rPr b="1" lang="it">
                <a:solidFill>
                  <a:srgbClr val="A64D79"/>
                </a:solidFill>
              </a:rPr>
              <a:t>:</a:t>
            </a:r>
            <a:endParaRPr b="1">
              <a:solidFill>
                <a:srgbClr val="A64D79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Deset dětí </a:t>
            </a:r>
            <a:r>
              <a:rPr b="1" i="1" lang="it"/>
              <a:t>si začalo</a:t>
            </a:r>
            <a:r>
              <a:rPr i="1" lang="it"/>
              <a:t> hrát s míčem.</a:t>
            </a:r>
            <a:endParaRPr i="1"/>
          </a:p>
          <a:p>
            <a:pPr indent="45720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Šest spolužáků </a:t>
            </a:r>
            <a:r>
              <a:rPr b="1" i="1" lang="it"/>
              <a:t>se rozhodlo vymyslet</a:t>
            </a:r>
            <a:r>
              <a:rPr i="1" lang="it"/>
              <a:t> společný projekt.</a:t>
            </a:r>
            <a:endParaRPr i="1"/>
          </a:p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A64D79"/>
              </a:buClr>
              <a:buSzPts val="1800"/>
              <a:buAutoNum type="alphaLcParenR"/>
            </a:pPr>
            <a:r>
              <a:rPr b="1" lang="it">
                <a:solidFill>
                  <a:srgbClr val="A64D79"/>
                </a:solidFill>
              </a:rPr>
              <a:t>zakončení na </a:t>
            </a:r>
            <a:r>
              <a:rPr b="1" i="1" lang="it">
                <a:solidFill>
                  <a:srgbClr val="A64D79"/>
                </a:solidFill>
              </a:rPr>
              <a:t>-y</a:t>
            </a:r>
            <a:r>
              <a:rPr b="1" lang="it">
                <a:solidFill>
                  <a:srgbClr val="A64D79"/>
                </a:solidFill>
              </a:rPr>
              <a:t>:</a:t>
            </a:r>
            <a:endParaRPr b="1">
              <a:solidFill>
                <a:srgbClr val="A64D79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Desítky lidí </a:t>
            </a:r>
            <a:r>
              <a:rPr b="1" i="1" lang="it"/>
              <a:t>byly </a:t>
            </a:r>
            <a:r>
              <a:rPr i="1" lang="it"/>
              <a:t>s novým nařízením </a:t>
            </a:r>
            <a:r>
              <a:rPr b="1" i="1" lang="it"/>
              <a:t>nespokojeny</a:t>
            </a:r>
            <a:r>
              <a:rPr i="1" lang="it"/>
              <a:t>.</a:t>
            </a:r>
            <a:endParaRPr i="1"/>
          </a:p>
          <a:p>
            <a:pPr indent="45720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Při katastrofě </a:t>
            </a:r>
            <a:r>
              <a:rPr b="1" i="1" lang="it"/>
              <a:t>zahynuly </a:t>
            </a:r>
            <a:r>
              <a:rPr i="1" lang="it"/>
              <a:t>tisícovky živočichů.</a:t>
            </a:r>
            <a:endParaRPr i="1"/>
          </a:p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A64D79"/>
              </a:buClr>
              <a:buSzPts val="1800"/>
              <a:buAutoNum type="alphaLcParenR"/>
            </a:pPr>
            <a:r>
              <a:rPr b="1" lang="it">
                <a:solidFill>
                  <a:srgbClr val="A64D79"/>
                </a:solidFill>
              </a:rPr>
              <a:t>kolísání podle významu:</a:t>
            </a:r>
            <a:endParaRPr b="1">
              <a:solidFill>
                <a:srgbClr val="A64D79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Tisíce demonstrantů </a:t>
            </a:r>
            <a:r>
              <a:rPr b="1" i="1" lang="it"/>
              <a:t>protestovalo </a:t>
            </a:r>
            <a:r>
              <a:rPr i="1" lang="it"/>
              <a:t>proti páchanému bezpráví.</a:t>
            </a:r>
            <a:endParaRPr i="1"/>
          </a:p>
          <a:p>
            <a:pPr indent="45720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/>
              <a:t>Tisíce demonstrantů </a:t>
            </a:r>
            <a:r>
              <a:rPr b="1" i="1" lang="it"/>
              <a:t>protestovaly </a:t>
            </a:r>
            <a:r>
              <a:rPr i="1" lang="it"/>
              <a:t>proti páchanému bezpráví.</a:t>
            </a:r>
            <a:endParaRPr i="1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2500">
                <a:solidFill>
                  <a:srgbClr val="C27BA0"/>
                </a:solidFill>
              </a:rPr>
              <a:t>N</a:t>
            </a:r>
            <a:r>
              <a:rPr b="1" lang="it" sz="2500">
                <a:solidFill>
                  <a:srgbClr val="C27BA0"/>
                </a:solidFill>
              </a:rPr>
              <a:t>ěkolik mužů a jedna žena</a:t>
            </a:r>
            <a:endParaRPr b="1" sz="2500">
              <a:solidFill>
                <a:srgbClr val="C27BA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C27BA0"/>
              </a:solidFill>
            </a:endParaRPr>
          </a:p>
        </p:txBody>
      </p:sp>
      <p:sp>
        <p:nvSpPr>
          <p:cNvPr id="175" name="Google Shape;175;p33"/>
          <p:cNvSpPr txBox="1"/>
          <p:nvPr>
            <p:ph idx="1" type="body"/>
          </p:nvPr>
        </p:nvSpPr>
        <p:spPr>
          <a:xfrm>
            <a:off x="311700" y="11303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27BA0"/>
              </a:buClr>
              <a:buSzPts val="1800"/>
              <a:buAutoNum type="alphaLcParenR"/>
            </a:pPr>
            <a:r>
              <a:rPr b="1" lang="it">
                <a:solidFill>
                  <a:srgbClr val="C27BA0"/>
                </a:solidFill>
              </a:rPr>
              <a:t>shoda podle smyslu:</a:t>
            </a:r>
            <a:endParaRPr b="1">
              <a:solidFill>
                <a:srgbClr val="C27BA0"/>
              </a:solidFill>
            </a:endParaRPr>
          </a:p>
          <a:p>
            <a:pPr indent="45720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Tři učitelé a jedna učitelka </a:t>
            </a:r>
            <a:r>
              <a:rPr b="1" i="1" lang="it"/>
              <a:t>se dohodli </a:t>
            </a:r>
            <a:r>
              <a:rPr i="1" lang="it"/>
              <a:t>na společném školním výletě.</a:t>
            </a:r>
            <a:endParaRPr i="1"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C27BA0"/>
              </a:buClr>
              <a:buSzPts val="1800"/>
              <a:buAutoNum type="alphaLcParenR"/>
            </a:pPr>
            <a:r>
              <a:rPr b="1" lang="it">
                <a:solidFill>
                  <a:srgbClr val="C27BA0"/>
                </a:solidFill>
              </a:rPr>
              <a:t>shoda podle gramatické formy:</a:t>
            </a:r>
            <a:endParaRPr b="1">
              <a:solidFill>
                <a:srgbClr val="C27BA0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	Deset záchranářů a vrtulník </a:t>
            </a:r>
            <a:r>
              <a:rPr b="1" i="1" lang="it"/>
              <a:t>vyrazily </a:t>
            </a:r>
            <a:r>
              <a:rPr i="1" lang="it"/>
              <a:t>na místo tragédie.</a:t>
            </a:r>
            <a:endParaRPr i="1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/>
              <a:t>	Dva kocourci a jedna kočička </a:t>
            </a:r>
            <a:r>
              <a:rPr b="1" i="1" lang="it"/>
              <a:t>se narodily</a:t>
            </a:r>
            <a:r>
              <a:rPr i="1" lang="it"/>
              <a:t> naší Micce.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Několik mužů se ženou</a:t>
            </a:r>
            <a:endParaRPr b="1">
              <a:solidFill>
                <a:srgbClr val="C27BA0"/>
              </a:solidFill>
            </a:endParaRPr>
          </a:p>
        </p:txBody>
      </p:sp>
      <p:sp>
        <p:nvSpPr>
          <p:cNvPr id="181" name="Google Shape;181;p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podmět rozvitý předložkovým výrazem: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/>
              <a:t>2 řešení:</a:t>
            </a:r>
            <a:endParaRPr b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A64D79"/>
              </a:buClr>
              <a:buSzPts val="1800"/>
              <a:buAutoNum type="alphaLcParenR"/>
            </a:pPr>
            <a:r>
              <a:rPr b="1" lang="it">
                <a:solidFill>
                  <a:srgbClr val="A64D79"/>
                </a:solidFill>
              </a:rPr>
              <a:t>obě složky rovnocenné:</a:t>
            </a:r>
            <a:endParaRPr b="1">
              <a:solidFill>
                <a:srgbClr val="A64D79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	</a:t>
            </a:r>
            <a:r>
              <a:rPr i="1" lang="it"/>
              <a:t>Pět </a:t>
            </a:r>
            <a:r>
              <a:rPr i="1" lang="it"/>
              <a:t>učitelů s jednou učitelkou </a:t>
            </a:r>
            <a:r>
              <a:rPr b="1" i="1" lang="it"/>
              <a:t>se dohodli </a:t>
            </a:r>
            <a:r>
              <a:rPr i="1" lang="it"/>
              <a:t>na společném školním výletě.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A64D79"/>
              </a:buClr>
              <a:buSzPts val="1800"/>
              <a:buAutoNum type="alphaLcParenR"/>
            </a:pPr>
            <a:r>
              <a:rPr b="1" lang="it">
                <a:solidFill>
                  <a:srgbClr val="A64D79"/>
                </a:solidFill>
              </a:rPr>
              <a:t>shoda podle první složky podmětu</a:t>
            </a:r>
            <a:r>
              <a:rPr lang="it">
                <a:solidFill>
                  <a:srgbClr val="A64D79"/>
                </a:solidFill>
              </a:rPr>
              <a:t> (té bezpředložkové):</a:t>
            </a:r>
            <a:endParaRPr>
              <a:solidFill>
                <a:srgbClr val="A64D79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	</a:t>
            </a:r>
            <a:r>
              <a:rPr i="1" lang="it"/>
              <a:t>Pět učitelů s jednou učitelkou </a:t>
            </a:r>
            <a:r>
              <a:rPr b="1" i="1" lang="it"/>
              <a:t>se dohodlo </a:t>
            </a:r>
            <a:r>
              <a:rPr i="1" lang="it"/>
              <a:t>na společném školním výletě.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Typ </a:t>
            </a:r>
            <a:r>
              <a:rPr b="1" i="1" lang="it">
                <a:solidFill>
                  <a:srgbClr val="C27BA0"/>
                </a:solidFill>
              </a:rPr>
              <a:t>Finanční úřad, oddělení styku s veřejností, …</a:t>
            </a:r>
            <a:endParaRPr b="1" i="1">
              <a:solidFill>
                <a:srgbClr val="C27BA0"/>
              </a:solidFill>
            </a:endParaRPr>
          </a:p>
        </p:txBody>
      </p:sp>
      <p:sp>
        <p:nvSpPr>
          <p:cNvPr id="187" name="Google Shape;187;p35"/>
          <p:cNvSpPr txBox="1"/>
          <p:nvPr>
            <p:ph idx="1" type="body"/>
          </p:nvPr>
        </p:nvSpPr>
        <p:spPr>
          <a:xfrm>
            <a:off x="311700" y="1017725"/>
            <a:ext cx="8520600" cy="412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vedle podmětu věta obsahuje také přístavek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A64D79"/>
              </a:buClr>
              <a:buSzPts val="1800"/>
              <a:buAutoNum type="alphaLcParenR"/>
            </a:pPr>
            <a:r>
              <a:rPr b="1" lang="it">
                <a:solidFill>
                  <a:srgbClr val="A64D79"/>
                </a:solidFill>
              </a:rPr>
              <a:t>shoda podle podmětu</a:t>
            </a:r>
            <a:r>
              <a:rPr lang="it">
                <a:solidFill>
                  <a:srgbClr val="A64D79"/>
                </a:solidFill>
              </a:rPr>
              <a:t> (ne výrazu v přístavku):</a:t>
            </a:r>
            <a:endParaRPr>
              <a:solidFill>
                <a:srgbClr val="A64D79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it"/>
              <a:t>Jaroslav Vrchlický a Svatopluk Čech</a:t>
            </a:r>
            <a:r>
              <a:rPr i="1" lang="it"/>
              <a:t>, pilíře našeho básnictví, </a:t>
            </a:r>
            <a:r>
              <a:rPr b="1" i="1" lang="it"/>
              <a:t>byli oslavováni </a:t>
            </a:r>
            <a:r>
              <a:rPr i="1" lang="it"/>
              <a:t>již za svého života.</a:t>
            </a:r>
            <a:endParaRPr i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A64D79"/>
              </a:buClr>
              <a:buSzPts val="1800"/>
              <a:buAutoNum type="alphaLcParenR"/>
            </a:pPr>
            <a:r>
              <a:rPr b="1" lang="it">
                <a:solidFill>
                  <a:srgbClr val="A64D79"/>
                </a:solidFill>
              </a:rPr>
              <a:t>shoda podle přístavku - vlastní jméno v přístavku</a:t>
            </a:r>
            <a:r>
              <a:rPr lang="it">
                <a:solidFill>
                  <a:srgbClr val="A64D79"/>
                </a:solidFill>
              </a:rPr>
              <a:t> (preference):</a:t>
            </a:r>
            <a:endParaRPr>
              <a:solidFill>
                <a:srgbClr val="A64D79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Naše partnerská společnost, karlovarské </a:t>
            </a:r>
            <a:r>
              <a:rPr b="1" i="1" lang="it"/>
              <a:t>Centrum pomoci</a:t>
            </a:r>
            <a:r>
              <a:rPr i="1" lang="it"/>
              <a:t>, </a:t>
            </a:r>
            <a:r>
              <a:rPr b="1" i="1" lang="it"/>
              <a:t>projednávalo </a:t>
            </a:r>
            <a:r>
              <a:rPr i="1" lang="it"/>
              <a:t>zásadní změny.</a:t>
            </a:r>
            <a:endParaRPr i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Naše partnerská </a:t>
            </a:r>
            <a:r>
              <a:rPr b="1" i="1" lang="it"/>
              <a:t>společnost</a:t>
            </a:r>
            <a:r>
              <a:rPr i="1" lang="it"/>
              <a:t>, karlovarské Centrum pomoci, </a:t>
            </a:r>
            <a:r>
              <a:rPr b="1" i="1" lang="it"/>
              <a:t>projednávala </a:t>
            </a:r>
            <a:r>
              <a:rPr i="1" lang="it"/>
              <a:t>zásadní změny.</a:t>
            </a:r>
            <a:endParaRPr i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A64D79"/>
              </a:buClr>
              <a:buSzPts val="1800"/>
              <a:buAutoNum type="alphaLcParenR"/>
            </a:pPr>
            <a:r>
              <a:rPr b="1" lang="it">
                <a:solidFill>
                  <a:srgbClr val="A64D79"/>
                </a:solidFill>
              </a:rPr>
              <a:t>míra rozvití:</a:t>
            </a:r>
            <a:r>
              <a:rPr lang="it">
                <a:solidFill>
                  <a:srgbClr val="A64D79"/>
                </a:solidFill>
              </a:rPr>
              <a:t> čím rozvitější přístavek, tím silnější tendence ke shodě</a:t>
            </a:r>
            <a:endParaRPr>
              <a:solidFill>
                <a:srgbClr val="A64D79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A64D79"/>
              </a:buClr>
              <a:buSzPts val="1800"/>
              <a:buAutoNum type="alphaLcParenR"/>
            </a:pPr>
            <a:r>
              <a:rPr b="1" lang="it">
                <a:solidFill>
                  <a:srgbClr val="A64D79"/>
                </a:solidFill>
              </a:rPr>
              <a:t>přístavek ve formě výčtu: </a:t>
            </a:r>
            <a:r>
              <a:rPr lang="it">
                <a:solidFill>
                  <a:srgbClr val="A64D79"/>
                </a:solidFill>
              </a:rPr>
              <a:t>dvě varianty</a:t>
            </a:r>
            <a:endParaRPr>
              <a:solidFill>
                <a:srgbClr val="A64D79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Typ </a:t>
            </a:r>
            <a:r>
              <a:rPr b="1" i="1" lang="it">
                <a:solidFill>
                  <a:srgbClr val="C27BA0"/>
                </a:solidFill>
              </a:rPr>
              <a:t>my + podstatné jméno</a:t>
            </a:r>
            <a:endParaRPr b="1" i="1">
              <a:solidFill>
                <a:srgbClr val="C27BA0"/>
              </a:solidFill>
            </a:endParaRPr>
          </a:p>
        </p:txBody>
      </p:sp>
      <p:sp>
        <p:nvSpPr>
          <p:cNvPr id="193" name="Google Shape;193;p3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shoda </a:t>
            </a:r>
            <a:r>
              <a:rPr b="1" lang="it">
                <a:solidFill>
                  <a:srgbClr val="C27BA0"/>
                </a:solidFill>
              </a:rPr>
              <a:t>vždy </a:t>
            </a:r>
            <a:r>
              <a:rPr lang="it"/>
              <a:t>podle podstatného jména: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My </a:t>
            </a:r>
            <a:r>
              <a:rPr b="1" i="1" lang="it"/>
              <a:t>děti jsme se</a:t>
            </a:r>
            <a:r>
              <a:rPr i="1" lang="it"/>
              <a:t> vždy </a:t>
            </a:r>
            <a:r>
              <a:rPr b="1" i="1" lang="it"/>
              <a:t>bály </a:t>
            </a:r>
            <a:r>
              <a:rPr i="1" lang="it"/>
              <a:t>spát potmě.</a:t>
            </a:r>
            <a:endParaRPr i="1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My </a:t>
            </a:r>
            <a:r>
              <a:rPr b="1" i="1" lang="it"/>
              <a:t>rodiče jsme se rozhodli uspořádat</a:t>
            </a:r>
            <a:r>
              <a:rPr i="1" lang="it"/>
              <a:t> dětem karneval.</a:t>
            </a:r>
            <a:endParaRPr i="1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/>
              <a:t>My </a:t>
            </a:r>
            <a:r>
              <a:rPr b="1" i="1" lang="it"/>
              <a:t>studentky jsme navštívily </a:t>
            </a:r>
            <a:r>
              <a:rPr i="1" lang="it"/>
              <a:t>M</a:t>
            </a:r>
            <a:r>
              <a:rPr i="1" lang="it"/>
              <a:t>uzeum romské kultury.</a:t>
            </a:r>
            <a:endParaRPr i="1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Typ </a:t>
            </a:r>
            <a:r>
              <a:rPr b="1" i="1" lang="it">
                <a:solidFill>
                  <a:srgbClr val="C27BA0"/>
                </a:solidFill>
              </a:rPr>
              <a:t>bylo/byla zima</a:t>
            </a:r>
            <a:endParaRPr b="1" i="1">
              <a:solidFill>
                <a:srgbClr val="C27BA0"/>
              </a:solidFill>
            </a:endParaRPr>
          </a:p>
        </p:txBody>
      </p:sp>
      <p:sp>
        <p:nvSpPr>
          <p:cNvPr id="199" name="Google Shape;199;p37"/>
          <p:cNvSpPr txBox="1"/>
          <p:nvPr>
            <p:ph idx="1" type="body"/>
          </p:nvPr>
        </p:nvSpPr>
        <p:spPr>
          <a:xfrm>
            <a:off x="311700" y="1062650"/>
            <a:ext cx="8520600" cy="402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Obě varianty spisovné:</a:t>
            </a:r>
            <a:endParaRPr/>
          </a:p>
          <a:p>
            <a:pPr indent="45720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Na výletě mi </a:t>
            </a:r>
            <a:r>
              <a:rPr b="1" i="1" lang="it"/>
              <a:t>bylo </a:t>
            </a:r>
            <a:r>
              <a:rPr i="1" lang="it"/>
              <a:t>zima.</a:t>
            </a:r>
            <a:endParaRPr i="1"/>
          </a:p>
          <a:p>
            <a:pPr indent="45720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Na výletě mi </a:t>
            </a:r>
            <a:r>
              <a:rPr b="1" i="1" lang="it"/>
              <a:t>byla </a:t>
            </a:r>
            <a:r>
              <a:rPr i="1" lang="it"/>
              <a:t>zima. </a:t>
            </a:r>
            <a:r>
              <a:rPr lang="it"/>
              <a:t>- dříve vnímáno jako hovorová varianta, nyní spisovná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Pozor:</a:t>
            </a:r>
            <a:endParaRPr b="1">
              <a:solidFill>
                <a:srgbClr val="A64D79"/>
              </a:solidFill>
            </a:endParaRPr>
          </a:p>
          <a:p>
            <a:pPr indent="-334327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it"/>
              <a:t>Pokud sponové sloveso obsahuje substantivum, řídíme se podle jeho rodu.</a:t>
            </a:r>
            <a:endParaRPr/>
          </a:p>
          <a:p>
            <a:pPr indent="45720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it"/>
              <a:t>Byla </a:t>
            </a:r>
            <a:r>
              <a:rPr i="1" lang="it"/>
              <a:t>pravda, že se na zkoušku nepřipravil.</a:t>
            </a:r>
            <a:endParaRPr i="1"/>
          </a:p>
          <a:p>
            <a:pPr indent="45720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it"/>
              <a:t>Byla </a:t>
            </a:r>
            <a:r>
              <a:rPr i="1" lang="it"/>
              <a:t>smůla, že nestihl vlak.</a:t>
            </a:r>
            <a:endParaRPr i="1"/>
          </a:p>
          <a:p>
            <a:pPr indent="45720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i="1" lang="it"/>
              <a:t>Byla škoda</a:t>
            </a:r>
            <a:r>
              <a:rPr i="1" lang="it"/>
              <a:t> / </a:t>
            </a:r>
            <a:r>
              <a:rPr b="1" i="1" lang="it"/>
              <a:t>Bylo škoda</a:t>
            </a:r>
            <a:r>
              <a:rPr i="1" lang="it"/>
              <a:t>, že jsme se už nepotkali dřív.</a:t>
            </a:r>
            <a:endParaRPr i="1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Typ </a:t>
            </a:r>
            <a:r>
              <a:rPr b="1" i="1" lang="it">
                <a:solidFill>
                  <a:srgbClr val="C27BA0"/>
                </a:solidFill>
              </a:rPr>
              <a:t>každý jsme nějak nešťastný</a:t>
            </a:r>
            <a:endParaRPr b="1" i="1">
              <a:solidFill>
                <a:srgbClr val="C27BA0"/>
              </a:solidFill>
            </a:endParaRPr>
          </a:p>
        </p:txBody>
      </p:sp>
      <p:sp>
        <p:nvSpPr>
          <p:cNvPr id="205" name="Google Shape;205;p3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Pokud je podmětem zájmeno, které se užívá jen v jednotném čísle a je v mužském rodě, shoda se řídí podle něj.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Každý jsme na něčem </a:t>
            </a:r>
            <a:r>
              <a:rPr b="1" i="1" lang="it"/>
              <a:t>závislý</a:t>
            </a:r>
            <a:r>
              <a:rPr i="1" lang="it"/>
              <a:t>.</a:t>
            </a:r>
            <a:endParaRPr i="1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/>
              <a:t>Každý jsme </a:t>
            </a:r>
            <a:r>
              <a:rPr b="1" i="1" lang="it"/>
              <a:t>byl/byli</a:t>
            </a:r>
            <a:r>
              <a:rPr i="1" lang="it"/>
              <a:t> úplně </a:t>
            </a:r>
            <a:r>
              <a:rPr b="1" i="1" lang="it"/>
              <a:t>jiný</a:t>
            </a:r>
            <a:r>
              <a:rPr i="1" lang="it"/>
              <a:t>.</a:t>
            </a:r>
            <a:endParaRPr i="1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Podmětem tázací zájmena </a:t>
            </a:r>
            <a:r>
              <a:rPr b="1" i="1" lang="it">
                <a:solidFill>
                  <a:srgbClr val="C27BA0"/>
                </a:solidFill>
              </a:rPr>
              <a:t>kdo, co</a:t>
            </a:r>
            <a:endParaRPr b="1" i="1">
              <a:solidFill>
                <a:srgbClr val="C27BA0"/>
              </a:solidFill>
            </a:endParaRPr>
          </a:p>
        </p:txBody>
      </p:sp>
      <p:sp>
        <p:nvSpPr>
          <p:cNvPr id="211" name="Google Shape;211;p3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it">
                <a:solidFill>
                  <a:srgbClr val="C27BA0"/>
                </a:solidFill>
              </a:rPr>
              <a:t>Kdo:</a:t>
            </a:r>
            <a:endParaRPr b="1" i="1">
              <a:solidFill>
                <a:srgbClr val="C27BA0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shoda podle mužského rodu </a:t>
            </a:r>
            <a:endParaRPr/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Kdo se tě na to </a:t>
            </a:r>
            <a:r>
              <a:rPr b="1" i="1" lang="it"/>
              <a:t>ptal</a:t>
            </a:r>
            <a:r>
              <a:rPr i="1" lang="it"/>
              <a:t>?</a:t>
            </a:r>
            <a:endParaRPr i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it">
                <a:solidFill>
                  <a:srgbClr val="C27BA0"/>
                </a:solidFill>
              </a:rPr>
              <a:t>Co:</a:t>
            </a:r>
            <a:endParaRPr b="1" i="1">
              <a:solidFill>
                <a:srgbClr val="C27BA0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shoda podle středního rodu</a:t>
            </a:r>
            <a:endParaRPr/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Co se mu </a:t>
            </a:r>
            <a:r>
              <a:rPr b="1" i="1" lang="it"/>
              <a:t>stalo</a:t>
            </a:r>
            <a:r>
              <a:rPr i="1" lang="it"/>
              <a:t>?</a:t>
            </a:r>
            <a:endParaRPr i="1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Typ </a:t>
            </a:r>
            <a:r>
              <a:rPr b="1" i="1" lang="it">
                <a:solidFill>
                  <a:srgbClr val="C27BA0"/>
                </a:solidFill>
              </a:rPr>
              <a:t>čas jsou peníze</a:t>
            </a:r>
            <a:endParaRPr b="1" i="1">
              <a:solidFill>
                <a:srgbClr val="C27BA0"/>
              </a:solidFill>
            </a:endParaRPr>
          </a:p>
        </p:txBody>
      </p:sp>
      <p:sp>
        <p:nvSpPr>
          <p:cNvPr id="217" name="Google Shape;217;p40"/>
          <p:cNvSpPr txBox="1"/>
          <p:nvPr>
            <p:ph idx="1" type="body"/>
          </p:nvPr>
        </p:nvSpPr>
        <p:spPr>
          <a:xfrm>
            <a:off x="311700" y="1152475"/>
            <a:ext cx="8520600" cy="39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Jmenný přísudek se sponou být: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A64D79"/>
              </a:buClr>
              <a:buSzPts val="1800"/>
              <a:buAutoNum type="alphaLcParenR"/>
            </a:pPr>
            <a:r>
              <a:rPr b="1" lang="it">
                <a:solidFill>
                  <a:srgbClr val="A64D79"/>
                </a:solidFill>
              </a:rPr>
              <a:t>shoda podle podstatného jména:</a:t>
            </a:r>
            <a:endParaRPr b="1">
              <a:solidFill>
                <a:srgbClr val="A64D79"/>
              </a:solidFill>
            </a:endParaRPr>
          </a:p>
          <a:p>
            <a:pPr indent="45720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Ten </a:t>
            </a:r>
            <a:r>
              <a:rPr b="1" i="1" lang="it"/>
              <a:t>dort byl</a:t>
            </a:r>
            <a:r>
              <a:rPr i="1" lang="it"/>
              <a:t> jedna báseň!</a:t>
            </a:r>
            <a:endParaRPr i="1"/>
          </a:p>
          <a:p>
            <a:pPr indent="45720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it"/>
              <a:t>České Budějovice jsou</a:t>
            </a:r>
            <a:r>
              <a:rPr i="1" lang="it"/>
              <a:t> deváté největší město v České republice.</a:t>
            </a:r>
            <a:endParaRPr i="1"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A64D79"/>
              </a:buClr>
              <a:buSzPts val="1800"/>
              <a:buAutoNum type="alphaLcParenR"/>
            </a:pPr>
            <a:r>
              <a:rPr b="1" lang="it">
                <a:solidFill>
                  <a:srgbClr val="A64D79"/>
                </a:solidFill>
              </a:rPr>
              <a:t>abstraktní podstatné jméno:</a:t>
            </a:r>
            <a:endParaRPr b="1">
              <a:solidFill>
                <a:srgbClr val="A64D79"/>
              </a:solidFill>
            </a:endParaRPr>
          </a:p>
          <a:p>
            <a:pPr indent="45720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Jeho </a:t>
            </a:r>
            <a:r>
              <a:rPr b="1" i="1" lang="it"/>
              <a:t>život byl</a:t>
            </a:r>
            <a:r>
              <a:rPr i="1" lang="it"/>
              <a:t> velké utrpení.</a:t>
            </a:r>
            <a:endParaRPr i="1"/>
          </a:p>
          <a:p>
            <a:pPr indent="45720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/>
              <a:t>Jeho </a:t>
            </a:r>
            <a:r>
              <a:rPr b="1" i="1" lang="it"/>
              <a:t>život bylo</a:t>
            </a:r>
            <a:r>
              <a:rPr i="1" lang="it"/>
              <a:t> velké utrpení.</a:t>
            </a:r>
            <a:endParaRPr i="1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4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Typ </a:t>
            </a:r>
            <a:r>
              <a:rPr b="1" i="1" lang="it">
                <a:solidFill>
                  <a:srgbClr val="C27BA0"/>
                </a:solidFill>
              </a:rPr>
              <a:t>harmonika byla krásný dárek</a:t>
            </a:r>
            <a:endParaRPr b="1" i="1">
              <a:solidFill>
                <a:srgbClr val="C27BA0"/>
              </a:solidFill>
            </a:endParaRPr>
          </a:p>
        </p:txBody>
      </p:sp>
      <p:sp>
        <p:nvSpPr>
          <p:cNvPr id="223" name="Google Shape;223;p4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Někdy nejasné, co je jmenná část přísudku a co podmět.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Podmět:</a:t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b="1" lang="it"/>
              <a:t>NEmožno</a:t>
            </a:r>
            <a:r>
              <a:rPr lang="it"/>
              <a:t> převést do 7. pádu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Jmenná část přísudku:</a:t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možno převést do 7. pádu 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/>
              <a:t>Harmonika byla krásným </a:t>
            </a:r>
            <a:r>
              <a:rPr b="1" i="1" lang="it"/>
              <a:t>dárkem</a:t>
            </a:r>
            <a:r>
              <a:rPr i="1" lang="it"/>
              <a:t>.</a:t>
            </a:r>
            <a:endParaRPr i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87900" y="292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Mužský rod: dvojí deklinace bez významového rozlišení</a:t>
            </a:r>
            <a:endParaRPr b="1">
              <a:solidFill>
                <a:srgbClr val="C27BA0"/>
              </a:solidFill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97625"/>
            <a:ext cx="8520600" cy="40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b="1" lang="it"/>
              <a:t>slanečky X slanečci: </a:t>
            </a:r>
            <a:endParaRPr b="1"/>
          </a:p>
          <a:p>
            <a:pPr indent="0" lvl="0" marL="9144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Slanečky byly v lednici. Slanečci byli v lednici.</a:t>
            </a:r>
            <a:endParaRPr i="1"/>
          </a:p>
          <a:p>
            <a:pPr indent="-334327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b="1" lang="it"/>
              <a:t>ledoborce X ledoborci:</a:t>
            </a:r>
            <a:endParaRPr b="1"/>
          </a:p>
          <a:p>
            <a:pPr indent="4572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Ledoborce brázdily chladný oceán. Ledoborci brázdili chladný oceán.</a:t>
            </a:r>
            <a:endParaRPr i="1"/>
          </a:p>
          <a:p>
            <a:pPr indent="-334327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b="1" lang="it"/>
              <a:t>uzenáče X uzenáči:</a:t>
            </a:r>
            <a:endParaRPr b="1"/>
          </a:p>
          <a:p>
            <a:pPr indent="4572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Uzenáče se zkazili. Uzenáči se zkazili.</a:t>
            </a:r>
            <a:endParaRPr i="1"/>
          </a:p>
          <a:p>
            <a:pPr indent="-334327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b="1" lang="it"/>
              <a:t>ukazatele X ukazatelé: </a:t>
            </a:r>
            <a:endParaRPr b="1"/>
          </a:p>
          <a:p>
            <a:pPr indent="4572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/>
              <a:t>Ukazatele byly polámané větrem. Ukazatelé byli polámaní větrem.</a:t>
            </a:r>
            <a:endParaRPr i="1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4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Typ </a:t>
            </a:r>
            <a:r>
              <a:rPr b="1" i="1" lang="it">
                <a:solidFill>
                  <a:srgbClr val="C27BA0"/>
                </a:solidFill>
              </a:rPr>
              <a:t>Trinidad a Tobago</a:t>
            </a:r>
            <a:endParaRPr b="1" i="1">
              <a:solidFill>
                <a:srgbClr val="C27BA0"/>
              </a:solidFill>
            </a:endParaRPr>
          </a:p>
        </p:txBody>
      </p:sp>
      <p:sp>
        <p:nvSpPr>
          <p:cNvPr id="229" name="Google Shape;229;p42"/>
          <p:cNvSpPr txBox="1"/>
          <p:nvPr>
            <p:ph idx="1" type="body"/>
          </p:nvPr>
        </p:nvSpPr>
        <p:spPr>
          <a:xfrm>
            <a:off x="311700" y="1070025"/>
            <a:ext cx="8520600" cy="407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it"/>
              <a:t>podmět složený z několika slov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it"/>
              <a:t>tvoří nedělitelný celek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it"/>
              <a:t>především názvy států a územních celků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Clr>
                <a:srgbClr val="A64D79"/>
              </a:buClr>
              <a:buSzPct val="100000"/>
              <a:buAutoNum type="alphaLcParenR"/>
            </a:pPr>
            <a:r>
              <a:rPr b="1" lang="it">
                <a:solidFill>
                  <a:srgbClr val="A64D79"/>
                </a:solidFill>
              </a:rPr>
              <a:t>elegantní řešení přidáním obecného jména:</a:t>
            </a:r>
            <a:endParaRPr b="1">
              <a:solidFill>
                <a:srgbClr val="A64D79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	Ostrovní </a:t>
            </a:r>
            <a:r>
              <a:rPr b="1" i="1" lang="it"/>
              <a:t>stát </a:t>
            </a:r>
            <a:r>
              <a:rPr i="1" lang="it"/>
              <a:t>Trinidad a Tobago </a:t>
            </a:r>
            <a:r>
              <a:rPr b="1" i="1" lang="it"/>
              <a:t>vydal </a:t>
            </a:r>
            <a:r>
              <a:rPr i="1" lang="it"/>
              <a:t>nové prohlášení.</a:t>
            </a:r>
            <a:endParaRPr i="1"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Clr>
                <a:srgbClr val="A64D79"/>
              </a:buClr>
              <a:buSzPct val="100000"/>
              <a:buAutoNum type="alphaLcParenR"/>
            </a:pPr>
            <a:r>
              <a:rPr b="1" lang="it">
                <a:solidFill>
                  <a:srgbClr val="A64D79"/>
                </a:solidFill>
              </a:rPr>
              <a:t>shoda podle formy podmětu:</a:t>
            </a:r>
            <a:endParaRPr b="1">
              <a:solidFill>
                <a:srgbClr val="A64D79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	</a:t>
            </a:r>
            <a:r>
              <a:rPr b="1" i="1" lang="it"/>
              <a:t>Trinidad a Tobago</a:t>
            </a:r>
            <a:r>
              <a:rPr i="1" lang="it"/>
              <a:t> </a:t>
            </a:r>
            <a:r>
              <a:rPr b="1" i="1" lang="it"/>
              <a:t>vydaly </a:t>
            </a:r>
            <a:r>
              <a:rPr i="1" lang="it"/>
              <a:t>nové prohlášení.</a:t>
            </a:r>
            <a:endParaRPr i="1"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Clr>
                <a:srgbClr val="A64D79"/>
              </a:buClr>
              <a:buSzPct val="100000"/>
              <a:buAutoNum type="alphaLcParenR"/>
            </a:pPr>
            <a:r>
              <a:rPr b="1" lang="it">
                <a:solidFill>
                  <a:srgbClr val="A64D79"/>
                </a:solidFill>
              </a:rPr>
              <a:t>shoda podle prvního členu podmětu:</a:t>
            </a:r>
            <a:endParaRPr b="1">
              <a:solidFill>
                <a:srgbClr val="A64D79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it"/>
              <a:t>Trinidad </a:t>
            </a:r>
            <a:r>
              <a:rPr i="1" lang="it"/>
              <a:t>a Tobago </a:t>
            </a:r>
            <a:r>
              <a:rPr b="1" i="1" lang="it"/>
              <a:t>vydal </a:t>
            </a:r>
            <a:r>
              <a:rPr i="1" lang="it"/>
              <a:t>nové prohlášení.</a:t>
            </a:r>
            <a:endParaRPr i="1"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Clr>
                <a:srgbClr val="A64D79"/>
              </a:buClr>
              <a:buSzPct val="100000"/>
              <a:buAutoNum type="alphaLcParenR"/>
            </a:pPr>
            <a:r>
              <a:rPr b="1" lang="it">
                <a:solidFill>
                  <a:srgbClr val="A64D79"/>
                </a:solidFill>
              </a:rPr>
              <a:t>shoda podle druhého členu podmětu:</a:t>
            </a:r>
            <a:endParaRPr b="1">
              <a:solidFill>
                <a:srgbClr val="A64D79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/>
              <a:t>Trinidad a </a:t>
            </a:r>
            <a:r>
              <a:rPr b="1" i="1" lang="it"/>
              <a:t>Tobago vydalo </a:t>
            </a:r>
            <a:r>
              <a:rPr i="1" lang="it"/>
              <a:t>nové prohlášení.</a:t>
            </a:r>
            <a:endParaRPr i="1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4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b="1" lang="it">
                <a:solidFill>
                  <a:srgbClr val="C27BA0"/>
                </a:solidFill>
              </a:rPr>
              <a:t>Typ </a:t>
            </a:r>
            <a:r>
              <a:rPr b="1" i="1" lang="it">
                <a:solidFill>
                  <a:srgbClr val="C27BA0"/>
                </a:solidFill>
              </a:rPr>
              <a:t>Trinidad a Tobago</a:t>
            </a:r>
            <a:endParaRPr b="1" i="1">
              <a:solidFill>
                <a:srgbClr val="C27BA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4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Přísudek předchází podmětu: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shoda se řídí podle složky podmětu, která je přísudku blíže</a:t>
            </a:r>
            <a:endParaRPr/>
          </a:p>
          <a:p>
            <a:pPr indent="45720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/>
              <a:t>Nové prohlášení </a:t>
            </a:r>
            <a:r>
              <a:rPr b="1" i="1" lang="it"/>
              <a:t>vydal </a:t>
            </a:r>
            <a:r>
              <a:rPr i="1" lang="it"/>
              <a:t>i </a:t>
            </a:r>
            <a:r>
              <a:rPr b="1" i="1" lang="it"/>
              <a:t>Trinidad </a:t>
            </a:r>
            <a:r>
              <a:rPr i="1" lang="it"/>
              <a:t>a Tobago.</a:t>
            </a:r>
            <a:endParaRPr i="1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4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Typ </a:t>
            </a:r>
            <a:r>
              <a:rPr b="1" i="1" lang="it">
                <a:solidFill>
                  <a:srgbClr val="C27BA0"/>
                </a:solidFill>
              </a:rPr>
              <a:t>čtení a psaní</a:t>
            </a:r>
            <a:endParaRPr b="1" i="1">
              <a:solidFill>
                <a:srgbClr val="C27BA0"/>
              </a:solidFill>
            </a:endParaRPr>
          </a:p>
        </p:txBody>
      </p:sp>
      <p:sp>
        <p:nvSpPr>
          <p:cNvPr id="241" name="Google Shape;241;p44"/>
          <p:cNvSpPr txBox="1"/>
          <p:nvPr>
            <p:ph idx="1" type="body"/>
          </p:nvPr>
        </p:nvSpPr>
        <p:spPr>
          <a:xfrm>
            <a:off x="162350" y="1013400"/>
            <a:ext cx="8892300" cy="420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několikanásobný podmět složený z </a:t>
            </a:r>
            <a:r>
              <a:rPr b="1" lang="it">
                <a:solidFill>
                  <a:srgbClr val="C27BA0"/>
                </a:solidFill>
              </a:rPr>
              <a:t>abstraktních jmen středního rodu</a:t>
            </a:r>
            <a:r>
              <a:rPr lang="it"/>
              <a:t> </a:t>
            </a:r>
            <a:br>
              <a:rPr lang="it"/>
            </a:br>
            <a:r>
              <a:rPr lang="it"/>
              <a:t>v jednotném čísle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A64D79"/>
              </a:buClr>
              <a:buSzPts val="1800"/>
              <a:buAutoNum type="alphaLcParenR"/>
            </a:pPr>
            <a:r>
              <a:rPr b="1" lang="it">
                <a:solidFill>
                  <a:srgbClr val="A64D79"/>
                </a:solidFill>
              </a:rPr>
              <a:t>pravidelná podoba přísudku v množném čísle:</a:t>
            </a:r>
            <a:endParaRPr b="1">
              <a:solidFill>
                <a:srgbClr val="A64D79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	</a:t>
            </a:r>
            <a:r>
              <a:rPr b="1" i="1" lang="it"/>
              <a:t>Čtení a psaní</a:t>
            </a:r>
            <a:r>
              <a:rPr i="1" lang="it"/>
              <a:t> mu nikdy </a:t>
            </a:r>
            <a:r>
              <a:rPr b="1" i="1" lang="it"/>
              <a:t>nečinily </a:t>
            </a:r>
            <a:r>
              <a:rPr i="1" lang="it"/>
              <a:t>větší potíž.</a:t>
            </a:r>
            <a:endParaRPr i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A64D79"/>
              </a:buClr>
              <a:buSzPts val="1800"/>
              <a:buAutoNum type="alphaLcParenR"/>
            </a:pPr>
            <a:r>
              <a:rPr b="1" lang="it">
                <a:solidFill>
                  <a:srgbClr val="A64D79"/>
                </a:solidFill>
              </a:rPr>
              <a:t>přísudek v jednotném čísle:</a:t>
            </a:r>
            <a:endParaRPr b="1">
              <a:solidFill>
                <a:srgbClr val="A64D79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	</a:t>
            </a:r>
            <a:r>
              <a:rPr b="1" i="1" lang="it"/>
              <a:t>Myšlení a cítění</a:t>
            </a:r>
            <a:r>
              <a:rPr i="1" lang="it"/>
              <a:t> v něm </a:t>
            </a:r>
            <a:r>
              <a:rPr b="1" i="1" lang="it"/>
              <a:t>bylo </a:t>
            </a:r>
            <a:r>
              <a:rPr i="1" lang="it"/>
              <a:t>často </a:t>
            </a:r>
            <a:r>
              <a:rPr b="1" i="1" lang="it"/>
              <a:t>potlačováno</a:t>
            </a:r>
            <a:r>
              <a:rPr i="1" lang="it"/>
              <a:t>.</a:t>
            </a:r>
            <a:endParaRPr i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Konkrétní jména středního rodu:</a:t>
            </a:r>
            <a:endParaRPr b="1">
              <a:solidFill>
                <a:srgbClr val="C27BA0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přísudek obvykle v množném čísle</a:t>
            </a:r>
            <a:endParaRPr/>
          </a:p>
          <a:p>
            <a:pPr indent="45720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i="1" lang="it"/>
              <a:t>Město, předměstí i blízké okolí</a:t>
            </a:r>
            <a:r>
              <a:rPr i="1" lang="it"/>
              <a:t> </a:t>
            </a:r>
            <a:r>
              <a:rPr b="1" i="1" lang="it"/>
              <a:t>byly zasaženy</a:t>
            </a:r>
            <a:r>
              <a:rPr i="1" lang="it"/>
              <a:t> výpadkem elektrického proudu. </a:t>
            </a:r>
            <a:endParaRPr i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368825"/>
            <a:ext cx="8632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b="1" lang="it">
                <a:solidFill>
                  <a:srgbClr val="C27BA0"/>
                </a:solidFill>
              </a:rPr>
              <a:t>D</a:t>
            </a:r>
            <a:r>
              <a:rPr b="1" lang="it">
                <a:solidFill>
                  <a:srgbClr val="C27BA0"/>
                </a:solidFill>
              </a:rPr>
              <a:t>vojí deklinace v množném čísle s rozlišením významu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941525"/>
            <a:ext cx="8520600" cy="42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b="1" lang="it"/>
              <a:t>průvodce X průvodci: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	</a:t>
            </a:r>
            <a:r>
              <a:rPr i="1" lang="it"/>
              <a:t>K okružní jízdě po městě jsme obdrželi </a:t>
            </a:r>
            <a:r>
              <a:rPr b="1" i="1" lang="it"/>
              <a:t>podrobné průvodce</a:t>
            </a:r>
            <a:r>
              <a:rPr i="1" lang="it"/>
              <a:t> o historii. </a:t>
            </a:r>
            <a:br>
              <a:rPr i="1" lang="it"/>
            </a:br>
            <a:r>
              <a:rPr lang="it"/>
              <a:t>	(podle SSČ neživ. i živ.)</a:t>
            </a:r>
            <a:br>
              <a:rPr lang="it"/>
            </a:br>
            <a:r>
              <a:rPr lang="it"/>
              <a:t>	</a:t>
            </a:r>
            <a:r>
              <a:rPr i="1" lang="it"/>
              <a:t>Během okružní jízdy městem nás provázeli dva </a:t>
            </a:r>
            <a:r>
              <a:rPr b="1" i="1" lang="it"/>
              <a:t>sympatičtí průvodci</a:t>
            </a:r>
            <a:r>
              <a:rPr i="1" lang="it"/>
              <a:t>.</a:t>
            </a:r>
            <a:endParaRPr i="1"/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b="1" lang="it"/>
              <a:t>vodiče X vodiči:</a:t>
            </a:r>
            <a:endParaRPr b="1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Dostal za úkol vypočítat vodivost a odpor </a:t>
            </a:r>
            <a:r>
              <a:rPr b="1" i="1" lang="it"/>
              <a:t>vodičů</a:t>
            </a:r>
            <a:r>
              <a:rPr i="1" lang="it"/>
              <a:t>.</a:t>
            </a:r>
            <a:br>
              <a:rPr i="1" lang="it"/>
            </a:br>
            <a:r>
              <a:rPr i="1" lang="it"/>
              <a:t>Živili se jako </a:t>
            </a:r>
            <a:r>
              <a:rPr b="1" i="1" lang="it"/>
              <a:t>vodiči loutek</a:t>
            </a:r>
            <a:r>
              <a:rPr i="1" lang="it"/>
              <a:t> neboli loutkoherci.</a:t>
            </a:r>
            <a:endParaRPr i="1"/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b="1" lang="it"/>
              <a:t>nosiče X nosiči: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	</a:t>
            </a:r>
            <a:r>
              <a:rPr i="1" lang="it"/>
              <a:t>Do </a:t>
            </a:r>
            <a:r>
              <a:rPr b="1" i="1" lang="it"/>
              <a:t>nosičů jsme si uložili</a:t>
            </a:r>
            <a:r>
              <a:rPr i="1" lang="it"/>
              <a:t> velkou svačinu na celodenní cyklistický výlet.</a:t>
            </a:r>
            <a:br>
              <a:rPr i="1" lang="it"/>
            </a:br>
            <a:r>
              <a:rPr i="1" lang="it"/>
              <a:t>	</a:t>
            </a:r>
            <a:r>
              <a:rPr b="1" i="1" lang="it"/>
              <a:t>Nosiči </a:t>
            </a:r>
            <a:r>
              <a:rPr i="1" lang="it"/>
              <a:t>se nám </a:t>
            </a:r>
            <a:r>
              <a:rPr b="1" i="1" lang="it"/>
              <a:t>postarali </a:t>
            </a:r>
            <a:r>
              <a:rPr i="1" lang="it"/>
              <a:t>o dopravení zavazadel do pokojů.</a:t>
            </a:r>
            <a:endParaRPr i="1"/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b="1" lang="it"/>
              <a:t>veterány X veteráni:</a:t>
            </a:r>
            <a:endParaRPr b="1"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/>
              <a:t>Navštívil výstavu </a:t>
            </a:r>
            <a:r>
              <a:rPr b="1" i="1" lang="it"/>
              <a:t>automobilových veteránů</a:t>
            </a:r>
            <a:r>
              <a:rPr i="1" lang="it"/>
              <a:t>.</a:t>
            </a:r>
            <a:br>
              <a:rPr i="1" lang="it"/>
            </a:br>
            <a:r>
              <a:rPr i="1" lang="it"/>
              <a:t>Přednášky se zúčastnili i někteří </a:t>
            </a:r>
            <a:r>
              <a:rPr b="1" i="1" lang="it"/>
              <a:t>váleční </a:t>
            </a:r>
            <a:r>
              <a:rPr b="1" i="1" lang="it"/>
              <a:t>veteráni</a:t>
            </a:r>
            <a:r>
              <a:rPr i="1" lang="it"/>
              <a:t>.</a:t>
            </a:r>
            <a:endParaRPr i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it">
                <a:solidFill>
                  <a:srgbClr val="C27BA0"/>
                </a:solidFill>
              </a:rPr>
              <a:t>Rodiče, lidičky, koně</a:t>
            </a:r>
            <a:endParaRPr b="1" i="1">
              <a:solidFill>
                <a:srgbClr val="C27BA0"/>
              </a:solidFill>
            </a:endParaRPr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62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neživotná koncovka v nominativu množného čísla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přísudkové sloveso však ve </a:t>
            </a:r>
            <a:r>
              <a:rPr b="1" lang="it" sz="2000" u="sng">
                <a:solidFill>
                  <a:srgbClr val="C27BA0"/>
                </a:solidFill>
              </a:rPr>
              <a:t>tvaru životném</a:t>
            </a:r>
            <a:endParaRPr b="1" sz="2000" u="sng">
              <a:solidFill>
                <a:srgbClr val="C27BA0"/>
              </a:solidFill>
            </a:endParaRPr>
          </a:p>
          <a:p>
            <a:pPr indent="45720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i="1"/>
          </a:p>
          <a:p>
            <a:pPr indent="45720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it"/>
              <a:t>Rodiče se přišli </a:t>
            </a:r>
            <a:r>
              <a:rPr i="1" lang="it"/>
              <a:t>podívat na představení svých dětí.</a:t>
            </a:r>
            <a:endParaRPr i="1"/>
          </a:p>
          <a:p>
            <a:pPr indent="45720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Krátce poté </a:t>
            </a:r>
            <a:r>
              <a:rPr b="1" i="1" lang="it"/>
              <a:t>se </a:t>
            </a:r>
            <a:r>
              <a:rPr i="1" lang="it"/>
              <a:t>na náměstí </a:t>
            </a:r>
            <a:r>
              <a:rPr b="1" i="1" lang="it"/>
              <a:t>seběhli lidičky</a:t>
            </a:r>
            <a:r>
              <a:rPr i="1" lang="it"/>
              <a:t> </a:t>
            </a:r>
            <a:r>
              <a:rPr i="1" lang="it"/>
              <a:t>ze všech stran.</a:t>
            </a:r>
            <a:endParaRPr i="1"/>
          </a:p>
          <a:p>
            <a:pPr indent="45720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/>
              <a:t>Přes léto </a:t>
            </a:r>
            <a:r>
              <a:rPr b="1" i="1" lang="it"/>
              <a:t>se koně pásli </a:t>
            </a:r>
            <a:r>
              <a:rPr i="1" lang="it"/>
              <a:t>na louce za naší zahradou.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it">
                <a:solidFill>
                  <a:srgbClr val="C27BA0"/>
                </a:solidFill>
              </a:rPr>
              <a:t>Kůň </a:t>
            </a:r>
            <a:r>
              <a:rPr b="1" lang="it">
                <a:solidFill>
                  <a:srgbClr val="C27BA0"/>
                </a:solidFill>
              </a:rPr>
              <a:t>- neživotná věc</a:t>
            </a:r>
            <a:endParaRPr b="1">
              <a:solidFill>
                <a:srgbClr val="C27BA0"/>
              </a:solidFill>
            </a:endParaRPr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95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Věc koni se podobající:</a:t>
            </a:r>
            <a:endParaRPr/>
          </a:p>
          <a:p>
            <a:pPr indent="-342900" lvl="0" marL="9144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tělocvičný kůň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kůň v šachách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kůň na kolotoči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zde neživotný tvar přísudkového slovesa: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Ukliďte </a:t>
            </a:r>
            <a:r>
              <a:rPr b="1" i="1" lang="it"/>
              <a:t>tělocvičné koně</a:t>
            </a:r>
            <a:r>
              <a:rPr i="1" lang="it"/>
              <a:t> zpět do nářaďovny.</a:t>
            </a:r>
            <a:endParaRPr i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Při poslední hře mu vyhodil všechny </a:t>
            </a:r>
            <a:r>
              <a:rPr b="1" i="1" lang="it"/>
              <a:t>koně</a:t>
            </a:r>
            <a:r>
              <a:rPr i="1" lang="it"/>
              <a:t>.</a:t>
            </a:r>
            <a:endParaRPr i="1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i="1" lang="it"/>
              <a:t>Koně na kolotoči</a:t>
            </a:r>
            <a:r>
              <a:rPr i="1" lang="it"/>
              <a:t> byly nově natřeny.</a:t>
            </a:r>
            <a:endParaRPr i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Podmět a doplněk</a:t>
            </a:r>
            <a:endParaRPr b="1">
              <a:solidFill>
                <a:srgbClr val="C27BA0"/>
              </a:solidFill>
            </a:endParaRPr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podmět (rod podmětu) řídí i tvar doplňku, který se k podmětu vztahuje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shodu nemůžeme řídit doplňkem!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ženský rod:</a:t>
            </a:r>
            <a:endParaRPr b="1"/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Naše </a:t>
            </a:r>
            <a:r>
              <a:rPr b="1" i="1" lang="it"/>
              <a:t>babičky </a:t>
            </a:r>
            <a:r>
              <a:rPr i="1" lang="it"/>
              <a:t>už jako batolata </a:t>
            </a:r>
            <a:r>
              <a:rPr b="1" i="1" lang="it"/>
              <a:t>pomáhaly </a:t>
            </a:r>
            <a:r>
              <a:rPr i="1" lang="it"/>
              <a:t>na poli.</a:t>
            </a:r>
            <a:endParaRPr i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rod mužský životný: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	Slavní </a:t>
            </a:r>
            <a:r>
              <a:rPr b="1" i="1" lang="it"/>
              <a:t>vynálezci </a:t>
            </a:r>
            <a:r>
              <a:rPr i="1" lang="it"/>
              <a:t>často už jako děti </a:t>
            </a:r>
            <a:r>
              <a:rPr b="1" i="1" lang="it"/>
              <a:t>projevili </a:t>
            </a:r>
            <a:r>
              <a:rPr i="1" lang="it"/>
              <a:t>své nadání.</a:t>
            </a:r>
            <a:endParaRPr i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nevyjádřený podmět + doplněk: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	Jako děti jsme rádi </a:t>
            </a:r>
            <a:r>
              <a:rPr b="1" i="1" lang="it"/>
              <a:t>skákali </a:t>
            </a:r>
            <a:r>
              <a:rPr i="1" lang="it"/>
              <a:t>přes kaluže. </a:t>
            </a:r>
            <a:r>
              <a:rPr lang="it"/>
              <a:t>(nevyj. </a:t>
            </a:r>
            <a:r>
              <a:rPr b="1" i="1" lang="it"/>
              <a:t>my</a:t>
            </a:r>
            <a:r>
              <a:rPr lang="it"/>
              <a:t>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Složitější případy shody přísudku s podmětem</a:t>
            </a:r>
            <a:endParaRPr b="1">
              <a:solidFill>
                <a:srgbClr val="C27BA0"/>
              </a:solidFill>
            </a:endParaRPr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136625" y="1017725"/>
            <a:ext cx="8925300" cy="412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podmět nevyjádřený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podmět vyjádřený bezrodým zájmenem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české víceslovné názvy </a:t>
            </a:r>
            <a:r>
              <a:rPr i="1" lang="it"/>
              <a:t>(Rychlé šípy, Tři sestry…)</a:t>
            </a:r>
            <a:endParaRPr i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cizojazyčné víceslovné názvy </a:t>
            </a:r>
            <a:r>
              <a:rPr i="1" lang="it"/>
              <a:t>(Red Wings, U2…)</a:t>
            </a:r>
            <a:endParaRPr i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názvy společností </a:t>
            </a:r>
            <a:r>
              <a:rPr i="1" lang="it"/>
              <a:t>(British Airways, Dove…)</a:t>
            </a:r>
            <a:endParaRPr i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názvy modních značek, obchodních řetězců </a:t>
            </a:r>
            <a:r>
              <a:rPr i="1" lang="it"/>
              <a:t>(Dolce </a:t>
            </a:r>
            <a:r>
              <a:rPr i="1" lang="it">
                <a:highlight>
                  <a:srgbClr val="FFFFFF"/>
                </a:highlight>
              </a:rPr>
              <a:t>&amp; Gabana </a:t>
            </a:r>
            <a:r>
              <a:rPr lang="it">
                <a:highlight>
                  <a:srgbClr val="FFFFFF"/>
                </a:highlight>
              </a:rPr>
              <a:t>a </a:t>
            </a:r>
            <a:r>
              <a:rPr i="1" lang="it">
                <a:highlight>
                  <a:srgbClr val="FFFFFF"/>
                </a:highlight>
              </a:rPr>
              <a:t>Missioni…)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zkratky společností (ČT, HBO, …)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typ hrabata, knížata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všeobecný podmět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typ davy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typ pět mužů, desítky lidí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typ Finanční úřad, oddělení styku s veřejností, … = shoda ve větách s přístavkem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Podmět nevyjádřený</a:t>
            </a:r>
            <a:endParaRPr b="1">
              <a:solidFill>
                <a:srgbClr val="C27BA0"/>
              </a:solidFill>
            </a:endParaRPr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11451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A64D79"/>
              </a:buClr>
              <a:buSzPts val="1800"/>
              <a:buAutoNum type="alphaLcParenR"/>
            </a:pPr>
            <a:r>
              <a:rPr b="1" lang="it">
                <a:solidFill>
                  <a:srgbClr val="A64D79"/>
                </a:solidFill>
              </a:rPr>
              <a:t>autorský plurál:</a:t>
            </a:r>
            <a:endParaRPr b="1">
              <a:solidFill>
                <a:srgbClr val="A64D79"/>
              </a:solidFill>
            </a:endParaRPr>
          </a:p>
          <a:p>
            <a:pPr indent="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Jak jsme již pronesl</a:t>
            </a:r>
            <a:r>
              <a:rPr b="1" i="1" lang="it"/>
              <a:t>i</a:t>
            </a:r>
            <a:r>
              <a:rPr i="1" lang="it"/>
              <a:t> při naší předchozí audienci…</a:t>
            </a:r>
            <a:endParaRPr i="1"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A64D79"/>
              </a:buClr>
              <a:buSzPts val="1800"/>
              <a:buAutoNum type="alphaLcParenR"/>
            </a:pPr>
            <a:r>
              <a:rPr b="1" lang="it">
                <a:solidFill>
                  <a:srgbClr val="A64D79"/>
                </a:solidFill>
              </a:rPr>
              <a:t>Děvčata…:</a:t>
            </a:r>
            <a:endParaRPr b="1">
              <a:solidFill>
                <a:srgbClr val="A64D79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/>
              <a:t>	Děvčata, jak jste se </a:t>
            </a:r>
            <a:r>
              <a:rPr b="1" i="1" lang="it"/>
              <a:t>měly/měla</a:t>
            </a:r>
            <a:r>
              <a:rPr i="1" lang="it"/>
              <a:t> na výletě?</a:t>
            </a:r>
            <a:endParaRPr i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