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90" r:id="rId3"/>
    <p:sldId id="284" r:id="rId4"/>
    <p:sldId id="264" r:id="rId5"/>
    <p:sldId id="285" r:id="rId6"/>
    <p:sldId id="262" r:id="rId7"/>
    <p:sldId id="258" r:id="rId8"/>
    <p:sldId id="257" r:id="rId9"/>
    <p:sldId id="289" r:id="rId10"/>
    <p:sldId id="288" r:id="rId11"/>
    <p:sldId id="287" r:id="rId12"/>
    <p:sldId id="282" r:id="rId13"/>
    <p:sldId id="283" r:id="rId14"/>
    <p:sldId id="280" r:id="rId15"/>
    <p:sldId id="281" r:id="rId16"/>
    <p:sldId id="276" r:id="rId17"/>
    <p:sldId id="277" r:id="rId18"/>
  </p:sldIdLst>
  <p:sldSz cx="9144000" cy="6858000" type="screen4x3"/>
  <p:notesSz cx="7104063" cy="10234613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006666"/>
    <a:srgbClr val="0099CC"/>
    <a:srgbClr val="660066"/>
    <a:srgbClr val="003300"/>
    <a:srgbClr val="A50021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48718" autoAdjust="0"/>
  </p:normalViewPr>
  <p:slideViewPr>
    <p:cSldViewPr>
      <p:cViewPr varScale="1">
        <p:scale>
          <a:sx n="53" d="100"/>
          <a:sy n="53" d="100"/>
        </p:scale>
        <p:origin x="271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974CD55F-8770-49DB-A351-DEDA2298BA2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750" cy="5127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B810349-2841-43B1-8E61-599D54FF083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9750" cy="5127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69DF507-03C0-4DFE-B9C9-A39C85C706A0}" type="datetimeFigureOut">
              <a:rPr lang="cs-CZ" altLang="cs-CZ"/>
              <a:pPr>
                <a:defRPr/>
              </a:pPr>
              <a:t>01.04.2021</a:t>
            </a:fld>
            <a:endParaRPr lang="cs-CZ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AF71A7E-D8E5-48E6-9D9F-8AF4D573B09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94D41886-3701-430E-A56F-67CCCCA68D9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4837" cy="46053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954A198E-6805-4658-9002-79BEE3D82DE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9750" cy="5127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4823" name="Rectangle 7">
            <a:extLst>
              <a:ext uri="{FF2B5EF4-FFF2-40B4-BE49-F238E27FC236}">
                <a16:creationId xmlns:a16="http://schemas.microsoft.com/office/drawing/2014/main" id="{A153AA85-899E-4F8D-A181-DF6E53D1E0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0263"/>
            <a:ext cx="3079750" cy="5127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E70101-4B60-4306-AEBE-4E95B922C56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obrázek snímku 1">
            <a:extLst>
              <a:ext uri="{FF2B5EF4-FFF2-40B4-BE49-F238E27FC236}">
                <a16:creationId xmlns:a16="http://schemas.microsoft.com/office/drawing/2014/main" id="{CEC0DB87-6E78-4349-A152-56849E9E24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Zástupný symbol pro poznámky 2">
            <a:extLst>
              <a:ext uri="{FF2B5EF4-FFF2-40B4-BE49-F238E27FC236}">
                <a16:creationId xmlns:a16="http://schemas.microsoft.com/office/drawing/2014/main" id="{ABB16883-2C39-4109-BFD3-12AA19FF01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dirty="0"/>
          </a:p>
        </p:txBody>
      </p:sp>
      <p:sp>
        <p:nvSpPr>
          <p:cNvPr id="4100" name="Zástupný symbol pro číslo snímku 3">
            <a:extLst>
              <a:ext uri="{FF2B5EF4-FFF2-40B4-BE49-F238E27FC236}">
                <a16:creationId xmlns:a16="http://schemas.microsoft.com/office/drawing/2014/main" id="{F26CE282-E2B7-448A-A1A0-A8668A0791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013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92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64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36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8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DA0A1A6-9553-437F-AFC1-4C1B5F229E01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>
            <a:extLst>
              <a:ext uri="{FF2B5EF4-FFF2-40B4-BE49-F238E27FC236}">
                <a16:creationId xmlns:a16="http://schemas.microsoft.com/office/drawing/2014/main" id="{0D3810B5-0590-46BA-A27C-D195DCE546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Zástupný symbol pro poznámky 2">
            <a:extLst>
              <a:ext uri="{FF2B5EF4-FFF2-40B4-BE49-F238E27FC236}">
                <a16:creationId xmlns:a16="http://schemas.microsoft.com/office/drawing/2014/main" id="{647B8819-8CCD-4BA7-89BD-568245E0D1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56" name="Zástupný symbol pro číslo snímku 3">
            <a:extLst>
              <a:ext uri="{FF2B5EF4-FFF2-40B4-BE49-F238E27FC236}">
                <a16:creationId xmlns:a16="http://schemas.microsoft.com/office/drawing/2014/main" id="{8C0F4002-0AE8-45C3-BF86-BD8B93A037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DEA8D3F-99F7-42B0-842E-CB341E8B259F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>
            <a:extLst>
              <a:ext uri="{FF2B5EF4-FFF2-40B4-BE49-F238E27FC236}">
                <a16:creationId xmlns:a16="http://schemas.microsoft.com/office/drawing/2014/main" id="{4FE234A6-F259-46DB-854B-85F0FB7A0D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Zástupný symbol pro poznámky 2">
            <a:extLst>
              <a:ext uri="{FF2B5EF4-FFF2-40B4-BE49-F238E27FC236}">
                <a16:creationId xmlns:a16="http://schemas.microsoft.com/office/drawing/2014/main" id="{C34457F1-D61B-47B5-9ACB-1666A2F46D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dirty="0"/>
          </a:p>
        </p:txBody>
      </p:sp>
      <p:sp>
        <p:nvSpPr>
          <p:cNvPr id="25604" name="Zástupný symbol pro číslo snímku 3">
            <a:extLst>
              <a:ext uri="{FF2B5EF4-FFF2-40B4-BE49-F238E27FC236}">
                <a16:creationId xmlns:a16="http://schemas.microsoft.com/office/drawing/2014/main" id="{2080DF53-A830-49D9-BA81-2669650812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013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92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64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36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8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6E8BEC0-66B4-4458-8E17-C90BC6994E3C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9154B196-B5D4-4FAD-B0C5-2E756D78C2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C43C53BD-4407-4738-8374-A8E0F514C0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dirty="0"/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BFA957AB-692C-4280-AFB5-139AC3A53E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013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92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64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36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8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BA4803E-F3FF-4397-BF29-815FEF80FCC6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>
            <a:extLst>
              <a:ext uri="{FF2B5EF4-FFF2-40B4-BE49-F238E27FC236}">
                <a16:creationId xmlns:a16="http://schemas.microsoft.com/office/drawing/2014/main" id="{37B063AE-B378-4BFF-9CDC-3E4CABD1C7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BE10669-9830-4AAD-8229-C90BD4A04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29700" name="Zástupný symbol pro číslo snímku 3">
            <a:extLst>
              <a:ext uri="{FF2B5EF4-FFF2-40B4-BE49-F238E27FC236}">
                <a16:creationId xmlns:a16="http://schemas.microsoft.com/office/drawing/2014/main" id="{A20925DD-F434-4724-8AC2-B30F45CDD7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505C25D-9ED5-452D-BFA8-FD0217A2F8BE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>
            <a:extLst>
              <a:ext uri="{FF2B5EF4-FFF2-40B4-BE49-F238E27FC236}">
                <a16:creationId xmlns:a16="http://schemas.microsoft.com/office/drawing/2014/main" id="{3B0431EB-24C6-499F-B2C8-FB9F8D3D98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Zástupný symbol pro poznámky 2">
            <a:extLst>
              <a:ext uri="{FF2B5EF4-FFF2-40B4-BE49-F238E27FC236}">
                <a16:creationId xmlns:a16="http://schemas.microsoft.com/office/drawing/2014/main" id="{940BD175-F9EF-4686-AC0E-D82AD48225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z="2000" dirty="0"/>
          </a:p>
        </p:txBody>
      </p:sp>
      <p:sp>
        <p:nvSpPr>
          <p:cNvPr id="31748" name="Zástupný symbol pro číslo snímku 3">
            <a:extLst>
              <a:ext uri="{FF2B5EF4-FFF2-40B4-BE49-F238E27FC236}">
                <a16:creationId xmlns:a16="http://schemas.microsoft.com/office/drawing/2014/main" id="{85659F0D-AD67-4448-9F4F-35F2497097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B6AFB25-751B-4317-B04C-A6BA724E3982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id="{9DB3B5D4-0C2E-415B-8FCD-6D252D23A5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id="{01CDBBFE-2AE5-4368-B6E5-880C626FE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id="{D7334EF4-AF69-43F7-84BB-FC199186BE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013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92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64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36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8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E60C4A-C69C-4E7E-9EFB-9E6A5592FEA1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24C32A93-93A6-4922-8886-4E4D6B021D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63FBA1CE-D1BA-41AA-A892-AE0C5236CE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dirty="0"/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7ACE39FA-94DE-4503-9A71-65CFD71397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013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92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64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36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8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08239D-8F74-4F77-8E9E-2BACAD6DE8F1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obrázek snímku 1">
            <a:extLst>
              <a:ext uri="{FF2B5EF4-FFF2-40B4-BE49-F238E27FC236}">
                <a16:creationId xmlns:a16="http://schemas.microsoft.com/office/drawing/2014/main" id="{867F015A-45E3-4E94-BD34-388FB5E90B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Zástupný symbol pro poznámky 2">
            <a:extLst>
              <a:ext uri="{FF2B5EF4-FFF2-40B4-BE49-F238E27FC236}">
                <a16:creationId xmlns:a16="http://schemas.microsoft.com/office/drawing/2014/main" id="{BF90CF93-CAB1-46CB-BA3A-2DBFA7C4CA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6148" name="Zástupný symbol pro číslo snímku 3">
            <a:extLst>
              <a:ext uri="{FF2B5EF4-FFF2-40B4-BE49-F238E27FC236}">
                <a16:creationId xmlns:a16="http://schemas.microsoft.com/office/drawing/2014/main" id="{7AE7AC5A-A86C-44D4-8405-9AB51BF0C9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801B60-1278-4E35-9D2B-CF8E5266F1CA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rázek snímku 1">
            <a:extLst>
              <a:ext uri="{FF2B5EF4-FFF2-40B4-BE49-F238E27FC236}">
                <a16:creationId xmlns:a16="http://schemas.microsoft.com/office/drawing/2014/main" id="{139244AC-5242-44E3-BCF8-F1C0F784B3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Zástupný symbol pro poznámky 2">
            <a:extLst>
              <a:ext uri="{FF2B5EF4-FFF2-40B4-BE49-F238E27FC236}">
                <a16:creationId xmlns:a16="http://schemas.microsoft.com/office/drawing/2014/main" id="{843ED48E-9903-4F77-8B62-33DC5E692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endParaRPr lang="cs-CZ" altLang="cs-CZ" dirty="0"/>
          </a:p>
        </p:txBody>
      </p:sp>
      <p:sp>
        <p:nvSpPr>
          <p:cNvPr id="8196" name="Zástupný symbol pro číslo snímku 3">
            <a:extLst>
              <a:ext uri="{FF2B5EF4-FFF2-40B4-BE49-F238E27FC236}">
                <a16:creationId xmlns:a16="http://schemas.microsoft.com/office/drawing/2014/main" id="{C8917759-87D4-4A67-B077-BF06078B6B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28DD977-3E40-472C-9923-B00285FB0912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>
            <a:extLst>
              <a:ext uri="{FF2B5EF4-FFF2-40B4-BE49-F238E27FC236}">
                <a16:creationId xmlns:a16="http://schemas.microsoft.com/office/drawing/2014/main" id="{0249999E-1E0D-47AE-8131-97148A7A0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Zástupný symbol pro poznámky 2">
            <a:extLst>
              <a:ext uri="{FF2B5EF4-FFF2-40B4-BE49-F238E27FC236}">
                <a16:creationId xmlns:a16="http://schemas.microsoft.com/office/drawing/2014/main" id="{A4662A4A-6EFF-4859-BBA4-DA7920A515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dirty="0"/>
          </a:p>
        </p:txBody>
      </p:sp>
      <p:sp>
        <p:nvSpPr>
          <p:cNvPr id="10244" name="Zástupný symbol pro číslo snímku 3">
            <a:extLst>
              <a:ext uri="{FF2B5EF4-FFF2-40B4-BE49-F238E27FC236}">
                <a16:creationId xmlns:a16="http://schemas.microsoft.com/office/drawing/2014/main" id="{E79E5AC7-352B-4BED-AFB2-3B5A99A6F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013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92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64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36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8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D2EB500-375E-4047-8337-C74E209B1677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>
            <a:extLst>
              <a:ext uri="{FF2B5EF4-FFF2-40B4-BE49-F238E27FC236}">
                <a16:creationId xmlns:a16="http://schemas.microsoft.com/office/drawing/2014/main" id="{2B88431A-2201-4963-BC5E-175C7EE8E5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D572777-3DB4-48D3-BB10-F5BF1907E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12292" name="Zástupný symbol pro číslo snímku 3">
            <a:extLst>
              <a:ext uri="{FF2B5EF4-FFF2-40B4-BE49-F238E27FC236}">
                <a16:creationId xmlns:a16="http://schemas.microsoft.com/office/drawing/2014/main" id="{CA6EB45B-FBB0-498A-8D87-4CB8C6C720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B5C6E3-6F60-444E-B7C6-D989874A541A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obrázek snímku 1">
            <a:extLst>
              <a:ext uri="{FF2B5EF4-FFF2-40B4-BE49-F238E27FC236}">
                <a16:creationId xmlns:a16="http://schemas.microsoft.com/office/drawing/2014/main" id="{9832B2D6-B562-44A5-B8BA-7BA9976AAF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Zástupný symbol pro poznámky 2">
            <a:extLst>
              <a:ext uri="{FF2B5EF4-FFF2-40B4-BE49-F238E27FC236}">
                <a16:creationId xmlns:a16="http://schemas.microsoft.com/office/drawing/2014/main" id="{4523BA9B-E092-4364-A7B9-74384CD01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dirty="0"/>
          </a:p>
        </p:txBody>
      </p:sp>
      <p:sp>
        <p:nvSpPr>
          <p:cNvPr id="14340" name="Zástupný symbol pro číslo snímku 3">
            <a:extLst>
              <a:ext uri="{FF2B5EF4-FFF2-40B4-BE49-F238E27FC236}">
                <a16:creationId xmlns:a16="http://schemas.microsoft.com/office/drawing/2014/main" id="{35C7E4EB-1040-4AD8-A6BF-2215DAEFA3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CF5BDD-ED60-4838-AE2E-F1E23411B501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id="{31D596EA-678C-487F-94D3-D947F56FD7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id="{EA080B28-1837-4D85-80BC-CA6029EA9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endParaRPr lang="cs-CZ" altLang="cs-CZ" dirty="0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id="{610ACDD5-45F5-4BB6-847A-F3FAF1839C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42FFC9C-D12B-4856-B8C8-F6A47F178136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>
            <a:extLst>
              <a:ext uri="{FF2B5EF4-FFF2-40B4-BE49-F238E27FC236}">
                <a16:creationId xmlns:a16="http://schemas.microsoft.com/office/drawing/2014/main" id="{A36836EA-CF36-496A-8E22-C1547781A5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Zástupný symbol pro poznámky 2">
            <a:extLst>
              <a:ext uri="{FF2B5EF4-FFF2-40B4-BE49-F238E27FC236}">
                <a16:creationId xmlns:a16="http://schemas.microsoft.com/office/drawing/2014/main" id="{4810008A-45B4-4794-9247-72828BC26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18436" name="Zástupný symbol pro číslo snímku 3">
            <a:extLst>
              <a:ext uri="{FF2B5EF4-FFF2-40B4-BE49-F238E27FC236}">
                <a16:creationId xmlns:a16="http://schemas.microsoft.com/office/drawing/2014/main" id="{B107A18B-1CDF-4600-8566-450A69BA0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03EB08D-CC8E-4D6F-BAF7-2B03F4CC5451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>
            <a:extLst>
              <a:ext uri="{FF2B5EF4-FFF2-40B4-BE49-F238E27FC236}">
                <a16:creationId xmlns:a16="http://schemas.microsoft.com/office/drawing/2014/main" id="{85BA7C21-3E71-4486-986F-2BDDFB9A4F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Zástupný symbol pro poznámky 2">
            <a:extLst>
              <a:ext uri="{FF2B5EF4-FFF2-40B4-BE49-F238E27FC236}">
                <a16:creationId xmlns:a16="http://schemas.microsoft.com/office/drawing/2014/main" id="{50E0B471-60C1-4120-8BEC-3A1015AF9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Od 30 sekundy do 2:40. </a:t>
            </a:r>
          </a:p>
          <a:p>
            <a:endParaRPr lang="cs-CZ" altLang="cs-CZ" dirty="0"/>
          </a:p>
        </p:txBody>
      </p:sp>
      <p:sp>
        <p:nvSpPr>
          <p:cNvPr id="21508" name="Zástupný symbol pro číslo snímku 3">
            <a:extLst>
              <a:ext uri="{FF2B5EF4-FFF2-40B4-BE49-F238E27FC236}">
                <a16:creationId xmlns:a16="http://schemas.microsoft.com/office/drawing/2014/main" id="{6B78E509-7B8F-488D-BFC0-CE793B8AF8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B5B08CB-3577-4827-B8F1-43A7E9324DEB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09A967-064C-4F76-A8DD-D3D4978B67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ECD45D-6C34-4DE5-A966-5457F72A2A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5C9274-2881-4DDB-A02B-4A7454C89A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09B5E-0EFA-43FD-A05E-19E3CED6A984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1215920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B48CC-A744-4DE6-97BD-73F05793CE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979C37-767A-4A59-B203-56468699D0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1B4F84-D31A-41BC-9BEE-2826B5FEA1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7193-9379-4FDF-AFCF-6A43911602EC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2294104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260900-2E4A-40BA-8699-7667A14BAE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BC79D6-AEF2-4797-ADAD-43398534B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FECF01-96E8-406D-ADC8-E81662CA1D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C26D0-0877-4CFE-A3F5-C8100CBABBB7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314107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07FD96-ACB8-455E-87F0-E136F88995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DED4E9-DF82-437D-9E9C-A50FA3F7E0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19D544-18C8-4827-A3DB-6AB152C54D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F519D-6955-458F-B58D-571C02F8D498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723450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3461C9-16CB-4204-ACAE-031160F36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28B6FE-1307-4E60-AB82-82EBE0A827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EBA0EE-7F54-4544-A039-6295FE08BF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4BEE6-A461-4645-AB70-51CF71759C14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382828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2F8445-EE5B-42E7-BC4F-0C5C172A73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884449-9316-4222-9E0F-879192E157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2D3638-0178-41E1-A328-51FBA203BA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34413-193E-47BF-91D6-4D5E192C1799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116307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9307B86-2F09-485D-B048-A5FE54BDAC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CE94E1D-31D6-4222-9563-005B17A577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B8EF15C-AE31-4ADF-BE36-1C77D5325A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8754D-3BB1-4E84-97DA-F2917548D3E9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1835228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80AD011-9F35-4B34-A7C0-950DEDACB6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019495-1BFB-4651-B723-B8DD66144F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05876A8-D18A-4056-AAD1-E39B6BE52D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6A006-CDCD-4142-B216-62DBCCEBA2DB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3507050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75405D4-AA17-40EE-8D17-6F22E82BE0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98A3009-9C63-4AB8-8B9A-49EF92D830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522E6F-0B50-4336-BC86-3CECEC7C40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0C642-EA60-4057-9389-D3EA985D6419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3157391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151E1B-70DD-4F4A-B00E-942E389B93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FF2AE3-AF6C-45CC-86A2-09A5D7884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519AAF-E366-4039-BA7C-EB1AA44333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64311-64F8-4F62-B09D-D85DABE14332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215763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F2CD3F-9CF3-4518-B9CB-EE970CD0B2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BF8CC6-7B27-4513-8E89-C6AE3E2F04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EC4EF2-4487-40FD-A33C-951AFD205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072F3-8F0B-45A0-B7F8-652B803C2F4C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287331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8AC4896-36E4-4D1B-81D9-5D3AC5A381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cs-CZ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BD215C4-DD80-41D4-B928-A956E69B8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cs-CZ"/>
              <a:t>Haga clic para modificar el estilo de texto del patrón</a:t>
            </a:r>
          </a:p>
          <a:p>
            <a:pPr lvl="1"/>
            <a:r>
              <a:rPr lang="es-ES" altLang="cs-CZ"/>
              <a:t>Segundo nivel</a:t>
            </a:r>
          </a:p>
          <a:p>
            <a:pPr lvl="2"/>
            <a:r>
              <a:rPr lang="es-ES" altLang="cs-CZ"/>
              <a:t>Tercer nivel</a:t>
            </a:r>
          </a:p>
          <a:p>
            <a:pPr lvl="3"/>
            <a:r>
              <a:rPr lang="es-ES" altLang="cs-CZ"/>
              <a:t>Cuarto nivel</a:t>
            </a:r>
          </a:p>
          <a:p>
            <a:pPr lvl="4"/>
            <a:r>
              <a:rPr lang="es-ES" altLang="cs-CZ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6D25BA8-3250-4A39-BAA2-28524C3DFF3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5610A5C-6EE2-417A-B6CF-8F9CCB9C83E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7D87825-865D-4D11-A507-DB43F085D3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ED9C04B-1924-44A3-B8CA-D1DCB9A68F12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video" Target="https://www.youtube.com/embed/2V1J-gc9MrE?start=2&amp;feature=oembed" TargetMode="Externa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hyperlink" Target="http://katalogpo.upol.cz/obecna-cast/2-podpurna-opatreni-ve-vzdelavani/" TargetMode="External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hyperlink" Target="http://www.inkluzivniskola.cz/" TargetMode="External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jrc/sites/jrcsh/files/theoriesofmigration2.pdf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auccj.cz/wp-content/uploads/2014/01/zaciname-ucit-cestinu-pro-deti-cizince-mladsi-skolni-vek-1.pdf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://www.auccj.cz/wp-content/uploads/2015/01/zaciname-ucit-cestinu-pro-deti-cizince-predskolni-vek.pdf" TargetMode="External"/><Relationship Id="rId5" Type="http://schemas.openxmlformats.org/officeDocument/2006/relationships/hyperlink" Target="http://www.meta-ops.cz/sites/default/files/deti_s_omj_v_ms_0.pdf" TargetMode="Externa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9" Type="http://schemas.openxmlformats.org/officeDocument/2006/relationships/hyperlink" Target="https://www.encyclopediaofmigration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50">
            <a:extLst>
              <a:ext uri="{FF2B5EF4-FFF2-40B4-BE49-F238E27FC236}">
                <a16:creationId xmlns:a16="http://schemas.microsoft.com/office/drawing/2014/main" id="{2CF683F2-FE46-4F14-982D-4BB32274E4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476250"/>
            <a:ext cx="7850188" cy="1800225"/>
          </a:xfrm>
        </p:spPr>
        <p:txBody>
          <a:bodyPr/>
          <a:lstStyle/>
          <a:p>
            <a:pPr algn="l" eaLnBrk="1" hangingPunct="1"/>
            <a:r>
              <a:rPr lang="cs-CZ" altLang="cs-CZ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Dítě v multietnické třídě</a:t>
            </a:r>
            <a:endParaRPr lang="es-ES" altLang="cs-CZ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CAEF15F-E274-48D2-A13E-787E7225B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46"/>
    </mc:Choice>
    <mc:Fallback>
      <p:transition spd="slow" advTm="41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JAKÁ JE ŠKOLA U MĚ DOMA - Anastasia">
            <a:hlinkClick r:id="" action="ppaction://media"/>
            <a:extLst>
              <a:ext uri="{FF2B5EF4-FFF2-40B4-BE49-F238E27FC236}">
                <a16:creationId xmlns:a16="http://schemas.microsoft.com/office/drawing/2014/main" id="{6CB9BEE1-0FD4-4022-9A00-4599A8C6DE3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836613"/>
            <a:ext cx="9163050" cy="5154612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598117F-434A-4A26-A33F-B2CF0B3692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02"/>
    </mc:Choice>
    <mc:Fallback>
      <p:transition spd="slow" advTm="11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38E0890F-200B-4E7B-86B9-F2F3A3852E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chemeClr val="bg1"/>
                </a:solidFill>
              </a:rPr>
              <a:t>Fenomén vykořenění</a:t>
            </a:r>
          </a:p>
        </p:txBody>
      </p:sp>
      <p:sp>
        <p:nvSpPr>
          <p:cNvPr id="22531" name="Zástupný obsah 2">
            <a:extLst>
              <a:ext uri="{FF2B5EF4-FFF2-40B4-BE49-F238E27FC236}">
                <a16:creationId xmlns:a16="http://schemas.microsoft.com/office/drawing/2014/main" id="{3069F58C-D23F-427B-834A-F2952F3CC6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827463" cy="4525963"/>
          </a:xfrm>
        </p:spPr>
        <p:txBody>
          <a:bodyPr/>
          <a:lstStyle/>
          <a:p>
            <a:r>
              <a:rPr lang="cs-CZ" altLang="cs-CZ"/>
              <a:t>Cristina Igoa: The inner world of the immigrant child</a:t>
            </a:r>
          </a:p>
          <a:p>
            <a:r>
              <a:rPr lang="cs-CZ" altLang="cs-CZ"/>
              <a:t>Vykořenění</a:t>
            </a:r>
          </a:p>
          <a:p>
            <a:r>
              <a:rPr lang="cs-CZ" altLang="cs-CZ"/>
              <a:t>Tiché období</a:t>
            </a:r>
          </a:p>
        </p:txBody>
      </p:sp>
      <p:pic>
        <p:nvPicPr>
          <p:cNvPr id="22532" name="Google Shape;41;p6" descr="Obsah obrázku držení, ruka, malé, stůl&#10;&#10;Popis vygenerovaný s velmi vysokou mírou spolehlivosti">
            <a:extLst>
              <a:ext uri="{FF2B5EF4-FFF2-40B4-BE49-F238E27FC236}">
                <a16:creationId xmlns:a16="http://schemas.microsoft.com/office/drawing/2014/main" id="{7812473F-CDA2-4A61-BDC2-4B9D30CDF55B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49400"/>
            <a:ext cx="37623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C0DFEF3-B4A8-4D80-8492-9D8B8FB15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293"/>
    </mc:Choice>
    <mc:Fallback>
      <p:transition spd="slow" advTm="226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230FA08-81F9-4635-8536-A365071A6F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351837" cy="647700"/>
          </a:xfrm>
        </p:spPr>
        <p:txBody>
          <a:bodyPr/>
          <a:lstStyle/>
          <a:p>
            <a:pPr algn="l"/>
            <a:r>
              <a:rPr lang="cs-CZ" altLang="cs-CZ" sz="3700">
                <a:solidFill>
                  <a:schemeClr val="bg1"/>
                </a:solidFill>
              </a:rPr>
              <a:t>Bariéry ve vzdělávání žáků s OMJ 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F37D914-99C7-4184-BB00-556E03444B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229600" cy="4411662"/>
          </a:xfrm>
        </p:spPr>
        <p:txBody>
          <a:bodyPr/>
          <a:lstStyle/>
          <a:p>
            <a:pPr algn="just">
              <a:lnSpc>
                <a:spcPct val="90000"/>
              </a:lnSpc>
              <a:defRPr/>
            </a:pPr>
            <a:r>
              <a:rPr lang="cs-CZ" altLang="cs-CZ" sz="2200" dirty="0"/>
              <a:t>Neznalost českého jazyka</a:t>
            </a:r>
          </a:p>
          <a:p>
            <a:pPr algn="just">
              <a:lnSpc>
                <a:spcPct val="90000"/>
              </a:lnSpc>
              <a:defRPr/>
            </a:pPr>
            <a:r>
              <a:rPr lang="cs-CZ" altLang="cs-CZ" sz="2200" dirty="0"/>
              <a:t>Opomíjení interkulturních rozdílů a sociální situaci dítěte v komplexním měřítku celé rodiny a komunity</a:t>
            </a:r>
          </a:p>
          <a:p>
            <a:pPr algn="just">
              <a:lnSpc>
                <a:spcPct val="90000"/>
              </a:lnSpc>
              <a:defRPr/>
            </a:pPr>
            <a:r>
              <a:rPr lang="cs-CZ" altLang="cs-CZ" sz="2200" dirty="0"/>
              <a:t>Školám chybí jasný koordinační koncept</a:t>
            </a:r>
          </a:p>
          <a:p>
            <a:pPr algn="just">
              <a:lnSpc>
                <a:spcPct val="90000"/>
              </a:lnSpc>
              <a:defRPr/>
            </a:pPr>
            <a:r>
              <a:rPr lang="cs-CZ" altLang="cs-CZ" sz="2200" dirty="0"/>
              <a:t>Nedostatečná informovanost škol v oblasti vzdělávání a integrace cizinců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200" dirty="0"/>
              <a:t>Nedostatečná kvalifikace pedagogů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200" dirty="0"/>
              <a:t>Nedostupná pedagogická diagnostika a poradenství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200" dirty="0"/>
              <a:t>Nedůvěra a neznalost rodičů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endParaRPr lang="cs-CZ" altLang="cs-CZ" sz="2200" dirty="0"/>
          </a:p>
          <a:p>
            <a:pPr marL="0" indent="0" algn="just">
              <a:lnSpc>
                <a:spcPct val="90000"/>
              </a:lnSpc>
              <a:buFontTx/>
              <a:buNone/>
              <a:defRPr/>
            </a:pPr>
            <a:endParaRPr lang="cs-CZ" altLang="cs-CZ" sz="22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D1003FD-35D1-483F-BB07-F6366AF07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461"/>
    </mc:Choice>
    <mc:Fallback>
      <p:transition spd="slow" advTm="294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F62827C-D5D7-45CF-BA4B-5771DC9613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353425" cy="792163"/>
          </a:xfrm>
        </p:spPr>
        <p:txBody>
          <a:bodyPr/>
          <a:lstStyle/>
          <a:p>
            <a:pPr algn="l"/>
            <a:r>
              <a:rPr lang="cs-CZ" altLang="cs-CZ" sz="3700">
                <a:solidFill>
                  <a:schemeClr val="bg1"/>
                </a:solidFill>
              </a:rPr>
              <a:t>Podpůrná opatření k cílové skupině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31BE4AA-FBC8-4766-8A17-03F5780700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229600" cy="44116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/>
              <a:t>Grantové výzvy MŠMT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Nadace, spolupráce s obcí, VŠ, NNO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Vyrovnávací třída (pouze PoS Kostelec nad Orlicí)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Kurzy Státního integračního programu (jen uprchlíci)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A další opatření dle §</a:t>
            </a:r>
            <a:r>
              <a:rPr lang="en-US" altLang="cs-CZ" sz="2400"/>
              <a:t>16</a:t>
            </a:r>
            <a:r>
              <a:rPr lang="cs-CZ" altLang="cs-CZ" sz="2400"/>
              <a:t> → </a:t>
            </a:r>
            <a:r>
              <a:rPr lang="cs-CZ" altLang="cs-CZ" sz="2400">
                <a:hlinkClick r:id="rId5"/>
              </a:rPr>
              <a:t>podpůrná opatření</a:t>
            </a:r>
            <a:endParaRPr lang="cs-CZ" altLang="cs-CZ" sz="24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02090BF-C80E-407B-9135-67EB76DD9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214"/>
    </mc:Choice>
    <mc:Fallback>
      <p:transition spd="slow" advTm="131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EE1630E4-44F3-428A-87DF-D2C8DFA047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640762" cy="858838"/>
          </a:xfrm>
        </p:spPr>
        <p:txBody>
          <a:bodyPr/>
          <a:lstStyle/>
          <a:p>
            <a:r>
              <a:rPr lang="cs-CZ" altLang="cs-CZ" sz="2400">
                <a:solidFill>
                  <a:schemeClr val="bg1"/>
                </a:solidFill>
              </a:rPr>
              <a:t>Praktické kroky při aktivizaci nového jazyka (Miller, 1992)</a:t>
            </a:r>
          </a:p>
        </p:txBody>
      </p:sp>
      <p:sp>
        <p:nvSpPr>
          <p:cNvPr id="22531" name="Zástupný symbol pro obsah 1">
            <a:extLst>
              <a:ext uri="{FF2B5EF4-FFF2-40B4-BE49-F238E27FC236}">
                <a16:creationId xmlns:a16="http://schemas.microsoft.com/office/drawing/2014/main" id="{509FE308-F265-49FC-9867-67371FCF5D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3000" dirty="0"/>
              <a:t>Oční kontakt a úsměv</a:t>
            </a:r>
          </a:p>
          <a:p>
            <a:pPr>
              <a:defRPr/>
            </a:pPr>
            <a:r>
              <a:rPr lang="cs-CZ" altLang="cs-CZ" sz="3000" dirty="0"/>
              <a:t>Jazykově se přibližte, buďte vzorem</a:t>
            </a:r>
          </a:p>
          <a:p>
            <a:pPr>
              <a:defRPr/>
            </a:pPr>
            <a:r>
              <a:rPr lang="cs-CZ" altLang="cs-CZ" sz="3000" dirty="0"/>
              <a:t>Děti rozumí, ale nemluví</a:t>
            </a:r>
          </a:p>
          <a:p>
            <a:pPr>
              <a:defRPr/>
            </a:pPr>
            <a:r>
              <a:rPr lang="cs-CZ" altLang="cs-CZ" sz="3000" dirty="0"/>
              <a:t>Neverbální komunikace</a:t>
            </a:r>
          </a:p>
          <a:p>
            <a:pPr>
              <a:defRPr/>
            </a:pPr>
            <a:r>
              <a:rPr lang="cs-CZ" altLang="cs-CZ" sz="3000" dirty="0"/>
              <a:t>Myslet na individuální tempo</a:t>
            </a:r>
          </a:p>
          <a:p>
            <a:pPr>
              <a:defRPr/>
            </a:pPr>
            <a:r>
              <a:rPr lang="cs-CZ" sz="2400" dirty="0"/>
              <a:t>Tipy pro rozvoj řeči: Story </a:t>
            </a:r>
            <a:r>
              <a:rPr lang="cs-CZ" sz="2400" dirty="0" err="1"/>
              <a:t>cubes</a:t>
            </a:r>
            <a:r>
              <a:rPr lang="cs-CZ" sz="2400" dirty="0"/>
              <a:t>, </a:t>
            </a:r>
            <a:r>
              <a:rPr lang="cs-CZ" sz="2400" dirty="0" err="1"/>
              <a:t>Storysacs</a:t>
            </a:r>
            <a:r>
              <a:rPr lang="cs-CZ" sz="2400" dirty="0"/>
              <a:t>, </a:t>
            </a:r>
            <a:r>
              <a:rPr lang="cs-CZ" sz="2400" dirty="0" err="1"/>
              <a:t>Logico</a:t>
            </a:r>
            <a:r>
              <a:rPr lang="cs-CZ" sz="2400" dirty="0"/>
              <a:t>, Metoda KIKUS (software), Metoda </a:t>
            </a:r>
            <a:r>
              <a:rPr lang="cs-CZ" sz="2400" dirty="0" err="1"/>
              <a:t>Grunnlaget</a:t>
            </a:r>
            <a:r>
              <a:rPr lang="cs-CZ" sz="2400" dirty="0"/>
              <a:t>, Komunikační kartičky ke globálnímu čtení, Strukturované učení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endParaRPr lang="cs-CZ" alt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2626C37-2092-4225-B98A-DFC822630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484"/>
    </mc:Choice>
    <mc:Fallback>
      <p:transition spd="slow" advTm="262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209572E-B17E-4E9C-9726-9046F719F4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08962" cy="576263"/>
          </a:xfrm>
        </p:spPr>
        <p:txBody>
          <a:bodyPr/>
          <a:lstStyle/>
          <a:p>
            <a:pPr algn="l"/>
            <a:r>
              <a:rPr lang="cs-CZ" altLang="cs-CZ" sz="3600">
                <a:solidFill>
                  <a:schemeClr val="bg1"/>
                </a:solidFill>
              </a:rPr>
              <a:t>Tipy při práci s dětmi příchozích</a:t>
            </a: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D85131F2-5293-4E11-95C3-20AF80809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50" y="1412875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cs-CZ" sz="3000" dirty="0"/>
              <a:t>Pokuste se s pomocí rodičů poznat dítě</a:t>
            </a:r>
          </a:p>
          <a:p>
            <a:pPr>
              <a:defRPr/>
            </a:pPr>
            <a:r>
              <a:rPr lang="cs-CZ" sz="3000" dirty="0"/>
              <a:t>Zkuste najít u dítěte nějaký talent, který je jazykově nezávislý</a:t>
            </a:r>
          </a:p>
          <a:p>
            <a:pPr>
              <a:defRPr/>
            </a:pPr>
            <a:r>
              <a:rPr lang="cs-CZ" sz="3000" dirty="0"/>
              <a:t>Pokud jste ve škole, vytvořte pro žáka plán </a:t>
            </a:r>
            <a:r>
              <a:rPr lang="cs-CZ" sz="3000" dirty="0" err="1"/>
              <a:t>ped</a:t>
            </a:r>
            <a:r>
              <a:rPr lang="cs-CZ" sz="3000" dirty="0"/>
              <a:t>. podpory</a:t>
            </a:r>
          </a:p>
          <a:p>
            <a:pPr>
              <a:defRPr/>
            </a:pPr>
            <a:r>
              <a:rPr lang="cs-CZ" sz="3000" dirty="0"/>
              <a:t>Zkuste využít formativní hodnocení žáka</a:t>
            </a:r>
          </a:p>
          <a:p>
            <a:pPr>
              <a:defRPr/>
            </a:pPr>
            <a:r>
              <a:rPr lang="cs-CZ" sz="3000" dirty="0"/>
              <a:t>Zapojte do začlenění ostatní žáky třídy/školy (možnost peer-</a:t>
            </a:r>
            <a:r>
              <a:rPr lang="cs-CZ" sz="3000" dirty="0" err="1"/>
              <a:t>tutoringu</a:t>
            </a:r>
            <a:r>
              <a:rPr lang="cs-CZ" sz="3000" dirty="0"/>
              <a:t>)</a:t>
            </a:r>
          </a:p>
          <a:p>
            <a:pPr>
              <a:defRPr/>
            </a:pPr>
            <a:r>
              <a:rPr lang="cs-CZ" altLang="cs-CZ" sz="3000" dirty="0"/>
              <a:t>Podpora rodiny v kontaktu se školou </a:t>
            </a:r>
          </a:p>
          <a:p>
            <a:pPr marL="0" indent="0">
              <a:buFontTx/>
              <a:buNone/>
              <a:defRPr/>
            </a:pPr>
            <a:endParaRPr lang="cs-CZ" sz="3000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 marL="0" indent="0">
              <a:buFontTx/>
              <a:buNone/>
              <a:defRPr/>
            </a:pPr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4D2B7AE-1DFC-45F8-8D55-4C534C6BA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668"/>
    </mc:Choice>
    <mc:Fallback>
      <p:transition spd="slow" advTm="24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8890FE76-C979-454C-BF89-F3C2A9BB6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7010400" cy="1527175"/>
          </a:xfrm>
        </p:spPr>
        <p:txBody>
          <a:bodyPr/>
          <a:lstStyle/>
          <a:p>
            <a:pPr algn="l" eaLnBrk="1" hangingPunct="1"/>
            <a:r>
              <a:rPr lang="cs-CZ" altLang="cs-CZ" sz="3600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Organizace pracující s migranty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7AD5276-72CC-4E93-B36D-ABAE25134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7802562" cy="4114800"/>
          </a:xfrm>
        </p:spPr>
        <p:txBody>
          <a:bodyPr/>
          <a:lstStyle/>
          <a:p>
            <a:pPr algn="just" eaLnBrk="1" hangingPunct="1"/>
            <a:r>
              <a:rPr lang="cs-CZ" altLang="cs-CZ" sz="2200">
                <a:latin typeface="Times New Roman" panose="02020603050405020304" pitchFamily="18" charset="0"/>
                <a:cs typeface="Times New Roman" panose="02020603050405020304" pitchFamily="18" charset="0"/>
              </a:rPr>
              <a:t>OPU - Organizace pro pomoc uprchlíkům</a:t>
            </a:r>
          </a:p>
          <a:p>
            <a:pPr algn="just" eaLnBrk="1" hangingPunct="1"/>
            <a:r>
              <a:rPr lang="cs-CZ" altLang="cs-CZ" sz="2200">
                <a:latin typeface="Times New Roman" panose="02020603050405020304" pitchFamily="18" charset="0"/>
                <a:cs typeface="Times New Roman" panose="02020603050405020304" pitchFamily="18" charset="0"/>
              </a:rPr>
              <a:t>Diecézní Charita Brno   </a:t>
            </a:r>
          </a:p>
          <a:p>
            <a:pPr algn="just" eaLnBrk="1" hangingPunct="1"/>
            <a:r>
              <a:rPr lang="cs-CZ" altLang="cs-CZ" sz="2200">
                <a:latin typeface="Times New Roman" panose="02020603050405020304" pitchFamily="18" charset="0"/>
                <a:cs typeface="Times New Roman" panose="02020603050405020304" pitchFamily="18" charset="0"/>
              </a:rPr>
              <a:t>PPI - Poradna pro integraci</a:t>
            </a:r>
          </a:p>
          <a:p>
            <a:pPr algn="just" eaLnBrk="1" hangingPunct="1"/>
            <a:r>
              <a:rPr lang="cs-CZ" altLang="cs-CZ" sz="2200">
                <a:latin typeface="Times New Roman" panose="02020603050405020304" pitchFamily="18" charset="0"/>
                <a:cs typeface="Times New Roman" panose="02020603050405020304" pitchFamily="18" charset="0"/>
              </a:rPr>
              <a:t>CIC – Centrum pro integraci cizinců</a:t>
            </a:r>
          </a:p>
          <a:p>
            <a:pPr algn="just" eaLnBrk="1" hangingPunct="1"/>
            <a:r>
              <a:rPr lang="cs-CZ" altLang="cs-CZ" sz="2200">
                <a:latin typeface="Times New Roman" panose="02020603050405020304" pitchFamily="18" charset="0"/>
                <a:cs typeface="Times New Roman" panose="02020603050405020304" pitchFamily="18" charset="0"/>
              </a:rPr>
              <a:t>In Báze Berkat</a:t>
            </a:r>
          </a:p>
          <a:p>
            <a:pPr algn="just" eaLnBrk="1" hangingPunct="1"/>
            <a:r>
              <a:rPr lang="cs-CZ" altLang="cs-CZ" sz="2200">
                <a:latin typeface="Times New Roman" panose="02020603050405020304" pitchFamily="18" charset="0"/>
                <a:cs typeface="Times New Roman" panose="02020603050405020304" pitchFamily="18" charset="0"/>
              </a:rPr>
              <a:t>Sdružení pro integraci a migraci</a:t>
            </a:r>
          </a:p>
          <a:p>
            <a:pPr algn="just" eaLnBrk="1" hangingPunct="1"/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META o.s. (</a:t>
            </a: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www.inkluzivniskola.cz</a:t>
            </a: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– výborný server pro pedagogy!)</a:t>
            </a:r>
          </a:p>
          <a:p>
            <a:pPr algn="just" eaLnBrk="1" hangingPunct="1"/>
            <a:r>
              <a:rPr lang="cs-CZ" altLang="cs-CZ" sz="2200">
                <a:latin typeface="Times New Roman" panose="02020603050405020304" pitchFamily="18" charset="0"/>
                <a:cs typeface="Times New Roman" panose="02020603050405020304" pitchFamily="18" charset="0"/>
              </a:rPr>
              <a:t>Asociace učitelů češtiny jako cizího jazyka</a:t>
            </a:r>
          </a:p>
          <a:p>
            <a:pPr algn="just" eaLnBrk="1" hangingPunct="1"/>
            <a:r>
              <a:rPr lang="cs-CZ" altLang="cs-CZ" sz="2200">
                <a:latin typeface="Times New Roman" panose="02020603050405020304" pitchFamily="18" charset="0"/>
                <a:cs typeface="Times New Roman" panose="02020603050405020304" pitchFamily="18" charset="0"/>
              </a:rPr>
              <a:t>Multikulturní centrum Praha</a:t>
            </a:r>
          </a:p>
          <a:p>
            <a:pPr algn="just" eaLnBrk="1" hangingPunct="1"/>
            <a:r>
              <a:rPr lang="cs-CZ" altLang="cs-CZ" sz="2200">
                <a:latin typeface="Times New Roman" panose="02020603050405020304" pitchFamily="18" charset="0"/>
                <a:cs typeface="Times New Roman" panose="02020603050405020304" pitchFamily="18" charset="0"/>
              </a:rPr>
              <a:t>…a mnohé další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ADED84A-087B-4078-B1A0-BC1DD612B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014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3A0BCFC6-6AB5-475D-BCD8-BA5E92076D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cs-CZ" altLang="cs-CZ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57390ABB-1786-4676-A0EF-8BE79C2E74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400175"/>
            <a:ext cx="8018463" cy="41148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n-US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EURYDICE (2004). Integrating Immigrant Children into Schools in Europe. Brusel</a:t>
            </a:r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Euridyce</a:t>
            </a:r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Kurowski, M. (2016). Vybrané oblasti edukace žáků-uprchlíků v České republice. </a:t>
            </a:r>
            <a:r>
              <a:rPr lang="en-US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Available here:</a:t>
            </a:r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 https://is.muni.cz/auth/th/56187/ pedf_d/.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Linhartová, T., Loudová Stralczynská, B. (2014). Děti s odlišným mateřským jazykem v mateřských školách. Meta, o.p.s. Dostupné z: </a:t>
            </a:r>
            <a:r>
              <a:rPr lang="en-US" altLang="cs-CZ" sz="140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http://www.meta-ops.cz/sites/default/files/deti_s_omj_v_ms_0.pdf</a:t>
            </a:r>
            <a:endParaRPr lang="cs-CZ" altLang="cs-CZ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n-US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Doleží, L. a kol. (2015). Začínáme učit češtinu pro děti cizince – předškolní věk. Asociace učitelů češtiny jako cizího jazyka. Dostupné z: </a:t>
            </a:r>
            <a:r>
              <a:rPr lang="en-US" altLang="cs-CZ" sz="140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http://www.auccj.cz/wp-content/uploads/2015/01/zaciname-ucit-cestinu-pro-deti-cizince-predskolni-vek.pdf</a:t>
            </a:r>
            <a:endParaRPr lang="cs-CZ" altLang="cs-CZ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n-US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Doleží, L. a kol. (201</a:t>
            </a:r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). Začínáme učit češtinu pro děti cizince – </a:t>
            </a:r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mladší </a:t>
            </a:r>
            <a:r>
              <a:rPr lang="en-US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školní věk. Asociace učitelů češtiny jako cizího jazyka. Dostupné z: </a:t>
            </a:r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http://www.auccj.cz/wp-content/uploads/2014/01/zaciname-ucit-cestinu-pro-deti-cizince-mladsi-skolni-vek-1.pdf</a:t>
            </a:r>
            <a:endParaRPr lang="cs-CZ" altLang="cs-CZ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n-US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Miller, K. (1992). Guidelines for helping non-English speaking children adjust</a:t>
            </a:r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and communicate. In E. Neugebauer, Alike and different: exploring our humanity</a:t>
            </a:r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with young children (s. 38–50). Washington DC: NAEYC.</a:t>
            </a:r>
            <a:endParaRPr lang="cs-CZ" altLang="cs-CZ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endParaRPr lang="cs-CZ" altLang="cs-CZ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Doplňkové materiály k tématu: 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Infografika Evropské komise k teoriím migrace:  </a:t>
            </a:r>
            <a:r>
              <a:rPr lang="cs-CZ" altLang="cs-CZ" sz="1400">
                <a:hlinkClick r:id="rId8"/>
              </a:rPr>
              <a:t>https://ec.europa.eu/jrc/sites/jrcsh/files/theoriesofmigration2.pdf</a:t>
            </a:r>
            <a:endParaRPr lang="cs-CZ" altLang="cs-CZ" sz="1400"/>
          </a:p>
          <a:p>
            <a:pPr algn="just" eaLnBrk="1" hangingPunct="1">
              <a:lnSpc>
                <a:spcPct val="80000"/>
              </a:lnSpc>
            </a:pPr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Encyklopedie migrace: </a:t>
            </a:r>
            <a:r>
              <a:rPr lang="cs-CZ" altLang="cs-CZ" sz="1400">
                <a:hlinkClick r:id="rId9"/>
              </a:rPr>
              <a:t>https://www.encyclopediaofmigration.org/</a:t>
            </a:r>
            <a:endParaRPr lang="cs-CZ" altLang="cs-CZ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15D3922-31A5-45A6-9CF5-1B7071380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71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B603F37C-FCE2-4A84-B7EF-223FE948BA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chemeClr val="bg1"/>
                </a:solidFill>
              </a:rPr>
              <a:t>Obsah</a:t>
            </a:r>
          </a:p>
        </p:txBody>
      </p:sp>
      <p:sp>
        <p:nvSpPr>
          <p:cNvPr id="5123" name="Zástupný obsah 2">
            <a:extLst>
              <a:ext uri="{FF2B5EF4-FFF2-40B4-BE49-F238E27FC236}">
                <a16:creationId xmlns:a16="http://schemas.microsoft.com/office/drawing/2014/main" id="{DF1A97C6-22D7-4528-A95C-7EF7BD78FC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Migrace</a:t>
            </a:r>
          </a:p>
          <a:p>
            <a:r>
              <a:rPr lang="cs-CZ" altLang="cs-CZ"/>
              <a:t>Interkulturní komunikace</a:t>
            </a:r>
          </a:p>
          <a:p>
            <a:r>
              <a:rPr lang="cs-CZ" altLang="cs-CZ"/>
              <a:t>Dítě s OMJ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275F2C6-3347-4634-A522-93EB5A359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79"/>
    </mc:Choice>
    <mc:Fallback>
      <p:transition spd="slow" advTm="22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4E064CD-48B6-45F3-B091-AB007AB948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algn="just" eaLnBrk="1" hangingPunct="1"/>
            <a:r>
              <a:rPr lang="cs-CZ" altLang="cs-CZ" sz="4000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Migrace v Evropě a ve světě vizuálně</a:t>
            </a:r>
          </a:p>
        </p:txBody>
      </p:sp>
      <p:pic>
        <p:nvPicPr>
          <p:cNvPr id="7171" name="Obrázek 2">
            <a:extLst>
              <a:ext uri="{FF2B5EF4-FFF2-40B4-BE49-F238E27FC236}">
                <a16:creationId xmlns:a16="http://schemas.microsoft.com/office/drawing/2014/main" id="{94BA7BB0-CDEE-4E4C-BBDD-E29BC48B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7200900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D545350-89BD-4962-8EF0-8669136CE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28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2">
            <a:extLst>
              <a:ext uri="{FF2B5EF4-FFF2-40B4-BE49-F238E27FC236}">
                <a16:creationId xmlns:a16="http://schemas.microsoft.com/office/drawing/2014/main" id="{70AD1E99-404B-41C8-9B79-D421DE02F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788"/>
            <a:ext cx="914400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54ADA6A-4598-4B11-A02D-990EB06F7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77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917A572-5E14-43F6-90CF-016C8377C2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cs-CZ" altLang="cs-CZ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Cílová skupina</a:t>
            </a:r>
          </a:p>
        </p:txBody>
      </p:sp>
      <p:pic>
        <p:nvPicPr>
          <p:cNvPr id="11267" name="Obrázek 3">
            <a:extLst>
              <a:ext uri="{FF2B5EF4-FFF2-40B4-BE49-F238E27FC236}">
                <a16:creationId xmlns:a16="http://schemas.microsoft.com/office/drawing/2014/main" id="{E1010127-41C1-4C0A-BA21-25FF1717D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68413"/>
            <a:ext cx="7056438" cy="529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8D59305-2380-442F-9A2D-B4D38637C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316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EFAC6241-2AB7-4CE4-883C-4192EE9104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7475"/>
            <a:ext cx="9144000" cy="1143000"/>
          </a:xfrm>
        </p:spPr>
        <p:txBody>
          <a:bodyPr/>
          <a:lstStyle/>
          <a:p>
            <a:r>
              <a:rPr lang="cs-CZ" altLang="cs-CZ" sz="4000">
                <a:solidFill>
                  <a:schemeClr val="bg1"/>
                </a:solidFill>
              </a:rPr>
              <a:t>Akulturační strategie dle J. W. Berryho</a:t>
            </a:r>
          </a:p>
        </p:txBody>
      </p:sp>
      <p:pic>
        <p:nvPicPr>
          <p:cNvPr id="13315" name="Obrázek 3">
            <a:extLst>
              <a:ext uri="{FF2B5EF4-FFF2-40B4-BE49-F238E27FC236}">
                <a16:creationId xmlns:a16="http://schemas.microsoft.com/office/drawing/2014/main" id="{DA7CDC84-7B85-49B5-ADAF-B61EE9390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5597525"/>
            <a:ext cx="1535112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Obrázek 3">
            <a:extLst>
              <a:ext uri="{FF2B5EF4-FFF2-40B4-BE49-F238E27FC236}">
                <a16:creationId xmlns:a16="http://schemas.microsoft.com/office/drawing/2014/main" id="{C7A66A6A-3815-41FA-A725-3498DEA06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12875"/>
            <a:ext cx="5935662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24377D1-04D8-47B3-91F2-18646123C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538"/>
    </mc:Choice>
    <mc:Fallback>
      <p:transition spd="slow" advTm="245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F7D9623-6E33-4AD1-AA27-0D2ACCB3C6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3525"/>
            <a:ext cx="7281863" cy="1143000"/>
          </a:xfrm>
        </p:spPr>
        <p:txBody>
          <a:bodyPr/>
          <a:lstStyle/>
          <a:p>
            <a:pPr eaLnBrk="1" hangingPunct="1"/>
            <a:r>
              <a:rPr lang="cs-CZ" altLang="cs-CZ" sz="3000">
                <a:solidFill>
                  <a:schemeClr val="bg1"/>
                </a:solidFill>
              </a:rPr>
              <a:t>Teorie kulturních dimenzí (G. Hofstede)</a:t>
            </a:r>
            <a:endParaRPr lang="es-ES" altLang="cs-CZ" sz="3000">
              <a:solidFill>
                <a:schemeClr val="bg1"/>
              </a:solidFill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8164F6E2-A804-44A9-BB39-EF7D20A701F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4038600" cy="3268663"/>
          </a:xfrm>
        </p:spPr>
        <p:txBody>
          <a:bodyPr/>
          <a:lstStyle/>
          <a:p>
            <a:pPr eaLnBrk="1" hangingPunct="1"/>
            <a:r>
              <a:rPr lang="cs-CZ" altLang="cs-CZ"/>
              <a:t>Malá vzdálenost moci</a:t>
            </a:r>
          </a:p>
          <a:p>
            <a:pPr eaLnBrk="1" hangingPunct="1"/>
            <a:r>
              <a:rPr lang="cs-CZ" altLang="cs-CZ"/>
              <a:t>Individualismus</a:t>
            </a:r>
          </a:p>
          <a:p>
            <a:pPr eaLnBrk="1" hangingPunct="1"/>
            <a:r>
              <a:rPr lang="cs-CZ" altLang="cs-CZ"/>
              <a:t>Maskulinita</a:t>
            </a:r>
          </a:p>
          <a:p>
            <a:pPr eaLnBrk="1" hangingPunct="1"/>
            <a:r>
              <a:rPr lang="es-ES" altLang="cs-CZ"/>
              <a:t>Vyhýbání se nejistotě</a:t>
            </a:r>
            <a:endParaRPr lang="cs-CZ" altLang="cs-CZ"/>
          </a:p>
          <a:p>
            <a:pPr eaLnBrk="1" hangingPunct="1"/>
            <a:r>
              <a:rPr lang="cs-CZ" altLang="cs-CZ"/>
              <a:t>Dlouhodobá orientace</a:t>
            </a:r>
          </a:p>
          <a:p>
            <a:pPr eaLnBrk="1" hangingPunct="1"/>
            <a:r>
              <a:rPr lang="cs-CZ" altLang="cs-CZ"/>
              <a:t>Požitkářství</a:t>
            </a:r>
            <a:endParaRPr lang="es-ES" altLang="cs-CZ"/>
          </a:p>
        </p:txBody>
      </p:sp>
      <p:sp>
        <p:nvSpPr>
          <p:cNvPr id="15364" name="Zástupný symbol pro obsah 1">
            <a:extLst>
              <a:ext uri="{FF2B5EF4-FFF2-40B4-BE49-F238E27FC236}">
                <a16:creationId xmlns:a16="http://schemas.microsoft.com/office/drawing/2014/main" id="{328FB9ED-B10E-4AB3-91EF-88F5385A0FBD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8200" y="1600200"/>
            <a:ext cx="4325938" cy="3268663"/>
          </a:xfrm>
        </p:spPr>
        <p:txBody>
          <a:bodyPr/>
          <a:lstStyle/>
          <a:p>
            <a:pPr eaLnBrk="1" hangingPunct="1"/>
            <a:r>
              <a:rPr lang="cs-CZ" altLang="cs-CZ"/>
              <a:t>Velká vzdálenost moci</a:t>
            </a:r>
          </a:p>
          <a:p>
            <a:pPr eaLnBrk="1" hangingPunct="1"/>
            <a:r>
              <a:rPr lang="cs-CZ" altLang="cs-CZ"/>
              <a:t>Kolektivismus</a:t>
            </a:r>
          </a:p>
          <a:p>
            <a:pPr eaLnBrk="1" hangingPunct="1"/>
            <a:r>
              <a:rPr lang="cs-CZ" altLang="cs-CZ"/>
              <a:t>Feminita</a:t>
            </a:r>
          </a:p>
          <a:p>
            <a:pPr eaLnBrk="1" hangingPunct="1"/>
            <a:r>
              <a:rPr lang="cs-CZ" altLang="cs-CZ"/>
              <a:t>Odvaha riskovat..</a:t>
            </a:r>
          </a:p>
          <a:p>
            <a:pPr eaLnBrk="1" hangingPunct="1"/>
            <a:r>
              <a:rPr lang="cs-CZ" altLang="cs-CZ"/>
              <a:t>Krátkodobá orientace</a:t>
            </a:r>
          </a:p>
          <a:p>
            <a:pPr eaLnBrk="1" hangingPunct="1"/>
            <a:r>
              <a:rPr lang="cs-CZ" altLang="cs-CZ"/>
              <a:t>Zdrženlivost</a:t>
            </a:r>
          </a:p>
        </p:txBody>
      </p:sp>
      <p:sp>
        <p:nvSpPr>
          <p:cNvPr id="15365" name="Obdélník 1">
            <a:extLst>
              <a:ext uri="{FF2B5EF4-FFF2-40B4-BE49-F238E27FC236}">
                <a16:creationId xmlns:a16="http://schemas.microsoft.com/office/drawing/2014/main" id="{AF5E914D-14FF-4CEB-958B-ACBC0FB69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257800"/>
            <a:ext cx="792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Zdroj: </a:t>
            </a:r>
            <a:r>
              <a:rPr lang="en-US" altLang="cs-CZ" sz="1800"/>
              <a:t>http://</a:t>
            </a:r>
            <a:r>
              <a:rPr lang="cs-CZ" altLang="cs-CZ" sz="1800"/>
              <a:t>www.hofstede-insights.com</a:t>
            </a:r>
            <a:r>
              <a:rPr lang="en-US" altLang="cs-CZ" sz="1800"/>
              <a:t>/product/compare-countries</a:t>
            </a:r>
          </a:p>
        </p:txBody>
      </p:sp>
      <p:pic>
        <p:nvPicPr>
          <p:cNvPr id="15366" name="Obrázek 5">
            <a:extLst>
              <a:ext uri="{FF2B5EF4-FFF2-40B4-BE49-F238E27FC236}">
                <a16:creationId xmlns:a16="http://schemas.microsoft.com/office/drawing/2014/main" id="{9F62BC1D-F21A-4905-8EC1-36419902B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8" y="5470525"/>
            <a:ext cx="17764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D054191-0A9D-4E74-9C46-3919FF317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065"/>
    </mc:Choice>
    <mc:Fallback>
      <p:transition spd="slow" advTm="155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180030A-E211-4882-AC06-845AA3C425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424862" cy="1143000"/>
          </a:xfrm>
        </p:spPr>
        <p:txBody>
          <a:bodyPr/>
          <a:lstStyle/>
          <a:p>
            <a:pPr eaLnBrk="1" hangingPunct="1"/>
            <a:r>
              <a:rPr lang="cs-CZ" altLang="cs-CZ" sz="3000">
                <a:solidFill>
                  <a:schemeClr val="bg1"/>
                </a:solidFill>
              </a:rPr>
              <a:t>Vývojový model interkulturní senzitivity - DMIS (M. Bennett)</a:t>
            </a:r>
            <a:endParaRPr lang="es-ES" altLang="cs-CZ" sz="3000">
              <a:solidFill>
                <a:schemeClr val="bg1"/>
              </a:solidFill>
            </a:endParaRPr>
          </a:p>
        </p:txBody>
      </p:sp>
      <p:pic>
        <p:nvPicPr>
          <p:cNvPr id="17411" name="Zástupný obsah 6">
            <a:extLst>
              <a:ext uri="{FF2B5EF4-FFF2-40B4-BE49-F238E27FC236}">
                <a16:creationId xmlns:a16="http://schemas.microsoft.com/office/drawing/2014/main" id="{3041085D-D304-4220-8090-C561140545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013" y="1893888"/>
            <a:ext cx="7672387" cy="3070225"/>
          </a:xfrm>
        </p:spPr>
      </p:pic>
      <p:pic>
        <p:nvPicPr>
          <p:cNvPr id="17412" name="Obrázek 3">
            <a:extLst>
              <a:ext uri="{FF2B5EF4-FFF2-40B4-BE49-F238E27FC236}">
                <a16:creationId xmlns:a16="http://schemas.microsoft.com/office/drawing/2014/main" id="{2B95CDE8-19BB-4D94-A430-5A74AB3B2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5516563"/>
            <a:ext cx="17764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FD5BF5A-11BA-45B0-9AEC-D58B95676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81"/>
    </mc:Choice>
    <mc:Fallback>
      <p:transition spd="slow" advTm="77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D6F9167D-2119-4C30-8C93-5C01C41739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chemeClr val="bg1"/>
                </a:solidFill>
              </a:rPr>
              <a:t>Interkulturní komunikace</a:t>
            </a:r>
          </a:p>
        </p:txBody>
      </p:sp>
      <p:pic>
        <p:nvPicPr>
          <p:cNvPr id="19459" name="Google Shape;88;p13" descr="Obsah obrázku text, kniha&#10;&#10;Popis vygenerovaný s velmi vysokou mírou spolehlivosti">
            <a:extLst>
              <a:ext uri="{FF2B5EF4-FFF2-40B4-BE49-F238E27FC236}">
                <a16:creationId xmlns:a16="http://schemas.microsoft.com/office/drawing/2014/main" id="{23450A6D-9004-4DE7-BAC4-BF7C5BE39FF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r="2" b="2"/>
          <a:stretch>
            <a:fillRect/>
          </a:stretch>
        </p:blipFill>
        <p:spPr bwMode="auto">
          <a:xfrm>
            <a:off x="1403350" y="1417638"/>
            <a:ext cx="6481763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6C40A51-4CBF-4FB5-A5A7-9AD543E2E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60"/>
    </mc:Choice>
    <mc:Fallback>
      <p:transition spd="slow" advTm="74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9367</TotalTime>
  <Words>688</Words>
  <Application>Microsoft Office PowerPoint</Application>
  <PresentationFormat>Předvádění na obrazovce (4:3)</PresentationFormat>
  <Paragraphs>99</Paragraphs>
  <Slides>17</Slides>
  <Notes>16</Notes>
  <HiddenSlides>0</HiddenSlides>
  <MMClips>18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Diseño predeterminado</vt:lpstr>
      <vt:lpstr>Dítě v multietnické třídě</vt:lpstr>
      <vt:lpstr>Obsah</vt:lpstr>
      <vt:lpstr>Migrace v Evropě a ve světě vizuálně</vt:lpstr>
      <vt:lpstr>Prezentace aplikace PowerPoint</vt:lpstr>
      <vt:lpstr>Cílová skupina</vt:lpstr>
      <vt:lpstr>Akulturační strategie dle J. W. Berryho</vt:lpstr>
      <vt:lpstr>Teorie kulturních dimenzí (G. Hofstede)</vt:lpstr>
      <vt:lpstr>Vývojový model interkulturní senzitivity - DMIS (M. Bennett)</vt:lpstr>
      <vt:lpstr>Interkulturní komunikace</vt:lpstr>
      <vt:lpstr>Prezentace aplikace PowerPoint</vt:lpstr>
      <vt:lpstr>Fenomén vykořenění</vt:lpstr>
      <vt:lpstr>Bariéry ve vzdělávání žáků s OMJ </vt:lpstr>
      <vt:lpstr>Podpůrná opatření k cílové skupině</vt:lpstr>
      <vt:lpstr>Praktické kroky při aktivizaci nového jazyka (Miller, 1992)</vt:lpstr>
      <vt:lpstr>Tipy při práci s dětmi příchozích</vt:lpstr>
      <vt:lpstr>Organizace pracující s migranty</vt:lpstr>
      <vt:lpstr>Zdroje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Martina Kurowski</cp:lastModifiedBy>
  <cp:revision>835</cp:revision>
  <cp:lastPrinted>2017-11-25T21:33:56Z</cp:lastPrinted>
  <dcterms:created xsi:type="dcterms:W3CDTF">2010-05-23T14:28:12Z</dcterms:created>
  <dcterms:modified xsi:type="dcterms:W3CDTF">2021-04-01T22:19:51Z</dcterms:modified>
</cp:coreProperties>
</file>