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0" r:id="rId4"/>
    <p:sldId id="271" r:id="rId5"/>
    <p:sldId id="272" r:id="rId6"/>
    <p:sldId id="273" r:id="rId7"/>
    <p:sldId id="274" r:id="rId8"/>
    <p:sldId id="275" r:id="rId9"/>
    <p:sldId id="276" r:id="rId10"/>
    <p:sldId id="277"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6213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7278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643777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91609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E38F6154-957F-4065-AF01-38F4DD01E2F5}"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D7D01E9-AD0A-47E6-917E-252EEF3C0AC6}"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05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214878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01261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E38F6154-957F-4065-AF01-38F4DD01E2F5}" type="datetimeFigureOut">
              <a:rPr lang="cs-CZ" smtClean="0"/>
              <a:t>17. 1. 2021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1359245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38F6154-957F-4065-AF01-38F4DD01E2F5}" type="datetimeFigureOut">
              <a:rPr lang="cs-CZ" smtClean="0"/>
              <a:t>17. 1. 2021</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350127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7D01E9-AD0A-47E6-917E-252EEF3C0AC6}" type="slidenum">
              <a:rPr lang="cs-CZ" smtClean="0"/>
              <a:t>‹#›</a:t>
            </a:fld>
            <a:endParaRPr lang="cs-CZ"/>
          </a:p>
        </p:txBody>
      </p:sp>
    </p:spTree>
    <p:extLst>
      <p:ext uri="{BB962C8B-B14F-4D97-AF65-F5344CB8AC3E}">
        <p14:creationId xmlns:p14="http://schemas.microsoft.com/office/powerpoint/2010/main" val="77267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38F6154-957F-4065-AF01-38F4DD01E2F5}"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D7D01E9-AD0A-47E6-917E-252EEF3C0AC6}" type="slidenum">
              <a:rPr lang="cs-CZ" smtClean="0"/>
              <a:t>‹#›</a:t>
            </a:fld>
            <a:endParaRPr lang="cs-CZ"/>
          </a:p>
        </p:txBody>
      </p:sp>
    </p:spTree>
    <p:extLst>
      <p:ext uri="{BB962C8B-B14F-4D97-AF65-F5344CB8AC3E}">
        <p14:creationId xmlns:p14="http://schemas.microsoft.com/office/powerpoint/2010/main" val="48917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38F6154-957F-4065-AF01-38F4DD01E2F5}" type="datetimeFigureOut">
              <a:rPr lang="cs-CZ" smtClean="0"/>
              <a:t>17. 1. 2021</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7D01E9-AD0A-47E6-917E-252EEF3C0AC6}"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79245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killsyouneed.com/writing-skills.html" TargetMode="External"/><Relationship Id="rId2" Type="http://schemas.openxmlformats.org/officeDocument/2006/relationships/hyperlink" Target="https://www.skillsyouneed.com/ips/verbal-communication.html" TargetMode="External"/><Relationship Id="rId1" Type="http://schemas.openxmlformats.org/officeDocument/2006/relationships/slideLayout" Target="../slideLayouts/slideLayout2.xml"/><Relationship Id="rId5" Type="http://schemas.openxmlformats.org/officeDocument/2006/relationships/hyperlink" Target="https://www.skillsyouneed.com/ips/nonverbal-communication.html" TargetMode="External"/><Relationship Id="rId4" Type="http://schemas.openxmlformats.org/officeDocument/2006/relationships/hyperlink" Target="https://www.skillsyouneed.com/num/graphs-charts.html"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90152"/>
            <a:ext cx="9144000" cy="3419811"/>
          </a:xfrm>
        </p:spPr>
        <p:txBody>
          <a:bodyPr>
            <a:normAutofit/>
          </a:bodyPr>
          <a:lstStyle/>
          <a:p>
            <a:pPr algn="ctr"/>
            <a:r>
              <a:rPr lang="cs-CZ" sz="6000" b="1" dirty="0" err="1"/>
              <a:t>Principles</a:t>
            </a:r>
            <a:r>
              <a:rPr lang="cs-CZ" sz="6000" b="1" dirty="0"/>
              <a:t> </a:t>
            </a:r>
            <a:r>
              <a:rPr lang="cs-CZ" sz="6000" b="1" dirty="0" err="1"/>
              <a:t>of</a:t>
            </a:r>
            <a:r>
              <a:rPr lang="cs-CZ" sz="6000" b="1" dirty="0"/>
              <a:t> non-</a:t>
            </a:r>
            <a:r>
              <a:rPr lang="cs-CZ" sz="6000" b="1" dirty="0" err="1"/>
              <a:t>verbal</a:t>
            </a:r>
            <a:r>
              <a:rPr lang="cs-CZ" sz="6000" b="1" dirty="0"/>
              <a:t> </a:t>
            </a:r>
            <a:r>
              <a:rPr lang="cs-CZ" sz="6000" b="1" dirty="0" err="1"/>
              <a:t>communication</a:t>
            </a:r>
            <a:r>
              <a:rPr lang="cs-CZ" b="1" dirty="0" smtClean="0"/>
              <a:t/>
            </a:r>
            <a:br>
              <a:rPr lang="cs-CZ" b="1" dirty="0" smtClean="0"/>
            </a:br>
            <a:r>
              <a:rPr lang="en-GB" sz="4400" b="1" dirty="0" smtClean="0"/>
              <a:t>Educational Communication</a:t>
            </a:r>
            <a:r>
              <a:rPr lang="cs-CZ" sz="6000" b="1" dirty="0" smtClean="0"/>
              <a:t/>
            </a:r>
            <a:br>
              <a:rPr lang="cs-CZ" sz="6000" b="1" dirty="0" smtClean="0"/>
            </a:br>
            <a:endParaRPr lang="cs-CZ" b="1" dirty="0"/>
          </a:p>
        </p:txBody>
      </p:sp>
      <p:sp>
        <p:nvSpPr>
          <p:cNvPr id="3" name="Podnadpis 2"/>
          <p:cNvSpPr>
            <a:spLocks noGrp="1"/>
          </p:cNvSpPr>
          <p:nvPr>
            <p:ph type="subTitle" idx="1"/>
          </p:nvPr>
        </p:nvSpPr>
        <p:spPr/>
        <p:txBody>
          <a:bodyPr/>
          <a:lstStyle/>
          <a:p>
            <a:r>
              <a:rPr lang="cs-CZ" b="1" dirty="0" smtClean="0"/>
              <a:t>SZ6612</a:t>
            </a:r>
            <a:r>
              <a:rPr lang="cs-CZ" dirty="0"/>
              <a:t> </a:t>
            </a:r>
            <a:r>
              <a:rPr lang="cs-CZ" dirty="0" err="1"/>
              <a:t>Educational</a:t>
            </a:r>
            <a:r>
              <a:rPr lang="cs-CZ" dirty="0"/>
              <a:t> </a:t>
            </a:r>
            <a:r>
              <a:rPr lang="cs-CZ" dirty="0" err="1"/>
              <a:t>Communication</a:t>
            </a:r>
            <a:endParaRPr lang="cs-CZ" dirty="0"/>
          </a:p>
          <a:p>
            <a:r>
              <a:rPr lang="cs-CZ" b="1" dirty="0"/>
              <a:t>SZ6638</a:t>
            </a:r>
            <a:r>
              <a:rPr lang="cs-CZ" dirty="0"/>
              <a:t> </a:t>
            </a:r>
            <a:r>
              <a:rPr lang="cs-CZ" dirty="0" err="1"/>
              <a:t>Educational</a:t>
            </a:r>
            <a:r>
              <a:rPr lang="cs-CZ" dirty="0"/>
              <a:t> </a:t>
            </a:r>
            <a:r>
              <a:rPr lang="cs-CZ" dirty="0" err="1"/>
              <a:t>Communication</a:t>
            </a:r>
            <a:endParaRPr lang="cs-CZ" dirty="0"/>
          </a:p>
        </p:txBody>
      </p:sp>
    </p:spTree>
    <p:extLst>
      <p:ext uri="{BB962C8B-B14F-4D97-AF65-F5344CB8AC3E}">
        <p14:creationId xmlns:p14="http://schemas.microsoft.com/office/powerpoint/2010/main" val="3582651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a:t>
            </a:r>
            <a:r>
              <a:rPr lang="en-GB" b="1" dirty="0" smtClean="0"/>
              <a:t>communication</a:t>
            </a:r>
            <a:r>
              <a:rPr lang="cs-CZ" b="1" dirty="0" smtClean="0"/>
              <a:t> 6</a:t>
            </a:r>
            <a:endParaRPr lang="cs-CZ" b="1" dirty="0"/>
          </a:p>
        </p:txBody>
      </p:sp>
      <p:sp>
        <p:nvSpPr>
          <p:cNvPr id="3" name="Zástupný symbol pro obsah 2"/>
          <p:cNvSpPr>
            <a:spLocks noGrp="1"/>
          </p:cNvSpPr>
          <p:nvPr>
            <p:ph idx="1"/>
          </p:nvPr>
        </p:nvSpPr>
        <p:spPr/>
        <p:txBody>
          <a:bodyPr>
            <a:noAutofit/>
          </a:bodyPr>
          <a:lstStyle/>
          <a:p>
            <a:pPr marL="0" indent="0">
              <a:buNone/>
            </a:pPr>
            <a:r>
              <a:rPr lang="en-GB" sz="2800" b="1" dirty="0" smtClean="0"/>
              <a:t>Communication </a:t>
            </a:r>
            <a:r>
              <a:rPr lang="en-GB" sz="2800" b="1" dirty="0"/>
              <a:t>via 'appearance' </a:t>
            </a:r>
            <a:r>
              <a:rPr lang="en-GB" sz="2800" dirty="0"/>
              <a:t>- stresses the importance of one's appearance and style of clothes, hair and make-up, etc. </a:t>
            </a:r>
            <a:endParaRPr lang="cs-CZ" sz="2800" dirty="0" smtClean="0"/>
          </a:p>
          <a:p>
            <a:pPr marL="0" indent="0">
              <a:buNone/>
            </a:pPr>
            <a:r>
              <a:rPr lang="en-GB" sz="2800" dirty="0" smtClean="0"/>
              <a:t>The </a:t>
            </a:r>
            <a:r>
              <a:rPr lang="en-GB" sz="2800" dirty="0"/>
              <a:t>appearance of the teacher provides certain information about the teacher's character traits and the teacher is therefore under the students' scrutiny. </a:t>
            </a:r>
            <a:endParaRPr lang="cs-CZ" sz="2800" dirty="0" smtClean="0"/>
          </a:p>
          <a:p>
            <a:pPr marL="0" indent="0">
              <a:buNone/>
            </a:pPr>
            <a:r>
              <a:rPr lang="en-GB" sz="2800" dirty="0" smtClean="0"/>
              <a:t>Another </a:t>
            </a:r>
            <a:r>
              <a:rPr lang="en-GB" sz="2800" dirty="0"/>
              <a:t>important factor is arrangement of the class and its environment. Information about the student can be distinguished from student's desk and how tidy or messy his things are, etc. </a:t>
            </a:r>
            <a:endParaRPr lang="cs-CZ" sz="2800" dirty="0" smtClean="0"/>
          </a:p>
          <a:p>
            <a:pPr marL="0" indent="0">
              <a:buNone/>
            </a:pPr>
            <a:r>
              <a:rPr lang="en-GB" sz="2800" dirty="0" smtClean="0"/>
              <a:t>Same </a:t>
            </a:r>
            <a:r>
              <a:rPr lang="en-GB" sz="2800" dirty="0"/>
              <a:t>applies to teacher's </a:t>
            </a:r>
            <a:r>
              <a:rPr lang="en-GB" sz="2800" dirty="0" smtClean="0"/>
              <a:t>desk</a:t>
            </a:r>
            <a:r>
              <a:rPr lang="cs-CZ" sz="2800" dirty="0" smtClean="0"/>
              <a:t>.</a:t>
            </a:r>
            <a:endParaRPr lang="cs-CZ" sz="2800" dirty="0"/>
          </a:p>
        </p:txBody>
      </p:sp>
      <p:pic>
        <p:nvPicPr>
          <p:cNvPr id="4" name="Obrázek 3"/>
          <p:cNvPicPr>
            <a:picLocks noChangeAspect="1"/>
          </p:cNvPicPr>
          <p:nvPr/>
        </p:nvPicPr>
        <p:blipFill>
          <a:blip r:embed="rId2"/>
          <a:stretch>
            <a:fillRect/>
          </a:stretch>
        </p:blipFill>
        <p:spPr>
          <a:xfrm>
            <a:off x="10277061" y="4643855"/>
            <a:ext cx="787729" cy="1848135"/>
          </a:xfrm>
          <a:prstGeom prst="rect">
            <a:avLst/>
          </a:prstGeom>
        </p:spPr>
      </p:pic>
    </p:spTree>
    <p:extLst>
      <p:ext uri="{BB962C8B-B14F-4D97-AF65-F5344CB8AC3E}">
        <p14:creationId xmlns:p14="http://schemas.microsoft.com/office/powerpoint/2010/main" val="3707685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What</a:t>
            </a:r>
            <a:r>
              <a:rPr lang="cs-CZ" b="1" dirty="0" smtClean="0"/>
              <a:t> </a:t>
            </a:r>
            <a:r>
              <a:rPr lang="cs-CZ" b="1" dirty="0" err="1" smtClean="0"/>
              <a:t>is</a:t>
            </a:r>
            <a:r>
              <a:rPr lang="cs-CZ" b="1" dirty="0" smtClean="0"/>
              <a:t> </a:t>
            </a:r>
            <a:r>
              <a:rPr lang="cs-CZ" b="1" dirty="0" err="1" smtClean="0"/>
              <a:t>communication</a:t>
            </a:r>
            <a:r>
              <a:rPr lang="cs-CZ" b="1" dirty="0" smtClean="0"/>
              <a:t>?</a:t>
            </a:r>
            <a:endParaRPr lang="cs-CZ" b="1" dirty="0"/>
          </a:p>
        </p:txBody>
      </p:sp>
      <p:sp>
        <p:nvSpPr>
          <p:cNvPr id="3" name="Zástupný symbol pro obsah 2"/>
          <p:cNvSpPr>
            <a:spLocks noGrp="1"/>
          </p:cNvSpPr>
          <p:nvPr>
            <p:ph idx="1"/>
          </p:nvPr>
        </p:nvSpPr>
        <p:spPr/>
        <p:txBody>
          <a:bodyPr>
            <a:normAutofit fontScale="92500" lnSpcReduction="10000"/>
          </a:bodyPr>
          <a:lstStyle/>
          <a:p>
            <a:endParaRPr lang="cs-CZ" b="1" dirty="0" smtClean="0"/>
          </a:p>
          <a:p>
            <a:r>
              <a:rPr lang="en-US" sz="3200" b="1" dirty="0" smtClean="0"/>
              <a:t>Communication </a:t>
            </a:r>
            <a:r>
              <a:rPr lang="en-US" sz="3200" b="1" dirty="0"/>
              <a:t>is </a:t>
            </a:r>
            <a:r>
              <a:rPr lang="en-US" sz="3200" b="1" dirty="0" smtClean="0"/>
              <a:t>the </a:t>
            </a:r>
            <a:r>
              <a:rPr lang="en-US" sz="3200" b="1" dirty="0"/>
              <a:t>act of transferring information from one place, person or group to another</a:t>
            </a:r>
            <a:r>
              <a:rPr lang="en-US" sz="3200" b="1" dirty="0" smtClean="0"/>
              <a:t>.</a:t>
            </a:r>
            <a:endParaRPr lang="cs-CZ" sz="3200" b="1" dirty="0" smtClean="0"/>
          </a:p>
          <a:p>
            <a:r>
              <a:rPr lang="cs-CZ" sz="3200" b="1" dirty="0" smtClean="0"/>
              <a:t>But </a:t>
            </a:r>
            <a:r>
              <a:rPr lang="en-US" sz="3200" b="1" dirty="0" smtClean="0"/>
              <a:t>communication is more than simply the transmission of information. </a:t>
            </a:r>
            <a:endParaRPr lang="cs-CZ" sz="3200" b="1" dirty="0" smtClean="0"/>
          </a:p>
          <a:p>
            <a:r>
              <a:rPr lang="en-US" sz="3200" b="1" dirty="0" smtClean="0"/>
              <a:t>The term requires an element of success in transmitting or imparting a message, whether information, ideas, or emotions.</a:t>
            </a:r>
            <a:endParaRPr lang="cs-CZ" sz="3200" b="1" dirty="0" smtClean="0"/>
          </a:p>
          <a:p>
            <a:r>
              <a:rPr lang="en-US" dirty="0" smtClean="0"/>
              <a:t>Communication is the driving force in any relationship or situation</a:t>
            </a:r>
            <a:r>
              <a:rPr lang="cs-CZ" dirty="0" smtClean="0"/>
              <a:t>.</a:t>
            </a:r>
          </a:p>
          <a:p>
            <a:endParaRPr lang="en-US" dirty="0"/>
          </a:p>
        </p:txBody>
      </p:sp>
    </p:spTree>
    <p:extLst>
      <p:ext uri="{BB962C8B-B14F-4D97-AF65-F5344CB8AC3E}">
        <p14:creationId xmlns:p14="http://schemas.microsoft.com/office/powerpoint/2010/main" val="3523465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35429" y="365125"/>
            <a:ext cx="10918371" cy="1325563"/>
          </a:xfrm>
        </p:spPr>
        <p:txBody>
          <a:bodyPr>
            <a:normAutofit fontScale="90000"/>
          </a:bodyPr>
          <a:lstStyle/>
          <a:p>
            <a:pPr algn="ctr"/>
            <a:r>
              <a:rPr lang="cs-CZ" b="1" dirty="0" smtClean="0"/>
              <a:t/>
            </a:r>
            <a:br>
              <a:rPr lang="cs-CZ" b="1" dirty="0" smtClean="0"/>
            </a:br>
            <a:r>
              <a:rPr lang="cs-CZ" b="1" dirty="0" smtClean="0"/>
              <a:t/>
            </a:r>
            <a:br>
              <a:rPr lang="cs-CZ" b="1" dirty="0" smtClean="0"/>
            </a:br>
            <a:r>
              <a:rPr lang="cs-CZ" b="1" dirty="0"/>
              <a:t/>
            </a:r>
            <a:br>
              <a:rPr lang="cs-CZ" b="1" dirty="0"/>
            </a:br>
            <a:r>
              <a:rPr lang="en-US" b="1" dirty="0" smtClean="0"/>
              <a:t/>
            </a:r>
            <a:br>
              <a:rPr lang="en-US" b="1" dirty="0" smtClean="0"/>
            </a:br>
            <a:r>
              <a:rPr lang="en-US" b="1" dirty="0" smtClean="0"/>
              <a:t/>
            </a:r>
            <a:br>
              <a:rPr lang="en-US" b="1" dirty="0" smtClean="0"/>
            </a:br>
            <a:r>
              <a:rPr lang="en-US" b="1" dirty="0"/>
              <a:t>Categories of Communication</a:t>
            </a:r>
            <a:endParaRPr lang="cs-CZ" b="1" dirty="0"/>
          </a:p>
        </p:txBody>
      </p:sp>
      <p:sp>
        <p:nvSpPr>
          <p:cNvPr id="3" name="Zástupný symbol pro obsah 2"/>
          <p:cNvSpPr>
            <a:spLocks noGrp="1"/>
          </p:cNvSpPr>
          <p:nvPr>
            <p:ph idx="1"/>
          </p:nvPr>
        </p:nvSpPr>
        <p:spPr>
          <a:xfrm>
            <a:off x="754743" y="1828800"/>
            <a:ext cx="11132457" cy="4638448"/>
          </a:xfrm>
        </p:spPr>
        <p:txBody>
          <a:bodyPr>
            <a:normAutofit/>
          </a:bodyPr>
          <a:lstStyle/>
          <a:p>
            <a:pPr marL="0" indent="0">
              <a:buNone/>
            </a:pPr>
            <a:r>
              <a:rPr lang="en-US" dirty="0" smtClean="0"/>
              <a:t>There are a wide range of ways in which we communicate and more than one may be occurring at any given time.</a:t>
            </a:r>
          </a:p>
          <a:p>
            <a:pPr marL="0" lvl="0" indent="0" eaLnBrk="0" fontAlgn="base" hangingPunct="0">
              <a:lnSpc>
                <a:spcPct val="100000"/>
              </a:lnSpc>
              <a:spcBef>
                <a:spcPct val="0"/>
              </a:spcBef>
              <a:spcAft>
                <a:spcPct val="0"/>
              </a:spcAft>
              <a:buFontTx/>
              <a:buChar char="•"/>
            </a:pPr>
            <a:r>
              <a:rPr kumimoji="0" lang="cs-CZ" altLang="cs-CZ" sz="2400" i="0" u="none" strike="noStrike" cap="none" normalizeH="0" baseline="0" dirty="0" err="1" smtClean="0">
                <a:ln>
                  <a:noFill/>
                </a:ln>
                <a:effectLst/>
                <a:hlinkClick r:id="rId2"/>
              </a:rPr>
              <a:t>Verbal</a:t>
            </a:r>
            <a:r>
              <a:rPr kumimoji="0" lang="cs-CZ" altLang="cs-CZ" sz="2400" i="0" u="none" strike="noStrike" cap="none" normalizeH="0" baseline="0" dirty="0" smtClean="0">
                <a:ln>
                  <a:noFill/>
                </a:ln>
                <a:effectLst/>
                <a:hlinkClick r:id="rId2"/>
              </a:rPr>
              <a:t> </a:t>
            </a:r>
            <a:r>
              <a:rPr lang="cs-CZ" altLang="cs-CZ" sz="2400" dirty="0" err="1">
                <a:hlinkClick r:id="rId2"/>
              </a:rPr>
              <a:t>c</a:t>
            </a:r>
            <a:r>
              <a:rPr kumimoji="0" lang="cs-CZ" altLang="cs-CZ" sz="2400" i="0" u="none" strike="noStrike" cap="none" normalizeH="0" baseline="0" dirty="0" err="1" smtClean="0">
                <a:ln>
                  <a:noFill/>
                </a:ln>
                <a:effectLst/>
                <a:hlinkClick r:id="rId2"/>
              </a:rPr>
              <a:t>ommunication</a:t>
            </a:r>
            <a:endParaRPr kumimoji="0" lang="cs-CZ" altLang="cs-CZ" sz="2400" i="0" u="none" strike="noStrike" cap="none" normalizeH="0" baseline="0" dirty="0" smtClean="0">
              <a:ln>
                <a:noFill/>
              </a:ln>
              <a:effectLst/>
            </a:endParaRPr>
          </a:p>
          <a:p>
            <a:pPr marL="0" lvl="0" indent="0" eaLnBrk="0" fontAlgn="base" hangingPunct="0">
              <a:lnSpc>
                <a:spcPct val="100000"/>
              </a:lnSpc>
              <a:spcBef>
                <a:spcPct val="0"/>
              </a:spcBef>
              <a:spcAft>
                <a:spcPct val="0"/>
              </a:spcAft>
              <a:buNone/>
            </a:pPr>
            <a:r>
              <a:rPr lang="cs-CZ" altLang="cs-CZ" dirty="0" smtClean="0"/>
              <a:t>-</a:t>
            </a:r>
            <a:r>
              <a:rPr kumimoji="0" lang="cs-CZ" altLang="cs-CZ" sz="2400" b="0" i="0" u="none" strike="noStrike" cap="none" normalizeH="0" baseline="0" dirty="0" smtClean="0">
                <a:ln>
                  <a:noFill/>
                </a:ln>
                <a:effectLst/>
              </a:rPr>
              <a:t> </a:t>
            </a:r>
            <a:r>
              <a:rPr kumimoji="0" lang="cs-CZ" altLang="cs-CZ" b="0" i="0" u="none" strike="noStrike" cap="none" normalizeH="0" baseline="0" dirty="0" smtClean="0">
                <a:ln>
                  <a:noFill/>
                </a:ln>
                <a:effectLst/>
              </a:rPr>
              <a:t>face-to-face, </a:t>
            </a:r>
            <a:r>
              <a:rPr kumimoji="0" lang="cs-CZ" altLang="cs-CZ" b="0" i="0" u="none" strike="noStrike" cap="none" normalizeH="0" baseline="0" dirty="0" err="1" smtClean="0">
                <a:ln>
                  <a:noFill/>
                </a:ln>
                <a:effectLst/>
              </a:rPr>
              <a:t>telephone</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radio</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or</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television</a:t>
            </a:r>
            <a:r>
              <a:rPr kumimoji="0" lang="cs-CZ" altLang="cs-CZ" b="0" i="0" u="none" strike="noStrike" cap="none" normalizeH="0" baseline="0" dirty="0" smtClean="0">
                <a:ln>
                  <a:noFill/>
                </a:ln>
                <a:effectLst/>
              </a:rPr>
              <a:t> and </a:t>
            </a:r>
            <a:r>
              <a:rPr kumimoji="0" lang="cs-CZ" altLang="cs-CZ" b="0" i="0" u="none" strike="noStrike" cap="none" normalizeH="0" baseline="0" dirty="0" err="1" smtClean="0">
                <a:ln>
                  <a:noFill/>
                </a:ln>
                <a:effectLst/>
              </a:rPr>
              <a:t>other</a:t>
            </a:r>
            <a:r>
              <a:rPr kumimoji="0" lang="cs-CZ" altLang="cs-CZ" b="0" i="0" u="none" strike="noStrike" cap="none" normalizeH="0" baseline="0" dirty="0" smtClean="0">
                <a:ln>
                  <a:noFill/>
                </a:ln>
                <a:effectLst/>
              </a:rPr>
              <a:t> media.</a:t>
            </a:r>
          </a:p>
          <a:p>
            <a:pPr marL="0" lvl="0" indent="0" eaLnBrk="0" fontAlgn="base" hangingPunct="0">
              <a:lnSpc>
                <a:spcPct val="100000"/>
              </a:lnSpc>
              <a:spcBef>
                <a:spcPct val="0"/>
              </a:spcBef>
              <a:spcAft>
                <a:spcPct val="0"/>
              </a:spcAft>
              <a:buNone/>
            </a:pPr>
            <a:r>
              <a:rPr kumimoji="0" lang="cs-CZ" altLang="cs-CZ" b="1" i="0" u="none" strike="noStrike" cap="none" normalizeH="0" baseline="0" dirty="0" smtClean="0">
                <a:ln>
                  <a:noFill/>
                </a:ln>
                <a:effectLst/>
                <a:hlinkClick r:id="rId3"/>
              </a:rPr>
              <a:t>- </a:t>
            </a:r>
            <a:r>
              <a:rPr lang="cs-CZ" altLang="cs-CZ" b="1" dirty="0" err="1">
                <a:hlinkClick r:id="rId3"/>
              </a:rPr>
              <a:t>w</a:t>
            </a:r>
            <a:r>
              <a:rPr kumimoji="0" lang="cs-CZ" altLang="cs-CZ" b="1" i="0" u="none" strike="noStrike" cap="none" normalizeH="0" baseline="0" dirty="0" err="1" smtClean="0">
                <a:ln>
                  <a:noFill/>
                </a:ln>
                <a:effectLst/>
                <a:hlinkClick r:id="rId3"/>
              </a:rPr>
              <a:t>ritten</a:t>
            </a:r>
            <a:r>
              <a:rPr kumimoji="0" lang="cs-CZ" altLang="cs-CZ" b="1" i="0" u="none" strike="noStrike" cap="none" normalizeH="0" baseline="0" dirty="0" smtClean="0">
                <a:ln>
                  <a:noFill/>
                </a:ln>
                <a:effectLst/>
                <a:hlinkClick r:id="rId3"/>
              </a:rPr>
              <a:t> </a:t>
            </a:r>
            <a:r>
              <a:rPr lang="cs-CZ" altLang="cs-CZ" b="1" dirty="0" err="1">
                <a:hlinkClick r:id="rId3"/>
              </a:rPr>
              <a:t>c</a:t>
            </a:r>
            <a:r>
              <a:rPr kumimoji="0" lang="cs-CZ" altLang="cs-CZ" b="1" i="0" u="none" strike="noStrike" cap="none" normalizeH="0" baseline="0" dirty="0" err="1" smtClean="0">
                <a:ln>
                  <a:noFill/>
                </a:ln>
                <a:effectLst/>
                <a:hlinkClick r:id="rId3"/>
              </a:rPr>
              <a:t>ommunication</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letters</a:t>
            </a:r>
            <a:r>
              <a:rPr kumimoji="0" lang="cs-CZ" altLang="cs-CZ" b="0" i="0" u="none" strike="noStrike" cap="none" normalizeH="0" baseline="0" dirty="0" smtClean="0">
                <a:ln>
                  <a:noFill/>
                </a:ln>
                <a:effectLst/>
              </a:rPr>
              <a:t>, e-mails, </a:t>
            </a:r>
            <a:r>
              <a:rPr kumimoji="0" lang="cs-CZ" altLang="cs-CZ" b="0" i="0" u="none" strike="noStrike" cap="none" normalizeH="0" baseline="0" dirty="0" err="1" smtClean="0">
                <a:ln>
                  <a:noFill/>
                </a:ln>
                <a:effectLst/>
              </a:rPr>
              <a:t>social</a:t>
            </a:r>
            <a:r>
              <a:rPr kumimoji="0" lang="cs-CZ" altLang="cs-CZ" b="0" i="0" u="none" strike="noStrike" cap="none" normalizeH="0" baseline="0" dirty="0" smtClean="0">
                <a:ln>
                  <a:noFill/>
                </a:ln>
                <a:effectLst/>
              </a:rPr>
              <a:t> media, </a:t>
            </a:r>
            <a:r>
              <a:rPr kumimoji="0" lang="cs-CZ" altLang="cs-CZ" b="0" i="0" u="none" strike="noStrike" cap="none" normalizeH="0" baseline="0" dirty="0" err="1" smtClean="0">
                <a:ln>
                  <a:noFill/>
                </a:ln>
                <a:effectLst/>
              </a:rPr>
              <a:t>books</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magazines</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the</a:t>
            </a:r>
            <a:r>
              <a:rPr kumimoji="0" lang="cs-CZ" altLang="cs-CZ" b="0" i="0" u="none" strike="noStrike" cap="none" normalizeH="0" baseline="0" dirty="0" smtClean="0">
                <a:ln>
                  <a:noFill/>
                </a:ln>
                <a:effectLst/>
              </a:rPr>
              <a:t> Internet and </a:t>
            </a:r>
            <a:r>
              <a:rPr kumimoji="0" lang="cs-CZ" altLang="cs-CZ" b="0" i="0" u="none" strike="noStrike" cap="none" normalizeH="0" baseline="0" dirty="0" err="1" smtClean="0">
                <a:ln>
                  <a:noFill/>
                </a:ln>
                <a:effectLst/>
              </a:rPr>
              <a:t>other</a:t>
            </a:r>
            <a:r>
              <a:rPr kumimoji="0" lang="cs-CZ" altLang="cs-CZ" b="0" i="0" u="none" strike="noStrike" cap="none" normalizeH="0" baseline="0" dirty="0" smtClean="0">
                <a:ln>
                  <a:noFill/>
                </a:ln>
                <a:effectLst/>
              </a:rPr>
              <a:t> media. </a:t>
            </a:r>
          </a:p>
          <a:p>
            <a:pPr marL="0" lvl="0" indent="0" eaLnBrk="0" fontAlgn="base" hangingPunct="0">
              <a:lnSpc>
                <a:spcPct val="100000"/>
              </a:lnSpc>
              <a:spcBef>
                <a:spcPct val="0"/>
              </a:spcBef>
              <a:spcAft>
                <a:spcPct val="0"/>
              </a:spcAft>
              <a:buNone/>
            </a:pPr>
            <a:r>
              <a:rPr kumimoji="0" lang="cs-CZ" altLang="cs-CZ" b="1" i="0" u="none" strike="noStrike" cap="none" normalizeH="0" baseline="0" dirty="0" smtClean="0">
                <a:ln>
                  <a:noFill/>
                </a:ln>
                <a:effectLst/>
              </a:rPr>
              <a:t>- </a:t>
            </a:r>
            <a:r>
              <a:rPr lang="cs-CZ" altLang="cs-CZ" b="1" dirty="0" err="1">
                <a:solidFill>
                  <a:schemeClr val="accent1">
                    <a:lumMod val="75000"/>
                  </a:schemeClr>
                </a:solidFill>
              </a:rPr>
              <a:t>v</a:t>
            </a:r>
            <a:r>
              <a:rPr kumimoji="0" lang="cs-CZ" altLang="cs-CZ" b="1" i="0" u="none" strike="noStrike" cap="none" normalizeH="0" baseline="0" dirty="0" err="1" smtClean="0">
                <a:ln>
                  <a:noFill/>
                </a:ln>
                <a:solidFill>
                  <a:schemeClr val="accent1">
                    <a:lumMod val="75000"/>
                  </a:schemeClr>
                </a:solidFill>
                <a:effectLst/>
              </a:rPr>
              <a:t>isualizations</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hlinkClick r:id="rId4"/>
              </a:rPr>
              <a:t>graphs</a:t>
            </a:r>
            <a:r>
              <a:rPr kumimoji="0" lang="cs-CZ" altLang="cs-CZ" b="0" i="0" u="none" strike="noStrike" cap="none" normalizeH="0" baseline="0" dirty="0" smtClean="0">
                <a:ln>
                  <a:noFill/>
                </a:ln>
                <a:effectLst/>
                <a:hlinkClick r:id="rId4"/>
              </a:rPr>
              <a:t> and </a:t>
            </a:r>
            <a:r>
              <a:rPr kumimoji="0" lang="cs-CZ" altLang="cs-CZ" b="0" i="0" u="none" strike="noStrike" cap="none" normalizeH="0" baseline="0" dirty="0" err="1" smtClean="0">
                <a:ln>
                  <a:noFill/>
                </a:ln>
                <a:effectLst/>
                <a:hlinkClick r:id="rId4"/>
              </a:rPr>
              <a:t>charts</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maps</a:t>
            </a:r>
            <a:r>
              <a:rPr kumimoji="0" lang="cs-CZ" altLang="cs-CZ" b="0" i="0" u="none" strike="noStrike" cap="none" normalizeH="0" baseline="0" dirty="0" smtClean="0">
                <a:ln>
                  <a:noFill/>
                </a:ln>
                <a:effectLst/>
              </a:rPr>
              <a:t>, logos and </a:t>
            </a:r>
            <a:r>
              <a:rPr kumimoji="0" lang="cs-CZ" altLang="cs-CZ" b="0" i="0" u="none" strike="noStrike" cap="none" normalizeH="0" baseline="0" dirty="0" err="1" smtClean="0">
                <a:ln>
                  <a:noFill/>
                </a:ln>
                <a:effectLst/>
              </a:rPr>
              <a:t>other</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visualizations</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can</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all</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communicate</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messages</a:t>
            </a:r>
            <a:r>
              <a:rPr kumimoji="0" lang="cs-CZ" altLang="cs-CZ" b="0" i="0" u="none" strike="noStrike" cap="none" normalizeH="0" baseline="0" dirty="0" smtClean="0">
                <a:ln>
                  <a:noFill/>
                </a:ln>
                <a:effectLst/>
              </a:rPr>
              <a:t>.</a:t>
            </a:r>
          </a:p>
          <a:p>
            <a:pPr marL="0" lvl="0" indent="0" eaLnBrk="0" fontAlgn="base" hangingPunct="0">
              <a:lnSpc>
                <a:spcPct val="100000"/>
              </a:lnSpc>
              <a:spcBef>
                <a:spcPct val="0"/>
              </a:spcBef>
              <a:spcAft>
                <a:spcPct val="0"/>
              </a:spcAft>
              <a:buFontTx/>
              <a:buChar char="•"/>
            </a:pPr>
            <a:endParaRPr kumimoji="0" lang="cs-CZ" altLang="cs-CZ" sz="2400" b="0" i="0" u="none" strike="noStrike" cap="none" normalizeH="0" baseline="0" dirty="0" smtClean="0">
              <a:ln>
                <a:noFill/>
              </a:ln>
              <a:effectLst/>
            </a:endParaRPr>
          </a:p>
          <a:p>
            <a:pPr marL="0" lvl="0" indent="0" eaLnBrk="0" fontAlgn="base" hangingPunct="0">
              <a:lnSpc>
                <a:spcPct val="100000"/>
              </a:lnSpc>
              <a:spcBef>
                <a:spcPct val="0"/>
              </a:spcBef>
              <a:spcAft>
                <a:spcPct val="0"/>
              </a:spcAft>
              <a:buFontTx/>
              <a:buChar char="•"/>
            </a:pPr>
            <a:r>
              <a:rPr kumimoji="0" lang="cs-CZ" altLang="cs-CZ" b="1" i="0" u="none" strike="noStrike" cap="none" normalizeH="0" baseline="0" dirty="0" smtClean="0">
                <a:ln>
                  <a:noFill/>
                </a:ln>
                <a:effectLst/>
                <a:hlinkClick r:id="rId5"/>
              </a:rPr>
              <a:t>Non-</a:t>
            </a:r>
            <a:r>
              <a:rPr lang="cs-CZ" altLang="cs-CZ" b="1" dirty="0" err="1">
                <a:hlinkClick r:id="rId5"/>
              </a:rPr>
              <a:t>v</a:t>
            </a:r>
            <a:r>
              <a:rPr kumimoji="0" lang="cs-CZ" altLang="cs-CZ" b="1" i="0" u="none" strike="noStrike" cap="none" normalizeH="0" baseline="0" dirty="0" err="1" smtClean="0">
                <a:ln>
                  <a:noFill/>
                </a:ln>
                <a:effectLst/>
                <a:hlinkClick r:id="rId5"/>
              </a:rPr>
              <a:t>erbal</a:t>
            </a:r>
            <a:r>
              <a:rPr kumimoji="0" lang="cs-CZ" altLang="cs-CZ" b="1" i="0" u="none" strike="noStrike" cap="none" normalizeH="0" baseline="0" dirty="0" smtClean="0">
                <a:ln>
                  <a:noFill/>
                </a:ln>
                <a:effectLst/>
                <a:hlinkClick r:id="rId5"/>
              </a:rPr>
              <a:t> </a:t>
            </a:r>
            <a:r>
              <a:rPr lang="cs-CZ" altLang="cs-CZ" b="1" dirty="0" err="1" smtClean="0">
                <a:hlinkClick r:id="rId5"/>
              </a:rPr>
              <a:t>c</a:t>
            </a:r>
            <a:r>
              <a:rPr kumimoji="0" lang="cs-CZ" altLang="cs-CZ" b="1" i="0" u="none" strike="noStrike" cap="none" normalizeH="0" baseline="0" dirty="0" err="1" smtClean="0">
                <a:ln>
                  <a:noFill/>
                </a:ln>
                <a:effectLst/>
                <a:hlinkClick r:id="rId5"/>
              </a:rPr>
              <a:t>ommunication</a:t>
            </a:r>
            <a:endParaRPr lang="cs-CZ" altLang="cs-CZ" dirty="0"/>
          </a:p>
          <a:p>
            <a:pPr marL="0" lvl="0" indent="0" eaLnBrk="0" fontAlgn="base" hangingPunct="0">
              <a:lnSpc>
                <a:spcPct val="100000"/>
              </a:lnSpc>
              <a:spcBef>
                <a:spcPct val="0"/>
              </a:spcBef>
              <a:spcAft>
                <a:spcPct val="0"/>
              </a:spcAft>
              <a:buNone/>
            </a:pPr>
            <a:r>
              <a:rPr kumimoji="0" lang="cs-CZ" altLang="cs-CZ" b="0" i="0" u="none" strike="noStrike" cap="none" normalizeH="0" baseline="0" dirty="0" smtClean="0">
                <a:ln>
                  <a:noFill/>
                </a:ln>
                <a:effectLst/>
              </a:rPr>
              <a:t>-</a:t>
            </a:r>
            <a:r>
              <a:rPr kumimoji="0" lang="cs-CZ" altLang="cs-CZ" b="0" i="0" u="none" strike="noStrike" cap="none" normalizeH="0" dirty="0" smtClean="0">
                <a:ln>
                  <a:noFill/>
                </a:ln>
                <a:effectLst/>
              </a:rPr>
              <a:t> </a:t>
            </a:r>
            <a:r>
              <a:rPr kumimoji="0" lang="cs-CZ" altLang="cs-CZ" b="0" i="0" u="none" strike="noStrike" cap="none" normalizeH="0" baseline="0" dirty="0" smtClean="0">
                <a:ln>
                  <a:noFill/>
                </a:ln>
                <a:effectLst/>
              </a:rPr>
              <a:t> body </a:t>
            </a:r>
            <a:r>
              <a:rPr kumimoji="0" lang="cs-CZ" altLang="cs-CZ" b="0" i="0" u="none" strike="noStrike" cap="none" normalizeH="0" baseline="0" dirty="0" err="1" smtClean="0">
                <a:ln>
                  <a:noFill/>
                </a:ln>
                <a:effectLst/>
              </a:rPr>
              <a:t>language</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gestures</a:t>
            </a:r>
            <a:r>
              <a:rPr kumimoji="0" lang="cs-CZ" altLang="cs-CZ" b="0" i="0" u="none" strike="noStrike" cap="none" normalizeH="0" baseline="0" dirty="0" smtClean="0">
                <a:ln>
                  <a:noFill/>
                </a:ln>
                <a:effectLst/>
              </a:rPr>
              <a:t>, </a:t>
            </a:r>
            <a:r>
              <a:rPr kumimoji="0" lang="cs-CZ" altLang="cs-CZ" b="0" i="0" u="none" strike="noStrike" cap="none" normalizeH="0" baseline="0" dirty="0" err="1" smtClean="0">
                <a:ln>
                  <a:noFill/>
                </a:ln>
                <a:effectLst/>
              </a:rPr>
              <a:t>mimics</a:t>
            </a:r>
            <a:r>
              <a:rPr kumimoji="0" lang="cs-CZ" altLang="cs-CZ" b="0" i="0" u="none" strike="noStrike" cap="none" normalizeH="0" baseline="0" dirty="0" smtClean="0">
                <a:ln>
                  <a:noFill/>
                </a:ln>
                <a:effectLst/>
              </a:rPr>
              <a:t>, </a:t>
            </a:r>
          </a:p>
          <a:p>
            <a:pPr marL="0" lvl="0" indent="0" eaLnBrk="0" fontAlgn="base" hangingPunct="0">
              <a:lnSpc>
                <a:spcPct val="100000"/>
              </a:lnSpc>
              <a:spcBef>
                <a:spcPct val="0"/>
              </a:spcBef>
              <a:spcAft>
                <a:spcPct val="0"/>
              </a:spcAft>
              <a:buFontTx/>
              <a:buChar char="•"/>
            </a:pPr>
            <a:endParaRPr kumimoji="0" lang="cs-CZ" altLang="cs-CZ" b="0" i="0" u="none" strike="noStrike" cap="none" normalizeH="0" baseline="0" dirty="0" smtClean="0">
              <a:ln>
                <a:noFill/>
              </a:ln>
              <a:effectLst/>
            </a:endParaRPr>
          </a:p>
          <a:p>
            <a:pPr marL="0" lvl="0" indent="0" eaLnBrk="0" fontAlgn="base" hangingPunct="0">
              <a:lnSpc>
                <a:spcPct val="100000"/>
              </a:lnSpc>
              <a:spcBef>
                <a:spcPct val="0"/>
              </a:spcBef>
              <a:spcAft>
                <a:spcPct val="0"/>
              </a:spcAft>
              <a:buFontTx/>
              <a:buChar char="•"/>
            </a:pPr>
            <a:r>
              <a:rPr lang="cs-CZ" altLang="cs-CZ" b="1" dirty="0" err="1" smtClean="0">
                <a:solidFill>
                  <a:schemeClr val="accent1">
                    <a:lumMod val="75000"/>
                  </a:schemeClr>
                </a:solidFill>
              </a:rPr>
              <a:t>Communication</a:t>
            </a:r>
            <a:r>
              <a:rPr lang="cs-CZ" altLang="cs-CZ" b="1" dirty="0" smtClean="0">
                <a:solidFill>
                  <a:schemeClr val="accent1">
                    <a:lumMod val="75000"/>
                  </a:schemeClr>
                </a:solidFill>
              </a:rPr>
              <a:t> </a:t>
            </a:r>
            <a:r>
              <a:rPr lang="cs-CZ" altLang="cs-CZ" b="1" dirty="0" err="1" smtClean="0">
                <a:solidFill>
                  <a:schemeClr val="accent1">
                    <a:lumMod val="75000"/>
                  </a:schemeClr>
                </a:solidFill>
              </a:rPr>
              <a:t>through</a:t>
            </a:r>
            <a:r>
              <a:rPr lang="cs-CZ" altLang="cs-CZ" b="1" dirty="0" smtClean="0">
                <a:solidFill>
                  <a:schemeClr val="accent1">
                    <a:lumMod val="75000"/>
                  </a:schemeClr>
                </a:solidFill>
              </a:rPr>
              <a:t> </a:t>
            </a:r>
            <a:r>
              <a:rPr lang="cs-CZ" altLang="cs-CZ" b="1" dirty="0" err="1" smtClean="0">
                <a:solidFill>
                  <a:schemeClr val="accent1">
                    <a:lumMod val="75000"/>
                  </a:schemeClr>
                </a:solidFill>
              </a:rPr>
              <a:t>action</a:t>
            </a:r>
            <a:endParaRPr lang="cs-CZ" b="1" dirty="0" smtClean="0">
              <a:solidFill>
                <a:schemeClr val="accent1">
                  <a:lumMod val="75000"/>
                </a:schemeClr>
              </a:solidFill>
            </a:endParaRPr>
          </a:p>
          <a:p>
            <a:endParaRPr lang="cs-CZ" dirty="0"/>
          </a:p>
        </p:txBody>
      </p:sp>
    </p:spTree>
    <p:extLst>
      <p:ext uri="{BB962C8B-B14F-4D97-AF65-F5344CB8AC3E}">
        <p14:creationId xmlns:p14="http://schemas.microsoft.com/office/powerpoint/2010/main" val="1955076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Non-verbal Communication</a:t>
            </a:r>
            <a:endParaRPr lang="cs-CZ" b="1" dirty="0"/>
          </a:p>
        </p:txBody>
      </p:sp>
      <p:sp>
        <p:nvSpPr>
          <p:cNvPr id="3" name="Zástupný symbol pro obsah 2"/>
          <p:cNvSpPr>
            <a:spLocks noGrp="1"/>
          </p:cNvSpPr>
          <p:nvPr>
            <p:ph idx="1"/>
          </p:nvPr>
        </p:nvSpPr>
        <p:spPr/>
        <p:txBody>
          <a:bodyPr/>
          <a:lstStyle/>
          <a:p>
            <a:pPr lvl="0" fontAlgn="base"/>
            <a:r>
              <a:rPr lang="en-GB" dirty="0" smtClean="0"/>
              <a:t>‚</a:t>
            </a:r>
            <a:r>
              <a:rPr lang="cs-CZ" sz="2400" dirty="0" smtClean="0"/>
              <a:t>T</a:t>
            </a:r>
            <a:r>
              <a:rPr lang="en-GB" sz="2400" dirty="0" err="1" smtClean="0"/>
              <a:t>alking</a:t>
            </a:r>
            <a:r>
              <a:rPr lang="en-GB" sz="2400" dirty="0" smtClean="0"/>
              <a:t> without words' is a kinetic behaviour, whose expressional tools are for example: gestures, facial expressions, body postures and others. </a:t>
            </a:r>
            <a:endParaRPr lang="cs-CZ" sz="2400" dirty="0" smtClean="0"/>
          </a:p>
          <a:p>
            <a:pPr lvl="0" fontAlgn="base"/>
            <a:r>
              <a:rPr lang="en-GB" sz="2400" dirty="0" smtClean="0"/>
              <a:t>These </a:t>
            </a:r>
            <a:r>
              <a:rPr lang="en-GB" sz="2400" dirty="0"/>
              <a:t>are mutually interconnected into meaningful unintentional or intentional messages. Thanks to this communication it is easier to share emotions, attitudes towards the student, class or subject.</a:t>
            </a:r>
          </a:p>
          <a:p>
            <a:r>
              <a:rPr lang="en-GB" sz="2400" dirty="0" smtClean="0"/>
              <a:t>Very young learners are not capable of accurate verbal communication like adults. Therefore, they are more sensitive to non-verbal information signals.</a:t>
            </a:r>
            <a:endParaRPr lang="cs-CZ" sz="2400" dirty="0"/>
          </a:p>
        </p:txBody>
      </p:sp>
      <p:pic>
        <p:nvPicPr>
          <p:cNvPr id="4" name="Obrázek 3"/>
          <p:cNvPicPr>
            <a:picLocks noChangeAspect="1"/>
          </p:cNvPicPr>
          <p:nvPr/>
        </p:nvPicPr>
        <p:blipFill>
          <a:blip r:embed="rId2"/>
          <a:stretch>
            <a:fillRect/>
          </a:stretch>
        </p:blipFill>
        <p:spPr>
          <a:xfrm>
            <a:off x="9770062" y="5006618"/>
            <a:ext cx="1346072" cy="1305282"/>
          </a:xfrm>
          <a:prstGeom prst="rect">
            <a:avLst/>
          </a:prstGeom>
        </p:spPr>
      </p:pic>
    </p:spTree>
    <p:extLst>
      <p:ext uri="{BB962C8B-B14F-4D97-AF65-F5344CB8AC3E}">
        <p14:creationId xmlns:p14="http://schemas.microsoft.com/office/powerpoint/2010/main" val="1713460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a:t>
            </a:r>
            <a:r>
              <a:rPr lang="en-GB" b="1" dirty="0" smtClean="0"/>
              <a:t>communication</a:t>
            </a:r>
            <a:r>
              <a:rPr lang="cs-CZ" b="1" dirty="0" smtClean="0"/>
              <a:t> 1</a:t>
            </a:r>
            <a:endParaRPr lang="cs-CZ" b="1" dirty="0"/>
          </a:p>
        </p:txBody>
      </p:sp>
      <p:sp>
        <p:nvSpPr>
          <p:cNvPr id="3" name="Zástupný symbol pro obsah 2"/>
          <p:cNvSpPr>
            <a:spLocks noGrp="1"/>
          </p:cNvSpPr>
          <p:nvPr>
            <p:ph idx="1"/>
          </p:nvPr>
        </p:nvSpPr>
        <p:spPr/>
        <p:txBody>
          <a:bodyPr>
            <a:normAutofit/>
          </a:bodyPr>
          <a:lstStyle/>
          <a:p>
            <a:pPr marL="0" lvl="0" indent="0" fontAlgn="base">
              <a:buNone/>
            </a:pPr>
            <a:r>
              <a:rPr lang="cs-CZ" dirty="0" smtClean="0"/>
              <a:t>(</a:t>
            </a:r>
            <a:r>
              <a:rPr lang="en-GB" dirty="0" smtClean="0"/>
              <a:t>1</a:t>
            </a:r>
            <a:r>
              <a:rPr lang="cs-CZ" dirty="0" smtClean="0"/>
              <a:t>)</a:t>
            </a:r>
            <a:r>
              <a:rPr lang="en-GB" dirty="0" smtClean="0"/>
              <a:t> </a:t>
            </a:r>
            <a:r>
              <a:rPr lang="en-GB" b="1" dirty="0"/>
              <a:t>'Giving a Look' communication </a:t>
            </a:r>
            <a:r>
              <a:rPr lang="en-GB" dirty="0"/>
              <a:t>- it's the most frequent non-verbal means of communication. In reality the teacher observes a student or the whole class. On the other hand, the student will pay attention to a teacher who is sympathetic, gives praises and motivates. In every social (and educational) interaction are eyes functioning as a sensitive receptor, receiver and transmitter of information. Additionally, by means of their social function eyes give evidence of the personality of other human being, their psychological state, attributes, and relationship towards us.   </a:t>
            </a:r>
          </a:p>
          <a:p>
            <a:pPr lvl="0" fontAlgn="base"/>
            <a:r>
              <a:rPr lang="en-GB" dirty="0"/>
              <a:t>The teacher should observe the focus of the students look and its duration, frequency, sequence, extent and direction, shape and movement of the eyes including blinking, and last but not least the skin around the eyes.</a:t>
            </a:r>
          </a:p>
          <a:p>
            <a:pPr lvl="0" fontAlgn="base"/>
            <a:r>
              <a:rPr lang="en-GB" dirty="0"/>
              <a:t>The teacher should not only be able to read from the students looks, but also be fair in dividing his or hers looks at each student.</a:t>
            </a:r>
          </a:p>
        </p:txBody>
      </p:sp>
    </p:spTree>
    <p:extLst>
      <p:ext uri="{BB962C8B-B14F-4D97-AF65-F5344CB8AC3E}">
        <p14:creationId xmlns:p14="http://schemas.microsoft.com/office/powerpoint/2010/main" val="158811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a:t>
            </a:r>
            <a:r>
              <a:rPr lang="en-GB" b="1" dirty="0" smtClean="0"/>
              <a:t>communication</a:t>
            </a:r>
            <a:r>
              <a:rPr lang="cs-CZ" b="1" dirty="0" smtClean="0"/>
              <a:t> 2</a:t>
            </a:r>
            <a:endParaRPr lang="cs-CZ" b="1" dirty="0"/>
          </a:p>
        </p:txBody>
      </p:sp>
      <p:sp>
        <p:nvSpPr>
          <p:cNvPr id="3" name="Zástupný symbol pro obsah 2"/>
          <p:cNvSpPr>
            <a:spLocks noGrp="1"/>
          </p:cNvSpPr>
          <p:nvPr>
            <p:ph idx="1"/>
          </p:nvPr>
        </p:nvSpPr>
        <p:spPr/>
        <p:txBody>
          <a:bodyPr/>
          <a:lstStyle/>
          <a:p>
            <a:pPr marL="0" indent="0">
              <a:buNone/>
            </a:pPr>
            <a:r>
              <a:rPr lang="en-GB" sz="2400" b="1" dirty="0" smtClean="0"/>
              <a:t>Communication </a:t>
            </a:r>
            <a:r>
              <a:rPr lang="en-GB" sz="2400" b="1" dirty="0"/>
              <a:t>via 'the looks on one's face' (facial expressions) </a:t>
            </a:r>
            <a:r>
              <a:rPr lang="en-GB" sz="2400" dirty="0" smtClean="0"/>
              <a:t>-</a:t>
            </a:r>
            <a:r>
              <a:rPr lang="cs-CZ" sz="2400" dirty="0" smtClean="0"/>
              <a:t> </a:t>
            </a:r>
            <a:r>
              <a:rPr lang="en-GB" sz="2400" dirty="0" smtClean="0"/>
              <a:t>it </a:t>
            </a:r>
            <a:r>
              <a:rPr lang="en-GB" sz="2400" dirty="0"/>
              <a:t>is mostly based on the manifestation of emotions. </a:t>
            </a:r>
            <a:endParaRPr lang="cs-CZ" sz="2400" dirty="0" smtClean="0"/>
          </a:p>
          <a:p>
            <a:pPr marL="0" indent="0">
              <a:buNone/>
            </a:pPr>
            <a:r>
              <a:rPr lang="en-GB" sz="2400" dirty="0" smtClean="0"/>
              <a:t>Therefore</a:t>
            </a:r>
            <a:r>
              <a:rPr lang="en-GB" sz="2400" dirty="0"/>
              <a:t>, teacher can distinguish student's emotions of fear, sadness, happiness or surprise. Every teacher should be able to recognize if the student is anxiety, surprise, or happiness.  </a:t>
            </a:r>
          </a:p>
          <a:p>
            <a:r>
              <a:rPr lang="en-GB" sz="2400" dirty="0"/>
              <a:t>Additionally, the teacher should be able to distinguish if the emotions are authentic or pretended. </a:t>
            </a:r>
            <a:endParaRPr lang="cs-CZ" sz="2400" dirty="0" smtClean="0"/>
          </a:p>
          <a:p>
            <a:r>
              <a:rPr lang="en-GB" sz="2400" dirty="0" smtClean="0"/>
              <a:t>Unfortunately</a:t>
            </a:r>
            <a:r>
              <a:rPr lang="en-GB" sz="2400" dirty="0"/>
              <a:t>, teachers frequently misdiagnose students' unintentional face expressions as eye-rolling, frowning, grimace, or even pouting. </a:t>
            </a:r>
          </a:p>
          <a:p>
            <a:endParaRPr lang="cs-CZ" sz="2400" dirty="0"/>
          </a:p>
        </p:txBody>
      </p:sp>
      <p:pic>
        <p:nvPicPr>
          <p:cNvPr id="4" name="Obrázek 3"/>
          <p:cNvPicPr>
            <a:picLocks noChangeAspect="1"/>
          </p:cNvPicPr>
          <p:nvPr/>
        </p:nvPicPr>
        <p:blipFill>
          <a:blip r:embed="rId2"/>
          <a:stretch>
            <a:fillRect/>
          </a:stretch>
        </p:blipFill>
        <p:spPr>
          <a:xfrm>
            <a:off x="9998765" y="5212071"/>
            <a:ext cx="957103" cy="1099829"/>
          </a:xfrm>
          <a:prstGeom prst="rect">
            <a:avLst/>
          </a:prstGeom>
        </p:spPr>
      </p:pic>
    </p:spTree>
    <p:extLst>
      <p:ext uri="{BB962C8B-B14F-4D97-AF65-F5344CB8AC3E}">
        <p14:creationId xmlns:p14="http://schemas.microsoft.com/office/powerpoint/2010/main" val="518341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a:t>
            </a:r>
            <a:r>
              <a:rPr lang="en-GB" dirty="0" smtClean="0"/>
              <a:t>communication</a:t>
            </a:r>
            <a:r>
              <a:rPr lang="cs-CZ" dirty="0" smtClean="0"/>
              <a:t> 3</a:t>
            </a:r>
            <a:endParaRPr lang="cs-CZ" dirty="0"/>
          </a:p>
        </p:txBody>
      </p:sp>
      <p:sp>
        <p:nvSpPr>
          <p:cNvPr id="3" name="Zástupný symbol pro obsah 2"/>
          <p:cNvSpPr>
            <a:spLocks noGrp="1"/>
          </p:cNvSpPr>
          <p:nvPr>
            <p:ph idx="1"/>
          </p:nvPr>
        </p:nvSpPr>
        <p:spPr/>
        <p:txBody>
          <a:bodyPr>
            <a:normAutofit/>
          </a:bodyPr>
          <a:lstStyle/>
          <a:p>
            <a:pPr marL="0" lvl="0" indent="0" fontAlgn="base">
              <a:buNone/>
            </a:pPr>
            <a:r>
              <a:rPr lang="en-GB" b="1" dirty="0" smtClean="0"/>
              <a:t>Communication </a:t>
            </a:r>
            <a:r>
              <a:rPr lang="en-GB" b="1" dirty="0"/>
              <a:t>via 'movements' (kinetics) </a:t>
            </a:r>
            <a:r>
              <a:rPr lang="en-GB" dirty="0"/>
              <a:t>- are the movements that are signalizing even the smallest trembles of one's inner mental state. We distinguish two types of students: </a:t>
            </a:r>
          </a:p>
          <a:p>
            <a:pPr marL="457200" lvl="1" indent="0" fontAlgn="base">
              <a:buNone/>
            </a:pPr>
            <a:r>
              <a:rPr lang="cs-CZ" sz="2000" dirty="0" smtClean="0"/>
              <a:t>(a) </a:t>
            </a:r>
            <a:r>
              <a:rPr lang="en-GB" sz="2000" dirty="0" smtClean="0"/>
              <a:t>One </a:t>
            </a:r>
            <a:r>
              <a:rPr lang="en-GB" sz="2000" dirty="0"/>
              <a:t>group is fully capable of expressing itself and vividly gesticulates. But when knowledge of subject is missing, students are weakening even in movements.  </a:t>
            </a:r>
          </a:p>
          <a:p>
            <a:pPr marL="457200" lvl="1" indent="0" fontAlgn="base">
              <a:buNone/>
            </a:pPr>
            <a:r>
              <a:rPr lang="cs-CZ" sz="2000" dirty="0" smtClean="0"/>
              <a:t>(b) </a:t>
            </a:r>
            <a:r>
              <a:rPr lang="en-GB" sz="2000" dirty="0" smtClean="0"/>
              <a:t>Second </a:t>
            </a:r>
            <a:r>
              <a:rPr lang="en-GB" sz="2000" dirty="0"/>
              <a:t>group consists of individuals that have difficulty expressing themselves. The worse their vocal discourse gets, the more lively their movements become. </a:t>
            </a:r>
          </a:p>
          <a:p>
            <a:r>
              <a:rPr lang="en-GB" dirty="0"/>
              <a:t>The teacher should be able to distinguish by students' movements his or hers psychological state; two malfunctions are recognized: coordination and synchronization. </a:t>
            </a:r>
            <a:endParaRPr lang="cs-CZ" dirty="0" smtClean="0"/>
          </a:p>
          <a:p>
            <a:r>
              <a:rPr lang="en-GB" dirty="0" smtClean="0"/>
              <a:t>For </a:t>
            </a:r>
            <a:r>
              <a:rPr lang="en-GB" dirty="0"/>
              <a:t>example, motion restlessness like shuffling around, swaying, arm and head  jerking, squirming, etc. signalize anxiety, fear, tension and other manifestation connected with things like decreased ability of concentration, various blocks of the thought process, memory loss, etc. </a:t>
            </a:r>
            <a:endParaRPr lang="cs-CZ" dirty="0"/>
          </a:p>
        </p:txBody>
      </p:sp>
      <p:pic>
        <p:nvPicPr>
          <p:cNvPr id="4" name="Obrázek 3"/>
          <p:cNvPicPr>
            <a:picLocks noChangeAspect="1"/>
          </p:cNvPicPr>
          <p:nvPr/>
        </p:nvPicPr>
        <p:blipFill>
          <a:blip r:embed="rId2"/>
          <a:stretch>
            <a:fillRect/>
          </a:stretch>
        </p:blipFill>
        <p:spPr>
          <a:xfrm>
            <a:off x="10118035" y="5691392"/>
            <a:ext cx="815008" cy="753109"/>
          </a:xfrm>
          <a:prstGeom prst="rect">
            <a:avLst/>
          </a:prstGeom>
        </p:spPr>
      </p:pic>
    </p:spTree>
    <p:extLst>
      <p:ext uri="{BB962C8B-B14F-4D97-AF65-F5344CB8AC3E}">
        <p14:creationId xmlns:p14="http://schemas.microsoft.com/office/powerpoint/2010/main" val="1195663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a:t>
            </a:r>
            <a:r>
              <a:rPr lang="en-GB" b="1" dirty="0" smtClean="0"/>
              <a:t>communication</a:t>
            </a:r>
            <a:r>
              <a:rPr lang="cs-CZ" b="1" dirty="0" smtClean="0"/>
              <a:t> 4</a:t>
            </a:r>
            <a:endParaRPr lang="cs-CZ" b="1" dirty="0"/>
          </a:p>
        </p:txBody>
      </p:sp>
      <p:sp>
        <p:nvSpPr>
          <p:cNvPr id="3" name="Zástupný symbol pro obsah 2"/>
          <p:cNvSpPr>
            <a:spLocks noGrp="1"/>
          </p:cNvSpPr>
          <p:nvPr>
            <p:ph idx="1"/>
          </p:nvPr>
        </p:nvSpPr>
        <p:spPr/>
        <p:txBody>
          <a:bodyPr>
            <a:normAutofit/>
          </a:bodyPr>
          <a:lstStyle/>
          <a:p>
            <a:pPr marL="0" indent="0">
              <a:buNone/>
            </a:pPr>
            <a:r>
              <a:rPr lang="en-GB" sz="2800" b="1" dirty="0" smtClean="0"/>
              <a:t>Communication </a:t>
            </a:r>
            <a:r>
              <a:rPr lang="en-GB" sz="2800" b="1" dirty="0"/>
              <a:t>via 'gestures</a:t>
            </a:r>
            <a:r>
              <a:rPr lang="en-GB" sz="2800" b="1" dirty="0" smtClean="0"/>
              <a:t>'</a:t>
            </a:r>
            <a:r>
              <a:rPr lang="en-GB" sz="2800" dirty="0" smtClean="0"/>
              <a:t> </a:t>
            </a:r>
            <a:endParaRPr lang="cs-CZ" sz="2800" dirty="0" smtClean="0"/>
          </a:p>
          <a:p>
            <a:pPr marL="0" indent="0">
              <a:buNone/>
            </a:pPr>
            <a:r>
              <a:rPr lang="en-GB" sz="2800" dirty="0" smtClean="0"/>
              <a:t>Gestures </a:t>
            </a:r>
            <a:r>
              <a:rPr lang="en-GB" sz="2800" dirty="0"/>
              <a:t>(e.g. the movements of hands and other parts of the body - head turning, bow) have a communicative function - these are movements which accompany verbal communication or they even replace them. </a:t>
            </a:r>
            <a:endParaRPr lang="cs-CZ" sz="2800" dirty="0" smtClean="0"/>
          </a:p>
          <a:p>
            <a:pPr marL="0" indent="0">
              <a:buNone/>
            </a:pPr>
            <a:r>
              <a:rPr lang="en-GB" sz="2800" dirty="0" smtClean="0"/>
              <a:t>The </a:t>
            </a:r>
            <a:r>
              <a:rPr lang="en-GB" sz="2800" dirty="0"/>
              <a:t>teacher should always strive for self-control and self-knowledge while using gestures.</a:t>
            </a:r>
            <a:endParaRPr lang="cs-CZ" sz="2800" dirty="0"/>
          </a:p>
        </p:txBody>
      </p:sp>
    </p:spTree>
    <p:extLst>
      <p:ext uri="{BB962C8B-B14F-4D97-AF65-F5344CB8AC3E}">
        <p14:creationId xmlns:p14="http://schemas.microsoft.com/office/powerpoint/2010/main" val="2645688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a:t>
            </a:r>
            <a:r>
              <a:rPr lang="en-GB" b="1" dirty="0" smtClean="0"/>
              <a:t>communication</a:t>
            </a:r>
            <a:r>
              <a:rPr lang="cs-CZ" b="1" dirty="0" smtClean="0"/>
              <a:t> 5</a:t>
            </a:r>
            <a:endParaRPr lang="cs-CZ" b="1" dirty="0"/>
          </a:p>
        </p:txBody>
      </p:sp>
      <p:sp>
        <p:nvSpPr>
          <p:cNvPr id="3" name="Zástupný symbol pro obsah 2"/>
          <p:cNvSpPr>
            <a:spLocks noGrp="1"/>
          </p:cNvSpPr>
          <p:nvPr>
            <p:ph idx="1"/>
          </p:nvPr>
        </p:nvSpPr>
        <p:spPr/>
        <p:txBody>
          <a:bodyPr>
            <a:normAutofit/>
          </a:bodyPr>
          <a:lstStyle/>
          <a:p>
            <a:pPr marL="0" lvl="0" indent="0">
              <a:buNone/>
            </a:pPr>
            <a:r>
              <a:rPr lang="en-GB" sz="2400" b="1" dirty="0" smtClean="0"/>
              <a:t>Communication </a:t>
            </a:r>
            <a:r>
              <a:rPr lang="en-GB" sz="2400" b="1" dirty="0"/>
              <a:t>via 'touch' (tactile contact, haptics) </a:t>
            </a:r>
            <a:r>
              <a:rPr lang="en-GB" sz="2400" dirty="0"/>
              <a:t>- e.g. a handshake, a squeeze, a hug, a stroke, a kiss, a pat, a pinch, a poke, etc. </a:t>
            </a:r>
            <a:endParaRPr lang="cs-CZ" sz="2400" dirty="0" smtClean="0"/>
          </a:p>
          <a:p>
            <a:pPr marL="0" lvl="0" indent="0">
              <a:buNone/>
            </a:pPr>
            <a:r>
              <a:rPr lang="en-GB" sz="2400" dirty="0" smtClean="0"/>
              <a:t>Touch</a:t>
            </a:r>
            <a:r>
              <a:rPr lang="en-GB" sz="2400" dirty="0"/>
              <a:t>, when considered from educational communication's point of view can be taken as a token of hostility (a slap, a smack in the face, a push etc.) or a sign of friendship (a stroke, a pat). </a:t>
            </a:r>
            <a:endParaRPr lang="cs-CZ" sz="2400" dirty="0" smtClean="0"/>
          </a:p>
          <a:p>
            <a:pPr marL="0" lvl="0" indent="0">
              <a:buNone/>
            </a:pPr>
            <a:r>
              <a:rPr lang="en-GB" sz="2400" dirty="0" smtClean="0"/>
              <a:t>There </a:t>
            </a:r>
            <a:r>
              <a:rPr lang="en-GB" sz="2400" dirty="0"/>
              <a:t>also a symbolic manifestations, such as when teacher instead of verbal reprimanding taps lightly on students arm. </a:t>
            </a:r>
            <a:endParaRPr lang="cs-CZ" sz="2400" dirty="0" smtClean="0"/>
          </a:p>
          <a:p>
            <a:pPr marL="0" lvl="0" indent="0">
              <a:buNone/>
            </a:pPr>
            <a:r>
              <a:rPr lang="en-GB" sz="2400" dirty="0" smtClean="0"/>
              <a:t>The </a:t>
            </a:r>
            <a:r>
              <a:rPr lang="en-GB" sz="2400" dirty="0"/>
              <a:t>teacher should touch the students very carefully and with optimal degree.  </a:t>
            </a:r>
          </a:p>
          <a:p>
            <a:endParaRPr lang="cs-CZ" sz="2400" dirty="0"/>
          </a:p>
        </p:txBody>
      </p:sp>
      <p:pic>
        <p:nvPicPr>
          <p:cNvPr id="4" name="Obrázek 3"/>
          <p:cNvPicPr>
            <a:picLocks noChangeAspect="1"/>
          </p:cNvPicPr>
          <p:nvPr/>
        </p:nvPicPr>
        <p:blipFill>
          <a:blip r:embed="rId2"/>
          <a:stretch>
            <a:fillRect/>
          </a:stretch>
        </p:blipFill>
        <p:spPr>
          <a:xfrm>
            <a:off x="6323542" y="5148470"/>
            <a:ext cx="3812590" cy="757111"/>
          </a:xfrm>
          <a:prstGeom prst="rect">
            <a:avLst/>
          </a:prstGeom>
        </p:spPr>
      </p:pic>
    </p:spTree>
    <p:extLst>
      <p:ext uri="{BB962C8B-B14F-4D97-AF65-F5344CB8AC3E}">
        <p14:creationId xmlns:p14="http://schemas.microsoft.com/office/powerpoint/2010/main" val="2497412959"/>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453</TotalTime>
  <Words>936</Words>
  <Application>Microsoft Office PowerPoint</Application>
  <PresentationFormat>Širokoúhlá obrazovka</PresentationFormat>
  <Paragraphs>53</Paragraphs>
  <Slides>10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10</vt:i4>
      </vt:variant>
    </vt:vector>
  </HeadingPairs>
  <TitlesOfParts>
    <vt:vector size="13" baseType="lpstr">
      <vt:lpstr>Calibri</vt:lpstr>
      <vt:lpstr>Calibri Light</vt:lpstr>
      <vt:lpstr>Retrospektiva</vt:lpstr>
      <vt:lpstr>Principles of non-verbal communication Educational Communication </vt:lpstr>
      <vt:lpstr>What is communication?</vt:lpstr>
      <vt:lpstr>     Categories of Communication</vt:lpstr>
      <vt:lpstr>Non-verbal Communication</vt:lpstr>
      <vt:lpstr>Types of non-verbal communication 1</vt:lpstr>
      <vt:lpstr>Types of non-verbal communication 2</vt:lpstr>
      <vt:lpstr>Types of non-verbal communication 3</vt:lpstr>
      <vt:lpstr>Types of non-verbal communication 4</vt:lpstr>
      <vt:lpstr>Types of non-verbal communication 5</vt:lpstr>
      <vt:lpstr>Types of non-verbal communication 6</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Trna</cp:lastModifiedBy>
  <cp:revision>23</cp:revision>
  <dcterms:created xsi:type="dcterms:W3CDTF">2020-02-23T17:43:19Z</dcterms:created>
  <dcterms:modified xsi:type="dcterms:W3CDTF">2021-01-17T18:35:06Z</dcterms:modified>
</cp:coreProperties>
</file>