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9" r:id="rId8"/>
    <p:sldId id="262" r:id="rId9"/>
    <p:sldId id="268" r:id="rId10"/>
    <p:sldId id="263" r:id="rId11"/>
    <p:sldId id="272" r:id="rId12"/>
    <p:sldId id="271" r:id="rId13"/>
    <p:sldId id="27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4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6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0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8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50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9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1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72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84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34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67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8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5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19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7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64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DE8C20-4ECC-47EA-B3FF-C51123B2F5F9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62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93286"/>
          </a:xfrm>
        </p:spPr>
        <p:txBody>
          <a:bodyPr/>
          <a:lstStyle/>
          <a:p>
            <a:r>
              <a:rPr lang="cs-CZ" dirty="0"/>
              <a:t>Coaching </a:t>
            </a:r>
          </a:p>
        </p:txBody>
      </p:sp>
    </p:spTree>
    <p:extLst>
      <p:ext uri="{BB962C8B-B14F-4D97-AF65-F5344CB8AC3E}">
        <p14:creationId xmlns:p14="http://schemas.microsoft.com/office/powerpoint/2010/main" val="174220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Asking</a:t>
            </a:r>
            <a:r>
              <a:rPr lang="fr-FR" dirty="0"/>
              <a:t> Questions - </a:t>
            </a:r>
            <a:r>
              <a:rPr lang="fr-FR" dirty="0">
                <a:solidFill>
                  <a:srgbClr val="0070C0"/>
                </a:solidFill>
              </a:rPr>
              <a:t>Omega</a:t>
            </a:r>
            <a:r>
              <a:rPr lang="fr-FR" dirty="0"/>
              <a:t> </a:t>
            </a:r>
            <a:br>
              <a:rPr lang="cs-CZ" dirty="0"/>
            </a:br>
            <a:r>
              <a:rPr lang="fr-FR" dirty="0"/>
              <a:t>(</a:t>
            </a:r>
            <a:r>
              <a:rPr lang="fr-FR" dirty="0" err="1"/>
              <a:t>Exercise</a:t>
            </a:r>
            <a:r>
              <a:rPr lang="fr-FR" dirty="0"/>
              <a:t> 2)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Help your mate name what she/he wants (goal)</a:t>
            </a:r>
          </a:p>
          <a:p>
            <a:r>
              <a:rPr lang="en-GB" sz="3200" dirty="0"/>
              <a:t>Write down the goal. </a:t>
            </a:r>
          </a:p>
          <a:p>
            <a:r>
              <a:rPr lang="en-GB" sz="3200" dirty="0"/>
              <a:t>One of the pair coaches for 8 minutes – </a:t>
            </a:r>
            <a:r>
              <a:rPr lang="en-GB" sz="3200" dirty="0" err="1"/>
              <a:t>th</a:t>
            </a:r>
            <a:r>
              <a:rPr lang="cs-CZ" sz="3200" dirty="0"/>
              <a:t>e</a:t>
            </a:r>
            <a:r>
              <a:rPr lang="en-GB" sz="3200" dirty="0"/>
              <a:t>n the second on</a:t>
            </a:r>
            <a:r>
              <a:rPr lang="cs-CZ" sz="3200" dirty="0"/>
              <a:t>e</a:t>
            </a:r>
            <a:r>
              <a:rPr lang="en-GB" sz="3200" dirty="0"/>
              <a:t> coaches for 8 minutes.</a:t>
            </a:r>
          </a:p>
        </p:txBody>
      </p:sp>
    </p:spTree>
    <p:extLst>
      <p:ext uri="{BB962C8B-B14F-4D97-AF65-F5344CB8AC3E}">
        <p14:creationId xmlns:p14="http://schemas.microsoft.com/office/powerpoint/2010/main" val="418238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B00A3-37A0-4379-B143-74B8F300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982132"/>
            <a:ext cx="10306975" cy="1303867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Positively formulated: </a:t>
            </a:r>
            <a:r>
              <a:rPr lang="en-GB" sz="2400" dirty="0"/>
              <a:t>What do you want instead?</a:t>
            </a:r>
            <a:br>
              <a:rPr lang="en-GB" sz="28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Under the influence of the </a:t>
            </a:r>
            <a:r>
              <a:rPr lang="en-GB" sz="2400" b="1" dirty="0" err="1">
                <a:solidFill>
                  <a:srgbClr val="0070C0"/>
                </a:solidFill>
              </a:rPr>
              <a:t>coache</a:t>
            </a:r>
            <a:r>
              <a:rPr lang="cs-CZ" sz="2400" b="1" dirty="0">
                <a:solidFill>
                  <a:srgbClr val="0070C0"/>
                </a:solidFill>
              </a:rPr>
              <a:t>e</a:t>
            </a:r>
            <a:r>
              <a:rPr lang="en-GB" sz="2400" b="1" dirty="0">
                <a:solidFill>
                  <a:srgbClr val="0070C0"/>
                </a:solidFill>
              </a:rPr>
              <a:t>: </a:t>
            </a:r>
            <a:r>
              <a:rPr lang="en-GB" sz="2400" dirty="0"/>
              <a:t>How much is it under your influence?</a:t>
            </a:r>
            <a:br>
              <a:rPr lang="en-GB" sz="28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Results-oriented rather than activity-oriented: </a:t>
            </a:r>
            <a:r>
              <a:rPr lang="en-GB" sz="2400" dirty="0"/>
              <a:t>What does it bring to you?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C3385-47E5-4E2A-A95F-B2286DFD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b="1" dirty="0"/>
              <a:t>Specific </a:t>
            </a:r>
            <a:r>
              <a:rPr lang="en-GB" sz="2400" dirty="0"/>
              <a:t>- What specifically…?</a:t>
            </a:r>
          </a:p>
          <a:p>
            <a:pPr lvl="0"/>
            <a:r>
              <a:rPr lang="en-GB" sz="2400" b="1" dirty="0"/>
              <a:t>Measurable</a:t>
            </a:r>
            <a:r>
              <a:rPr lang="en-GB" sz="2400" dirty="0"/>
              <a:t> - How do you know you already have it? (a concrete example of what is different)</a:t>
            </a:r>
          </a:p>
          <a:p>
            <a:pPr lvl="0"/>
            <a:r>
              <a:rPr lang="en-GB" sz="2400" b="1" dirty="0"/>
              <a:t>Achievable - </a:t>
            </a:r>
            <a:r>
              <a:rPr lang="en-GB" sz="2400" dirty="0"/>
              <a:t>How big challenge is that? How big do you want it to be?</a:t>
            </a:r>
          </a:p>
          <a:p>
            <a:pPr lvl="0"/>
            <a:r>
              <a:rPr lang="en-GB" sz="2400" b="1" dirty="0"/>
              <a:t>Realistic</a:t>
            </a:r>
          </a:p>
          <a:p>
            <a:pPr lvl="0"/>
            <a:r>
              <a:rPr lang="en-GB" sz="2400" b="1" dirty="0"/>
              <a:t>Time-bound </a:t>
            </a:r>
            <a:r>
              <a:rPr lang="en-GB" sz="2400" dirty="0"/>
              <a:t>- When do you want it to happen? (To fulfil the goal?)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95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Asking</a:t>
            </a:r>
            <a:r>
              <a:rPr lang="fr-FR" dirty="0"/>
              <a:t> Questions - </a:t>
            </a:r>
            <a:r>
              <a:rPr lang="fr-FR" dirty="0">
                <a:solidFill>
                  <a:srgbClr val="0070C0"/>
                </a:solidFill>
              </a:rPr>
              <a:t>Omega</a:t>
            </a:r>
            <a:r>
              <a:rPr lang="fr-FR" dirty="0"/>
              <a:t> </a:t>
            </a:r>
            <a:br>
              <a:rPr lang="cs-CZ" dirty="0"/>
            </a:br>
            <a:r>
              <a:rPr lang="fr-FR" dirty="0"/>
              <a:t>(</a:t>
            </a:r>
            <a:r>
              <a:rPr lang="fr-FR" dirty="0" err="1"/>
              <a:t>Exercise</a:t>
            </a:r>
            <a:r>
              <a:rPr lang="fr-FR" dirty="0"/>
              <a:t> </a:t>
            </a:r>
            <a:r>
              <a:rPr lang="cs-CZ" dirty="0"/>
              <a:t>3</a:t>
            </a:r>
            <a:r>
              <a:rPr lang="fr-FR" dirty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Help your mate name what she/he wants (goal)</a:t>
            </a:r>
            <a:r>
              <a:rPr lang="cs-CZ" sz="3200" dirty="0"/>
              <a:t>.</a:t>
            </a:r>
            <a:endParaRPr lang="en-GB" sz="3200" dirty="0"/>
          </a:p>
          <a:p>
            <a:r>
              <a:rPr lang="en-GB" sz="3200" dirty="0"/>
              <a:t>Write down the goal. </a:t>
            </a:r>
          </a:p>
          <a:p>
            <a:r>
              <a:rPr lang="en-GB" sz="3200" dirty="0"/>
              <a:t>One of the pair coaches for 8 minutes – than the second one coaches for 8 minutes</a:t>
            </a:r>
            <a:r>
              <a:rPr lang="cs-CZ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6681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DF220-9998-4898-A329-DCC696CC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few recommendations when asking questions…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10E70-2174-44D3-A857-EFCDC815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Use open-ended questions </a:t>
            </a:r>
            <a:r>
              <a:rPr lang="en-GB" dirty="0"/>
              <a:t>(so as to avoid „yes/no“ reaction)</a:t>
            </a:r>
          </a:p>
          <a:p>
            <a:r>
              <a:rPr lang="en-GB" b="1" dirty="0"/>
              <a:t>Try to avoid the question WHY? </a:t>
            </a:r>
            <a:r>
              <a:rPr lang="en-GB" dirty="0"/>
              <a:t>– it directs attention to the past, there are negative connotations from childhood (we often heard the question in an accusing sense), it may evoke a defensive reaction or the reaction of escape, aggression</a:t>
            </a:r>
          </a:p>
          <a:p>
            <a:r>
              <a:rPr lang="en-GB" b="1"/>
              <a:t>It is reasonable to use the words of the </a:t>
            </a:r>
            <a:r>
              <a:rPr lang="en-GB" b="1" dirty="0" err="1"/>
              <a:t>coachee</a:t>
            </a:r>
            <a:r>
              <a:rPr lang="en-GB" b="1" dirty="0"/>
              <a:t> </a:t>
            </a:r>
            <a:r>
              <a:rPr lang="en-GB" dirty="0"/>
              <a:t>– you can avoid (dis) interpretation</a:t>
            </a:r>
          </a:p>
          <a:p>
            <a:r>
              <a:rPr lang="en-GB" b="1" dirty="0"/>
              <a:t>Use verification questions </a:t>
            </a:r>
            <a:r>
              <a:rPr lang="en-GB" dirty="0"/>
              <a:t>- What do you want to work on today? So what is it about?</a:t>
            </a:r>
          </a:p>
        </p:txBody>
      </p:sp>
    </p:spTree>
    <p:extLst>
      <p:ext uri="{BB962C8B-B14F-4D97-AF65-F5344CB8AC3E}">
        <p14:creationId xmlns:p14="http://schemas.microsoft.com/office/powerpoint/2010/main" val="374853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4411D-0D67-4492-8832-C2EA140B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Goals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6E48AC-0928-46AC-9EC6-7157B08BB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understand the model GROW and model SMART which can be used as a framework for coaching interview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see how coaching interview can looks like.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to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coaching interview.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72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12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Basic principles of coaching</a:t>
            </a:r>
            <a:r>
              <a:rPr lang="cs-CZ" b="1" dirty="0"/>
              <a:t>:</a:t>
            </a:r>
            <a:r>
              <a:rPr lang="en-US" b="1" dirty="0"/>
              <a:t> </a:t>
            </a:r>
            <a:br>
              <a:rPr lang="cs-CZ" b="1" dirty="0"/>
            </a:br>
            <a:r>
              <a:rPr lang="en-US" b="1" dirty="0"/>
              <a:t>what not to forget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996994"/>
              </p:ext>
            </p:extLst>
          </p:nvPr>
        </p:nvGraphicFramePr>
        <p:xfrm>
          <a:off x="841420" y="1983347"/>
          <a:ext cx="10509160" cy="4016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635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</a:t>
                      </a:r>
                      <a:r>
                        <a:rPr lang="cs-CZ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coach does not do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cs-CZ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3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</a:t>
                      </a:r>
                      <a:r>
                        <a:rPr lang="cs-CZ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3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endParaRPr lang="cs-CZ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0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oes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bring own content (topics, opinions, </a:t>
                      </a:r>
                      <a:endParaRPr lang="cs-CZ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ideas, advice…)</a:t>
                      </a:r>
                      <a:endParaRPr lang="cs-CZ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Listens</a:t>
                      </a:r>
                      <a:r>
                        <a:rPr lang="en-GB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sees the world through the eyes of </a:t>
                      </a:r>
                      <a:r>
                        <a:rPr lang="cs-CZ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3200" kern="120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coache</a:t>
                      </a:r>
                      <a:r>
                        <a:rPr lang="cs-CZ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cs-CZ" sz="3200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3200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(ALPHA)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0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cs-CZ" sz="3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32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3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either evaluates </a:t>
                      </a:r>
                      <a:endParaRPr lang="cs-CZ" sz="32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 interprets</a:t>
                      </a:r>
                      <a:endParaRPr lang="en-GB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Uses </a:t>
                      </a:r>
                      <a:r>
                        <a:rPr lang="en-GB" sz="3200" b="1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</a:t>
                      </a:r>
                      <a:r>
                        <a:rPr lang="en-GB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further express the thoughts of </a:t>
                      </a:r>
                      <a:endParaRPr lang="cs-CZ" sz="3200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3200" kern="120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coache</a:t>
                      </a:r>
                      <a:r>
                        <a:rPr lang="cs-CZ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cs-CZ" sz="3200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(OMEGA)</a:t>
                      </a:r>
                      <a:endParaRPr lang="en-GB" sz="3200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78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Listening</a:t>
            </a:r>
            <a:r>
              <a:rPr lang="en-US" dirty="0"/>
              <a:t> – </a:t>
            </a:r>
            <a:r>
              <a:rPr lang="en-US" dirty="0">
                <a:solidFill>
                  <a:srgbClr val="0070C0"/>
                </a:solidFill>
              </a:rPr>
              <a:t>alpha</a:t>
            </a:r>
            <a:br>
              <a:rPr lang="en-US" dirty="0"/>
            </a:br>
            <a:r>
              <a:rPr lang="en-US" dirty="0"/>
              <a:t>(</a:t>
            </a:r>
            <a:r>
              <a:rPr lang="cs-CZ" dirty="0" err="1"/>
              <a:t>Excercise</a:t>
            </a:r>
            <a:r>
              <a:rPr lang="cs-CZ" dirty="0"/>
              <a:t> </a:t>
            </a:r>
            <a:r>
              <a:rPr lang="en-US" dirty="0"/>
              <a:t>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/>
            <a:r>
              <a:rPr lang="en-US" sz="2800" dirty="0"/>
              <a:t>Find out </a:t>
            </a:r>
            <a:r>
              <a:rPr lang="cs-CZ" sz="2800" dirty="0"/>
              <a:t>IN DETAIL </a:t>
            </a:r>
            <a:r>
              <a:rPr lang="en-US" sz="2800" dirty="0"/>
              <a:t>what happened to </a:t>
            </a:r>
            <a:r>
              <a:rPr lang="cs-CZ" sz="2800" dirty="0" err="1"/>
              <a:t>your</a:t>
            </a:r>
            <a:r>
              <a:rPr lang="cs-CZ" sz="2800" dirty="0"/>
              <a:t> mate last </a:t>
            </a:r>
            <a:r>
              <a:rPr lang="en-US" sz="2800" dirty="0"/>
              <a:t>week</a:t>
            </a:r>
            <a:r>
              <a:rPr lang="cs-CZ" sz="2800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87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8134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dirty="0"/>
              <a:t>From </a:t>
            </a:r>
            <a:r>
              <a:rPr lang="cs-CZ" b="1" dirty="0" err="1"/>
              <a:t>the</a:t>
            </a:r>
            <a:r>
              <a:rPr lang="cs-CZ" dirty="0"/>
              <a:t> </a:t>
            </a:r>
            <a:r>
              <a:rPr lang="en-GB" b="1" dirty="0"/>
              <a:t>content</a:t>
            </a:r>
            <a:r>
              <a:rPr lang="en-GB" dirty="0"/>
              <a:t> of thinking </a:t>
            </a:r>
            <a:br>
              <a:rPr lang="en-GB" dirty="0"/>
            </a:br>
            <a:r>
              <a:rPr lang="en-GB" dirty="0"/>
              <a:t>to </a:t>
            </a:r>
            <a:r>
              <a:rPr lang="en-GB" b="1" dirty="0"/>
              <a:t>the </a:t>
            </a:r>
            <a:r>
              <a:rPr lang="cs-CZ" b="1" dirty="0" err="1"/>
              <a:t>process</a:t>
            </a:r>
            <a:r>
              <a:rPr lang="cs-CZ" b="1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GB" dirty="0" err="1"/>
              <a:t>th</a:t>
            </a:r>
            <a:r>
              <a:rPr lang="cs-CZ" dirty="0" err="1"/>
              <a:t>inking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Watch the content of thinking: WHAT the </a:t>
            </a:r>
            <a:r>
              <a:rPr lang="en-GB" b="1" dirty="0" err="1"/>
              <a:t>coache</a:t>
            </a:r>
            <a:r>
              <a:rPr lang="cs-CZ" b="1" dirty="0"/>
              <a:t>e</a:t>
            </a:r>
            <a:r>
              <a:rPr lang="en-GB" b="1" dirty="0"/>
              <a:t> is thinking about</a:t>
            </a:r>
          </a:p>
          <a:p>
            <a:pPr lvl="1"/>
            <a:r>
              <a:rPr lang="en-GB" b="1" dirty="0"/>
              <a:t>HOW TO DO IT: </a:t>
            </a:r>
            <a:r>
              <a:rPr lang="en-GB" dirty="0"/>
              <a:t>to set aside one's own thoughts, opinions, topics (…) </a:t>
            </a:r>
            <a:br>
              <a:rPr lang="en-GB" dirty="0"/>
            </a:br>
            <a:r>
              <a:rPr lang="en-GB" dirty="0"/>
              <a:t>(focus on the other person not on oneself) </a:t>
            </a:r>
          </a:p>
          <a:p>
            <a:endParaRPr lang="en-GB" b="1" dirty="0"/>
          </a:p>
          <a:p>
            <a:r>
              <a:rPr lang="en-GB" sz="2400" b="1" dirty="0"/>
              <a:t>Facilitate</a:t>
            </a:r>
            <a:r>
              <a:rPr lang="en-GB" b="1" dirty="0"/>
              <a:t> the pr</a:t>
            </a:r>
            <a:r>
              <a:rPr lang="cs-CZ" b="1" dirty="0"/>
              <a:t>o</a:t>
            </a:r>
            <a:r>
              <a:rPr lang="en-GB" b="1" dirty="0"/>
              <a:t>cess of thinking: HOW the </a:t>
            </a:r>
            <a:r>
              <a:rPr lang="en-GB" b="1" dirty="0" err="1"/>
              <a:t>coache</a:t>
            </a:r>
            <a:r>
              <a:rPr lang="cs-CZ" b="1" dirty="0"/>
              <a:t>e</a:t>
            </a:r>
            <a:r>
              <a:rPr lang="en-GB" b="1" dirty="0"/>
              <a:t> is thinking </a:t>
            </a:r>
          </a:p>
          <a:p>
            <a:pPr lvl="1"/>
            <a:r>
              <a:rPr lang="en-GB" b="1" dirty="0"/>
              <a:t>HOW TO DO IT</a:t>
            </a:r>
            <a:r>
              <a:rPr lang="en-GB" dirty="0"/>
              <a:t>: to direct the other's thoughts (attention) in a certain direction - traditionally using the GROW model - the coach asks questions to help the other realize what she/he wants and how she/he wants to achieve it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9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202122"/>
                </a:solidFill>
                <a:effectLst/>
              </a:rPr>
              <a:t>The</a:t>
            </a:r>
            <a:r>
              <a:rPr lang="cs-CZ" b="0" i="0" dirty="0">
                <a:solidFill>
                  <a:srgbClr val="202122"/>
                </a:solidFill>
                <a:effectLst/>
              </a:rPr>
              <a:t> </a:t>
            </a:r>
            <a:r>
              <a:rPr lang="cs-CZ" b="1" i="0" dirty="0">
                <a:solidFill>
                  <a:srgbClr val="202122"/>
                </a:solidFill>
                <a:effectLst/>
              </a:rPr>
              <a:t>GROW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872708" cy="3318936"/>
          </a:xfrm>
        </p:spPr>
        <p:txBody>
          <a:bodyPr>
            <a:normAutofit/>
          </a:bodyPr>
          <a:lstStyle/>
          <a:p>
            <a:pPr lvl="0"/>
            <a:r>
              <a:rPr lang="en-US" sz="3200" b="1" u="sng" dirty="0">
                <a:solidFill>
                  <a:srgbClr val="0070C0"/>
                </a:solidFill>
              </a:rPr>
              <a:t>G</a:t>
            </a:r>
            <a:r>
              <a:rPr lang="en-US" sz="3200" b="1" dirty="0">
                <a:solidFill>
                  <a:srgbClr val="0070C0"/>
                </a:solidFill>
              </a:rPr>
              <a:t>oals</a:t>
            </a:r>
            <a:r>
              <a:rPr lang="cs-CZ" sz="3200" b="1" dirty="0">
                <a:solidFill>
                  <a:srgbClr val="0070C0"/>
                </a:solidFill>
              </a:rPr>
              <a:t>: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GB" sz="3200" i="1" dirty="0">
                <a:solidFill>
                  <a:schemeClr val="tx1"/>
                </a:solidFill>
              </a:rPr>
              <a:t>What would you like to have happen? </a:t>
            </a:r>
            <a:r>
              <a:rPr lang="en-GB" sz="3200" dirty="0">
                <a:solidFill>
                  <a:schemeClr val="tx1"/>
                </a:solidFill>
              </a:rPr>
              <a:t>(both in real life and during the interview)</a:t>
            </a:r>
          </a:p>
          <a:p>
            <a:pPr lvl="0"/>
            <a:r>
              <a:rPr lang="en-GB" sz="3200" b="1" u="sng" dirty="0">
                <a:solidFill>
                  <a:srgbClr val="0070C0"/>
                </a:solidFill>
              </a:rPr>
              <a:t>R</a:t>
            </a:r>
            <a:r>
              <a:rPr lang="en-GB" sz="3200" b="1" dirty="0">
                <a:solidFill>
                  <a:srgbClr val="0070C0"/>
                </a:solidFill>
              </a:rPr>
              <a:t>eality: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i="1" dirty="0">
                <a:solidFill>
                  <a:schemeClr val="tx1"/>
                </a:solidFill>
              </a:rPr>
              <a:t>How are things going right now? How is it happening now? </a:t>
            </a:r>
          </a:p>
          <a:p>
            <a:r>
              <a:rPr lang="en-GB" sz="3200" b="1" u="sng" dirty="0">
                <a:solidFill>
                  <a:srgbClr val="0070C0"/>
                </a:solidFill>
              </a:rPr>
              <a:t>O</a:t>
            </a:r>
            <a:r>
              <a:rPr lang="en-GB" sz="3200" b="1" dirty="0">
                <a:solidFill>
                  <a:srgbClr val="0070C0"/>
                </a:solidFill>
              </a:rPr>
              <a:t>ptions: </a:t>
            </a:r>
            <a:r>
              <a:rPr lang="en-GB" sz="3200" i="1" dirty="0">
                <a:solidFill>
                  <a:schemeClr val="tx1"/>
                </a:solidFill>
              </a:rPr>
              <a:t>What are possible solutions? What can be done…?</a:t>
            </a:r>
          </a:p>
          <a:p>
            <a:r>
              <a:rPr lang="en-GB" sz="3200" b="1" u="sng" dirty="0">
                <a:solidFill>
                  <a:srgbClr val="0070C0"/>
                </a:solidFill>
              </a:rPr>
              <a:t>W</a:t>
            </a:r>
            <a:r>
              <a:rPr lang="en-GB" sz="3200" b="1" dirty="0">
                <a:solidFill>
                  <a:srgbClr val="0070C0"/>
                </a:solidFill>
              </a:rPr>
              <a:t>ill: </a:t>
            </a:r>
            <a:r>
              <a:rPr lang="en-GB" sz="3200" i="1" dirty="0">
                <a:solidFill>
                  <a:schemeClr val="tx1"/>
                </a:solidFill>
              </a:rPr>
              <a:t>What exactly are you going to do and when?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7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EF769-96F0-4FCD-918E-019A1532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How</a:t>
            </a:r>
            <a:r>
              <a:rPr lang="cs-CZ" b="1" dirty="0"/>
              <a:t> to </a:t>
            </a:r>
            <a:r>
              <a:rPr lang="en-US" b="1" dirty="0"/>
              <a:t>correctly formulate</a:t>
            </a:r>
            <a:r>
              <a:rPr lang="cs-CZ" b="1" dirty="0"/>
              <a:t> a</a:t>
            </a:r>
            <a:r>
              <a:rPr lang="en-US" b="1" dirty="0"/>
              <a:t> goal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2E7EE-D13C-487C-9594-3AA9DD1A2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Positively formulated </a:t>
            </a:r>
            <a:r>
              <a:rPr lang="cs-CZ" b="1" dirty="0">
                <a:solidFill>
                  <a:srgbClr val="0070C0"/>
                </a:solidFill>
              </a:rPr>
              <a:t>– </a:t>
            </a:r>
            <a:r>
              <a:rPr lang="en-US" dirty="0"/>
              <a:t>the brain cannot </a:t>
            </a:r>
            <a:r>
              <a:rPr lang="cs-CZ" dirty="0"/>
              <a:t>stop</a:t>
            </a:r>
            <a:r>
              <a:rPr lang="en-US" dirty="0"/>
              <a:t> think</a:t>
            </a:r>
            <a:r>
              <a:rPr lang="cs-CZ" dirty="0" err="1"/>
              <a:t>ing</a:t>
            </a:r>
            <a:r>
              <a:rPr lang="cs-CZ" dirty="0"/>
              <a:t> (</a:t>
            </a:r>
            <a:r>
              <a:rPr lang="en-US" dirty="0"/>
              <a:t>one cannot </a:t>
            </a:r>
            <a:r>
              <a:rPr lang="cs-CZ" dirty="0"/>
              <a:t>stop </a:t>
            </a:r>
            <a:r>
              <a:rPr lang="en-US" dirty="0"/>
              <a:t>think</a:t>
            </a:r>
            <a:r>
              <a:rPr lang="cs-CZ" dirty="0" err="1"/>
              <a:t>ing</a:t>
            </a:r>
            <a:r>
              <a:rPr lang="en-US" dirty="0"/>
              <a:t> of a pink elephant</a:t>
            </a:r>
            <a:r>
              <a:rPr lang="cs-CZ" dirty="0"/>
              <a:t>). I</a:t>
            </a:r>
            <a:r>
              <a:rPr lang="en-US" dirty="0"/>
              <a:t>t is more advantageous to think about what I want</a:t>
            </a:r>
            <a:r>
              <a:rPr lang="cs-CZ" dirty="0"/>
              <a:t>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en-US" dirty="0"/>
              <a:t>than what I do not want - thoughts turn into experience and action. </a:t>
            </a:r>
            <a:r>
              <a:rPr lang="en-US" u="sng" dirty="0"/>
              <a:t>What do you want instead?</a:t>
            </a:r>
            <a:endParaRPr lang="cs-CZ" u="sng" dirty="0"/>
          </a:p>
          <a:p>
            <a:r>
              <a:rPr lang="en-US" b="1" dirty="0">
                <a:solidFill>
                  <a:srgbClr val="0070C0"/>
                </a:solidFill>
              </a:rPr>
              <a:t>Under the influence of the </a:t>
            </a:r>
            <a:r>
              <a:rPr lang="en-US" b="1" dirty="0" err="1">
                <a:solidFill>
                  <a:srgbClr val="0070C0"/>
                </a:solidFill>
              </a:rPr>
              <a:t>coache</a:t>
            </a:r>
            <a:r>
              <a:rPr lang="cs-CZ" b="1" dirty="0">
                <a:solidFill>
                  <a:srgbClr val="0070C0"/>
                </a:solidFill>
              </a:rPr>
              <a:t>e </a:t>
            </a: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dirty="0"/>
              <a:t>I cannot change the attitude of the other</a:t>
            </a:r>
            <a:r>
              <a:rPr lang="cs-CZ" dirty="0"/>
              <a:t> but</a:t>
            </a:r>
            <a:r>
              <a:rPr lang="en-US" dirty="0"/>
              <a:t> </a:t>
            </a:r>
            <a:r>
              <a:rPr lang="cs-CZ" dirty="0"/>
              <a:t>mine </a:t>
            </a:r>
            <a:r>
              <a:rPr lang="cs-CZ" dirty="0" err="1"/>
              <a:t>only</a:t>
            </a:r>
            <a:r>
              <a:rPr lang="en-US" dirty="0"/>
              <a:t> (</a:t>
            </a:r>
            <a:r>
              <a:rPr lang="cs-CZ" dirty="0"/>
              <a:t>s</a:t>
            </a:r>
            <a:r>
              <a:rPr lang="en-US" dirty="0" err="1"/>
              <a:t>cale</a:t>
            </a:r>
            <a:r>
              <a:rPr lang="en-US" dirty="0"/>
              <a:t> 1-10 - </a:t>
            </a:r>
            <a:r>
              <a:rPr lang="cs-CZ" u="sng" dirty="0"/>
              <a:t>H</a:t>
            </a:r>
            <a:r>
              <a:rPr lang="en-US" u="sng" dirty="0"/>
              <a:t>ow much </a:t>
            </a:r>
            <a:r>
              <a:rPr lang="cs-CZ" u="sng" dirty="0" err="1"/>
              <a:t>can</a:t>
            </a:r>
            <a:r>
              <a:rPr lang="cs-CZ" u="sng" dirty="0"/>
              <a:t> </a:t>
            </a:r>
            <a:r>
              <a:rPr lang="cs-CZ" u="sng" dirty="0" err="1"/>
              <a:t>you</a:t>
            </a:r>
            <a:r>
              <a:rPr lang="cs-CZ" u="sng" dirty="0"/>
              <a:t> </a:t>
            </a:r>
            <a:r>
              <a:rPr lang="en-US" u="sng" dirty="0"/>
              <a:t>influence</a:t>
            </a:r>
            <a:r>
              <a:rPr lang="cs-CZ" u="sng" dirty="0"/>
              <a:t> </a:t>
            </a:r>
            <a:r>
              <a:rPr lang="cs-CZ" u="sng" dirty="0" err="1"/>
              <a:t>that</a:t>
            </a:r>
            <a:r>
              <a:rPr lang="en-US" u="sng" dirty="0"/>
              <a:t>?)</a:t>
            </a:r>
            <a:endParaRPr lang="cs-CZ" u="sng" dirty="0"/>
          </a:p>
          <a:p>
            <a:r>
              <a:rPr lang="en-US" b="1" dirty="0">
                <a:solidFill>
                  <a:srgbClr val="0070C0"/>
                </a:solidFill>
              </a:rPr>
              <a:t>Results-oriented rather than activity-oriented </a:t>
            </a:r>
            <a:r>
              <a:rPr lang="en-US" dirty="0"/>
              <a:t>- it's more motivating. </a:t>
            </a:r>
            <a:r>
              <a:rPr lang="en-US" u="sng" dirty="0"/>
              <a:t>What </a:t>
            </a:r>
            <a:r>
              <a:rPr lang="cs-CZ" u="sng" dirty="0" err="1"/>
              <a:t>does</a:t>
            </a:r>
            <a:r>
              <a:rPr lang="cs-CZ" u="sng" dirty="0"/>
              <a:t> </a:t>
            </a:r>
            <a:r>
              <a:rPr lang="en-US" u="sng" dirty="0"/>
              <a:t>it bring </a:t>
            </a:r>
            <a:r>
              <a:rPr lang="cs-CZ" u="sng" dirty="0"/>
              <a:t>to </a:t>
            </a:r>
            <a:r>
              <a:rPr lang="en-US" u="sng" dirty="0"/>
              <a:t>you?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 err="1"/>
              <a:t>ctivity</a:t>
            </a:r>
            <a:r>
              <a:rPr lang="cs-CZ" dirty="0"/>
              <a:t>-</a:t>
            </a:r>
            <a:r>
              <a:rPr lang="cs-CZ" dirty="0" err="1"/>
              <a:t>oriented</a:t>
            </a:r>
            <a:r>
              <a:rPr lang="cs-CZ" dirty="0"/>
              <a:t>: </a:t>
            </a:r>
            <a:r>
              <a:rPr lang="en-US" dirty="0"/>
              <a:t>I want to </a:t>
            </a:r>
            <a:r>
              <a:rPr lang="cs-CZ" dirty="0" err="1"/>
              <a:t>come</a:t>
            </a:r>
            <a:r>
              <a:rPr lang="cs-CZ" dirty="0"/>
              <a:t> </a:t>
            </a:r>
            <a:r>
              <a:rPr lang="en-US" dirty="0"/>
              <a:t>to meetings </a:t>
            </a:r>
            <a:r>
              <a:rPr lang="cs-CZ" dirty="0"/>
              <a:t>o</a:t>
            </a:r>
            <a:r>
              <a:rPr lang="en-US" dirty="0"/>
              <a:t>n time. </a:t>
            </a:r>
            <a:r>
              <a:rPr lang="cs-CZ" dirty="0" err="1"/>
              <a:t>Results-oriented</a:t>
            </a:r>
            <a:r>
              <a:rPr lang="cs-CZ" dirty="0"/>
              <a:t>: </a:t>
            </a:r>
            <a:r>
              <a:rPr lang="en-US" dirty="0"/>
              <a:t>I can rely more on myself</a:t>
            </a:r>
            <a:r>
              <a:rPr lang="cs-CZ" dirty="0"/>
              <a:t>. O</a:t>
            </a:r>
            <a:r>
              <a:rPr lang="en-US" dirty="0" err="1"/>
              <a:t>thers</a:t>
            </a:r>
            <a:r>
              <a:rPr lang="en-US" dirty="0"/>
              <a:t> can rely on 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08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4381" y="822335"/>
            <a:ext cx="9601196" cy="1303867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SMART-ER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459865"/>
            <a:ext cx="9601196" cy="38121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sz="2600" b="1" dirty="0"/>
              <a:t>Specific </a:t>
            </a:r>
            <a:r>
              <a:rPr lang="en-GB" sz="2600" dirty="0"/>
              <a:t>- What specifically…?</a:t>
            </a:r>
          </a:p>
          <a:p>
            <a:pPr lvl="0"/>
            <a:r>
              <a:rPr lang="en-GB" sz="2600" b="1" dirty="0"/>
              <a:t>Measurable</a:t>
            </a:r>
            <a:r>
              <a:rPr lang="en-GB" sz="2600" dirty="0"/>
              <a:t> - How do you know you already have it? (a concrete example of what is different)</a:t>
            </a:r>
          </a:p>
          <a:p>
            <a:pPr lvl="0"/>
            <a:r>
              <a:rPr lang="en-GB" sz="2600" b="1" dirty="0"/>
              <a:t>Achievable - </a:t>
            </a:r>
            <a:r>
              <a:rPr lang="en-GB" sz="2600" dirty="0"/>
              <a:t>How big challenge is that? How big do you want it to be?</a:t>
            </a:r>
          </a:p>
          <a:p>
            <a:pPr lvl="0"/>
            <a:r>
              <a:rPr lang="en-GB" sz="2600" b="1" dirty="0"/>
              <a:t>Realistic</a:t>
            </a:r>
          </a:p>
          <a:p>
            <a:pPr lvl="0"/>
            <a:r>
              <a:rPr lang="en-GB" sz="2600" b="1" dirty="0"/>
              <a:t>Time-bound </a:t>
            </a:r>
            <a:r>
              <a:rPr lang="en-GB" sz="2600" dirty="0"/>
              <a:t>- When do you want it to happen? (</a:t>
            </a:r>
            <a:r>
              <a:rPr lang="cs-CZ" sz="2600" dirty="0"/>
              <a:t>t</a:t>
            </a:r>
            <a:r>
              <a:rPr lang="en-GB" sz="2600" dirty="0"/>
              <a:t>o fulfil the goal?)</a:t>
            </a:r>
          </a:p>
          <a:p>
            <a:pPr marL="0" indent="0">
              <a:buNone/>
            </a:pPr>
            <a:r>
              <a:rPr lang="en-GB" sz="2600" dirty="0"/>
              <a:t>-------</a:t>
            </a:r>
          </a:p>
          <a:p>
            <a:pPr lvl="0"/>
            <a:r>
              <a:rPr lang="en-GB" sz="2600" b="1" dirty="0"/>
              <a:t>„Ecological“</a:t>
            </a:r>
            <a:r>
              <a:rPr lang="en-GB" sz="2600" dirty="0"/>
              <a:t> - Who will be affected? How will your surroundings be affected?</a:t>
            </a:r>
          </a:p>
          <a:p>
            <a:pPr lvl="0"/>
            <a:r>
              <a:rPr lang="en-GB" sz="2600" b="1" dirty="0"/>
              <a:t>Recorded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1232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show it and then try 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112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1219</TotalTime>
  <Words>820</Words>
  <Application>Microsoft Office PowerPoint</Application>
  <PresentationFormat>Širokoúhlá obrazovka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Organický</vt:lpstr>
      <vt:lpstr>Coaching </vt:lpstr>
      <vt:lpstr>Goals</vt:lpstr>
      <vt:lpstr>Basic principles of coaching:  what not to forget </vt:lpstr>
      <vt:lpstr>Listening – alpha (Excercise 1)</vt:lpstr>
      <vt:lpstr>From the content of thinking  to the process of thinking</vt:lpstr>
      <vt:lpstr>The GROW model</vt:lpstr>
      <vt:lpstr>How to correctly formulate a goal</vt:lpstr>
      <vt:lpstr>SMART-ER</vt:lpstr>
      <vt:lpstr>Let's show it and then try it</vt:lpstr>
      <vt:lpstr>Asking Questions - Omega  (Exercise 2)</vt:lpstr>
      <vt:lpstr>Positively formulated: What do you want instead? Under the influence of the coachee: How much is it under your influence? Results-oriented rather than activity-oriented: What does it bring to you? </vt:lpstr>
      <vt:lpstr>Asking Questions - Omega  (Exercise 3)</vt:lpstr>
      <vt:lpstr>A few recommendations when asking questions…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Petr Svojanovský</cp:lastModifiedBy>
  <cp:revision>78</cp:revision>
  <dcterms:created xsi:type="dcterms:W3CDTF">2015-11-03T21:27:20Z</dcterms:created>
  <dcterms:modified xsi:type="dcterms:W3CDTF">2022-04-11T09:50:16Z</dcterms:modified>
</cp:coreProperties>
</file>