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37"/>
  </p:notesMasterIdLst>
  <p:handoutMasterIdLst>
    <p:handoutMasterId r:id="rId38"/>
  </p:handoutMasterIdLst>
  <p:sldIdLst>
    <p:sldId id="332" r:id="rId3"/>
    <p:sldId id="333" r:id="rId4"/>
    <p:sldId id="334" r:id="rId5"/>
    <p:sldId id="335" r:id="rId6"/>
    <p:sldId id="336" r:id="rId7"/>
    <p:sldId id="337" r:id="rId8"/>
    <p:sldId id="366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55" r:id="rId26"/>
    <p:sldId id="356" r:id="rId27"/>
    <p:sldId id="357" r:id="rId28"/>
    <p:sldId id="358" r:id="rId29"/>
    <p:sldId id="359" r:id="rId30"/>
    <p:sldId id="360" r:id="rId31"/>
    <p:sldId id="361" r:id="rId32"/>
    <p:sldId id="362" r:id="rId33"/>
    <p:sldId id="363" r:id="rId34"/>
    <p:sldId id="364" r:id="rId35"/>
    <p:sldId id="365" r:id="rId3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pPr/>
              <a:t>12. 4. 2022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pPr/>
              <a:t>12. 4. 2022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C47771A-9DDA-43EF-90C7-49CB62FE0053}" type="slidenum">
              <a:rPr lang="cs-CZ" altLang="cs-CZ"/>
              <a:pPr>
                <a:spcBef>
                  <a:spcPct val="0"/>
                </a:spcBef>
              </a:pPr>
              <a:t>28</a:t>
            </a:fld>
            <a:endParaRPr lang="cs-CZ" altLang="cs-CZ"/>
          </a:p>
        </p:txBody>
      </p:sp>
      <p:sp>
        <p:nvSpPr>
          <p:cNvPr id="3379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6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3797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2D0C852-EFF2-4246-B4D2-096C373D6501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28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649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12. 4. 2022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12. 4. 2022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12. 4. 2022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12. 4. 2022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12. 4. 2022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12. 4. 2022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12. 4. 2022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12. 4. 2022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12. 4. 2022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12. 4. 2022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smtClean="0"/>
              <a:pPr/>
              <a:t>12. 4. 2022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krgkslnD9g&amp;t=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http://waldorf.pb.cz/gallery-tridy/albums/tridy-4-druha-matematika/PA100009.JPG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http://waldorf.pb.cz/gallery-tridy/albums/tridy-4-treti-formy/P9070009.JPG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terapie.az4u.info/galerie/obrazky/imager.php?img=10185&amp;x=262&amp;y=16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Waldorf School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cs-CZ" sz="2400" b="1">
                <a:solidFill>
                  <a:schemeClr val="bg2"/>
                </a:solidFill>
                <a:latin typeface="Arial" panose="020B0604020202020204" pitchFamily="34" charset="0"/>
              </a:rPr>
              <a:t>Education for Freedom and Responsibility</a:t>
            </a:r>
            <a:endParaRPr lang="cs-CZ" altLang="cs-CZ" sz="2400" b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13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 err="1">
                <a:solidFill>
                  <a:schemeClr val="tx1"/>
                </a:solidFill>
              </a:rPr>
              <a:t>Waldorf</a:t>
            </a:r>
            <a:r>
              <a:rPr lang="cs-CZ" altLang="cs-CZ" sz="3200" b="1" dirty="0">
                <a:solidFill>
                  <a:schemeClr val="tx1"/>
                </a:solidFill>
              </a:rPr>
              <a:t> Schools </a:t>
            </a:r>
            <a:r>
              <a:rPr lang="cs-CZ" altLang="cs-CZ" sz="3200" b="1" dirty="0" err="1">
                <a:solidFill>
                  <a:schemeClr val="tx1"/>
                </a:solidFill>
              </a:rPr>
              <a:t>about</a:t>
            </a:r>
            <a:r>
              <a:rPr lang="cs-CZ" altLang="cs-CZ" sz="3200" b="1" dirty="0">
                <a:solidFill>
                  <a:schemeClr val="tx1"/>
                </a:solidFill>
              </a:rPr>
              <a:t> </a:t>
            </a:r>
            <a:r>
              <a:rPr lang="cs-CZ" altLang="cs-CZ" sz="3200" b="1" dirty="0" err="1">
                <a:solidFill>
                  <a:schemeClr val="tx1"/>
                </a:solidFill>
              </a:rPr>
              <a:t>themselves</a:t>
            </a:r>
            <a:endParaRPr lang="cs-CZ" altLang="cs-CZ" sz="3200" b="1" dirty="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7614" y="1700808"/>
            <a:ext cx="8305800" cy="48006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cs-CZ" sz="1800" dirty="0"/>
              <a:t>teaching of the main subjects conducted in two-hour blocks - called epochs, which have further divided into the rhythm, teaching and narrative</a:t>
            </a:r>
            <a:r>
              <a:rPr lang="cs-CZ" altLang="cs-CZ" sz="1800" dirty="0"/>
              <a:t> part</a:t>
            </a:r>
            <a:endParaRPr lang="en-US" altLang="cs-CZ" sz="1800" dirty="0"/>
          </a:p>
          <a:p>
            <a:pPr eaLnBrk="1" hangingPunct="1"/>
            <a:endParaRPr lang="en-US" altLang="cs-CZ" sz="1800" dirty="0"/>
          </a:p>
          <a:p>
            <a:pPr eaLnBrk="1" hangingPunct="1"/>
            <a:r>
              <a:rPr lang="en-US" altLang="cs-CZ" sz="1800" dirty="0"/>
              <a:t>the lack of books (books can be complementary</a:t>
            </a:r>
            <a:r>
              <a:rPr lang="cs-CZ" altLang="cs-CZ" sz="1800" dirty="0"/>
              <a:t> but</a:t>
            </a:r>
            <a:r>
              <a:rPr lang="en-US" altLang="cs-CZ" sz="1800" dirty="0"/>
              <a:t> the most important </a:t>
            </a:r>
            <a:r>
              <a:rPr lang="cs-CZ" altLang="cs-CZ" sz="1800" dirty="0"/>
              <a:t>are </a:t>
            </a:r>
            <a:r>
              <a:rPr lang="en-US" altLang="cs-CZ" sz="1800" dirty="0"/>
              <a:t>pupil workbooks that </a:t>
            </a:r>
            <a:r>
              <a:rPr lang="cs-CZ" altLang="cs-CZ" sz="1800" dirty="0" err="1"/>
              <a:t>they</a:t>
            </a:r>
            <a:r>
              <a:rPr lang="en-US" altLang="cs-CZ" sz="1800" dirty="0"/>
              <a:t> make up yourself)</a:t>
            </a:r>
          </a:p>
          <a:p>
            <a:pPr eaLnBrk="1" hangingPunct="1"/>
            <a:endParaRPr lang="en-US" altLang="cs-CZ" sz="1800" dirty="0"/>
          </a:p>
          <a:p>
            <a:pPr eaLnBrk="1" hangingPunct="1"/>
            <a:r>
              <a:rPr lang="en-US" altLang="cs-CZ" sz="1800" dirty="0"/>
              <a:t>certificate in the form of verbal assessment, not repeated </a:t>
            </a:r>
            <a:r>
              <a:rPr lang="cs-CZ" altLang="cs-CZ" sz="1800" dirty="0" smtClean="0"/>
              <a:t>school </a:t>
            </a:r>
            <a:r>
              <a:rPr lang="en-US" altLang="cs-CZ" sz="1800" dirty="0" smtClean="0"/>
              <a:t>year</a:t>
            </a:r>
            <a:endParaRPr lang="cs-CZ" altLang="cs-CZ" sz="1800" dirty="0"/>
          </a:p>
          <a:p>
            <a:pPr eaLnBrk="1" hangingPunct="1"/>
            <a:endParaRPr lang="en-US" altLang="cs-CZ" sz="1800" dirty="0"/>
          </a:p>
          <a:p>
            <a:r>
              <a:rPr lang="en-US" altLang="cs-CZ" sz="1800" dirty="0"/>
              <a:t>one class teacher for the entire school </a:t>
            </a:r>
            <a:r>
              <a:rPr lang="en-US" altLang="cs-CZ" sz="1800" dirty="0" smtClean="0"/>
              <a:t>session</a:t>
            </a:r>
            <a:endParaRPr lang="en-US" altLang="cs-CZ" sz="1800" dirty="0"/>
          </a:p>
          <a:p>
            <a:pPr eaLnBrk="1" hangingPunct="1"/>
            <a:endParaRPr lang="en-US" altLang="cs-CZ" sz="1800" dirty="0"/>
          </a:p>
          <a:p>
            <a:pPr eaLnBrk="1" hangingPunct="1"/>
            <a:r>
              <a:rPr lang="en-US" altLang="cs-CZ" sz="1800" dirty="0"/>
              <a:t>an important part of the training image, rhythm</a:t>
            </a:r>
            <a:endParaRPr lang="cs-CZ" altLang="cs-CZ" sz="18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 dirty="0"/>
              <a:t>	</a:t>
            </a:r>
            <a:r>
              <a:rPr lang="en-US" altLang="cs-CZ" sz="1800" dirty="0"/>
              <a:t>and movement, activity</a:t>
            </a:r>
            <a:endParaRPr lang="cs-CZ" altLang="cs-CZ" sz="1800" dirty="0"/>
          </a:p>
        </p:txBody>
      </p:sp>
      <p:pic>
        <p:nvPicPr>
          <p:cNvPr id="14340" name="Picture 4" descr="f_vychov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612" y="4267200"/>
            <a:ext cx="3008312" cy="1975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850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0725" y="549275"/>
            <a:ext cx="8229600" cy="1023938"/>
          </a:xfrm>
        </p:spPr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  <a:latin typeface="Arial" panose="020B0604020202020204" pitchFamily="34" charset="0"/>
              </a:rPr>
              <a:t>The </a:t>
            </a:r>
            <a:r>
              <a:rPr lang="cs-CZ" altLang="cs-CZ" sz="3200" b="1" dirty="0" err="1">
                <a:solidFill>
                  <a:schemeClr val="tx1"/>
                </a:solidFill>
                <a:latin typeface="Arial" panose="020B0604020202020204" pitchFamily="34" charset="0"/>
              </a:rPr>
              <a:t>first</a:t>
            </a:r>
            <a:r>
              <a:rPr lang="cs-CZ" altLang="cs-CZ" sz="32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cs-CZ" altLang="cs-CZ" sz="3200" b="1" dirty="0" err="1">
                <a:solidFill>
                  <a:schemeClr val="tx1"/>
                </a:solidFill>
                <a:latin typeface="Arial" panose="020B0604020202020204" pitchFamily="34" charset="0"/>
              </a:rPr>
              <a:t>Waldorf</a:t>
            </a:r>
            <a:r>
              <a:rPr lang="cs-CZ" altLang="cs-CZ" sz="3200" b="1" dirty="0">
                <a:solidFill>
                  <a:schemeClr val="tx1"/>
                </a:solidFill>
                <a:latin typeface="Arial" panose="020B0604020202020204" pitchFamily="34" charset="0"/>
              </a:rPr>
              <a:t> School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413892" y="1628800"/>
            <a:ext cx="8569325" cy="43211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marL="0" indent="0"/>
            <a:r>
              <a:rPr lang="cs-CZ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    </a:t>
            </a:r>
            <a:r>
              <a:rPr lang="en-US" altLang="cs-CZ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7 </a:t>
            </a:r>
            <a:r>
              <a:rPr lang="en-US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September 1919 on the request of Emil Molt in the village of Waldorf, Stuttgart</a:t>
            </a:r>
          </a:p>
          <a:p>
            <a:pPr marL="0" indent="0"/>
            <a:r>
              <a:rPr lang="en-US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     </a:t>
            </a:r>
            <a:r>
              <a:rPr lang="cs-CZ" altLang="cs-CZ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b</a:t>
            </a:r>
            <a:r>
              <a:rPr lang="en-US" altLang="cs-CZ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y </a:t>
            </a:r>
            <a:r>
              <a:rPr lang="en-US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establishing a school according to Steiner's ideals, Molt wanted to provide a new and adequate education, especially for the children of his </a:t>
            </a:r>
            <a:r>
              <a:rPr lang="en-US" altLang="cs-CZ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employees</a:t>
            </a:r>
            <a:endParaRPr lang="en-US" altLang="cs-CZ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    first Waldorf school started with eight teachers and 175 pupils</a:t>
            </a:r>
          </a:p>
          <a:p>
            <a:pPr marL="0" indent="0"/>
            <a:r>
              <a:rPr lang="en-US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    </a:t>
            </a:r>
            <a:r>
              <a:rPr lang="cs-CZ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management </a:t>
            </a:r>
            <a:r>
              <a:rPr lang="cs-CZ" altLang="cs-CZ" sz="20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of</a:t>
            </a:r>
            <a:r>
              <a:rPr lang="en-US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first Waldorf School was very </a:t>
            </a:r>
            <a:r>
              <a:rPr lang="cs-CZ" altLang="cs-CZ" sz="200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liberal</a:t>
            </a:r>
            <a:endParaRPr lang="en-US" altLang="cs-CZ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cs-CZ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	- </a:t>
            </a:r>
            <a:r>
              <a:rPr lang="en-US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a voluntary tasks formulated to arouse interest</a:t>
            </a:r>
          </a:p>
          <a:p>
            <a:pPr marL="0" indent="0"/>
            <a:r>
              <a:rPr lang="en-US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    rejected strict, externally enforced discipline</a:t>
            </a:r>
          </a:p>
          <a:p>
            <a:pPr marL="0" indent="0"/>
            <a:r>
              <a:rPr lang="en-US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    all school activities </a:t>
            </a:r>
            <a:r>
              <a:rPr lang="cs-CZ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= </a:t>
            </a:r>
            <a:r>
              <a:rPr lang="en-US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direct </a:t>
            </a:r>
            <a:r>
              <a:rPr lang="cs-CZ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co</a:t>
            </a:r>
            <a:r>
              <a:rPr lang="en-US" altLang="cs-CZ" sz="20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ntact</a:t>
            </a:r>
            <a:r>
              <a:rPr lang="en-US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between teachers and students</a:t>
            </a:r>
            <a:r>
              <a:rPr lang="cs-CZ" alt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cs-CZ" alt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534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4412" y="5334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cs-CZ" sz="3200" b="1" dirty="0">
                <a:solidFill>
                  <a:schemeClr val="bg1">
                    <a:lumMod val="50000"/>
                  </a:schemeClr>
                </a:solidFill>
              </a:rPr>
              <a:t>Anthroposophy as the basis of Waldorf education</a:t>
            </a:r>
            <a:endParaRPr lang="cs-CZ" altLang="cs-CZ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1800" dirty="0"/>
              <a:t>e</a:t>
            </a:r>
            <a:r>
              <a:rPr lang="en-US" altLang="cs-CZ" sz="1800" dirty="0" err="1"/>
              <a:t>ducational</a:t>
            </a:r>
            <a:r>
              <a:rPr lang="en-US" altLang="cs-CZ" sz="1800" dirty="0"/>
              <a:t> system of philosophical views</a:t>
            </a:r>
            <a:r>
              <a:rPr lang="cs-CZ" altLang="cs-CZ" sz="1800" dirty="0"/>
              <a:t>,</a:t>
            </a:r>
            <a:r>
              <a:rPr lang="en-US" altLang="cs-CZ" sz="1800" dirty="0"/>
              <a:t> about the nature of human science</a:t>
            </a:r>
          </a:p>
          <a:p>
            <a:pPr eaLnBrk="1" hangingPunct="1"/>
            <a:endParaRPr lang="en-US" altLang="cs-CZ" sz="1800" dirty="0"/>
          </a:p>
          <a:p>
            <a:r>
              <a:rPr lang="en-US" altLang="cs-CZ" sz="1800" dirty="0"/>
              <a:t>Rudolf Steiner founded the first anthroposophical society at the beginning of the 20th </a:t>
            </a:r>
            <a:r>
              <a:rPr lang="en-US" altLang="cs-CZ" sz="1800" dirty="0" smtClean="0"/>
              <a:t>century</a:t>
            </a:r>
            <a:endParaRPr lang="cs-CZ" altLang="cs-CZ" sz="1800" dirty="0" smtClean="0"/>
          </a:p>
          <a:p>
            <a:endParaRPr lang="en-US" altLang="cs-CZ" sz="1800" dirty="0"/>
          </a:p>
          <a:p>
            <a:pPr eaLnBrk="1" hangingPunct="1"/>
            <a:r>
              <a:rPr lang="cs-CZ" altLang="cs-CZ" sz="1800" dirty="0" err="1"/>
              <a:t>hu</a:t>
            </a:r>
            <a:r>
              <a:rPr lang="en-US" altLang="cs-CZ" sz="1800" dirty="0"/>
              <a:t>man, according to </a:t>
            </a:r>
            <a:r>
              <a:rPr lang="en-US" altLang="cs-CZ" sz="1800" dirty="0" smtClean="0"/>
              <a:t>Steiner</a:t>
            </a:r>
            <a:r>
              <a:rPr lang="cs-CZ" altLang="cs-CZ" sz="1800" dirty="0" smtClean="0"/>
              <a:t>,</a:t>
            </a:r>
            <a:r>
              <a:rPr lang="en-US" altLang="cs-CZ" sz="1800" dirty="0" smtClean="0"/>
              <a:t> </a:t>
            </a:r>
            <a:r>
              <a:rPr lang="cs-CZ" altLang="cs-CZ" sz="1800" dirty="0" err="1"/>
              <a:t>is</a:t>
            </a:r>
            <a:r>
              <a:rPr lang="cs-CZ" altLang="cs-CZ" sz="1800" dirty="0"/>
              <a:t> </a:t>
            </a:r>
            <a:r>
              <a:rPr lang="en-US" altLang="cs-CZ" sz="1800" dirty="0"/>
              <a:t>complex of three worlds (body, soul, spirit) </a:t>
            </a:r>
            <a:r>
              <a:rPr lang="en-US" altLang="cs-CZ" sz="1800" dirty="0" smtClean="0"/>
              <a:t>– </a:t>
            </a:r>
            <a:r>
              <a:rPr lang="cs-CZ" altLang="cs-CZ" sz="1800" dirty="0" smtClean="0"/>
              <a:t>these </a:t>
            </a:r>
            <a:r>
              <a:rPr lang="en-US" altLang="cs-CZ" sz="1800" dirty="0" smtClean="0"/>
              <a:t>are </a:t>
            </a:r>
            <a:r>
              <a:rPr lang="en-US" altLang="cs-CZ" sz="1800" dirty="0"/>
              <a:t>represented by three body types: physical, etheric, astral</a:t>
            </a:r>
            <a:r>
              <a:rPr lang="cs-CZ" altLang="cs-CZ" sz="1800" dirty="0"/>
              <a:t> </a:t>
            </a:r>
            <a:r>
              <a:rPr lang="cs-CZ" altLang="cs-CZ" sz="1800" dirty="0" smtClean="0"/>
              <a:t>(and </a:t>
            </a:r>
            <a:r>
              <a:rPr lang="en-US" altLang="cs-CZ" sz="1800" dirty="0"/>
              <a:t>fourth </a:t>
            </a:r>
            <a:r>
              <a:rPr lang="cs-CZ" altLang="cs-CZ" sz="1800" dirty="0"/>
              <a:t>type</a:t>
            </a:r>
            <a:r>
              <a:rPr lang="en-US" altLang="cs-CZ" sz="1800" dirty="0"/>
              <a:t> - "</a:t>
            </a:r>
            <a:r>
              <a:rPr lang="en-US" altLang="cs-CZ" sz="1800" dirty="0" smtClean="0"/>
              <a:t>I„</a:t>
            </a:r>
            <a:r>
              <a:rPr lang="cs-CZ" altLang="cs-CZ" sz="1800" dirty="0" smtClean="0"/>
              <a:t>)</a:t>
            </a:r>
            <a:endParaRPr lang="en-US" altLang="cs-CZ" sz="1800" dirty="0"/>
          </a:p>
          <a:p>
            <a:pPr eaLnBrk="1" hangingPunct="1"/>
            <a:endParaRPr lang="en-US" altLang="cs-CZ" sz="1800" dirty="0"/>
          </a:p>
          <a:p>
            <a:r>
              <a:rPr lang="en-US" altLang="cs-CZ" sz="1800" dirty="0"/>
              <a:t>this is related to the division of childhood into three stages and seven-year developmental periods, according to which the educational content is adapted 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1657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29916" y="533400"/>
            <a:ext cx="8350696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cs-CZ" sz="3200" b="1" dirty="0">
                <a:solidFill>
                  <a:schemeClr val="tx1"/>
                </a:solidFill>
              </a:rPr>
              <a:t>Human development in terms of </a:t>
            </a:r>
            <a:r>
              <a:rPr lang="cs-CZ" altLang="cs-CZ" sz="3200" b="1" dirty="0">
                <a:solidFill>
                  <a:schemeClr val="tx1"/>
                </a:solidFill>
              </a:rPr>
              <a:t>A</a:t>
            </a:r>
            <a:r>
              <a:rPr lang="en-US" altLang="cs-CZ" sz="3200" b="1" dirty="0" err="1">
                <a:solidFill>
                  <a:schemeClr val="tx1"/>
                </a:solidFill>
              </a:rPr>
              <a:t>nthroposophy</a:t>
            </a:r>
            <a:r>
              <a:rPr lang="en-US" altLang="cs-CZ" sz="3200" b="1" dirty="0">
                <a:solidFill>
                  <a:schemeClr val="tx1"/>
                </a:solidFill>
              </a:rPr>
              <a:t> and </a:t>
            </a:r>
            <a:r>
              <a:rPr lang="cs-CZ" altLang="cs-CZ" sz="3200" b="1" dirty="0" err="1">
                <a:solidFill>
                  <a:schemeClr val="tx1"/>
                </a:solidFill>
              </a:rPr>
              <a:t>Waldorf</a:t>
            </a:r>
            <a:r>
              <a:rPr lang="cs-CZ" altLang="cs-CZ" sz="3200" b="1" dirty="0">
                <a:solidFill>
                  <a:schemeClr val="tx1"/>
                </a:solidFill>
              </a:rPr>
              <a:t> </a:t>
            </a:r>
            <a:r>
              <a:rPr lang="en-US" altLang="cs-CZ" sz="3200" b="1" dirty="0">
                <a:solidFill>
                  <a:schemeClr val="tx1"/>
                </a:solidFill>
              </a:rPr>
              <a:t>Education</a:t>
            </a:r>
            <a:endParaRPr lang="cs-CZ" altLang="cs-CZ" sz="3200" b="1" dirty="0">
              <a:solidFill>
                <a:schemeClr val="tx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29815" y="1844824"/>
            <a:ext cx="7842250" cy="440372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cs-CZ" sz="1800" dirty="0"/>
              <a:t>to 7 years - the development of the physical body</a:t>
            </a:r>
          </a:p>
          <a:p>
            <a:r>
              <a:rPr lang="en-US" altLang="cs-CZ" sz="1800" dirty="0"/>
              <a:t>an important example and imitation, the greatest possible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en-US" altLang="cs-CZ" sz="1800" dirty="0" smtClean="0"/>
              <a:t>freedom</a:t>
            </a:r>
            <a:r>
              <a:rPr lang="en-US" altLang="cs-CZ" sz="1800" dirty="0"/>
              <a:t>; </a:t>
            </a:r>
            <a:r>
              <a:rPr lang="cs-CZ" altLang="cs-CZ" sz="1800" dirty="0" err="1" smtClean="0"/>
              <a:t>explanation</a:t>
            </a:r>
            <a:r>
              <a:rPr lang="cs-CZ" altLang="cs-CZ" sz="1800" dirty="0" smtClean="0"/>
              <a:t> </a:t>
            </a:r>
            <a:r>
              <a:rPr lang="en-US" altLang="cs-CZ" sz="1800" dirty="0" smtClean="0"/>
              <a:t>is </a:t>
            </a:r>
            <a:r>
              <a:rPr lang="en-US" altLang="cs-CZ" sz="1800" dirty="0"/>
              <a:t>not </a:t>
            </a:r>
            <a:r>
              <a:rPr lang="en-US" altLang="cs-CZ" sz="1800" dirty="0" smtClean="0"/>
              <a:t>practical</a:t>
            </a:r>
            <a:r>
              <a:rPr lang="en-US" altLang="cs-CZ" sz="1800" dirty="0"/>
              <a:t>, it is not effective to act on the rational side</a:t>
            </a:r>
          </a:p>
          <a:p>
            <a:pPr eaLnBrk="1" hangingPunct="1">
              <a:lnSpc>
                <a:spcPct val="90000"/>
              </a:lnSpc>
            </a:pPr>
            <a:endParaRPr lang="en-US" altLang="cs-CZ" sz="1800" dirty="0"/>
          </a:p>
          <a:p>
            <a:pPr eaLnBrk="1" hangingPunct="1">
              <a:lnSpc>
                <a:spcPct val="90000"/>
              </a:lnSpc>
            </a:pPr>
            <a:r>
              <a:rPr lang="en-US" altLang="cs-CZ" sz="1800" dirty="0"/>
              <a:t>14 years - the development of the etheric body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1800" dirty="0"/>
              <a:t>importance of the natural authority of a teacher as a model, acting through parable and moral examples; constitutes the clearance, development of memory; importance is accorded to music and art</a:t>
            </a:r>
          </a:p>
          <a:p>
            <a:pPr eaLnBrk="1" hangingPunct="1">
              <a:lnSpc>
                <a:spcPct val="90000"/>
              </a:lnSpc>
            </a:pPr>
            <a:endParaRPr lang="en-US" altLang="cs-CZ" sz="1800" dirty="0"/>
          </a:p>
          <a:p>
            <a:pPr eaLnBrk="1" hangingPunct="1">
              <a:lnSpc>
                <a:spcPct val="90000"/>
              </a:lnSpc>
            </a:pPr>
            <a:r>
              <a:rPr lang="en-US" altLang="cs-CZ" sz="1800" dirty="0"/>
              <a:t>14 years - the development of the astral body</a:t>
            </a:r>
          </a:p>
          <a:p>
            <a:r>
              <a:rPr lang="en-US" altLang="cs-CZ" sz="1800" dirty="0"/>
              <a:t>aesthetic, moral and religious components are preferred; authentic judgments and judgments about things and phenomena are generated from memory and emotional content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1800" dirty="0"/>
              <a:t>around 21 years - the birth of a free, creative and independent man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653111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>Three of the objectives pursued in Waldorf schools (</a:t>
            </a:r>
            <a:r>
              <a:rPr lang="en-US" altLang="cs-CZ" sz="28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Trostli</a:t>
            </a:r>
            <a:r>
              <a:rPr lang="en-US" altLang="cs-CZ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>)</a:t>
            </a:r>
            <a:endParaRPr lang="cs-CZ" altLang="cs-CZ" sz="28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 eaLnBrk="1" hangingPunct="1"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algn="just" eaLnBrk="1" hangingPunct="1"/>
            <a:r>
              <a:rPr lang="en-US" altLang="cs-CZ" sz="2000" dirty="0">
                <a:cs typeface="Times New Roman" panose="02020603050405020304" pitchFamily="18" charset="0"/>
              </a:rPr>
              <a:t>Develop the ability to clearly, logically and </a:t>
            </a:r>
            <a:r>
              <a:rPr lang="cs-CZ" altLang="cs-CZ" sz="2000" dirty="0" err="1">
                <a:cs typeface="Times New Roman" panose="02020603050405020304" pitchFamily="18" charset="0"/>
              </a:rPr>
              <a:t>creatively</a:t>
            </a:r>
            <a:r>
              <a:rPr lang="cs-CZ" altLang="cs-CZ" sz="2000" dirty="0"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cs typeface="Times New Roman" panose="02020603050405020304" pitchFamily="18" charset="0"/>
              </a:rPr>
              <a:t>think, to lead children to self-knowledge</a:t>
            </a:r>
          </a:p>
          <a:p>
            <a:pPr algn="just" eaLnBrk="1" hangingPunct="1"/>
            <a:endParaRPr lang="en-US" altLang="cs-CZ" sz="2000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cs-CZ" sz="2000" dirty="0">
                <a:cs typeface="Times New Roman" panose="02020603050405020304" pitchFamily="18" charset="0"/>
              </a:rPr>
              <a:t>Discover and develop the skills of deep feeling, sensitivity to the beautiful, the joys and the sorrows of this world, to others</a:t>
            </a:r>
          </a:p>
          <a:p>
            <a:pPr algn="just" eaLnBrk="1" hangingPunct="1"/>
            <a:endParaRPr lang="en-US" altLang="cs-CZ" sz="2000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cs-CZ" altLang="cs-CZ" sz="2000" dirty="0">
                <a:cs typeface="Times New Roman" panose="02020603050405020304" pitchFamily="18" charset="0"/>
              </a:rPr>
              <a:t>C</a:t>
            </a:r>
            <a:r>
              <a:rPr lang="en-US" altLang="cs-CZ" sz="2000" dirty="0" err="1">
                <a:cs typeface="Times New Roman" panose="02020603050405020304" pitchFamily="18" charset="0"/>
              </a:rPr>
              <a:t>ultivate</a:t>
            </a:r>
            <a:r>
              <a:rPr lang="en-US" altLang="cs-CZ" sz="2000" dirty="0">
                <a:cs typeface="Times New Roman" panose="02020603050405020304" pitchFamily="18" charset="0"/>
              </a:rPr>
              <a:t> the strength and willingness to do what has to be done, to work not only for ourselves but for the benefit of all humanity and the Earth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66780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69876" y="404664"/>
            <a:ext cx="8283575" cy="1143000"/>
          </a:xfrm>
        </p:spPr>
        <p:txBody>
          <a:bodyPr/>
          <a:lstStyle/>
          <a:p>
            <a:pPr eaLnBrk="1" hangingPunct="1"/>
            <a:r>
              <a:rPr lang="en-US" altLang="cs-CZ" sz="3200" b="1" dirty="0">
                <a:solidFill>
                  <a:schemeClr val="tx1"/>
                </a:solidFill>
              </a:rPr>
              <a:t>Structuring, organization and management of the Waldorf School</a:t>
            </a:r>
            <a:endParaRPr lang="cs-CZ" altLang="cs-CZ" sz="3200" b="1" dirty="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13892" y="1533262"/>
            <a:ext cx="8713662" cy="5085184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cs-CZ" sz="1800" dirty="0"/>
              <a:t>Kindergarten - </a:t>
            </a:r>
            <a:r>
              <a:rPr lang="cs-CZ" altLang="cs-CZ" sz="1800" dirty="0"/>
              <a:t>p</a:t>
            </a:r>
            <a:r>
              <a:rPr lang="en-US" altLang="cs-CZ" sz="1800" dirty="0" err="1"/>
              <a:t>reschool</a:t>
            </a:r>
            <a:r>
              <a:rPr lang="en-US" altLang="cs-CZ" sz="1800" dirty="0"/>
              <a:t> degree</a:t>
            </a:r>
          </a:p>
          <a:p>
            <a:pPr eaLnBrk="1" hangingPunct="1">
              <a:lnSpc>
                <a:spcPct val="90000"/>
              </a:lnSpc>
            </a:pPr>
            <a:endParaRPr lang="en-US" altLang="cs-CZ" sz="1800" dirty="0"/>
          </a:p>
          <a:p>
            <a:pPr eaLnBrk="1" hangingPunct="1">
              <a:lnSpc>
                <a:spcPct val="90000"/>
              </a:lnSpc>
            </a:pPr>
            <a:r>
              <a:rPr lang="en-US" altLang="cs-CZ" sz="1800" dirty="0"/>
              <a:t>Twelve years of school - team classes remains unchanged</a:t>
            </a:r>
          </a:p>
          <a:p>
            <a:pPr eaLnBrk="1" hangingPunct="1">
              <a:lnSpc>
                <a:spcPct val="90000"/>
              </a:lnSpc>
            </a:pPr>
            <a:endParaRPr lang="en-US" altLang="cs-CZ" sz="18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1st</a:t>
            </a:r>
            <a:r>
              <a:rPr lang="en-US" altLang="cs-CZ" sz="1800" dirty="0"/>
              <a:t> </a:t>
            </a:r>
            <a:r>
              <a:rPr lang="cs-CZ" altLang="cs-CZ" sz="1800" dirty="0"/>
              <a:t>-</a:t>
            </a:r>
            <a:r>
              <a:rPr lang="en-US" altLang="cs-CZ" sz="1800" dirty="0"/>
              <a:t> 8th year – lower level (elementary school)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1800" dirty="0"/>
              <a:t>class teacher teaches almost all subjects</a:t>
            </a:r>
          </a:p>
          <a:p>
            <a:pPr eaLnBrk="1" hangingPunct="1">
              <a:lnSpc>
                <a:spcPct val="90000"/>
              </a:lnSpc>
            </a:pPr>
            <a:endParaRPr lang="en-US" altLang="cs-CZ" sz="1800" dirty="0"/>
          </a:p>
          <a:p>
            <a:pPr eaLnBrk="1" hangingPunct="1">
              <a:lnSpc>
                <a:spcPct val="90000"/>
              </a:lnSpc>
            </a:pPr>
            <a:r>
              <a:rPr lang="en-US" altLang="cs-CZ" sz="1800" dirty="0"/>
              <a:t>9</a:t>
            </a:r>
            <a:r>
              <a:rPr lang="cs-CZ" altLang="cs-CZ" sz="1800" dirty="0" err="1"/>
              <a:t>th</a:t>
            </a:r>
            <a:r>
              <a:rPr lang="cs-CZ" altLang="cs-CZ" sz="1800" dirty="0"/>
              <a:t> </a:t>
            </a:r>
            <a:r>
              <a:rPr lang="en-US" altLang="cs-CZ" sz="1800" dirty="0"/>
              <a:t>- 12th year - is higher (upper) level (high school)</a:t>
            </a:r>
          </a:p>
          <a:p>
            <a:r>
              <a:rPr lang="en-US" altLang="cs-CZ" sz="1800" dirty="0"/>
              <a:t>teaching of subjects by specialist </a:t>
            </a:r>
            <a:r>
              <a:rPr lang="en-US" altLang="cs-CZ" sz="1800" dirty="0" smtClean="0"/>
              <a:t>teachers</a:t>
            </a: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endParaRPr lang="en-US" altLang="cs-CZ" sz="18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1</a:t>
            </a:r>
            <a:r>
              <a:rPr lang="en-US" altLang="cs-CZ" sz="1800" dirty="0"/>
              <a:t>3th </a:t>
            </a:r>
            <a:r>
              <a:rPr lang="cs-CZ" altLang="cs-CZ" sz="1800" dirty="0" err="1"/>
              <a:t>year</a:t>
            </a:r>
            <a:r>
              <a:rPr lang="en-US" altLang="cs-CZ" sz="1800" dirty="0"/>
              <a:t> with maturity</a:t>
            </a:r>
            <a:r>
              <a:rPr lang="cs-CZ" altLang="cs-CZ" sz="1800" dirty="0"/>
              <a:t> (</a:t>
            </a:r>
            <a:r>
              <a:rPr lang="cs-CZ" altLang="cs-CZ" sz="1800" dirty="0" err="1"/>
              <a:t>final</a:t>
            </a:r>
            <a:r>
              <a:rPr lang="cs-CZ" altLang="cs-CZ" sz="1800" dirty="0"/>
              <a:t>) </a:t>
            </a:r>
            <a:r>
              <a:rPr lang="cs-CZ" altLang="cs-CZ" sz="1800" dirty="0" err="1"/>
              <a:t>exam</a:t>
            </a:r>
            <a:endParaRPr lang="en-US" altLang="cs-CZ" sz="1800" dirty="0"/>
          </a:p>
          <a:p>
            <a:pPr eaLnBrk="1" hangingPunct="1">
              <a:lnSpc>
                <a:spcPct val="90000"/>
              </a:lnSpc>
            </a:pPr>
            <a:endParaRPr lang="en-US" altLang="cs-CZ" sz="18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 err="1"/>
              <a:t>Director</a:t>
            </a:r>
            <a:r>
              <a:rPr lang="cs-CZ" altLang="cs-CZ" sz="1800" dirty="0"/>
              <a:t> </a:t>
            </a:r>
            <a:r>
              <a:rPr lang="en-US" altLang="cs-CZ" sz="1800" dirty="0"/>
              <a:t>is not responsible for the management of the school</a:t>
            </a:r>
            <a:r>
              <a:rPr lang="cs-CZ" altLang="cs-CZ" sz="1800" dirty="0"/>
              <a:t>. T</a:t>
            </a:r>
            <a:r>
              <a:rPr lang="en-US" altLang="cs-CZ" sz="1800" dirty="0"/>
              <a:t>he entire staff in cooperation with the association of parents, teachers and friends of the Waldorf </a:t>
            </a:r>
            <a:r>
              <a:rPr lang="cs-CZ" altLang="cs-CZ" sz="1800" dirty="0"/>
              <a:t>School </a:t>
            </a:r>
            <a:r>
              <a:rPr lang="cs-CZ" altLang="cs-CZ" sz="1800" dirty="0" err="1"/>
              <a:t>manage</a:t>
            </a:r>
            <a:r>
              <a:rPr lang="cs-CZ" altLang="cs-CZ" sz="1800" dirty="0"/>
              <a:t> the school.</a:t>
            </a:r>
          </a:p>
          <a:p>
            <a:pPr eaLnBrk="1" hangingPunct="1">
              <a:lnSpc>
                <a:spcPct val="90000"/>
              </a:lnSpc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240982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5712" y="260648"/>
            <a:ext cx="9753600" cy="1325562"/>
          </a:xfrm>
        </p:spPr>
        <p:txBody>
          <a:bodyPr/>
          <a:lstStyle/>
          <a:p>
            <a:pPr eaLnBrk="1" hangingPunct="1"/>
            <a:r>
              <a:rPr lang="cs-CZ" altLang="cs-CZ" sz="3200" b="1" dirty="0" err="1">
                <a:solidFill>
                  <a:schemeClr val="tx1"/>
                </a:solidFill>
              </a:rPr>
              <a:t>Internal</a:t>
            </a:r>
            <a:r>
              <a:rPr lang="cs-CZ" altLang="cs-CZ" sz="3200" b="1" dirty="0">
                <a:solidFill>
                  <a:schemeClr val="tx1"/>
                </a:solidFill>
              </a:rPr>
              <a:t> </a:t>
            </a:r>
            <a:r>
              <a:rPr lang="cs-CZ" altLang="cs-CZ" sz="3200" b="1" dirty="0" err="1">
                <a:solidFill>
                  <a:schemeClr val="tx1"/>
                </a:solidFill>
              </a:rPr>
              <a:t>organization</a:t>
            </a:r>
            <a:r>
              <a:rPr lang="cs-CZ" altLang="cs-CZ" sz="3200" b="1" dirty="0">
                <a:solidFill>
                  <a:schemeClr val="tx1"/>
                </a:solidFill>
              </a:rPr>
              <a:t> </a:t>
            </a:r>
            <a:r>
              <a:rPr lang="cs-CZ" altLang="cs-CZ" sz="3200" b="1" dirty="0" err="1">
                <a:solidFill>
                  <a:schemeClr val="tx1"/>
                </a:solidFill>
              </a:rPr>
              <a:t>of</a:t>
            </a:r>
            <a:r>
              <a:rPr lang="cs-CZ" altLang="cs-CZ" sz="3200" b="1" dirty="0">
                <a:solidFill>
                  <a:schemeClr val="tx1"/>
                </a:solidFill>
              </a:rPr>
              <a:t> </a:t>
            </a:r>
            <a:r>
              <a:rPr lang="cs-CZ" altLang="cs-CZ" sz="3200" b="1" dirty="0" err="1">
                <a:solidFill>
                  <a:schemeClr val="tx1"/>
                </a:solidFill>
              </a:rPr>
              <a:t>teaching</a:t>
            </a:r>
            <a:endParaRPr lang="cs-CZ" altLang="cs-CZ" sz="3200" b="1" dirty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5712" y="1844824"/>
            <a:ext cx="9015164" cy="468052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altLang="cs-CZ" sz="1800" dirty="0"/>
              <a:t>the division of subjects on the main and training</a:t>
            </a:r>
            <a:r>
              <a:rPr lang="cs-CZ" altLang="cs-CZ" sz="1800" dirty="0"/>
              <a:t> (</a:t>
            </a:r>
            <a:r>
              <a:rPr lang="cs-CZ" altLang="cs-CZ" sz="1800" dirty="0" err="1"/>
              <a:t>vocational</a:t>
            </a:r>
            <a:r>
              <a:rPr lang="cs-CZ" altLang="cs-CZ" sz="1800" dirty="0"/>
              <a:t>)</a:t>
            </a:r>
            <a:endParaRPr lang="en-US" altLang="cs-CZ" sz="1800" dirty="0"/>
          </a:p>
          <a:p>
            <a:pPr eaLnBrk="1" hangingPunct="1"/>
            <a:endParaRPr lang="en-US" altLang="cs-CZ" sz="1800" dirty="0"/>
          </a:p>
          <a:p>
            <a:pPr eaLnBrk="1" hangingPunct="1"/>
            <a:r>
              <a:rPr lang="en-US" altLang="cs-CZ" sz="1800" dirty="0"/>
              <a:t>main teaching - didactic form EPOCH (combined two or three lessons, discusses the same subject for three to six weeks, epochs are repeated about every six months)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 dirty="0"/>
              <a:t>	</a:t>
            </a:r>
            <a:r>
              <a:rPr lang="en-US" altLang="cs-CZ" sz="1800" dirty="0"/>
              <a:t>mother </a:t>
            </a:r>
            <a:r>
              <a:rPr lang="cs-CZ" altLang="cs-CZ" sz="1800" dirty="0" err="1"/>
              <a:t>languag</a:t>
            </a:r>
            <a:r>
              <a:rPr lang="en-US" altLang="cs-CZ" sz="1800" dirty="0"/>
              <a:t>e, mathematics, geography, history, science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education</a:t>
            </a:r>
            <a:r>
              <a:rPr lang="en-US" altLang="cs-CZ" sz="1800" dirty="0"/>
              <a:t>, physics, chemistry and others.</a:t>
            </a:r>
          </a:p>
          <a:p>
            <a:pPr eaLnBrk="1" hangingPunct="1"/>
            <a:endParaRPr lang="en-US" altLang="cs-CZ" sz="1800" dirty="0"/>
          </a:p>
          <a:p>
            <a:pPr eaLnBrk="1" hangingPunct="1"/>
            <a:r>
              <a:rPr lang="cs-CZ" altLang="cs-CZ" sz="1800" dirty="0" err="1"/>
              <a:t>training</a:t>
            </a:r>
            <a:r>
              <a:rPr lang="cs-CZ" altLang="cs-CZ" sz="1800" dirty="0"/>
              <a:t> (</a:t>
            </a:r>
            <a:r>
              <a:rPr lang="en-US" altLang="cs-CZ" sz="1800" dirty="0"/>
              <a:t>vocational</a:t>
            </a:r>
            <a:r>
              <a:rPr lang="cs-CZ" altLang="cs-CZ" sz="1800" dirty="0"/>
              <a:t>)</a:t>
            </a:r>
            <a:r>
              <a:rPr lang="en-US" altLang="cs-CZ" sz="1800" dirty="0"/>
              <a:t> classes - takes place in normal lessons (45 min), focuses on subjects that require constant exercise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 dirty="0"/>
              <a:t>	</a:t>
            </a:r>
            <a:r>
              <a:rPr lang="en-US" altLang="cs-CZ" sz="1800" dirty="0"/>
              <a:t>foreign languages, practical work, religion, </a:t>
            </a:r>
            <a:r>
              <a:rPr lang="en-US" altLang="cs-CZ" sz="1800" dirty="0" err="1"/>
              <a:t>eurythmy</a:t>
            </a:r>
            <a:endParaRPr lang="en-US" altLang="cs-CZ" sz="1800" dirty="0"/>
          </a:p>
          <a:p>
            <a:pPr eaLnBrk="1" hangingPunct="1"/>
            <a:endParaRPr lang="en-US" altLang="cs-CZ" sz="1800" dirty="0"/>
          </a:p>
          <a:p>
            <a:pPr eaLnBrk="1" hangingPunct="1"/>
            <a:r>
              <a:rPr lang="en-US" altLang="cs-CZ" sz="1800" dirty="0"/>
              <a:t>daily class schedule includes theoretical, artistic and practical subjects</a:t>
            </a:r>
          </a:p>
          <a:p>
            <a:pPr eaLnBrk="1" hangingPunct="1"/>
            <a:r>
              <a:rPr lang="en-US" altLang="cs-CZ" sz="1800" dirty="0"/>
              <a:t>during the school year - monthly festivals, holidays, class games, excursions, trips</a:t>
            </a:r>
            <a:endParaRPr lang="cs-CZ" altLang="cs-CZ" sz="1800" dirty="0"/>
          </a:p>
          <a:p>
            <a:pPr eaLnBrk="1" hangingPunct="1"/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89985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61393" y="116632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s-CZ" sz="3200" b="1" dirty="0">
                <a:solidFill>
                  <a:schemeClr val="tx1"/>
                </a:solidFill>
              </a:rPr>
              <a:t>School Day at the Waldorf School</a:t>
            </a:r>
            <a:endParaRPr lang="cs-CZ" altLang="cs-CZ" sz="3200" b="1" dirty="0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61393" y="1428192"/>
            <a:ext cx="9288263" cy="544522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cs-CZ" sz="2000" dirty="0"/>
              <a:t>rhythmic </a:t>
            </a:r>
            <a:r>
              <a:rPr lang="cs-CZ" altLang="cs-CZ" sz="2000" dirty="0" err="1" smtClean="0"/>
              <a:t>changing</a:t>
            </a:r>
            <a:r>
              <a:rPr lang="en-US" altLang="cs-CZ" sz="2000" dirty="0" smtClean="0"/>
              <a:t> </a:t>
            </a:r>
            <a:r>
              <a:rPr lang="en-US" altLang="cs-CZ" sz="2000" dirty="0"/>
              <a:t>of the main teaching (epochal) and </a:t>
            </a:r>
            <a:r>
              <a:rPr lang="cs-CZ" altLang="cs-CZ" sz="2000" dirty="0" err="1"/>
              <a:t>training</a:t>
            </a:r>
            <a:r>
              <a:rPr lang="en-US" altLang="cs-CZ" sz="2000" dirty="0"/>
              <a:t> - in accordance with the basic life-rhythms and hygiene requirements</a:t>
            </a:r>
          </a:p>
          <a:p>
            <a:pPr eaLnBrk="1" hangingPunct="1"/>
            <a:endParaRPr lang="en-US" altLang="cs-CZ" sz="2000" dirty="0"/>
          </a:p>
          <a:p>
            <a:pPr eaLnBrk="1" hangingPunct="1"/>
            <a:r>
              <a:rPr lang="en-US" altLang="cs-CZ" sz="2000" dirty="0"/>
              <a:t>initiation 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day</a:t>
            </a:r>
            <a:r>
              <a:rPr lang="en-US" altLang="cs-CZ" sz="2000" dirty="0"/>
              <a:t> - 15 to 30 minutes simple art activities</a:t>
            </a:r>
          </a:p>
          <a:p>
            <a:pPr eaLnBrk="1" hangingPunct="1"/>
            <a:endParaRPr lang="en-US" altLang="cs-CZ" sz="2000" dirty="0"/>
          </a:p>
          <a:p>
            <a:pPr eaLnBrk="1" hangingPunct="1"/>
            <a:r>
              <a:rPr lang="en-US" altLang="cs-CZ" sz="2000" dirty="0"/>
              <a:t>the main object - two-hour block </a:t>
            </a:r>
            <a:r>
              <a:rPr lang="cs-CZ" altLang="cs-CZ" sz="2000" dirty="0" err="1"/>
              <a:t>called</a:t>
            </a:r>
            <a:r>
              <a:rPr lang="cs-CZ" altLang="cs-CZ" sz="2000" dirty="0"/>
              <a:t> </a:t>
            </a:r>
            <a:r>
              <a:rPr lang="en-US" altLang="cs-CZ" sz="2000" dirty="0"/>
              <a:t>epoch</a:t>
            </a:r>
          </a:p>
          <a:p>
            <a:pPr eaLnBrk="1" hangingPunct="1"/>
            <a:endParaRPr lang="en-US" altLang="cs-CZ" sz="2000" dirty="0"/>
          </a:p>
          <a:p>
            <a:pPr eaLnBrk="1" hangingPunct="1"/>
            <a:r>
              <a:rPr lang="cs-CZ" altLang="cs-CZ" sz="2000" dirty="0" err="1"/>
              <a:t>training</a:t>
            </a:r>
            <a:r>
              <a:rPr lang="en-US" altLang="cs-CZ" sz="2000" dirty="0"/>
              <a:t> subjects for 45 min. (possibly another two-hour block)</a:t>
            </a:r>
          </a:p>
          <a:p>
            <a:pPr eaLnBrk="1" hangingPunct="1"/>
            <a:endParaRPr lang="en-US" altLang="cs-CZ" sz="2000" dirty="0"/>
          </a:p>
          <a:p>
            <a:pPr eaLnBrk="1" hangingPunct="1"/>
            <a:r>
              <a:rPr lang="en-US" altLang="cs-CZ" sz="2000" dirty="0"/>
              <a:t>5th, 6th class - afternoon classes (practical, artistic and physical activity courses)</a:t>
            </a:r>
            <a:endParaRPr lang="cs-CZ" altLang="cs-CZ" sz="2000" dirty="0"/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66778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The Curriculum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en-US" altLang="cs-CZ" dirty="0">
                <a:solidFill>
                  <a:srgbClr val="000000"/>
                </a:solidFill>
              </a:rPr>
              <a:t>They do not have a precise and uniform curriculum framework plans but </a:t>
            </a:r>
            <a:r>
              <a:rPr lang="cs-CZ" altLang="cs-CZ" dirty="0" smtClean="0">
                <a:solidFill>
                  <a:srgbClr val="000000"/>
                </a:solidFill>
              </a:rPr>
              <a:t>the curriculum </a:t>
            </a:r>
            <a:r>
              <a:rPr lang="cs-CZ" altLang="cs-CZ" dirty="0" err="1" smtClean="0">
                <a:solidFill>
                  <a:srgbClr val="000000"/>
                </a:solidFill>
              </a:rPr>
              <a:t>is</a:t>
            </a:r>
            <a:r>
              <a:rPr lang="cs-CZ" altLang="cs-CZ" dirty="0" smtClean="0">
                <a:solidFill>
                  <a:srgbClr val="000000"/>
                </a:solidFill>
              </a:rPr>
              <a:t> </a:t>
            </a:r>
            <a:r>
              <a:rPr lang="en-US" altLang="cs-CZ" dirty="0" smtClean="0">
                <a:solidFill>
                  <a:srgbClr val="000000"/>
                </a:solidFill>
              </a:rPr>
              <a:t>adapted </a:t>
            </a:r>
            <a:r>
              <a:rPr lang="en-US" altLang="cs-CZ" dirty="0">
                <a:solidFill>
                  <a:srgbClr val="000000"/>
                </a:solidFill>
              </a:rPr>
              <a:t>to the needs of the school</a:t>
            </a:r>
          </a:p>
          <a:p>
            <a:pPr algn="just" eaLnBrk="1" hangingPunct="1"/>
            <a:endParaRPr lang="en-US" altLang="cs-CZ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en-US" altLang="cs-CZ" dirty="0">
                <a:solidFill>
                  <a:srgbClr val="000000"/>
                </a:solidFill>
              </a:rPr>
              <a:t>anthropocentric</a:t>
            </a:r>
          </a:p>
          <a:p>
            <a:pPr algn="just" eaLnBrk="1" hangingPunct="1"/>
            <a:endParaRPr lang="en-US" altLang="cs-CZ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dirty="0">
                <a:solidFill>
                  <a:srgbClr val="000000"/>
                </a:solidFill>
              </a:rPr>
              <a:t>t</a:t>
            </a:r>
            <a:r>
              <a:rPr lang="en-US" altLang="cs-CZ" dirty="0" err="1">
                <a:solidFill>
                  <a:srgbClr val="000000"/>
                </a:solidFill>
              </a:rPr>
              <a:t>rying</a:t>
            </a:r>
            <a:r>
              <a:rPr lang="en-US" altLang="cs-CZ" dirty="0">
                <a:solidFill>
                  <a:srgbClr val="000000"/>
                </a:solidFill>
              </a:rPr>
              <a:t> to reconcile science, art and religion</a:t>
            </a:r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68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altLang="cs-CZ" sz="3200" b="1" dirty="0" err="1">
                <a:solidFill>
                  <a:schemeClr val="tx1"/>
                </a:solidFill>
              </a:rPr>
              <a:t>Epochs</a:t>
            </a:r>
            <a:r>
              <a:rPr lang="cs-CZ" altLang="cs-CZ" sz="3200" b="1" dirty="0">
                <a:solidFill>
                  <a:schemeClr val="bg2"/>
                </a:solidFill>
              </a:rPr>
              <a:t/>
            </a:r>
            <a:br>
              <a:rPr lang="cs-CZ" altLang="cs-CZ" sz="3200" b="1" dirty="0">
                <a:solidFill>
                  <a:schemeClr val="bg2"/>
                </a:solidFill>
              </a:rPr>
            </a:br>
            <a:endParaRPr lang="cs-CZ" altLang="cs-CZ" sz="3200" b="1" dirty="0">
              <a:solidFill>
                <a:schemeClr val="bg2"/>
              </a:solidFill>
            </a:endParaRPr>
          </a:p>
        </p:txBody>
      </p:sp>
      <p:sp>
        <p:nvSpPr>
          <p:cNvPr id="23555" name="Zástupný symbol pro obsah 2"/>
          <p:cNvSpPr>
            <a:spLocks noGrp="1"/>
          </p:cNvSpPr>
          <p:nvPr>
            <p:ph idx="4294967295"/>
          </p:nvPr>
        </p:nvSpPr>
        <p:spPr>
          <a:xfrm>
            <a:off x="1222786" y="1600200"/>
            <a:ext cx="9408130" cy="4997152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en-US" altLang="cs-CZ" sz="2000" dirty="0">
                <a:solidFill>
                  <a:srgbClr val="000000"/>
                </a:solidFill>
              </a:rPr>
              <a:t>monothematic </a:t>
            </a:r>
            <a:r>
              <a:rPr lang="en-US" altLang="cs-CZ" sz="2000" dirty="0" smtClean="0">
                <a:solidFill>
                  <a:srgbClr val="000000"/>
                </a:solidFill>
              </a:rPr>
              <a:t>two-hour</a:t>
            </a:r>
            <a:r>
              <a:rPr lang="cs-CZ" altLang="cs-CZ" sz="2000" dirty="0" smtClean="0">
                <a:solidFill>
                  <a:srgbClr val="000000"/>
                </a:solidFill>
              </a:rPr>
              <a:t> (</a:t>
            </a:r>
            <a:r>
              <a:rPr lang="cs-CZ" altLang="cs-CZ" sz="2000" dirty="0" err="1" smtClean="0">
                <a:solidFill>
                  <a:srgbClr val="000000"/>
                </a:solidFill>
              </a:rPr>
              <a:t>sometime</a:t>
            </a:r>
            <a:r>
              <a:rPr lang="cs-CZ" altLang="cs-CZ" sz="2000" dirty="0" smtClean="0">
                <a:solidFill>
                  <a:srgbClr val="000000"/>
                </a:solidFill>
              </a:rPr>
              <a:t> </a:t>
            </a:r>
            <a:r>
              <a:rPr lang="cs-CZ" altLang="cs-CZ" sz="2000" dirty="0" err="1" smtClean="0">
                <a:solidFill>
                  <a:srgbClr val="000000"/>
                </a:solidFill>
              </a:rPr>
              <a:t>three-hour</a:t>
            </a:r>
            <a:r>
              <a:rPr lang="cs-CZ" altLang="cs-CZ" sz="2000" dirty="0" smtClean="0">
                <a:solidFill>
                  <a:srgbClr val="000000"/>
                </a:solidFill>
              </a:rPr>
              <a:t>)</a:t>
            </a:r>
            <a:r>
              <a:rPr lang="en-US" altLang="cs-CZ" sz="2000" dirty="0" smtClean="0">
                <a:solidFill>
                  <a:srgbClr val="000000"/>
                </a:solidFill>
              </a:rPr>
              <a:t> </a:t>
            </a:r>
            <a:r>
              <a:rPr lang="en-US" altLang="cs-CZ" sz="2000" dirty="0">
                <a:solidFill>
                  <a:srgbClr val="000000"/>
                </a:solidFill>
              </a:rPr>
              <a:t>block of instruction</a:t>
            </a:r>
          </a:p>
          <a:p>
            <a:pPr algn="just" eaLnBrk="1" hangingPunct="1"/>
            <a:r>
              <a:rPr lang="cs-CZ" altLang="cs-CZ" sz="2000" dirty="0" err="1">
                <a:solidFill>
                  <a:srgbClr val="000000"/>
                </a:solidFill>
              </a:rPr>
              <a:t>at</a:t>
            </a:r>
            <a:r>
              <a:rPr lang="cs-CZ" altLang="cs-CZ" sz="2000" dirty="0">
                <a:solidFill>
                  <a:srgbClr val="000000"/>
                </a:solidFill>
              </a:rPr>
              <a:t> the </a:t>
            </a:r>
            <a:r>
              <a:rPr lang="cs-CZ" altLang="cs-CZ" sz="2000" dirty="0" err="1">
                <a:solidFill>
                  <a:srgbClr val="000000"/>
                </a:solidFill>
              </a:rPr>
              <a:t>beginning</a:t>
            </a:r>
            <a:r>
              <a:rPr lang="en-US" altLang="cs-CZ" sz="2000" dirty="0">
                <a:solidFill>
                  <a:srgbClr val="000000"/>
                </a:solidFill>
              </a:rPr>
              <a:t> o</a:t>
            </a:r>
            <a:r>
              <a:rPr lang="cs-CZ" altLang="cs-CZ" sz="2000" dirty="0">
                <a:solidFill>
                  <a:srgbClr val="000000"/>
                </a:solidFill>
              </a:rPr>
              <a:t>f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cs-CZ" altLang="cs-CZ" sz="2000" dirty="0" err="1">
                <a:solidFill>
                  <a:srgbClr val="000000"/>
                </a:solidFill>
              </a:rPr>
              <a:t>day</a:t>
            </a:r>
            <a:endParaRPr lang="en-US" altLang="cs-CZ" sz="2000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o</a:t>
            </a:r>
            <a:r>
              <a:rPr lang="en-US" altLang="cs-CZ" sz="2000" dirty="0">
                <a:solidFill>
                  <a:srgbClr val="000000"/>
                </a:solidFill>
              </a:rPr>
              <a:t>ne teacher develops a given topic (</a:t>
            </a:r>
            <a:r>
              <a:rPr lang="en-US" altLang="cs-CZ" sz="2000" dirty="0" err="1">
                <a:solidFill>
                  <a:srgbClr val="000000"/>
                </a:solidFill>
              </a:rPr>
              <a:t>eg</a:t>
            </a:r>
            <a:r>
              <a:rPr lang="en-US" altLang="cs-CZ" sz="2000" dirty="0">
                <a:solidFill>
                  <a:srgbClr val="000000"/>
                </a:solidFill>
              </a:rPr>
              <a:t>. math, house building, the history of Greece)</a:t>
            </a:r>
          </a:p>
          <a:p>
            <a:pPr algn="just" eaLnBrk="1" hangingPunct="1"/>
            <a:r>
              <a:rPr lang="en-US" altLang="cs-CZ" sz="2000" dirty="0">
                <a:solidFill>
                  <a:srgbClr val="000000"/>
                </a:solidFill>
              </a:rPr>
              <a:t>the emphasis on the aesthetic and work items and foreign languages</a:t>
            </a: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o</a:t>
            </a:r>
            <a:r>
              <a:rPr lang="en-US" altLang="cs-CZ" sz="2000" dirty="0">
                <a:solidFill>
                  <a:srgbClr val="000000"/>
                </a:solidFill>
              </a:rPr>
              <a:t>ne main subjects, usually for 3-6 weeks continuously, then joins the main subject of the next e</a:t>
            </a:r>
            <a:r>
              <a:rPr lang="cs-CZ" altLang="cs-CZ" sz="2000" dirty="0" err="1">
                <a:solidFill>
                  <a:srgbClr val="000000"/>
                </a:solidFill>
              </a:rPr>
              <a:t>poch</a:t>
            </a:r>
            <a:endParaRPr lang="en-US" altLang="cs-CZ" sz="2000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en-US" altLang="cs-CZ" sz="2000" dirty="0">
                <a:solidFill>
                  <a:srgbClr val="000000"/>
                </a:solidFill>
              </a:rPr>
              <a:t>epochs usually taught </a:t>
            </a:r>
            <a:r>
              <a:rPr lang="cs-CZ" altLang="cs-CZ" sz="2000" dirty="0">
                <a:solidFill>
                  <a:srgbClr val="000000"/>
                </a:solidFill>
              </a:rPr>
              <a:t>by </a:t>
            </a:r>
            <a:r>
              <a:rPr lang="cs-CZ" altLang="cs-CZ" sz="2000" dirty="0" err="1">
                <a:solidFill>
                  <a:srgbClr val="000000"/>
                </a:solidFill>
              </a:rPr>
              <a:t>one</a:t>
            </a:r>
            <a:r>
              <a:rPr lang="en-US" altLang="cs-CZ" sz="2000" dirty="0">
                <a:solidFill>
                  <a:srgbClr val="000000"/>
                </a:solidFill>
              </a:rPr>
              <a:t> classroom teacher</a:t>
            </a:r>
            <a:endParaRPr lang="cs-CZ" altLang="cs-CZ" sz="2000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en-US" altLang="cs-CZ" sz="2000" dirty="0">
                <a:solidFill>
                  <a:srgbClr val="000000"/>
                </a:solidFill>
              </a:rPr>
              <a:t>divides the rhythm, teaching and narrative</a:t>
            </a:r>
            <a:r>
              <a:rPr lang="cs-CZ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>
                <a:solidFill>
                  <a:srgbClr val="000000"/>
                </a:solidFill>
              </a:rPr>
              <a:t>section</a:t>
            </a:r>
          </a:p>
          <a:p>
            <a:pPr algn="just"/>
            <a:r>
              <a:rPr lang="cs-CZ" altLang="cs-CZ" sz="2000" dirty="0">
                <a:solidFill>
                  <a:srgbClr val="000000"/>
                </a:solidFill>
              </a:rPr>
              <a:t>the </a:t>
            </a:r>
            <a:r>
              <a:rPr lang="cs-CZ" altLang="cs-CZ" sz="2000" dirty="0" err="1">
                <a:solidFill>
                  <a:srgbClr val="000000"/>
                </a:solidFill>
              </a:rPr>
              <a:t>advantage</a:t>
            </a:r>
            <a:r>
              <a:rPr lang="cs-CZ" altLang="cs-CZ" sz="2000" dirty="0">
                <a:solidFill>
                  <a:srgbClr val="000000"/>
                </a:solidFill>
              </a:rPr>
              <a:t> </a:t>
            </a:r>
            <a:r>
              <a:rPr lang="cs-CZ" altLang="cs-CZ" sz="2000" dirty="0" err="1">
                <a:solidFill>
                  <a:srgbClr val="000000"/>
                </a:solidFill>
              </a:rPr>
              <a:t>of</a:t>
            </a:r>
            <a:r>
              <a:rPr lang="cs-CZ" altLang="cs-CZ" sz="2000" dirty="0">
                <a:solidFill>
                  <a:srgbClr val="000000"/>
                </a:solidFill>
              </a:rPr>
              <a:t> </a:t>
            </a:r>
            <a:r>
              <a:rPr lang="cs-CZ" altLang="cs-CZ" sz="2000" dirty="0" err="1">
                <a:solidFill>
                  <a:srgbClr val="000000"/>
                </a:solidFill>
              </a:rPr>
              <a:t>epochs</a:t>
            </a:r>
            <a:r>
              <a:rPr lang="en-US" altLang="cs-CZ" sz="2000" dirty="0" smtClean="0">
                <a:solidFill>
                  <a:srgbClr val="000000"/>
                </a:solidFill>
              </a:rPr>
              <a:t> </a:t>
            </a:r>
            <a:r>
              <a:rPr lang="en-US" altLang="cs-CZ" sz="2000" dirty="0">
                <a:solidFill>
                  <a:srgbClr val="000000"/>
                </a:solidFill>
              </a:rPr>
              <a:t>– undistributed</a:t>
            </a:r>
            <a:r>
              <a:rPr lang="cs-CZ" altLang="cs-CZ" sz="2000" dirty="0">
                <a:solidFill>
                  <a:srgbClr val="000000"/>
                </a:solidFill>
              </a:rPr>
              <a:t> pupil</a:t>
            </a:r>
            <a:r>
              <a:rPr lang="en-US" altLang="cs-CZ" sz="2000" dirty="0">
                <a:solidFill>
                  <a:srgbClr val="000000"/>
                </a:solidFill>
              </a:rPr>
              <a:t> attention for many subjects</a:t>
            </a:r>
          </a:p>
          <a:p>
            <a:pPr algn="just" eaLnBrk="1" hangingPunct="1"/>
            <a:endParaRPr lang="en-US" altLang="cs-CZ" sz="2000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en-US" altLang="cs-CZ" sz="2000" dirty="0">
                <a:solidFill>
                  <a:srgbClr val="000000"/>
                </a:solidFill>
              </a:rPr>
              <a:t>subject occurring only on W</a:t>
            </a:r>
            <a:r>
              <a:rPr lang="cs-CZ" altLang="cs-CZ" sz="2000" dirty="0" err="1">
                <a:solidFill>
                  <a:srgbClr val="000000"/>
                </a:solidFill>
              </a:rPr>
              <a:t>aldorf</a:t>
            </a:r>
            <a:r>
              <a:rPr lang="cs-CZ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>
                <a:solidFill>
                  <a:srgbClr val="000000"/>
                </a:solidFill>
              </a:rPr>
              <a:t>S</a:t>
            </a:r>
            <a:r>
              <a:rPr lang="cs-CZ" altLang="cs-CZ" sz="2000" dirty="0" err="1">
                <a:solidFill>
                  <a:srgbClr val="000000"/>
                </a:solidFill>
              </a:rPr>
              <a:t>chool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b="1" dirty="0" err="1">
                <a:solidFill>
                  <a:srgbClr val="000000"/>
                </a:solidFill>
              </a:rPr>
              <a:t>eurythmy</a:t>
            </a:r>
            <a:r>
              <a:rPr lang="en-US" altLang="cs-CZ" sz="2000" dirty="0">
                <a:solidFill>
                  <a:srgbClr val="000000"/>
                </a:solidFill>
              </a:rPr>
              <a:t> - art to express the idea of movement, music or your own experience</a:t>
            </a:r>
            <a:endParaRPr lang="cs-CZ" alt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0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>
                <a:hlinkClick r:id="rId2"/>
              </a:rPr>
              <a:t>https://www.youtube.com/watch?v=BkrgkslnD9g&amp;t=</a:t>
            </a:r>
            <a:endParaRPr lang="cs-CZ" altLang="cs-CZ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08666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cs-CZ" sz="3200" b="1" dirty="0" err="1">
                <a:solidFill>
                  <a:schemeClr val="tx1"/>
                </a:solidFill>
              </a:rPr>
              <a:t>Evaluation</a:t>
            </a:r>
            <a:r>
              <a:rPr lang="cs-CZ" sz="3200" b="1" dirty="0">
                <a:solidFill>
                  <a:schemeClr val="bg2"/>
                </a:solidFill>
              </a:rPr>
              <a:t> </a:t>
            </a:r>
            <a:r>
              <a:rPr lang="cs-CZ" sz="32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32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sz="320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en-US" altLang="cs-CZ" dirty="0">
                <a:solidFill>
                  <a:srgbClr val="000000"/>
                </a:solidFill>
              </a:rPr>
              <a:t>students are not graded</a:t>
            </a:r>
          </a:p>
          <a:p>
            <a:pPr algn="just" eaLnBrk="1" hangingPunct="1"/>
            <a:r>
              <a:rPr lang="en-US" altLang="cs-CZ" dirty="0">
                <a:solidFill>
                  <a:srgbClr val="000000"/>
                </a:solidFill>
              </a:rPr>
              <a:t>valued </a:t>
            </a:r>
            <a:r>
              <a:rPr lang="cs-CZ" altLang="cs-CZ" dirty="0">
                <a:solidFill>
                  <a:srgbClr val="000000"/>
                </a:solidFill>
              </a:rPr>
              <a:t>by </a:t>
            </a:r>
            <a:r>
              <a:rPr lang="en-US" altLang="cs-CZ" dirty="0">
                <a:solidFill>
                  <a:srgbClr val="000000"/>
                </a:solidFill>
              </a:rPr>
              <a:t>characteristics that always relate to the abilities of the child</a:t>
            </a:r>
          </a:p>
          <a:p>
            <a:pPr algn="just" eaLnBrk="1" hangingPunct="1"/>
            <a:r>
              <a:rPr lang="en-US" altLang="cs-CZ" dirty="0">
                <a:solidFill>
                  <a:srgbClr val="000000"/>
                </a:solidFill>
              </a:rPr>
              <a:t>not compared with other pupils</a:t>
            </a:r>
          </a:p>
          <a:p>
            <a:pPr algn="just" eaLnBrk="1" hangingPunct="1"/>
            <a:r>
              <a:rPr lang="en-US" altLang="cs-CZ" dirty="0">
                <a:solidFill>
                  <a:srgbClr val="000000"/>
                </a:solidFill>
              </a:rPr>
              <a:t>receive recommendations for further development</a:t>
            </a:r>
          </a:p>
          <a:p>
            <a:pPr algn="just"/>
            <a:r>
              <a:rPr lang="en-US" altLang="cs-CZ" dirty="0">
                <a:solidFill>
                  <a:srgbClr val="000000"/>
                </a:solidFill>
              </a:rPr>
              <a:t>pupils do not drop out, pupils usually stay together as a group throughout their schooling</a:t>
            </a:r>
          </a:p>
        </p:txBody>
      </p:sp>
    </p:spTree>
    <p:extLst>
      <p:ext uri="{BB962C8B-B14F-4D97-AF65-F5344CB8AC3E}">
        <p14:creationId xmlns:p14="http://schemas.microsoft.com/office/powerpoint/2010/main" val="102192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altLang="cs-CZ" sz="3200" b="1" dirty="0" err="1">
                <a:solidFill>
                  <a:schemeClr val="tx1"/>
                </a:solidFill>
              </a:rPr>
              <a:t>Methods</a:t>
            </a:r>
            <a:r>
              <a:rPr lang="cs-CZ" altLang="cs-CZ" sz="3200" b="1" dirty="0">
                <a:solidFill>
                  <a:schemeClr val="bg2"/>
                </a:solidFill>
              </a:rPr>
              <a:t/>
            </a:r>
            <a:br>
              <a:rPr lang="cs-CZ" altLang="cs-CZ" sz="3200" b="1" dirty="0">
                <a:solidFill>
                  <a:schemeClr val="bg2"/>
                </a:solidFill>
              </a:rPr>
            </a:br>
            <a:endParaRPr lang="cs-CZ" altLang="cs-CZ" sz="3200" b="1" dirty="0">
              <a:solidFill>
                <a:schemeClr val="bg2"/>
              </a:solidFill>
            </a:endParaRPr>
          </a:p>
        </p:txBody>
      </p:sp>
      <p:sp>
        <p:nvSpPr>
          <p:cNvPr id="25603" name="Zástupný symbol pro obsah 2"/>
          <p:cNvSpPr>
            <a:spLocks noGrp="1"/>
          </p:cNvSpPr>
          <p:nvPr>
            <p:ph idx="4294967295"/>
          </p:nvPr>
        </p:nvSpPr>
        <p:spPr>
          <a:xfrm>
            <a:off x="1217614" y="1600200"/>
            <a:ext cx="8229600" cy="4464050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en-US" altLang="cs-CZ" dirty="0">
                <a:solidFill>
                  <a:srgbClr val="000000"/>
                </a:solidFill>
              </a:rPr>
              <a:t>They use an image, rhythm and movement</a:t>
            </a:r>
          </a:p>
          <a:p>
            <a:pPr algn="just" eaLnBrk="1" hangingPunct="1"/>
            <a:r>
              <a:rPr lang="en-US" altLang="cs-CZ" dirty="0">
                <a:solidFill>
                  <a:srgbClr val="000000"/>
                </a:solidFill>
              </a:rPr>
              <a:t>Three phases of each individual procedure </a:t>
            </a:r>
            <a:r>
              <a:rPr lang="en-US" altLang="cs-CZ" dirty="0" smtClean="0">
                <a:solidFill>
                  <a:srgbClr val="000000"/>
                </a:solidFill>
              </a:rPr>
              <a:t>– </a:t>
            </a:r>
            <a:r>
              <a:rPr lang="cs-CZ" altLang="cs-CZ" dirty="0" smtClean="0">
                <a:solidFill>
                  <a:srgbClr val="000000"/>
                </a:solidFill>
              </a:rPr>
              <a:t/>
            </a:r>
            <a:br>
              <a:rPr lang="cs-CZ" altLang="cs-CZ" dirty="0" smtClean="0">
                <a:solidFill>
                  <a:srgbClr val="000000"/>
                </a:solidFill>
              </a:rPr>
            </a:br>
            <a:r>
              <a:rPr lang="en-US" altLang="cs-CZ" dirty="0" smtClean="0">
                <a:solidFill>
                  <a:srgbClr val="000000"/>
                </a:solidFill>
              </a:rPr>
              <a:t>recognizing</a:t>
            </a:r>
            <a:r>
              <a:rPr lang="en-US" altLang="cs-CZ" dirty="0">
                <a:solidFill>
                  <a:srgbClr val="000000"/>
                </a:solidFill>
              </a:rPr>
              <a:t>, understanding and skills to create: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solidFill>
                  <a:srgbClr val="000000"/>
                </a:solidFill>
              </a:rPr>
              <a:t>	1. </a:t>
            </a:r>
            <a:r>
              <a:rPr lang="en-US" altLang="cs-CZ" dirty="0">
                <a:solidFill>
                  <a:srgbClr val="000000"/>
                </a:solidFill>
              </a:rPr>
              <a:t>observation, experience, experimentation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solidFill>
                  <a:srgbClr val="000000"/>
                </a:solidFill>
              </a:rPr>
              <a:t>	</a:t>
            </a:r>
            <a:r>
              <a:rPr lang="en-US" altLang="cs-CZ" dirty="0">
                <a:solidFill>
                  <a:srgbClr val="000000"/>
                </a:solidFill>
              </a:rPr>
              <a:t>2</a:t>
            </a:r>
            <a:r>
              <a:rPr lang="cs-CZ" altLang="cs-CZ" dirty="0">
                <a:solidFill>
                  <a:srgbClr val="000000"/>
                </a:solidFill>
              </a:rPr>
              <a:t>.</a:t>
            </a:r>
            <a:r>
              <a:rPr lang="en-US" altLang="cs-CZ" dirty="0">
                <a:solidFill>
                  <a:srgbClr val="000000"/>
                </a:solidFill>
              </a:rPr>
              <a:t> remembering, describing, drawing, verbalized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solidFill>
                  <a:srgbClr val="000000"/>
                </a:solidFill>
              </a:rPr>
              <a:t>	</a:t>
            </a:r>
            <a:r>
              <a:rPr lang="en-US" altLang="cs-CZ" dirty="0" smtClean="0">
                <a:solidFill>
                  <a:srgbClr val="000000"/>
                </a:solidFill>
              </a:rPr>
              <a:t>3.</a:t>
            </a:r>
            <a:r>
              <a:rPr lang="cs-CZ" altLang="cs-CZ" dirty="0">
                <a:solidFill>
                  <a:srgbClr val="000000"/>
                </a:solidFill>
              </a:rPr>
              <a:t> </a:t>
            </a:r>
            <a:r>
              <a:rPr lang="en-US" altLang="cs-CZ" dirty="0" smtClean="0">
                <a:solidFill>
                  <a:srgbClr val="000000"/>
                </a:solidFill>
              </a:rPr>
              <a:t>processing</a:t>
            </a:r>
            <a:r>
              <a:rPr lang="en-US" altLang="cs-CZ" dirty="0">
                <a:solidFill>
                  <a:srgbClr val="000000"/>
                </a:solidFill>
              </a:rPr>
              <a:t>, analysis, abstraction, generalization, formation theories</a:t>
            </a:r>
          </a:p>
          <a:p>
            <a:pPr algn="just" eaLnBrk="1" hangingPunct="1"/>
            <a:endParaRPr lang="en-US" altLang="cs-CZ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en-US" altLang="cs-CZ" dirty="0">
                <a:solidFill>
                  <a:srgbClr val="000000"/>
                </a:solidFill>
              </a:rPr>
              <a:t>Includes a range of physical activities</a:t>
            </a:r>
          </a:p>
          <a:p>
            <a:pPr algn="just" eaLnBrk="1" hangingPunct="1"/>
            <a:r>
              <a:rPr lang="cs-CZ" altLang="cs-CZ" dirty="0">
                <a:solidFill>
                  <a:srgbClr val="000000"/>
                </a:solidFill>
              </a:rPr>
              <a:t>T</a:t>
            </a:r>
            <a:r>
              <a:rPr lang="en-US" altLang="cs-CZ" dirty="0">
                <a:solidFill>
                  <a:srgbClr val="000000"/>
                </a:solidFill>
              </a:rPr>
              <a:t>he </a:t>
            </a:r>
            <a:r>
              <a:rPr lang="cs-CZ" altLang="cs-CZ" dirty="0" err="1">
                <a:solidFill>
                  <a:srgbClr val="000000"/>
                </a:solidFill>
              </a:rPr>
              <a:t>pupils</a:t>
            </a:r>
            <a:r>
              <a:rPr lang="en-US" altLang="cs-CZ" dirty="0">
                <a:solidFill>
                  <a:srgbClr val="000000"/>
                </a:solidFill>
              </a:rPr>
              <a:t> catch himself, record, describe and document </a:t>
            </a:r>
            <a:r>
              <a:rPr lang="cs-CZ" altLang="cs-CZ" dirty="0" err="1">
                <a:solidFill>
                  <a:srgbClr val="000000"/>
                </a:solidFill>
              </a:rPr>
              <a:t>all</a:t>
            </a:r>
            <a:r>
              <a:rPr lang="cs-CZ" altLang="cs-CZ" dirty="0">
                <a:solidFill>
                  <a:srgbClr val="000000"/>
                </a:solidFill>
              </a:rPr>
              <a:t> learning </a:t>
            </a:r>
            <a:r>
              <a:rPr lang="cs-CZ" altLang="cs-CZ" dirty="0" err="1">
                <a:solidFill>
                  <a:srgbClr val="000000"/>
                </a:solidFill>
              </a:rPr>
              <a:t>material</a:t>
            </a:r>
            <a:r>
              <a:rPr lang="cs-CZ" altLang="cs-CZ" dirty="0">
                <a:solidFill>
                  <a:srgbClr val="000000"/>
                </a:solidFill>
              </a:rPr>
              <a:t> </a:t>
            </a:r>
            <a:r>
              <a:rPr lang="en-US" altLang="cs-CZ" dirty="0">
                <a:solidFill>
                  <a:srgbClr val="000000"/>
                </a:solidFill>
              </a:rPr>
              <a:t>in an epoch workbook</a:t>
            </a:r>
            <a:endParaRPr lang="cs-CZ" altLang="cs-CZ" dirty="0">
              <a:solidFill>
                <a:srgbClr val="000000"/>
              </a:solidFill>
            </a:endParaRPr>
          </a:p>
          <a:p>
            <a:pPr algn="just" eaLnBrk="1" hangingPunct="1"/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796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 idx="4294967295"/>
          </p:nvPr>
        </p:nvSpPr>
        <p:spPr>
          <a:xfrm>
            <a:off x="1217614" y="188640"/>
            <a:ext cx="8229600" cy="1384300"/>
          </a:xfrm>
        </p:spPr>
        <p:txBody>
          <a:bodyPr anchor="ctr"/>
          <a:lstStyle/>
          <a:p>
            <a:pPr eaLnBrk="1" hangingPunct="1"/>
            <a:r>
              <a:rPr lang="en-US" altLang="cs-CZ" sz="3200" b="1" dirty="0">
                <a:solidFill>
                  <a:schemeClr val="tx1"/>
                </a:solidFill>
              </a:rPr>
              <a:t>Aids at the Waldorf School</a:t>
            </a:r>
            <a:r>
              <a:rPr lang="cs-CZ" altLang="cs-CZ" sz="3200" b="1" dirty="0">
                <a:solidFill>
                  <a:schemeClr val="tx1"/>
                </a:solidFill>
              </a:rPr>
              <a:t> I.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cs-CZ" altLang="cs-CZ" i="1">
                <a:solidFill>
                  <a:schemeClr val="bg2"/>
                </a:solidFill>
              </a:rPr>
              <a:t>materials,</a:t>
            </a:r>
            <a:r>
              <a:rPr lang="cs-CZ" altLang="cs-CZ">
                <a:solidFill>
                  <a:srgbClr val="000000"/>
                </a:solidFill>
              </a:rPr>
              <a:t> </a:t>
            </a:r>
            <a:r>
              <a:rPr lang="en-US" altLang="cs-CZ">
                <a:solidFill>
                  <a:srgbClr val="000000"/>
                </a:solidFill>
              </a:rPr>
              <a:t>that the teacher creates itself or in cooperation with other colleagues</a:t>
            </a:r>
            <a:endParaRPr lang="cs-CZ" altLang="cs-CZ">
              <a:solidFill>
                <a:srgbClr val="000000"/>
              </a:solidFill>
            </a:endParaRPr>
          </a:p>
          <a:p>
            <a:pPr algn="just" eaLnBrk="1" hangingPunct="1"/>
            <a:endParaRPr lang="cs-CZ" altLang="cs-CZ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i="1">
                <a:solidFill>
                  <a:schemeClr val="bg2"/>
                </a:solidFill>
              </a:rPr>
              <a:t>books </a:t>
            </a:r>
            <a:r>
              <a:rPr lang="cs-CZ" altLang="cs-CZ">
                <a:solidFill>
                  <a:srgbClr val="000000"/>
                </a:solidFill>
              </a:rPr>
              <a:t>t</a:t>
            </a:r>
            <a:r>
              <a:rPr lang="en-US" altLang="cs-CZ">
                <a:solidFill>
                  <a:srgbClr val="000000"/>
                </a:solidFill>
              </a:rPr>
              <a:t>hey can be complementary (eg. exercise books and atlases), rather than the main means of teaching</a:t>
            </a:r>
            <a:endParaRPr lang="cs-CZ" altLang="cs-CZ">
              <a:solidFill>
                <a:srgbClr val="000000"/>
              </a:solidFill>
            </a:endParaRPr>
          </a:p>
          <a:p>
            <a:pPr algn="just" eaLnBrk="1" hangingPunct="1"/>
            <a:endParaRPr lang="cs-CZ" altLang="cs-CZ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i="1">
                <a:solidFill>
                  <a:schemeClr val="bg2"/>
                </a:solidFill>
              </a:rPr>
              <a:t>p</a:t>
            </a:r>
            <a:r>
              <a:rPr lang="en-US" altLang="cs-CZ" i="1">
                <a:solidFill>
                  <a:schemeClr val="bg2"/>
                </a:solidFill>
              </a:rPr>
              <a:t>upil work and epoch notebooks</a:t>
            </a:r>
            <a:endParaRPr lang="cs-CZ" altLang="cs-CZ" i="1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724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první čte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627" y="3429000"/>
            <a:ext cx="24257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 smtClean="0">
                <a:solidFill>
                  <a:schemeClr val="tx1"/>
                </a:solidFill>
              </a:rPr>
              <a:t>A</a:t>
            </a:r>
            <a:r>
              <a:rPr lang="en-US" altLang="cs-CZ" sz="3200" b="1" dirty="0" smtClean="0">
                <a:solidFill>
                  <a:schemeClr val="tx1"/>
                </a:solidFill>
              </a:rPr>
              <a:t>ids </a:t>
            </a:r>
            <a:r>
              <a:rPr lang="en-US" altLang="cs-CZ" sz="3200" b="1" dirty="0">
                <a:solidFill>
                  <a:schemeClr val="tx1"/>
                </a:solidFill>
              </a:rPr>
              <a:t>at the Waldorf School</a:t>
            </a:r>
            <a:r>
              <a:rPr lang="cs-CZ" altLang="cs-CZ" sz="3200" b="1" dirty="0">
                <a:solidFill>
                  <a:schemeClr val="tx1"/>
                </a:solidFill>
              </a:rPr>
              <a:t> II.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cs-CZ" sz="1800" dirty="0"/>
              <a:t>traditional type </a:t>
            </a:r>
            <a:r>
              <a:rPr lang="cs-CZ" altLang="cs-CZ" sz="1800" dirty="0" err="1"/>
              <a:t>of</a:t>
            </a:r>
            <a:r>
              <a:rPr lang="cs-CZ" altLang="cs-CZ" sz="1800" dirty="0"/>
              <a:t> </a:t>
            </a:r>
            <a:r>
              <a:rPr lang="en-US" altLang="cs-CZ" sz="1800" dirty="0"/>
              <a:t>textbook</a:t>
            </a:r>
            <a:r>
              <a:rPr lang="cs-CZ" altLang="cs-CZ" sz="1800" dirty="0"/>
              <a:t>s are</a:t>
            </a:r>
            <a:r>
              <a:rPr lang="en-US" altLang="cs-CZ" sz="1800" dirty="0"/>
              <a:t> considered </a:t>
            </a:r>
            <a:r>
              <a:rPr lang="cs-CZ" altLang="cs-CZ" sz="1800" dirty="0" err="1"/>
              <a:t>like</a:t>
            </a:r>
            <a:r>
              <a:rPr lang="cs-CZ" altLang="cs-CZ" sz="1800" dirty="0"/>
              <a:t> a </a:t>
            </a:r>
            <a:r>
              <a:rPr lang="en-US" altLang="cs-CZ" sz="1800" dirty="0"/>
              <a:t>secondary sources and "passive" learning resources - use limited</a:t>
            </a:r>
          </a:p>
          <a:p>
            <a:pPr eaLnBrk="1" hangingPunct="1"/>
            <a:endParaRPr lang="en-US" altLang="cs-CZ" sz="1800" dirty="0"/>
          </a:p>
          <a:p>
            <a:pPr eaLnBrk="1" hangingPunct="1"/>
            <a:r>
              <a:rPr lang="en-US" altLang="cs-CZ" sz="1800" dirty="0"/>
              <a:t>the basis </a:t>
            </a:r>
            <a:r>
              <a:rPr lang="cs-CZ" altLang="cs-CZ" sz="1800" dirty="0"/>
              <a:t>aids are</a:t>
            </a:r>
            <a:r>
              <a:rPr lang="en-US" altLang="cs-CZ" sz="1800" dirty="0"/>
              <a:t> "active" learning resources (collections of texts, original documents, statistics, </a:t>
            </a:r>
            <a:r>
              <a:rPr lang="en-US" altLang="cs-CZ" sz="1800" dirty="0" smtClean="0"/>
              <a:t>manuals</a:t>
            </a:r>
            <a:r>
              <a:rPr lang="en-US" altLang="cs-CZ" sz="1800" dirty="0"/>
              <a:t>, which creates a teacher)</a:t>
            </a:r>
          </a:p>
          <a:p>
            <a:pPr eaLnBrk="1" hangingPunct="1"/>
            <a:endParaRPr lang="en-US" altLang="cs-CZ" sz="1800" dirty="0"/>
          </a:p>
          <a:p>
            <a:pPr eaLnBrk="1" hangingPunct="1"/>
            <a:r>
              <a:rPr lang="cs-CZ" altLang="cs-CZ" sz="1800" dirty="0" err="1"/>
              <a:t>pupils</a:t>
            </a:r>
            <a:r>
              <a:rPr lang="cs-CZ" altLang="cs-CZ" sz="1800" dirty="0"/>
              <a:t> </a:t>
            </a:r>
            <a:r>
              <a:rPr lang="cs-CZ" altLang="cs-CZ" sz="1800" dirty="0" err="1"/>
              <a:t>recording</a:t>
            </a:r>
            <a:r>
              <a:rPr lang="cs-CZ" altLang="cs-CZ" sz="1800" dirty="0"/>
              <a:t> </a:t>
            </a:r>
            <a:r>
              <a:rPr lang="cs-CZ" altLang="cs-CZ" sz="1800" dirty="0" err="1"/>
              <a:t>all</a:t>
            </a:r>
            <a:r>
              <a:rPr lang="cs-CZ" altLang="cs-CZ" sz="1800" dirty="0"/>
              <a:t> </a:t>
            </a:r>
            <a:r>
              <a:rPr lang="en-US" altLang="cs-CZ" sz="1800" dirty="0"/>
              <a:t>the development of teaching material </a:t>
            </a:r>
            <a:r>
              <a:rPr lang="cs-CZ" altLang="cs-CZ" sz="1800" dirty="0"/>
              <a:t/>
            </a:r>
            <a:br>
              <a:rPr lang="cs-CZ" altLang="cs-CZ" sz="1800" dirty="0"/>
            </a:br>
            <a:r>
              <a:rPr lang="en-US" altLang="cs-CZ" sz="1800" dirty="0"/>
              <a:t>in the epoch notebooks (teacher </a:t>
            </a:r>
            <a:r>
              <a:rPr lang="en-US" altLang="cs-CZ" sz="1800" dirty="0" smtClean="0"/>
              <a:t>checks</a:t>
            </a:r>
            <a:r>
              <a:rPr lang="cs-CZ" altLang="cs-CZ" sz="1800" dirty="0" smtClean="0"/>
              <a:t>,</a:t>
            </a:r>
            <a:r>
              <a:rPr lang="en-US" altLang="cs-CZ" sz="1800" dirty="0" smtClean="0"/>
              <a:t> </a:t>
            </a:r>
            <a:r>
              <a:rPr lang="en-US" altLang="cs-CZ" sz="1800" dirty="0"/>
              <a:t>requires </a:t>
            </a:r>
            <a:r>
              <a:rPr lang="cs-CZ" altLang="cs-CZ" sz="1800" dirty="0"/>
              <a:t/>
            </a:r>
            <a:br>
              <a:rPr lang="cs-CZ" altLang="cs-CZ" sz="1800" dirty="0"/>
            </a:br>
            <a:r>
              <a:rPr lang="en-US" altLang="cs-CZ" sz="1800" dirty="0"/>
              <a:t>corrections and additions)</a:t>
            </a:r>
          </a:p>
          <a:p>
            <a:pPr eaLnBrk="1" hangingPunct="1"/>
            <a:endParaRPr lang="en-US" altLang="cs-CZ" sz="1800" dirty="0"/>
          </a:p>
          <a:p>
            <a:pPr eaLnBrk="1" hangingPunct="1"/>
            <a:r>
              <a:rPr lang="cs-CZ" altLang="cs-CZ" sz="1800" dirty="0"/>
              <a:t>media </a:t>
            </a:r>
            <a:r>
              <a:rPr lang="cs-CZ" altLang="cs-CZ" sz="1800" dirty="0" smtClean="0"/>
              <a:t>are</a:t>
            </a:r>
            <a:r>
              <a:rPr lang="en-US" altLang="cs-CZ" sz="1800" dirty="0" smtClean="0"/>
              <a:t> </a:t>
            </a:r>
            <a:r>
              <a:rPr lang="en-US" altLang="cs-CZ" sz="1800" dirty="0"/>
              <a:t>not used in teaching</a:t>
            </a:r>
            <a:endParaRPr lang="cs-CZ" altLang="cs-CZ" sz="1800" dirty="0"/>
          </a:p>
          <a:p>
            <a:pPr eaLnBrk="1" hangingPunct="1"/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43938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Negative </a:t>
            </a:r>
            <a:r>
              <a:rPr lang="cs-CZ" altLang="cs-CZ" sz="3200" b="1" dirty="0" err="1">
                <a:solidFill>
                  <a:schemeClr val="tx1"/>
                </a:solidFill>
              </a:rPr>
              <a:t>Pages</a:t>
            </a:r>
            <a:r>
              <a:rPr lang="cs-CZ" altLang="cs-CZ" sz="3200" b="1" dirty="0">
                <a:solidFill>
                  <a:schemeClr val="tx1"/>
                </a:solidFill>
              </a:rPr>
              <a:t> </a:t>
            </a:r>
            <a:r>
              <a:rPr lang="cs-CZ" altLang="cs-CZ" sz="3200" b="1" dirty="0" err="1">
                <a:solidFill>
                  <a:schemeClr val="tx1"/>
                </a:solidFill>
              </a:rPr>
              <a:t>of</a:t>
            </a:r>
            <a:r>
              <a:rPr lang="cs-CZ" altLang="cs-CZ" sz="3200" b="1" dirty="0">
                <a:solidFill>
                  <a:schemeClr val="tx1"/>
                </a:solidFill>
              </a:rPr>
              <a:t> </a:t>
            </a:r>
            <a:r>
              <a:rPr lang="cs-CZ" altLang="cs-CZ" sz="3200" b="1" dirty="0" err="1">
                <a:solidFill>
                  <a:schemeClr val="tx1"/>
                </a:solidFill>
              </a:rPr>
              <a:t>Waldorf</a:t>
            </a:r>
            <a:r>
              <a:rPr lang="cs-CZ" altLang="cs-CZ" sz="3200" b="1" dirty="0">
                <a:solidFill>
                  <a:schemeClr val="tx1"/>
                </a:solidFill>
              </a:rPr>
              <a:t> School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7614" y="1772816"/>
            <a:ext cx="9197278" cy="489654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s</a:t>
            </a:r>
            <a:r>
              <a:rPr lang="en-US" altLang="cs-CZ" sz="1800" dirty="0"/>
              <a:t>mall continuity </a:t>
            </a:r>
            <a:r>
              <a:rPr lang="en-US" altLang="cs-CZ" sz="1800" dirty="0" err="1"/>
              <a:t>eg</a:t>
            </a:r>
            <a:r>
              <a:rPr lang="en-US" altLang="cs-CZ" sz="1800" dirty="0"/>
              <a:t>. primary schools in regular secondary schools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1800" dirty="0"/>
              <a:t>some students can develop feelings of frustration </a:t>
            </a:r>
            <a:r>
              <a:rPr lang="en-US" altLang="cs-CZ" sz="1800" dirty="0" err="1"/>
              <a:t>eg</a:t>
            </a:r>
            <a:r>
              <a:rPr lang="en-US" altLang="cs-CZ" sz="1800" dirty="0"/>
              <a:t>. the fact that the school learned nothing systematic</a:t>
            </a:r>
            <a:r>
              <a:rPr lang="cs-CZ" altLang="cs-CZ" sz="1800" dirty="0"/>
              <a:t>,</a:t>
            </a:r>
            <a:r>
              <a:rPr lang="en-US" altLang="cs-CZ" sz="1800" dirty="0"/>
              <a:t> that they will not be able to cope graduates from other schools</a:t>
            </a:r>
          </a:p>
          <a:p>
            <a:r>
              <a:rPr lang="en-US" altLang="cs-CZ" sz="1800" dirty="0"/>
              <a:t>too much freedom for pupils in these alternative schools leads to lower levels of educational achievement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1800" dirty="0"/>
              <a:t>education often provide young teachers, who usually have little experience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1800" dirty="0"/>
              <a:t>does not put enough emphasis on the standard pedagogical higher education (class teacher from first to eighth </a:t>
            </a:r>
            <a:r>
              <a:rPr lang="en-US" altLang="cs-CZ" sz="1800" dirty="0" smtClean="0"/>
              <a:t>year </a:t>
            </a:r>
            <a:r>
              <a:rPr lang="en-US" altLang="cs-CZ" sz="1800" dirty="0"/>
              <a:t>teaches almost all subjects, as a prerequisite </a:t>
            </a:r>
            <a:r>
              <a:rPr lang="en-US" altLang="cs-CZ" sz="1800" dirty="0" smtClean="0"/>
              <a:t>for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it</a:t>
            </a:r>
            <a:r>
              <a:rPr lang="cs-CZ" altLang="cs-CZ" sz="1800" dirty="0"/>
              <a:t> </a:t>
            </a:r>
            <a:r>
              <a:rPr lang="cs-CZ" altLang="cs-CZ" sz="1800" dirty="0" err="1" smtClean="0"/>
              <a:t>high</a:t>
            </a:r>
            <a:r>
              <a:rPr lang="cs-CZ" altLang="cs-CZ" sz="1800" dirty="0" smtClean="0"/>
              <a:t> school </a:t>
            </a:r>
            <a:r>
              <a:rPr lang="cs-CZ" altLang="cs-CZ" sz="1800" dirty="0" err="1" smtClean="0"/>
              <a:t>leaving</a:t>
            </a:r>
            <a:r>
              <a:rPr lang="en-US" altLang="cs-CZ" sz="1800" dirty="0" smtClean="0"/>
              <a:t> </a:t>
            </a:r>
            <a:r>
              <a:rPr lang="en-US" altLang="cs-CZ" sz="1800" dirty="0"/>
              <a:t>graduation and completion of education workshops for teachers of Waldorf education)</a:t>
            </a:r>
          </a:p>
          <a:p>
            <a:pPr eaLnBrk="1" hangingPunct="1">
              <a:lnSpc>
                <a:spcPct val="90000"/>
              </a:lnSpc>
            </a:pPr>
            <a:endParaRPr lang="en-US" altLang="cs-CZ" sz="1800" dirty="0"/>
          </a:p>
          <a:p>
            <a:pPr eaLnBrk="1" hangingPunct="1">
              <a:lnSpc>
                <a:spcPct val="90000"/>
              </a:lnSpc>
            </a:pPr>
            <a:r>
              <a:rPr lang="en-US" altLang="cs-CZ" sz="1800" dirty="0" smtClean="0"/>
              <a:t>not </a:t>
            </a:r>
            <a:r>
              <a:rPr lang="en-US" altLang="cs-CZ" sz="1800" dirty="0"/>
              <a:t>open to scientific criticism, confrontation with other alternative schools</a:t>
            </a:r>
            <a:endParaRPr lang="cs-CZ" altLang="cs-CZ" sz="1800" dirty="0"/>
          </a:p>
          <a:p>
            <a:pPr eaLnBrk="1" hangingPunct="1">
              <a:lnSpc>
                <a:spcPct val="90000"/>
              </a:lnSpc>
            </a:pPr>
            <a:endParaRPr lang="cs-CZ" altLang="cs-CZ" sz="1600" dirty="0"/>
          </a:p>
          <a:p>
            <a:pPr eaLnBrk="1" hangingPunct="1">
              <a:lnSpc>
                <a:spcPct val="90000"/>
              </a:lnSpc>
            </a:pPr>
            <a:endParaRPr lang="cs-CZ" altLang="cs-CZ" sz="1600" dirty="0"/>
          </a:p>
          <a:p>
            <a:pPr eaLnBrk="1" hangingPunct="1">
              <a:lnSpc>
                <a:spcPct val="90000"/>
              </a:lnSpc>
            </a:pPr>
            <a:endParaRPr lang="cs-CZ" altLang="cs-CZ" sz="1600" dirty="0"/>
          </a:p>
          <a:p>
            <a:pPr eaLnBrk="1" hangingPunct="1">
              <a:lnSpc>
                <a:spcPct val="90000"/>
              </a:lnSpc>
            </a:pPr>
            <a:endParaRPr lang="cs-CZ" altLang="cs-CZ" sz="1600" dirty="0"/>
          </a:p>
          <a:p>
            <a:pPr eaLnBrk="1" hangingPunct="1">
              <a:lnSpc>
                <a:spcPct val="90000"/>
              </a:lnSpc>
            </a:pPr>
            <a:endParaRPr lang="cs-CZ" altLang="cs-CZ" sz="1600" dirty="0"/>
          </a:p>
          <a:p>
            <a:pPr eaLnBrk="1" hangingPunct="1">
              <a:lnSpc>
                <a:spcPct val="90000"/>
              </a:lnSpc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423886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46924" y="476672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dirty="0" err="1" smtClean="0"/>
              <a:t>Waldorf</a:t>
            </a:r>
            <a:r>
              <a:rPr lang="cs-CZ" altLang="cs-CZ" dirty="0" smtClean="0"/>
              <a:t> Schools in Czech </a:t>
            </a:r>
            <a:r>
              <a:rPr lang="cs-CZ" altLang="cs-CZ" dirty="0" err="1" smtClean="0"/>
              <a:t>republic</a:t>
            </a:r>
            <a:endParaRPr lang="cs-CZ" altLang="cs-CZ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1800" dirty="0"/>
              <a:t>Brno, České Budějovice, Hradec Králové, Jeseník, Karlovy Vary, Olomouc, Ostrava, Pardubice, Písek, Praha, Příbram, Semily</a:t>
            </a:r>
          </a:p>
          <a:p>
            <a:pPr eaLnBrk="1" hangingPunct="1"/>
            <a:r>
              <a:rPr lang="en-US" altLang="cs-CZ" sz="1800" dirty="0">
                <a:solidFill>
                  <a:srgbClr val="000000"/>
                </a:solidFill>
              </a:rPr>
              <a:t>Currently, the most common type of alternative schools (over </a:t>
            </a:r>
            <a:r>
              <a:rPr lang="cs-CZ" altLang="cs-CZ" sz="1800" dirty="0" smtClean="0">
                <a:solidFill>
                  <a:srgbClr val="000000"/>
                </a:solidFill>
              </a:rPr>
              <a:t>1 182</a:t>
            </a:r>
            <a:r>
              <a:rPr lang="en-US" altLang="cs-CZ" sz="1800" dirty="0" smtClean="0">
                <a:solidFill>
                  <a:srgbClr val="000000"/>
                </a:solidFill>
              </a:rPr>
              <a:t> </a:t>
            </a:r>
            <a:r>
              <a:rPr lang="en-US" altLang="cs-CZ" sz="1800" dirty="0">
                <a:solidFill>
                  <a:srgbClr val="000000"/>
                </a:solidFill>
              </a:rPr>
              <a:t>W</a:t>
            </a:r>
            <a:r>
              <a:rPr lang="cs-CZ" altLang="cs-CZ" sz="1800" dirty="0" err="1">
                <a:solidFill>
                  <a:srgbClr val="000000"/>
                </a:solidFill>
              </a:rPr>
              <a:t>aldorf</a:t>
            </a:r>
            <a:r>
              <a:rPr lang="cs-CZ" altLang="cs-CZ" sz="1800" dirty="0">
                <a:solidFill>
                  <a:srgbClr val="000000"/>
                </a:solidFill>
              </a:rPr>
              <a:t> School</a:t>
            </a:r>
            <a:r>
              <a:rPr lang="en-US" altLang="cs-CZ" sz="1800" dirty="0">
                <a:solidFill>
                  <a:srgbClr val="000000"/>
                </a:solidFill>
              </a:rPr>
              <a:t>s </a:t>
            </a:r>
            <a:r>
              <a:rPr lang="en-US" altLang="cs-CZ" sz="1800" dirty="0" smtClean="0">
                <a:solidFill>
                  <a:srgbClr val="000000"/>
                </a:solidFill>
              </a:rPr>
              <a:t>worldwide,</a:t>
            </a:r>
            <a:r>
              <a:rPr lang="cs-CZ" altLang="cs-CZ" sz="1800" dirty="0" smtClean="0">
                <a:solidFill>
                  <a:srgbClr val="000000"/>
                </a:solidFill>
              </a:rPr>
              <a:t> 802 in Europe, 48</a:t>
            </a:r>
            <a:r>
              <a:rPr lang="en-US" altLang="cs-CZ" sz="1800" dirty="0" smtClean="0">
                <a:solidFill>
                  <a:srgbClr val="000000"/>
                </a:solidFill>
              </a:rPr>
              <a:t> </a:t>
            </a:r>
            <a:r>
              <a:rPr lang="cs-CZ" altLang="cs-CZ" sz="1800" dirty="0">
                <a:solidFill>
                  <a:srgbClr val="000000"/>
                </a:solidFill>
              </a:rPr>
              <a:t>in Czech </a:t>
            </a:r>
            <a:r>
              <a:rPr lang="cs-CZ" altLang="cs-CZ" sz="1800" dirty="0" err="1">
                <a:solidFill>
                  <a:srgbClr val="000000"/>
                </a:solidFill>
              </a:rPr>
              <a:t>republic</a:t>
            </a:r>
            <a:endParaRPr lang="cs-CZ" altLang="cs-CZ" sz="1800" dirty="0"/>
          </a:p>
        </p:txBody>
      </p:sp>
      <p:pic>
        <p:nvPicPr>
          <p:cNvPr id="29700" name="Picture 4" descr="mapac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614" y="3140968"/>
            <a:ext cx="7467600" cy="330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552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 err="1">
                <a:solidFill>
                  <a:schemeClr val="tx1"/>
                </a:solidFill>
              </a:rPr>
              <a:t>Overview</a:t>
            </a:r>
            <a:r>
              <a:rPr lang="cs-CZ" altLang="cs-CZ" sz="3200" b="1" dirty="0">
                <a:solidFill>
                  <a:schemeClr val="tx1"/>
                </a:solidFill>
              </a:rPr>
              <a:t> </a:t>
            </a:r>
            <a:r>
              <a:rPr lang="cs-CZ" altLang="cs-CZ" sz="3200" b="1" dirty="0" err="1">
                <a:solidFill>
                  <a:schemeClr val="tx1"/>
                </a:solidFill>
              </a:rPr>
              <a:t>Waldorf</a:t>
            </a:r>
            <a:r>
              <a:rPr lang="cs-CZ" altLang="cs-CZ" sz="3200" b="1" dirty="0">
                <a:solidFill>
                  <a:schemeClr val="tx1"/>
                </a:solidFill>
              </a:rPr>
              <a:t> Schools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sz="2800"/>
              <a:t>Kindergarden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/>
              <a:t>        Beroun, Boseň, Brno, České Budějovice, Karlovy Vary, Klatovy, Olomouc, Písek, Praha 3, Praha 6, Příbram, Rovensko pod Troskami, Sedlčany, Staré Ždánice, Semily, Strakonice, Turnov, Žďár n. Sázavou</a:t>
            </a:r>
          </a:p>
          <a:p>
            <a:pPr eaLnBrk="1" hangingPunct="1"/>
            <a:r>
              <a:rPr lang="cs-CZ" altLang="cs-CZ" sz="2800"/>
              <a:t>Primary and Secondary School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/>
              <a:t>         Brno, Olomouc, Ostrava, Pardubice, Písek, Praha 5, Praha 6, Příbram, Semily</a:t>
            </a:r>
          </a:p>
          <a:p>
            <a:pPr eaLnBrk="1" hangingPunct="1"/>
            <a:r>
              <a:rPr lang="cs-CZ" altLang="cs-CZ" sz="2800"/>
              <a:t>High School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/>
              <a:t>	Ostrava, Praha, Příbram, Semily</a:t>
            </a:r>
          </a:p>
          <a:p>
            <a:pPr eaLnBrk="1" hangingPunct="1"/>
            <a:r>
              <a:rPr lang="cs-CZ" altLang="cs-CZ" sz="2800"/>
              <a:t>Special School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/>
              <a:t>         Praha </a:t>
            </a:r>
          </a:p>
        </p:txBody>
      </p:sp>
    </p:spTree>
    <p:extLst>
      <p:ext uri="{BB962C8B-B14F-4D97-AF65-F5344CB8AC3E}">
        <p14:creationId xmlns:p14="http://schemas.microsoft.com/office/powerpoint/2010/main" val="350277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 dirty="0">
                <a:solidFill>
                  <a:schemeClr val="tx1"/>
                </a:solidFill>
              </a:rPr>
              <a:t>Samples of some types of Waldorf </a:t>
            </a:r>
            <a:r>
              <a:rPr lang="cs-CZ" altLang="cs-CZ" sz="3200" b="1" dirty="0">
                <a:solidFill>
                  <a:schemeClr val="tx1"/>
                </a:solidFill>
              </a:rPr>
              <a:t>S</a:t>
            </a:r>
            <a:r>
              <a:rPr lang="en-US" altLang="cs-CZ" sz="3200" b="1" dirty="0" err="1">
                <a:solidFill>
                  <a:schemeClr val="tx1"/>
                </a:solidFill>
              </a:rPr>
              <a:t>chools</a:t>
            </a:r>
            <a:endParaRPr lang="cs-CZ" altLang="cs-CZ" sz="3200" b="1" dirty="0">
              <a:solidFill>
                <a:schemeClr val="tx1"/>
              </a:solidFill>
            </a:endParaRPr>
          </a:p>
        </p:txBody>
      </p:sp>
      <p:pic>
        <p:nvPicPr>
          <p:cNvPr id="31747" name="Picture 5" descr="obrkoncepc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2" y="2057400"/>
            <a:ext cx="3714750" cy="271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6" descr="f_remesla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012" y="2057400"/>
            <a:ext cx="2776538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3423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Zástupný symbol pro obsah 3" descr="třida.jpg"/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02026" y="2349500"/>
            <a:ext cx="5113337" cy="3600450"/>
          </a:xfrm>
        </p:spPr>
      </p:pic>
      <p:sp>
        <p:nvSpPr>
          <p:cNvPr id="32771" name="Zástupný symbol pro obsah 5"/>
          <p:cNvSpPr>
            <a:spLocks noGrp="1"/>
          </p:cNvSpPr>
          <p:nvPr>
            <p:ph sz="half" idx="4294967295"/>
          </p:nvPr>
        </p:nvSpPr>
        <p:spPr>
          <a:xfrm>
            <a:off x="1127126" y="620688"/>
            <a:ext cx="9215758" cy="1584325"/>
          </a:xfrm>
        </p:spPr>
        <p:txBody>
          <a:bodyPr/>
          <a:lstStyle/>
          <a:p>
            <a:pPr eaLnBrk="1" hangingPunct="1"/>
            <a:r>
              <a:rPr lang="cs-CZ" altLang="cs-CZ" b="1" dirty="0" err="1">
                <a:solidFill>
                  <a:schemeClr val="bg2"/>
                </a:solidFill>
              </a:rPr>
              <a:t>Waldorf</a:t>
            </a:r>
            <a:r>
              <a:rPr lang="cs-CZ" altLang="cs-CZ" b="1" dirty="0">
                <a:solidFill>
                  <a:schemeClr val="bg2"/>
                </a:solidFill>
              </a:rPr>
              <a:t> </a:t>
            </a:r>
            <a:r>
              <a:rPr lang="cs-CZ" altLang="cs-CZ" b="1" dirty="0" err="1">
                <a:solidFill>
                  <a:schemeClr val="bg2"/>
                </a:solidFill>
              </a:rPr>
              <a:t>class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- s</a:t>
            </a:r>
            <a:r>
              <a:rPr lang="en-US" altLang="cs-CZ" dirty="0" err="1">
                <a:solidFill>
                  <a:srgbClr val="000000"/>
                </a:solidFill>
              </a:rPr>
              <a:t>pecial</a:t>
            </a:r>
            <a:r>
              <a:rPr lang="en-US" altLang="cs-CZ" dirty="0">
                <a:solidFill>
                  <a:srgbClr val="000000"/>
                </a:solidFill>
              </a:rPr>
              <a:t> color tones (different in each class, corresponding to the psyche of age), flowers, artwork and amount of student paintings and products</a:t>
            </a:r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24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9876" y="476672"/>
            <a:ext cx="7489825" cy="2447925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cs-CZ" dirty="0">
                <a:solidFill>
                  <a:srgbClr val="000000"/>
                </a:solidFill>
              </a:rPr>
              <a:t>learning experience</a:t>
            </a:r>
          </a:p>
          <a:p>
            <a:pPr eaLnBrk="1" hangingPunct="1"/>
            <a:r>
              <a:rPr lang="en-US" altLang="cs-CZ" dirty="0">
                <a:solidFill>
                  <a:srgbClr val="000000"/>
                </a:solidFill>
              </a:rPr>
              <a:t>emphasis on artistic and creative aspect of teaching</a:t>
            </a:r>
          </a:p>
          <a:p>
            <a:pPr eaLnBrk="1" hangingPunct="1"/>
            <a:endParaRPr lang="en-US" altLang="cs-CZ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cs-CZ" dirty="0">
                <a:solidFill>
                  <a:srgbClr val="000000"/>
                </a:solidFill>
              </a:rPr>
              <a:t>handicrafts</a:t>
            </a:r>
          </a:p>
          <a:p>
            <a:pPr eaLnBrk="1" hangingPunct="1"/>
            <a:r>
              <a:rPr lang="cs-CZ" altLang="cs-CZ" dirty="0">
                <a:solidFill>
                  <a:srgbClr val="000000"/>
                </a:solidFill>
              </a:rPr>
              <a:t>f</a:t>
            </a:r>
            <a:r>
              <a:rPr lang="en-US" altLang="cs-CZ" dirty="0" err="1">
                <a:solidFill>
                  <a:srgbClr val="000000"/>
                </a:solidFill>
              </a:rPr>
              <a:t>oreign</a:t>
            </a:r>
            <a:r>
              <a:rPr lang="en-US" altLang="cs-CZ" dirty="0">
                <a:solidFill>
                  <a:srgbClr val="000000"/>
                </a:solidFill>
              </a:rPr>
              <a:t> language teaching</a:t>
            </a:r>
            <a:endParaRPr lang="cs-CZ" altLang="cs-CZ" dirty="0">
              <a:solidFill>
                <a:srgbClr val="000000"/>
              </a:solidFill>
            </a:endParaRPr>
          </a:p>
          <a:p>
            <a:pPr eaLnBrk="1" hangingPunct="1"/>
            <a:endParaRPr lang="cs-CZ" altLang="cs-CZ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4819" name="Zástupný symbol pro obsah 3" descr="thumb-5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396" y="2420888"/>
            <a:ext cx="4680544" cy="350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272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0725" y="476250"/>
            <a:ext cx="8229600" cy="1143000"/>
          </a:xfrm>
        </p:spPr>
        <p:txBody>
          <a:bodyPr anchor="ctr"/>
          <a:lstStyle/>
          <a:p>
            <a:pPr algn="ctr" eaLnBrk="1" hangingPunct="1"/>
            <a:r>
              <a:rPr lang="cs-CZ" altLang="cs-CZ" b="1" u="sng">
                <a:solidFill>
                  <a:srgbClr val="FF0000"/>
                </a:solidFill>
                <a:latin typeface="Arial" panose="020B0604020202020204" pitchFamily="34" charset="0"/>
              </a:rPr>
              <a:t>Rudolf Steiner (1861 – 1925)</a:t>
            </a:r>
          </a:p>
        </p:txBody>
      </p:sp>
      <p:sp>
        <p:nvSpPr>
          <p:cNvPr id="7171" name="Rectangle 8"/>
          <p:cNvSpPr>
            <a:spLocks noGrp="1" noChangeArrowheads="1"/>
          </p:cNvSpPr>
          <p:nvPr>
            <p:ph type="subTitle" idx="4294967295"/>
          </p:nvPr>
        </p:nvSpPr>
        <p:spPr>
          <a:xfrm>
            <a:off x="2925762" y="5084764"/>
            <a:ext cx="6400800" cy="1152525"/>
          </a:xfrm>
        </p:spPr>
        <p:txBody>
          <a:bodyPr/>
          <a:lstStyle/>
          <a:p>
            <a:pPr marL="0" indent="0" algn="ctr">
              <a:buNone/>
            </a:pPr>
            <a:r>
              <a:rPr lang="cs-CZ" altLang="cs-CZ" sz="2000" i="1" dirty="0">
                <a:solidFill>
                  <a:srgbClr val="000000"/>
                </a:solidFill>
                <a:latin typeface="Arial" panose="020B0604020202020204" pitchFamily="34" charset="0"/>
              </a:rPr>
              <a:t>„</a:t>
            </a:r>
            <a:r>
              <a:rPr lang="en-US" altLang="cs-CZ" sz="2000" i="1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en-US" altLang="cs-CZ" sz="2000" i="1" dirty="0">
                <a:latin typeface="Arial" panose="020B0604020202020204" pitchFamily="34" charset="0"/>
              </a:rPr>
              <a:t>At school, it's not about to get any education, but to prepare so that we get out of life</a:t>
            </a:r>
            <a:r>
              <a:rPr lang="en-US" altLang="cs-CZ" sz="2000" dirty="0">
                <a:latin typeface="Arial" panose="020B0604020202020204" pitchFamily="34" charset="0"/>
              </a:rPr>
              <a:t>“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pic>
        <p:nvPicPr>
          <p:cNvPr id="7172" name="Picture 7" descr="ste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351" y="1700213"/>
            <a:ext cx="241617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4811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 dirty="0">
                <a:solidFill>
                  <a:schemeClr val="tx1"/>
                </a:solidFill>
              </a:rPr>
              <a:t>Demonstration of physical activity during math lessons - 4th grade</a:t>
            </a:r>
            <a:endParaRPr lang="cs-CZ" altLang="cs-CZ" sz="3200" b="1" dirty="0">
              <a:solidFill>
                <a:schemeClr val="tx1"/>
              </a:solidFill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3132137" y="1200150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5844" name="Rectangle 6"/>
          <p:cNvSpPr>
            <a:spLocks noChangeArrowheads="1"/>
          </p:cNvSpPr>
          <p:nvPr/>
        </p:nvSpPr>
        <p:spPr bwMode="auto">
          <a:xfrm>
            <a:off x="3246437" y="1290638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35845" name="lightboxImage" descr="http://waldorf.pb.cz/gallery-tridy/albums/tridy-4-druha-matematika/PA100009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212" y="2062163"/>
            <a:ext cx="5791200" cy="434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750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b="1" dirty="0">
                <a:solidFill>
                  <a:schemeClr val="tx1"/>
                </a:solidFill>
              </a:rPr>
              <a:t>Sample the </a:t>
            </a:r>
            <a:r>
              <a:rPr lang="cs-CZ" altLang="cs-CZ" sz="3200" b="1" dirty="0" err="1">
                <a:solidFill>
                  <a:schemeClr val="tx1"/>
                </a:solidFill>
              </a:rPr>
              <a:t>English</a:t>
            </a:r>
            <a:r>
              <a:rPr lang="en-US" altLang="cs-CZ" sz="3200" b="1" dirty="0">
                <a:solidFill>
                  <a:schemeClr val="tx1"/>
                </a:solidFill>
              </a:rPr>
              <a:t> language teaching</a:t>
            </a:r>
            <a:endParaRPr lang="cs-CZ" altLang="cs-CZ" sz="3200" b="1" dirty="0">
              <a:solidFill>
                <a:schemeClr val="tx1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811" y="1619064"/>
            <a:ext cx="8229600" cy="48402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cs-CZ" sz="2000" dirty="0"/>
              <a:t>drawing letters:</a:t>
            </a:r>
          </a:p>
          <a:p>
            <a:pPr eaLnBrk="1" hangingPunct="1"/>
            <a:r>
              <a:rPr lang="en-US" altLang="cs-CZ" sz="2000" dirty="0"/>
              <a:t>every letter has a story, characterization and color</a:t>
            </a:r>
          </a:p>
          <a:p>
            <a:pPr eaLnBrk="1" hangingPunct="1"/>
            <a:endParaRPr lang="en-US" altLang="cs-CZ" sz="2000" dirty="0"/>
          </a:p>
          <a:p>
            <a:pPr eaLnBrk="1" hangingPunct="1"/>
            <a:r>
              <a:rPr lang="en-US" altLang="cs-CZ" sz="2000" dirty="0"/>
              <a:t>example, the letter </a:t>
            </a:r>
            <a:r>
              <a:rPr lang="cs-CZ" altLang="cs-CZ" sz="2000" dirty="0" smtClean="0"/>
              <a:t>„W“</a:t>
            </a:r>
            <a:endParaRPr lang="cs-CZ" altLang="cs-CZ" sz="2000" dirty="0"/>
          </a:p>
          <a:p>
            <a:pPr lvl="1" eaLnBrk="1" hangingPunct="1"/>
            <a:r>
              <a:rPr lang="cs-CZ" altLang="cs-CZ" dirty="0"/>
              <a:t>t</a:t>
            </a:r>
            <a:r>
              <a:rPr lang="en-US" altLang="cs-CZ" dirty="0" err="1"/>
              <a:t>eacher</a:t>
            </a:r>
            <a:r>
              <a:rPr lang="en-US" altLang="cs-CZ" dirty="0"/>
              <a:t> tells a story, which plays an important role in the water, the sea (</a:t>
            </a:r>
            <a:r>
              <a:rPr lang="en-US" altLang="cs-CZ" dirty="0" err="1"/>
              <a:t>eg</a:t>
            </a:r>
            <a:r>
              <a:rPr lang="en-US" altLang="cs-CZ" dirty="0"/>
              <a:t>. The Little Mermaid), will focus on colorful description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en-US" altLang="cs-CZ" dirty="0" smtClean="0"/>
              <a:t>waves</a:t>
            </a:r>
            <a:endParaRPr lang="en-US" altLang="cs-CZ" dirty="0"/>
          </a:p>
          <a:p>
            <a:pPr lvl="1" eaLnBrk="1" hangingPunct="1"/>
            <a:r>
              <a:rPr lang="en-US" altLang="cs-CZ" dirty="0"/>
              <a:t>children along with teachers demonstrate the movement of hands and whole body and say, </a:t>
            </a:r>
            <a:r>
              <a:rPr lang="en-US" altLang="cs-CZ" dirty="0" smtClean="0"/>
              <a:t>„</a:t>
            </a:r>
            <a:r>
              <a:rPr lang="cs-CZ" altLang="cs-CZ" dirty="0" smtClean="0"/>
              <a:t>W</a:t>
            </a:r>
            <a:r>
              <a:rPr lang="en-US" altLang="cs-CZ" dirty="0" err="1" smtClean="0"/>
              <a:t>ave</a:t>
            </a:r>
            <a:r>
              <a:rPr lang="en-US" altLang="cs-CZ" dirty="0" smtClean="0"/>
              <a:t> </a:t>
            </a:r>
            <a:r>
              <a:rPr lang="en-US" altLang="cs-CZ" dirty="0"/>
              <a:t>after wave of swirling wind, high water sprayed upward."</a:t>
            </a:r>
          </a:p>
          <a:p>
            <a:pPr lvl="1" eaLnBrk="1" hangingPunct="1"/>
            <a:r>
              <a:rPr lang="en-US" altLang="cs-CZ" dirty="0"/>
              <a:t>the next day everything </a:t>
            </a:r>
            <a:r>
              <a:rPr lang="cs-CZ" altLang="cs-CZ" dirty="0" err="1" smtClean="0"/>
              <a:t>is</a:t>
            </a:r>
            <a:r>
              <a:rPr lang="cs-CZ" altLang="cs-CZ" dirty="0" smtClean="0"/>
              <a:t> </a:t>
            </a:r>
            <a:r>
              <a:rPr lang="en-US" altLang="cs-CZ" dirty="0" smtClean="0"/>
              <a:t>repeated </a:t>
            </a:r>
            <a:r>
              <a:rPr lang="en-US" altLang="cs-CZ" dirty="0"/>
              <a:t>and </a:t>
            </a:r>
            <a:r>
              <a:rPr lang="cs-CZ" altLang="cs-CZ" dirty="0" err="1" smtClean="0"/>
              <a:t>they</a:t>
            </a:r>
            <a:r>
              <a:rPr lang="cs-CZ" altLang="cs-CZ" dirty="0" smtClean="0"/>
              <a:t> </a:t>
            </a:r>
            <a:r>
              <a:rPr lang="en-US" altLang="cs-CZ" dirty="0" smtClean="0"/>
              <a:t>paint </a:t>
            </a:r>
            <a:r>
              <a:rPr lang="en-US" altLang="cs-CZ" dirty="0"/>
              <a:t>pictures of the stormy sea</a:t>
            </a:r>
          </a:p>
          <a:p>
            <a:pPr lvl="1"/>
            <a:r>
              <a:rPr lang="en-US" altLang="cs-CZ" dirty="0"/>
              <a:t>with the teacher's help, they discover the letter </a:t>
            </a:r>
            <a:r>
              <a:rPr lang="en-US" altLang="cs-CZ" dirty="0" smtClean="0"/>
              <a:t>„</a:t>
            </a:r>
            <a:r>
              <a:rPr lang="cs-CZ" altLang="cs-CZ" dirty="0" smtClean="0"/>
              <a:t>w</a:t>
            </a:r>
            <a:r>
              <a:rPr lang="en-US" altLang="cs-CZ" dirty="0" smtClean="0"/>
              <a:t>" </a:t>
            </a:r>
            <a:r>
              <a:rPr lang="en-US" altLang="cs-CZ" dirty="0"/>
              <a:t>in the middle of the waves, which is blue in </a:t>
            </a:r>
            <a:r>
              <a:rPr lang="en-US" altLang="cs-CZ" dirty="0" err="1" smtClean="0"/>
              <a:t>colour</a:t>
            </a:r>
            <a:r>
              <a:rPr lang="cs-CZ" altLang="cs-CZ" dirty="0" smtClean="0"/>
              <a:t>ed</a:t>
            </a:r>
            <a:endParaRPr lang="cs-CZ" altLang="cs-CZ" dirty="0"/>
          </a:p>
        </p:txBody>
      </p:sp>
      <p:sp>
        <p:nvSpPr>
          <p:cNvPr id="36868" name="Rectangle 7"/>
          <p:cNvSpPr>
            <a:spLocks noChangeArrowheads="1"/>
          </p:cNvSpPr>
          <p:nvPr/>
        </p:nvSpPr>
        <p:spPr bwMode="auto">
          <a:xfrm>
            <a:off x="3217862" y="3186113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3686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568901"/>
              </p:ext>
            </p:extLst>
          </p:nvPr>
        </p:nvGraphicFramePr>
        <p:xfrm>
          <a:off x="4654252" y="6309320"/>
          <a:ext cx="53340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3" imgW="7400000" imgH="619211" progId="Paint.Picture">
                  <p:embed/>
                </p:oleObj>
              </mc:Choice>
              <mc:Fallback>
                <p:oleObj r:id="rId3" imgW="7400000" imgH="61921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4252" y="6309320"/>
                        <a:ext cx="533400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101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 err="1">
                <a:solidFill>
                  <a:schemeClr val="tx1"/>
                </a:solidFill>
              </a:rPr>
              <a:t>Samples</a:t>
            </a:r>
            <a:r>
              <a:rPr lang="cs-CZ" altLang="cs-CZ" sz="3200" b="1" dirty="0">
                <a:solidFill>
                  <a:schemeClr val="tx1"/>
                </a:solidFill>
              </a:rPr>
              <a:t> </a:t>
            </a:r>
            <a:r>
              <a:rPr lang="cs-CZ" altLang="cs-CZ" sz="3200" b="1" dirty="0" err="1">
                <a:solidFill>
                  <a:schemeClr val="tx1"/>
                </a:solidFill>
              </a:rPr>
              <a:t>drawing</a:t>
            </a:r>
            <a:r>
              <a:rPr lang="cs-CZ" altLang="cs-CZ" sz="3200" b="1" dirty="0">
                <a:solidFill>
                  <a:schemeClr val="tx1"/>
                </a:solidFill>
              </a:rPr>
              <a:t> </a:t>
            </a:r>
            <a:r>
              <a:rPr lang="cs-CZ" altLang="cs-CZ" sz="3200" b="1" dirty="0" err="1">
                <a:solidFill>
                  <a:schemeClr val="tx1"/>
                </a:solidFill>
              </a:rPr>
              <a:t>forms</a:t>
            </a:r>
            <a:endParaRPr lang="cs-CZ" altLang="cs-CZ" sz="3200" b="1" dirty="0">
              <a:solidFill>
                <a:schemeClr val="tx1"/>
              </a:solidFill>
            </a:endParaRPr>
          </a:p>
        </p:txBody>
      </p:sp>
      <p:pic>
        <p:nvPicPr>
          <p:cNvPr id="37891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" r="2817"/>
          <a:stretch>
            <a:fillRect/>
          </a:stretch>
        </p:blipFill>
        <p:spPr>
          <a:xfrm>
            <a:off x="7606580" y="4797152"/>
            <a:ext cx="3613536" cy="1971181"/>
          </a:xfrm>
        </p:spPr>
      </p:pic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1979612" y="2362201"/>
            <a:ext cx="8077200" cy="27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cs-CZ" altLang="cs-CZ" sz="1800" dirty="0"/>
              <a:t> </a:t>
            </a:r>
            <a:r>
              <a:rPr lang="en-US" altLang="cs-CZ" sz="1800" dirty="0"/>
              <a:t>It is a specific subject area, it is a dynamic drawing that expresses feelings, rhythm and movement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cs-CZ" sz="1800" dirty="0"/>
              <a:t>  </a:t>
            </a:r>
            <a:r>
              <a:rPr lang="cs-CZ" altLang="cs-CZ" sz="1800" dirty="0" err="1" smtClean="0"/>
              <a:t>through</a:t>
            </a:r>
            <a:r>
              <a:rPr lang="en-US" altLang="cs-CZ" sz="1800" dirty="0" smtClean="0"/>
              <a:t> drawing</a:t>
            </a:r>
            <a:r>
              <a:rPr lang="cs-CZ" altLang="cs-CZ" sz="1800" dirty="0" smtClean="0"/>
              <a:t>, </a:t>
            </a:r>
            <a:r>
              <a:rPr lang="en-US" altLang="cs-CZ" sz="1800" dirty="0" smtClean="0"/>
              <a:t>children </a:t>
            </a:r>
            <a:r>
              <a:rPr lang="cs-CZ" altLang="cs-CZ" sz="1800" dirty="0" err="1" smtClean="0"/>
              <a:t>discover</a:t>
            </a:r>
            <a:r>
              <a:rPr lang="cs-CZ" altLang="cs-CZ" sz="1800" dirty="0" smtClean="0"/>
              <a:t> the </a:t>
            </a:r>
            <a:r>
              <a:rPr lang="cs-CZ" altLang="cs-CZ" sz="1800" dirty="0" err="1" smtClean="0"/>
              <a:t>laws</a:t>
            </a:r>
            <a:r>
              <a:rPr lang="cs-CZ" altLang="cs-CZ" sz="1800" dirty="0" smtClean="0"/>
              <a:t> </a:t>
            </a:r>
            <a:r>
              <a:rPr lang="en-US" altLang="cs-CZ" sz="1800" dirty="0" smtClean="0"/>
              <a:t>of </a:t>
            </a:r>
            <a:r>
              <a:rPr lang="en-US" altLang="cs-CZ" sz="1800" dirty="0"/>
              <a:t>the world around them, they will explore geometric shapes (sun, conch, spiral etc.).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cs-CZ" sz="1800" dirty="0"/>
              <a:t>  The picture shows a rendering of the rhythm of walking, jumping, dancing, blowing wind, a stream of water, waves, flight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cs-CZ" sz="1800" dirty="0"/>
              <a:t>  the drawing of forms is also connected with the teaching of writing, fine motor skills </a:t>
            </a:r>
            <a:r>
              <a:rPr lang="en-US" altLang="cs-CZ" sz="1800" dirty="0" smtClean="0"/>
              <a:t>training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25676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 err="1">
                <a:solidFill>
                  <a:schemeClr val="tx1"/>
                </a:solidFill>
              </a:rPr>
              <a:t>Samples</a:t>
            </a:r>
            <a:r>
              <a:rPr lang="cs-CZ" altLang="cs-CZ" sz="3200" b="1" dirty="0">
                <a:solidFill>
                  <a:schemeClr val="tx1"/>
                </a:solidFill>
              </a:rPr>
              <a:t> </a:t>
            </a:r>
            <a:r>
              <a:rPr lang="cs-CZ" altLang="cs-CZ" sz="3200" b="1" dirty="0" err="1">
                <a:solidFill>
                  <a:schemeClr val="tx1"/>
                </a:solidFill>
              </a:rPr>
              <a:t>drawing</a:t>
            </a:r>
            <a:r>
              <a:rPr lang="cs-CZ" altLang="cs-CZ" sz="3200" b="1" dirty="0">
                <a:solidFill>
                  <a:schemeClr val="tx1"/>
                </a:solidFill>
              </a:rPr>
              <a:t> </a:t>
            </a:r>
            <a:r>
              <a:rPr lang="cs-CZ" altLang="cs-CZ" sz="3200" b="1" dirty="0" err="1">
                <a:solidFill>
                  <a:schemeClr val="tx1"/>
                </a:solidFill>
              </a:rPr>
              <a:t>forms</a:t>
            </a:r>
            <a:r>
              <a:rPr lang="cs-CZ" altLang="cs-CZ" sz="3200" b="1" dirty="0">
                <a:solidFill>
                  <a:schemeClr val="tx1"/>
                </a:solidFill>
              </a:rPr>
              <a:t> – 4th grade</a:t>
            </a:r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1874837" y="261938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38916" name="lightboxImage" descr="http://waldorf.pb.cz/gallery-tridy/albums/tridy-4-treti-formy/P9070009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413" y="2057400"/>
            <a:ext cx="5895975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121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en-US" altLang="cs-CZ" sz="2400">
                <a:solidFill>
                  <a:srgbClr val="000000"/>
                </a:solidFill>
              </a:rPr>
              <a:t>The first school in the Czech Republic, which began work on the principles of Waldorf education</a:t>
            </a:r>
            <a:r>
              <a:rPr lang="cs-CZ" altLang="cs-CZ" sz="2400">
                <a:solidFill>
                  <a:srgbClr val="000000"/>
                </a:solidFill>
              </a:rPr>
              <a:t> – </a:t>
            </a:r>
            <a:r>
              <a:rPr lang="cs-CZ" altLang="cs-CZ" sz="2400" i="1">
                <a:solidFill>
                  <a:schemeClr val="bg2"/>
                </a:solidFill>
              </a:rPr>
              <a:t>ZŠ Svobodná v Písku</a:t>
            </a:r>
            <a:r>
              <a:rPr lang="cs-CZ" altLang="cs-CZ" sz="2400">
                <a:solidFill>
                  <a:srgbClr val="000000"/>
                </a:solidFill>
              </a:rPr>
              <a:t> </a:t>
            </a:r>
            <a:r>
              <a:rPr lang="cs-CZ" altLang="cs-CZ" sz="2400" i="1">
                <a:solidFill>
                  <a:srgbClr val="000000"/>
                </a:solidFill>
              </a:rPr>
              <a:t>(od 1990/91)</a:t>
            </a:r>
          </a:p>
        </p:txBody>
      </p:sp>
      <p:pic>
        <p:nvPicPr>
          <p:cNvPr id="39939" name="Picture 5" descr="sko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550" y="1841501"/>
            <a:ext cx="64579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057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0725" y="260350"/>
            <a:ext cx="8229600" cy="1123950"/>
          </a:xfrm>
        </p:spPr>
        <p:txBody>
          <a:bodyPr anchor="ctr"/>
          <a:lstStyle/>
          <a:p>
            <a:pPr algn="ctr" eaLnBrk="1" hangingPunct="1"/>
            <a:r>
              <a:rPr lang="cs-CZ" altLang="cs-CZ" sz="3200" b="1" u="sng">
                <a:solidFill>
                  <a:srgbClr val="FF0000"/>
                </a:solidFill>
                <a:latin typeface="Arial" panose="020B0604020202020204" pitchFamily="34" charset="0"/>
              </a:rPr>
              <a:t>Rudolf Steiner (1861 – 1925)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85900" y="1417971"/>
            <a:ext cx="7993062" cy="3960813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altLang="cs-CZ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en-US" altLang="cs-CZ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founder </a:t>
            </a:r>
            <a:r>
              <a:rPr lang="en-US" altLang="cs-CZ" sz="1600" dirty="0">
                <a:solidFill>
                  <a:srgbClr val="000000"/>
                </a:solidFill>
                <a:latin typeface="Arial" panose="020B0604020202020204" pitchFamily="34" charset="0"/>
              </a:rPr>
              <a:t>of Waldorf alternative school</a:t>
            </a:r>
          </a:p>
          <a:p>
            <a:pPr marL="0" indent="0">
              <a:lnSpc>
                <a:spcPct val="80000"/>
              </a:lnSpc>
            </a:pPr>
            <a:endParaRPr lang="en-US" altLang="cs-CZ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- a</a:t>
            </a:r>
            <a:r>
              <a:rPr lang="en-US" altLang="cs-CZ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ustrian</a:t>
            </a:r>
            <a:r>
              <a:rPr lang="en-US" altLang="cs-CZ" sz="1600" dirty="0">
                <a:solidFill>
                  <a:srgbClr val="000000"/>
                </a:solidFill>
                <a:latin typeface="Arial" panose="020B0604020202020204" pitchFamily="34" charset="0"/>
              </a:rPr>
              <a:t> philosopher, educator, literary critic, artist, playwright, social thinker, esoteric</a:t>
            </a:r>
          </a:p>
          <a:p>
            <a:pPr marL="0" indent="0">
              <a:lnSpc>
                <a:spcPct val="80000"/>
              </a:lnSpc>
            </a:pPr>
            <a:endParaRPr lang="en-US" altLang="cs-CZ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en-US" altLang="cs-CZ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significantly </a:t>
            </a:r>
            <a:r>
              <a:rPr lang="en-US" altLang="cs-CZ" sz="1600" dirty="0">
                <a:solidFill>
                  <a:srgbClr val="000000"/>
                </a:solidFill>
                <a:latin typeface="Arial" panose="020B0604020202020204" pitchFamily="34" charset="0"/>
              </a:rPr>
              <a:t>influenced by the philosophy of W. Goethe</a:t>
            </a:r>
          </a:p>
          <a:p>
            <a:pPr marL="0" indent="0">
              <a:lnSpc>
                <a:spcPct val="80000"/>
              </a:lnSpc>
            </a:pPr>
            <a:endParaRPr lang="en-US" altLang="cs-CZ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en-US" altLang="cs-CZ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altLang="cs-CZ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cs-CZ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* </a:t>
            </a:r>
            <a:r>
              <a:rPr lang="en-US" altLang="cs-CZ" sz="1600" dirty="0">
                <a:solidFill>
                  <a:srgbClr val="000000"/>
                </a:solidFill>
                <a:latin typeface="Arial" panose="020B0604020202020204" pitchFamily="34" charset="0"/>
              </a:rPr>
              <a:t>1861 </a:t>
            </a:r>
            <a:r>
              <a:rPr lang="en-US" altLang="cs-CZ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Kraljevec</a:t>
            </a:r>
            <a:r>
              <a:rPr lang="en-US" altLang="cs-CZ" sz="1600" dirty="0">
                <a:solidFill>
                  <a:srgbClr val="000000"/>
                </a:solidFill>
                <a:latin typeface="Arial" panose="020B0604020202020204" pitchFamily="34" charset="0"/>
              </a:rPr>
              <a:t> (the border between Austria and Hungary) in a family of Austrian railway official</a:t>
            </a:r>
          </a:p>
          <a:p>
            <a:pPr marL="0" indent="0">
              <a:lnSpc>
                <a:spcPct val="80000"/>
              </a:lnSpc>
            </a:pPr>
            <a:endParaRPr lang="en-US" altLang="cs-CZ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en-US" altLang="cs-CZ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cs-CZ" sz="1600" dirty="0">
                <a:solidFill>
                  <a:srgbClr val="000000"/>
                </a:solidFill>
                <a:latin typeface="Arial" panose="020B0604020202020204" pitchFamily="34" charset="0"/>
              </a:rPr>
              <a:t>† 1925 </a:t>
            </a:r>
            <a:r>
              <a:rPr lang="en-US" altLang="cs-CZ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Dornach</a:t>
            </a:r>
            <a:r>
              <a:rPr lang="en-US" altLang="cs-CZ" sz="1600" dirty="0">
                <a:solidFill>
                  <a:srgbClr val="000000"/>
                </a:solidFill>
                <a:latin typeface="Arial" panose="020B0604020202020204" pitchFamily="34" charset="0"/>
              </a:rPr>
              <a:t> (Switzerland)</a:t>
            </a:r>
          </a:p>
          <a:p>
            <a:pPr marL="0" indent="0">
              <a:lnSpc>
                <a:spcPct val="80000"/>
              </a:lnSpc>
            </a:pPr>
            <a:endParaRPr lang="en-US" altLang="cs-CZ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cs-CZ" altLang="cs-CZ" sz="1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final</a:t>
            </a:r>
            <a:r>
              <a:rPr lang="cs-CZ" altLang="cs-CZ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altLang="cs-CZ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exam</a:t>
            </a:r>
            <a:r>
              <a:rPr lang="en-US" altLang="cs-CZ" sz="1600" dirty="0">
                <a:solidFill>
                  <a:srgbClr val="000000"/>
                </a:solidFill>
                <a:latin typeface="Arial" panose="020B0604020202020204" pitchFamily="34" charset="0"/>
              </a:rPr>
              <a:t> in Vienna, mathematics and natural sciences at </a:t>
            </a:r>
            <a:r>
              <a:rPr lang="en-US" altLang="cs-CZ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universit</a:t>
            </a:r>
            <a:r>
              <a:rPr lang="cs-CZ" altLang="cs-CZ" sz="1600" dirty="0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US" altLang="cs-CZ" sz="1600" dirty="0">
                <a:solidFill>
                  <a:srgbClr val="000000"/>
                </a:solidFill>
                <a:latin typeface="Arial" panose="020B0604020202020204" pitchFamily="34" charset="0"/>
              </a:rPr>
              <a:t> + lectures on philosophy, literature, psychology and medicine</a:t>
            </a:r>
            <a:endParaRPr lang="cs-CZ" altLang="cs-CZ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848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>
            <a:normAutofit fontScale="90000"/>
          </a:bodyPr>
          <a:lstStyle/>
          <a:p>
            <a:pPr eaLnBrk="1" hangingPunct="1">
              <a:defRPr/>
            </a:pP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ubTitle" idx="4294967295"/>
          </p:nvPr>
        </p:nvSpPr>
        <p:spPr>
          <a:xfrm flipV="1">
            <a:off x="1522412" y="3886200"/>
            <a:ext cx="6400800" cy="17526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9220" name="Rectangle 13"/>
          <p:cNvSpPr>
            <a:spLocks noChangeArrowheads="1"/>
          </p:cNvSpPr>
          <p:nvPr/>
        </p:nvSpPr>
        <p:spPr bwMode="auto">
          <a:xfrm>
            <a:off x="1846263" y="620714"/>
            <a:ext cx="8569325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  student and </a:t>
            </a:r>
            <a:r>
              <a:rPr lang="cs-CZ" altLang="cs-CZ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teacher</a:t>
            </a:r>
            <a:r>
              <a:rPr lang="cs-CZ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at</a:t>
            </a:r>
            <a:r>
              <a:rPr lang="cs-CZ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the </a:t>
            </a:r>
            <a:r>
              <a:rPr lang="cs-CZ" altLang="cs-CZ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same</a:t>
            </a:r>
            <a:r>
              <a:rPr lang="cs-CZ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time</a:t>
            </a:r>
            <a:endParaRPr lang="cs-CZ" altLang="cs-CZ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en-US" altLang="cs-CZ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  1891 </a:t>
            </a:r>
            <a:r>
              <a:rPr lang="cs-CZ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PhD</a:t>
            </a:r>
            <a:r>
              <a:rPr lang="en-US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in philosophy at the University of Rostock</a:t>
            </a:r>
            <a:endParaRPr lang="cs-CZ" altLang="cs-CZ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en-US" altLang="cs-CZ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  1899 - 1904 teacher in Berlin - considers it his life's task to find new methods of investigating the soul on a scientific basis; he presents the results of his research to a small circle of interested </a:t>
            </a:r>
            <a:r>
              <a:rPr lang="en-US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people</a:t>
            </a:r>
            <a:endParaRPr lang="cs-CZ" altLang="cs-CZ" sz="2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-"/>
            </a:pPr>
            <a:endParaRPr lang="en-US" altLang="cs-CZ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  p</a:t>
            </a:r>
            <a:r>
              <a:rPr lang="en-US" altLang="cs-CZ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ersonal</a:t>
            </a:r>
            <a:r>
              <a:rPr lang="en-US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 correspondence with famous personalities of the cultural life (Ernst </a:t>
            </a:r>
            <a:r>
              <a:rPr lang="en-US" altLang="cs-CZ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Haeckl</a:t>
            </a:r>
            <a:r>
              <a:rPr lang="en-US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), for a long time was not accepted by the official representatives of culture in Germany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en-US" altLang="cs-CZ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1904 </a:t>
            </a:r>
            <a:r>
              <a:rPr lang="cs-CZ" altLang="cs-CZ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publishes</a:t>
            </a:r>
            <a:r>
              <a:rPr lang="cs-CZ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the </a:t>
            </a:r>
            <a:r>
              <a:rPr lang="en-US" altLang="cs-CZ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work </a:t>
            </a:r>
            <a:r>
              <a:rPr lang="en-US" altLang="cs-CZ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Theosophia</a:t>
            </a:r>
            <a:endParaRPr lang="en-US" altLang="cs-CZ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en-US" altLang="cs-CZ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 a</a:t>
            </a:r>
            <a:r>
              <a:rPr lang="en-US" altLang="cs-CZ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uthor</a:t>
            </a:r>
            <a:r>
              <a:rPr lang="en-US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anthropos</a:t>
            </a:r>
            <a:r>
              <a:rPr lang="cs-CZ" altLang="cs-CZ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ophy</a:t>
            </a:r>
            <a:endParaRPr lang="cs-CZ" altLang="cs-CZ" sz="24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039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cs-CZ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cs-CZ" sz="28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05150" y="476251"/>
            <a:ext cx="7561262" cy="5184775"/>
          </a:xfrm>
        </p:spPr>
        <p:txBody>
          <a:bodyPr/>
          <a:lstStyle/>
          <a:p>
            <a:pPr marL="0" indent="0">
              <a:buNone/>
              <a:defRPr/>
            </a:pPr>
            <a:endParaRPr lang="cs-CZ" sz="20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>
              <a:buNone/>
              <a:defRPr/>
            </a:pPr>
            <a:r>
              <a:rPr lang="cs-CZ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990725" y="6937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349501" y="692151"/>
            <a:ext cx="74834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000">
                <a:solidFill>
                  <a:schemeClr val="tx2"/>
                </a:solidFill>
                <a:latin typeface="Arial" panose="020B0604020202020204" pitchFamily="34" charset="0"/>
              </a:rPr>
              <a:t>- </a:t>
            </a:r>
            <a:br>
              <a:rPr lang="cs-CZ" altLang="cs-CZ" sz="10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cs-CZ" altLang="cs-CZ" sz="1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349500" y="549276"/>
            <a:ext cx="7561262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1913 </a:t>
            </a:r>
            <a:r>
              <a:rPr lang="cs-CZ" altLang="cs-CZ" sz="2400" dirty="0" err="1">
                <a:latin typeface="Arial" panose="020B0604020202020204" pitchFamily="34" charset="0"/>
              </a:rPr>
              <a:t>Anthroposophic</a:t>
            </a:r>
            <a:r>
              <a:rPr lang="cs-CZ" altLang="cs-CZ" sz="2400" dirty="0">
                <a:latin typeface="Arial" panose="020B0604020202020204" pitchFamily="34" charset="0"/>
              </a:rPr>
              <a:t> the </a:t>
            </a:r>
            <a:r>
              <a:rPr lang="cs-CZ" altLang="cs-CZ" sz="2400" dirty="0" err="1">
                <a:latin typeface="Arial" panose="020B0604020202020204" pitchFamily="34" charset="0"/>
              </a:rPr>
              <a:t>company's</a:t>
            </a:r>
            <a:r>
              <a:rPr lang="cs-CZ" altLang="cs-CZ" sz="2400" dirty="0">
                <a:latin typeface="Arial" panose="020B0604020202020204" pitchFamily="34" charset="0"/>
              </a:rPr>
              <a:t> base </a:t>
            </a:r>
            <a:r>
              <a:rPr lang="cs-CZ" altLang="cs-CZ" sz="2400" dirty="0" err="1">
                <a:latin typeface="Arial" panose="020B0604020202020204" pitchFamily="34" charset="0"/>
              </a:rPr>
              <a:t>Goetheanum</a:t>
            </a:r>
            <a:r>
              <a:rPr lang="cs-CZ" altLang="cs-CZ" sz="2400" dirty="0">
                <a:latin typeface="Arial" panose="020B0604020202020204" pitchFamily="34" charset="0"/>
              </a:rPr>
              <a:t> (</a:t>
            </a:r>
            <a:r>
              <a:rPr lang="cs-CZ" altLang="cs-CZ" sz="2400" dirty="0" err="1">
                <a:latin typeface="Arial" panose="020B0604020202020204" pitchFamily="34" charset="0"/>
              </a:rPr>
              <a:t>Dornach</a:t>
            </a:r>
            <a:r>
              <a:rPr lang="cs-CZ" altLang="cs-CZ" sz="2400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pic>
        <p:nvPicPr>
          <p:cNvPr id="10247" name="Picture 7" descr="Nové Goetheánum, velikost: 42.54 KB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1720851"/>
            <a:ext cx="6481763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982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anthroposophy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/>
              <a:t>- from Greek. </a:t>
            </a:r>
            <a:r>
              <a:rPr lang="en-US" dirty="0" err="1"/>
              <a:t>anthropos</a:t>
            </a:r>
            <a:r>
              <a:rPr lang="en-US" dirty="0"/>
              <a:t> = man, </a:t>
            </a:r>
            <a:r>
              <a:rPr lang="en-US" dirty="0" err="1"/>
              <a:t>sophia</a:t>
            </a:r>
            <a:r>
              <a:rPr lang="en-US" dirty="0"/>
              <a:t> = wisdom 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en-US" dirty="0" smtClean="0"/>
              <a:t>science </a:t>
            </a:r>
            <a:r>
              <a:rPr lang="en-US" dirty="0"/>
              <a:t>of the spiritual nature of man </a:t>
            </a:r>
            <a:endParaRPr lang="cs-CZ" dirty="0" smtClean="0"/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r>
              <a:rPr lang="en-US" dirty="0" smtClean="0"/>
              <a:t>- a </a:t>
            </a:r>
            <a:r>
              <a:rPr lang="en-US" dirty="0"/>
              <a:t>system of philosophical and pedagogical views on the education of man - based on Christianity, Eastern philosophy, Egyptian and Greek mysteries, natural mysticism, Goethe's works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912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 err="1">
                <a:solidFill>
                  <a:schemeClr val="tx1"/>
                </a:solidFill>
              </a:rPr>
              <a:t>Waldorf</a:t>
            </a:r>
            <a:r>
              <a:rPr lang="cs-CZ" altLang="cs-CZ" sz="3200" b="1" dirty="0">
                <a:solidFill>
                  <a:schemeClr val="tx1"/>
                </a:solidFill>
              </a:rPr>
              <a:t> School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1570" y="1700808"/>
            <a:ext cx="7772400" cy="447675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90000"/>
              </a:lnSpc>
            </a:pPr>
            <a:endParaRPr lang="cs-CZ" altLang="cs-CZ" sz="20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i</a:t>
            </a:r>
            <a:r>
              <a:rPr lang="en-US" altLang="cs-CZ" sz="2000" dirty="0">
                <a:cs typeface="Times New Roman" panose="02020603050405020304" pitchFamily="18" charset="0"/>
              </a:rPr>
              <a:t>t is one of the most significant current alternative pedagogical thinking 20th century (the first school was founded in 1919)</a:t>
            </a:r>
          </a:p>
          <a:p>
            <a:pPr algn="just" eaLnBrk="1" hangingPunct="1">
              <a:lnSpc>
                <a:spcPct val="90000"/>
              </a:lnSpc>
            </a:pPr>
            <a:endParaRPr lang="en-US" altLang="cs-CZ" sz="20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cs-CZ" sz="2000" dirty="0">
                <a:cs typeface="Times New Roman" panose="02020603050405020304" pitchFamily="18" charset="0"/>
              </a:rPr>
              <a:t>they differ in a number of substances, the teaching of foreign languages, nature is not divided into isolated parts</a:t>
            </a:r>
          </a:p>
          <a:p>
            <a:pPr algn="just" eaLnBrk="1" hangingPunct="1">
              <a:lnSpc>
                <a:spcPct val="90000"/>
              </a:lnSpc>
            </a:pPr>
            <a:endParaRPr lang="en-US" altLang="cs-CZ" sz="20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s</a:t>
            </a:r>
            <a:r>
              <a:rPr lang="en-US" altLang="cs-CZ" sz="2000" dirty="0" err="1">
                <a:cs typeface="Times New Roman" panose="02020603050405020304" pitchFamily="18" charset="0"/>
              </a:rPr>
              <a:t>pecial</a:t>
            </a:r>
            <a:r>
              <a:rPr lang="cs-CZ" altLang="cs-CZ" sz="2000" dirty="0"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cs typeface="Times New Roman" panose="02020603050405020304" pitchFamily="18" charset="0"/>
              </a:rPr>
              <a:t>subject</a:t>
            </a:r>
            <a:r>
              <a:rPr lang="cs-CZ" altLang="cs-CZ" sz="2000" dirty="0">
                <a:cs typeface="Times New Roman" panose="02020603050405020304" pitchFamily="18" charset="0"/>
              </a:rPr>
              <a:t> </a:t>
            </a:r>
            <a:r>
              <a:rPr lang="en-US" altLang="cs-CZ" sz="2000" dirty="0" smtClean="0">
                <a:cs typeface="Times New Roman" panose="02020603050405020304" pitchFamily="18" charset="0"/>
              </a:rPr>
              <a:t>called </a:t>
            </a:r>
            <a:r>
              <a:rPr lang="en-US" altLang="cs-CZ" sz="2000" dirty="0" err="1">
                <a:cs typeface="Times New Roman" panose="02020603050405020304" pitchFamily="18" charset="0"/>
              </a:rPr>
              <a:t>eurythmi</a:t>
            </a:r>
            <a:r>
              <a:rPr lang="cs-CZ" altLang="cs-CZ" sz="2000" dirty="0">
                <a:cs typeface="Times New Roman" panose="02020603050405020304" pitchFamily="18" charset="0"/>
              </a:rPr>
              <a:t>a</a:t>
            </a:r>
            <a:r>
              <a:rPr lang="en-US" altLang="cs-CZ" sz="2000" dirty="0">
                <a:cs typeface="Times New Roman" panose="02020603050405020304" pitchFamily="18" charset="0"/>
              </a:rPr>
              <a:t> (rhythmic aesthetic teaching)</a:t>
            </a:r>
          </a:p>
          <a:p>
            <a:pPr algn="just" eaLnBrk="1" hangingPunct="1">
              <a:lnSpc>
                <a:spcPct val="90000"/>
              </a:lnSpc>
            </a:pPr>
            <a:endParaRPr lang="en-US" altLang="cs-CZ" sz="20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t</a:t>
            </a:r>
            <a:r>
              <a:rPr lang="en-US" altLang="cs-CZ" sz="2000" dirty="0">
                <a:cs typeface="Times New Roman" panose="02020603050405020304" pitchFamily="18" charset="0"/>
              </a:rPr>
              <a:t>hey pay close attention to the teacher's personality and creates a two-year teacher training</a:t>
            </a:r>
            <a:endParaRPr lang="cs-CZ" altLang="cs-CZ" sz="20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i="1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62835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3238" y="620713"/>
            <a:ext cx="8207375" cy="863600"/>
          </a:xfrm>
        </p:spPr>
        <p:txBody>
          <a:bodyPr/>
          <a:lstStyle/>
          <a:p>
            <a:pPr eaLnBrk="1" hangingPunct="1"/>
            <a:r>
              <a:rPr lang="cs-CZ" altLang="cs-CZ" sz="3200" b="1" dirty="0" err="1">
                <a:solidFill>
                  <a:schemeClr val="tx1"/>
                </a:solidFill>
              </a:rPr>
              <a:t>Waldorf</a:t>
            </a:r>
            <a:r>
              <a:rPr lang="cs-CZ" altLang="cs-CZ" sz="3200" b="1" dirty="0">
                <a:solidFill>
                  <a:schemeClr val="tx1"/>
                </a:solidFill>
              </a:rPr>
              <a:t> Schools </a:t>
            </a:r>
            <a:r>
              <a:rPr lang="cs-CZ" altLang="cs-CZ" sz="3200" b="1" dirty="0" err="1">
                <a:solidFill>
                  <a:schemeClr val="tx1"/>
                </a:solidFill>
              </a:rPr>
              <a:t>about</a:t>
            </a:r>
            <a:r>
              <a:rPr lang="cs-CZ" altLang="cs-CZ" sz="3200" b="1" dirty="0">
                <a:solidFill>
                  <a:schemeClr val="tx1"/>
                </a:solidFill>
              </a:rPr>
              <a:t> </a:t>
            </a:r>
            <a:r>
              <a:rPr lang="cs-CZ" altLang="cs-CZ" sz="3200" b="1" dirty="0" err="1">
                <a:solidFill>
                  <a:schemeClr val="tx1"/>
                </a:solidFill>
              </a:rPr>
              <a:t>themselves</a:t>
            </a:r>
            <a:endParaRPr lang="cs-CZ" altLang="cs-CZ" sz="3200" b="1" dirty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4800" y="1484313"/>
            <a:ext cx="8610600" cy="5257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cs-CZ" sz="1800" dirty="0"/>
              <a:t>round development of the child in practical and artistic fields</a:t>
            </a:r>
          </a:p>
          <a:p>
            <a:pPr eaLnBrk="1" hangingPunct="1"/>
            <a:endParaRPr lang="en-US" altLang="cs-CZ" sz="1800" dirty="0"/>
          </a:p>
          <a:p>
            <a:pPr eaLnBrk="1" hangingPunct="1"/>
            <a:r>
              <a:rPr lang="en-US" altLang="cs-CZ" sz="1800" dirty="0"/>
              <a:t>it is based on anthroposophy anthropology (distinctive view of human</a:t>
            </a:r>
            <a:r>
              <a:rPr lang="cs-CZ" altLang="cs-CZ" sz="1800" dirty="0"/>
              <a:t>,</a:t>
            </a:r>
            <a:r>
              <a:rPr lang="en-US" altLang="cs-CZ" sz="1800" dirty="0"/>
              <a:t> </a:t>
            </a:r>
            <a:r>
              <a:rPr lang="cs-CZ" altLang="cs-CZ" sz="1800" dirty="0" err="1" smtClean="0"/>
              <a:t>development</a:t>
            </a:r>
            <a:r>
              <a:rPr lang="en-US" altLang="cs-CZ" sz="1800" dirty="0" smtClean="0"/>
              <a:t> cultivate</a:t>
            </a:r>
            <a:r>
              <a:rPr lang="cs-CZ" altLang="cs-CZ" sz="1800" dirty="0" smtClean="0"/>
              <a:t>s</a:t>
            </a:r>
            <a:r>
              <a:rPr lang="en-US" altLang="cs-CZ" sz="1800" dirty="0" smtClean="0"/>
              <a:t> </a:t>
            </a:r>
            <a:r>
              <a:rPr lang="en-US" altLang="cs-CZ" sz="1800" dirty="0"/>
              <a:t>respect for </a:t>
            </a:r>
            <a:r>
              <a:rPr lang="en-US" altLang="cs-CZ" sz="1800" dirty="0" smtClean="0"/>
              <a:t>free</a:t>
            </a:r>
            <a:r>
              <a:rPr lang="cs-CZ" altLang="cs-CZ" sz="1800" dirty="0" smtClean="0"/>
              <a:t> </a:t>
            </a:r>
            <a:r>
              <a:rPr lang="en-US" altLang="cs-CZ" sz="1800" dirty="0" smtClean="0"/>
              <a:t>human </a:t>
            </a:r>
            <a:r>
              <a:rPr lang="en-US" altLang="cs-CZ" sz="1800" dirty="0"/>
              <a:t>individuality)</a:t>
            </a:r>
          </a:p>
          <a:p>
            <a:pPr eaLnBrk="1" hangingPunct="1"/>
            <a:endParaRPr lang="en-US" altLang="cs-CZ" sz="1800" dirty="0"/>
          </a:p>
          <a:p>
            <a:pPr eaLnBrk="1" hangingPunct="1"/>
            <a:r>
              <a:rPr lang="en-US" altLang="cs-CZ" sz="1800" dirty="0"/>
              <a:t>discover the pupil's ability</a:t>
            </a:r>
          </a:p>
          <a:p>
            <a:pPr eaLnBrk="1" hangingPunct="1"/>
            <a:endParaRPr lang="en-US" altLang="cs-CZ" sz="1800" dirty="0"/>
          </a:p>
          <a:p>
            <a:r>
              <a:rPr lang="en-US" altLang="cs-CZ" sz="1800" dirty="0"/>
              <a:t>not to prioritize any subject above another in the </a:t>
            </a:r>
            <a:r>
              <a:rPr lang="en-US" altLang="cs-CZ" sz="1800" dirty="0" smtClean="0"/>
              <a:t>curriculum</a:t>
            </a:r>
            <a:endParaRPr lang="en-US" altLang="cs-CZ" sz="1800" dirty="0"/>
          </a:p>
          <a:p>
            <a:pPr eaLnBrk="1" hangingPunct="1"/>
            <a:endParaRPr lang="en-US" altLang="cs-CZ" sz="1800" dirty="0"/>
          </a:p>
          <a:p>
            <a:pPr eaLnBrk="1" hangingPunct="1"/>
            <a:r>
              <a:rPr lang="en-US" altLang="cs-CZ" sz="1800" dirty="0"/>
              <a:t>achieve harmony between science, art and spiritual values</a:t>
            </a:r>
          </a:p>
          <a:p>
            <a:pPr eaLnBrk="1" hangingPunct="1"/>
            <a:endParaRPr lang="en-US" altLang="cs-CZ" sz="1800" dirty="0"/>
          </a:p>
          <a:p>
            <a:pPr eaLnBrk="1" hangingPunct="1"/>
            <a:r>
              <a:rPr lang="en-US" altLang="cs-CZ" sz="1800" dirty="0"/>
              <a:t>illuminating basic principles </a:t>
            </a:r>
            <a:r>
              <a:rPr lang="cs-CZ" altLang="cs-CZ" sz="1800" dirty="0" err="1" smtClean="0"/>
              <a:t>through</a:t>
            </a:r>
            <a:r>
              <a:rPr lang="cs-CZ" altLang="cs-CZ" sz="1800" dirty="0" smtClean="0"/>
              <a:t> </a:t>
            </a:r>
            <a:r>
              <a:rPr lang="en-US" altLang="cs-CZ" sz="1800" dirty="0" smtClean="0"/>
              <a:t>clear </a:t>
            </a:r>
            <a:r>
              <a:rPr lang="en-US" altLang="cs-CZ" sz="1800" dirty="0"/>
              <a:t>examples, </a:t>
            </a:r>
            <a:r>
              <a:rPr lang="en-US" altLang="cs-CZ" sz="1800" dirty="0" smtClean="0"/>
              <a:t>not </a:t>
            </a:r>
            <a:r>
              <a:rPr lang="cs-CZ" altLang="cs-CZ" sz="1800" dirty="0" err="1" smtClean="0"/>
              <a:t>trying</a:t>
            </a:r>
            <a:r>
              <a:rPr lang="cs-CZ" altLang="cs-CZ" sz="1800" dirty="0" smtClean="0"/>
              <a:t> to </a:t>
            </a:r>
            <a:r>
              <a:rPr lang="cs-CZ" altLang="cs-CZ" sz="1800" dirty="0" err="1" smtClean="0"/>
              <a:t>cover</a:t>
            </a:r>
            <a:r>
              <a:rPr lang="cs-CZ" altLang="cs-CZ" sz="1800" dirty="0" smtClean="0"/>
              <a:t> student</a:t>
            </a:r>
            <a:r>
              <a:rPr lang="en-US" altLang="cs-CZ" sz="1800" dirty="0" smtClean="0"/>
              <a:t>s </a:t>
            </a:r>
            <a:r>
              <a:rPr lang="cs-CZ" altLang="cs-CZ" sz="1800" dirty="0" smtClean="0"/>
              <a:t>with </a:t>
            </a:r>
            <a:r>
              <a:rPr lang="en-US" altLang="cs-CZ" sz="1800" dirty="0" smtClean="0"/>
              <a:t>encyclopedic </a:t>
            </a:r>
            <a:r>
              <a:rPr lang="cs-CZ" altLang="cs-CZ" sz="1800" dirty="0" err="1" smtClean="0"/>
              <a:t>overviews</a:t>
            </a:r>
            <a:endParaRPr lang="cs-CZ" altLang="cs-CZ" sz="18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  <p:pic>
        <p:nvPicPr>
          <p:cNvPr id="13316" name="Picture 4" descr="n_remesla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3362" y="3140968"/>
            <a:ext cx="2083617" cy="2778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049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E656AC-A7D5-45C2-87E3-4F719BC503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světa – evropský kontinent (širokoúhlá)</Template>
  <TotalTime>0</TotalTime>
  <Words>1776</Words>
  <Application>Microsoft Office PowerPoint</Application>
  <PresentationFormat>Vlastní</PresentationFormat>
  <Paragraphs>242</Paragraphs>
  <Slides>34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0" baseType="lpstr">
      <vt:lpstr>Arial</vt:lpstr>
      <vt:lpstr>Century Gothic</vt:lpstr>
      <vt:lpstr>Times New Roman</vt:lpstr>
      <vt:lpstr>Wingdings</vt:lpstr>
      <vt:lpstr>Continental_Europe_16x9</vt:lpstr>
      <vt:lpstr>Rastrový obrázek</vt:lpstr>
      <vt:lpstr>Waldorf School</vt:lpstr>
      <vt:lpstr>Prezentace aplikace PowerPoint</vt:lpstr>
      <vt:lpstr>Rudolf Steiner (1861 – 1925)</vt:lpstr>
      <vt:lpstr>Rudolf Steiner (1861 – 1925)</vt:lpstr>
      <vt:lpstr>                 </vt:lpstr>
      <vt:lpstr>  </vt:lpstr>
      <vt:lpstr>anthroposophy</vt:lpstr>
      <vt:lpstr>Waldorf School</vt:lpstr>
      <vt:lpstr>Waldorf Schools about themselves</vt:lpstr>
      <vt:lpstr>Waldorf Schools about themselves</vt:lpstr>
      <vt:lpstr>The first Waldorf School</vt:lpstr>
      <vt:lpstr>Anthroposophy as the basis of Waldorf education</vt:lpstr>
      <vt:lpstr>Human development in terms of Anthroposophy and Waldorf Education</vt:lpstr>
      <vt:lpstr>Three of the objectives pursued in Waldorf schools (Trostli)</vt:lpstr>
      <vt:lpstr>Structuring, organization and management of the Waldorf School</vt:lpstr>
      <vt:lpstr>Internal organization of teaching</vt:lpstr>
      <vt:lpstr>School Day at the Waldorf School</vt:lpstr>
      <vt:lpstr>The Curriculum</vt:lpstr>
      <vt:lpstr>Epochs </vt:lpstr>
      <vt:lpstr>Evaluation  </vt:lpstr>
      <vt:lpstr>Methods </vt:lpstr>
      <vt:lpstr>Aids at the Waldorf School I.</vt:lpstr>
      <vt:lpstr>Aids at the Waldorf School II.</vt:lpstr>
      <vt:lpstr>Negative Pages of Waldorf School</vt:lpstr>
      <vt:lpstr>Waldorf Schools in Czech republic</vt:lpstr>
      <vt:lpstr>Overview Waldorf Schools</vt:lpstr>
      <vt:lpstr>Samples of some types of Waldorf Schools</vt:lpstr>
      <vt:lpstr>Prezentace aplikace PowerPoint</vt:lpstr>
      <vt:lpstr>Prezentace aplikace PowerPoint</vt:lpstr>
      <vt:lpstr>Demonstration of physical activity during math lessons - 4th grade</vt:lpstr>
      <vt:lpstr>Sample the English language teaching</vt:lpstr>
      <vt:lpstr>Samples drawing forms</vt:lpstr>
      <vt:lpstr>Samples drawing forms – 4th grade</vt:lpstr>
      <vt:lpstr>The first school in the Czech Republic, which began work on the principles of Waldorf education – ZŠ Svobodná v Písku (od 1990/91)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2017-03-17T12:32:07Z</dcterms:created>
  <dcterms:modified xsi:type="dcterms:W3CDTF">2022-04-12T16:49:13Z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