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58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79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29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26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1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74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96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16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3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AF33A-1CE7-409D-BD4C-50F214E8C289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19E2-AD94-4337-AC04-3825355BD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8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Rizikové skupiny nadaných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87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Rizikové skupiny nadaných děti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Navenek se projevují osobitým způsobem</a:t>
            </a:r>
          </a:p>
          <a:p>
            <a:r>
              <a:rPr lang="cs-CZ" dirty="0" smtClean="0"/>
              <a:t>Potíže často při identifikaci</a:t>
            </a:r>
          </a:p>
          <a:p>
            <a:r>
              <a:rPr lang="cs-CZ" dirty="0" smtClean="0"/>
              <a:t>Význačné odlišnosti výchovně vzdělávacího přístupu</a:t>
            </a:r>
          </a:p>
          <a:p>
            <a:r>
              <a:rPr lang="cs-CZ" dirty="0" smtClean="0"/>
              <a:t>Ohrožené:</a:t>
            </a:r>
          </a:p>
          <a:p>
            <a:pPr>
              <a:buFontTx/>
              <a:buChar char="-"/>
            </a:pPr>
            <a:r>
              <a:rPr lang="cs-CZ" dirty="0" smtClean="0"/>
              <a:t>Nadaní s extrémně vysokým IQ</a:t>
            </a:r>
          </a:p>
          <a:p>
            <a:pPr>
              <a:buFontTx/>
              <a:buChar char="-"/>
            </a:pPr>
            <a:r>
              <a:rPr lang="cs-CZ" dirty="0" smtClean="0"/>
              <a:t>Kreativně nadané děti</a:t>
            </a:r>
          </a:p>
          <a:p>
            <a:pPr>
              <a:buFontTx/>
              <a:buChar char="-"/>
            </a:pPr>
            <a:r>
              <a:rPr lang="cs-CZ" dirty="0" smtClean="0"/>
              <a:t>Nadaní předškoláci</a:t>
            </a:r>
          </a:p>
          <a:p>
            <a:pPr>
              <a:buFontTx/>
              <a:buChar char="-"/>
            </a:pPr>
            <a:r>
              <a:rPr lang="cs-CZ" dirty="0" smtClean="0"/>
              <a:t>Nadaní adolescenti</a:t>
            </a:r>
          </a:p>
          <a:p>
            <a:pPr>
              <a:buFontTx/>
              <a:buChar char="-"/>
            </a:pPr>
            <a:r>
              <a:rPr lang="cs-CZ" dirty="0" smtClean="0"/>
              <a:t>Nadané dívky</a:t>
            </a:r>
          </a:p>
          <a:p>
            <a:pPr>
              <a:buFontTx/>
              <a:buChar char="-"/>
            </a:pPr>
            <a:r>
              <a:rPr lang="cs-CZ" dirty="0" err="1" smtClean="0"/>
              <a:t>Podvýkonové</a:t>
            </a:r>
            <a:r>
              <a:rPr lang="cs-CZ" dirty="0" smtClean="0"/>
              <a:t> </a:t>
            </a:r>
            <a:r>
              <a:rPr lang="cs-CZ" dirty="0" smtClean="0"/>
              <a:t>nadané děti</a:t>
            </a:r>
          </a:p>
          <a:p>
            <a:pPr>
              <a:buFontTx/>
              <a:buChar char="-"/>
            </a:pPr>
            <a:r>
              <a:rPr lang="cs-CZ" dirty="0" smtClean="0"/>
              <a:t>Dvakrát výjimečné nadané děti</a:t>
            </a:r>
          </a:p>
          <a:p>
            <a:pPr>
              <a:buFontTx/>
              <a:buChar char="-"/>
            </a:pPr>
            <a:r>
              <a:rPr lang="cs-CZ" dirty="0" smtClean="0"/>
              <a:t>Sociálně znevýhodněné nadané děti</a:t>
            </a:r>
          </a:p>
          <a:p>
            <a:pPr>
              <a:buFontTx/>
              <a:buChar char="-"/>
            </a:pPr>
            <a:r>
              <a:rPr lang="cs-CZ" dirty="0" smtClean="0"/>
              <a:t>Nadané děti z odlišného kulturního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51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Podvýkonné</a:t>
            </a:r>
            <a:r>
              <a:rPr lang="cs-CZ" b="1" dirty="0" smtClean="0"/>
              <a:t> nadané děti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Syndrom </a:t>
            </a:r>
            <a:r>
              <a:rPr lang="cs-CZ" dirty="0" err="1" smtClean="0"/>
              <a:t>underachievement</a:t>
            </a:r>
            <a:r>
              <a:rPr lang="cs-CZ" dirty="0" smtClean="0"/>
              <a:t> – rozpor mezi výkonem a potenciálem žáka</a:t>
            </a:r>
          </a:p>
          <a:p>
            <a:r>
              <a:rPr lang="cs-CZ" dirty="0" smtClean="0"/>
              <a:t>Neúspěšný, neprospívající</a:t>
            </a:r>
          </a:p>
          <a:p>
            <a:r>
              <a:rPr lang="cs-CZ" dirty="0" smtClean="0"/>
              <a:t>Důležité odlišení „neproduktivní“ nepodávají žádné výkony ve škole, ale výrazně vkládají svoji energii do volnočasových aktivit. Na rozdíl od </a:t>
            </a:r>
            <a:r>
              <a:rPr lang="cs-CZ" dirty="0" err="1" smtClean="0"/>
              <a:t>podvýkonných</a:t>
            </a:r>
            <a:r>
              <a:rPr lang="cs-CZ" dirty="0" smtClean="0"/>
              <a:t> mají dostatek vnitřní motivace a sebevědomí </a:t>
            </a:r>
          </a:p>
          <a:p>
            <a:r>
              <a:rPr lang="cs-CZ" dirty="0" err="1" smtClean="0"/>
              <a:t>Podvýkonovost</a:t>
            </a:r>
            <a:r>
              <a:rPr lang="cs-CZ" dirty="0" smtClean="0"/>
              <a:t> </a:t>
            </a:r>
            <a:r>
              <a:rPr lang="cs-CZ" dirty="0" smtClean="0"/>
              <a:t>není zapříčiněna dědičností</a:t>
            </a:r>
          </a:p>
          <a:p>
            <a:r>
              <a:rPr lang="cs-CZ" dirty="0" smtClean="0"/>
              <a:t>Často důsledek nevhodných výchovných </a:t>
            </a:r>
            <a:r>
              <a:rPr lang="cs-CZ" dirty="0" err="1" smtClean="0"/>
              <a:t>takti</a:t>
            </a:r>
            <a:r>
              <a:rPr lang="cs-CZ" dirty="0" smtClean="0"/>
              <a:t> – přehnaná ochrana dítěte, autoritativní nebo liberální výchova, příliš vysoké nebo nízké nároky</a:t>
            </a:r>
          </a:p>
          <a:p>
            <a:r>
              <a:rPr lang="cs-CZ" dirty="0" smtClean="0"/>
              <a:t>Také možnost identifikace na základě podobnosti (osobnosti rodiče)</a:t>
            </a:r>
          </a:p>
          <a:p>
            <a:r>
              <a:rPr lang="cs-CZ" dirty="0" smtClean="0"/>
              <a:t>Nevhodná kritika</a:t>
            </a:r>
          </a:p>
          <a:p>
            <a:r>
              <a:rPr lang="cs-CZ" dirty="0" smtClean="0"/>
              <a:t>Srovnávání – v rodinách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796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Druhy </a:t>
            </a:r>
            <a:r>
              <a:rPr lang="cs-CZ" dirty="0" err="1" smtClean="0"/>
              <a:t>podvýkonnosti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(in Jurášková, 2003)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Situační (občasný výskyt)</a:t>
            </a:r>
          </a:p>
          <a:p>
            <a:r>
              <a:rPr lang="cs-CZ" dirty="0" smtClean="0"/>
              <a:t>Chronická (stále snížený výkon)</a:t>
            </a:r>
          </a:p>
          <a:p>
            <a:r>
              <a:rPr lang="cs-CZ" dirty="0" smtClean="0"/>
              <a:t>Primární (bez zjevné příčiny)</a:t>
            </a:r>
          </a:p>
          <a:p>
            <a:r>
              <a:rPr lang="cs-CZ" dirty="0" smtClean="0"/>
              <a:t>Sekundární (průvodní jev určitého hendikepu)</a:t>
            </a:r>
          </a:p>
          <a:p>
            <a:pPr marL="0" indent="0">
              <a:buNone/>
            </a:pPr>
            <a:r>
              <a:rPr lang="cs-CZ" dirty="0" smtClean="0"/>
              <a:t>Projevy</a:t>
            </a:r>
          </a:p>
          <a:p>
            <a:pPr>
              <a:buFontTx/>
              <a:buChar char="-"/>
            </a:pPr>
            <a:r>
              <a:rPr lang="cs-CZ" dirty="0" smtClean="0"/>
              <a:t>Negativní přístup ke škole</a:t>
            </a:r>
          </a:p>
          <a:p>
            <a:pPr>
              <a:buFontTx/>
              <a:buChar char="-"/>
            </a:pPr>
            <a:r>
              <a:rPr lang="cs-CZ" dirty="0" smtClean="0"/>
              <a:t>Špatné učební návyky</a:t>
            </a:r>
          </a:p>
          <a:p>
            <a:pPr>
              <a:buFontTx/>
              <a:buChar char="-"/>
            </a:pPr>
            <a:r>
              <a:rPr lang="cs-CZ" dirty="0" smtClean="0"/>
              <a:t>Nedokončují se úkoly</a:t>
            </a:r>
          </a:p>
          <a:p>
            <a:pPr>
              <a:buFontTx/>
              <a:buChar char="-"/>
            </a:pPr>
            <a:r>
              <a:rPr lang="cs-CZ" dirty="0" smtClean="0"/>
              <a:t>Pasivní přístup ke škole</a:t>
            </a:r>
          </a:p>
          <a:p>
            <a:pPr>
              <a:buFontTx/>
              <a:buChar char="-"/>
            </a:pPr>
            <a:r>
              <a:rPr lang="cs-CZ" dirty="0" smtClean="0"/>
              <a:t>Spatně se soustředí</a:t>
            </a:r>
          </a:p>
          <a:p>
            <a:pPr>
              <a:buFontTx/>
              <a:buChar char="-"/>
            </a:pPr>
            <a:r>
              <a:rPr lang="cs-CZ" dirty="0" smtClean="0"/>
              <a:t>Přecitlivělí</a:t>
            </a:r>
          </a:p>
          <a:p>
            <a:pPr>
              <a:buFontTx/>
              <a:buChar char="-"/>
            </a:pPr>
            <a:r>
              <a:rPr lang="cs-CZ" dirty="0" smtClean="0"/>
              <a:t>Nedokáží se prosadit ve skupině</a:t>
            </a:r>
          </a:p>
          <a:p>
            <a:pPr>
              <a:buFontTx/>
              <a:buChar char="-"/>
            </a:pPr>
            <a:r>
              <a:rPr lang="cs-CZ" dirty="0" smtClean="0"/>
              <a:t>Cíle vytyčené, ale nedosažitelné, nebo nízké</a:t>
            </a:r>
          </a:p>
          <a:p>
            <a:pPr>
              <a:buFontTx/>
              <a:buChar char="-"/>
            </a:pPr>
            <a:r>
              <a:rPr lang="cs-CZ" dirty="0" smtClean="0"/>
              <a:t>Neuznávají rutinní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457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Zázračné děti (</a:t>
            </a:r>
            <a:r>
              <a:rPr lang="cs-CZ" dirty="0" err="1" smtClean="0"/>
              <a:t>Feldman</a:t>
            </a:r>
            <a:r>
              <a:rPr lang="cs-CZ" dirty="0" smtClean="0"/>
              <a:t>, 1986)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se svými výkony v některé kognitivní oblasti vyrovnávají dospělých profesionálům</a:t>
            </a:r>
          </a:p>
          <a:p>
            <a:r>
              <a:rPr lang="cs-CZ" dirty="0" smtClean="0"/>
              <a:t>Často šachy a hudba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1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Savanti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Jedinci vynikají  v určité oblasti</a:t>
            </a:r>
          </a:p>
          <a:p>
            <a:r>
              <a:rPr lang="cs-CZ" dirty="0" smtClean="0"/>
              <a:t>Zapamatování si telefonních seznamů, celých jízdních žáků</a:t>
            </a:r>
          </a:p>
          <a:p>
            <a:r>
              <a:rPr lang="cs-CZ" dirty="0" smtClean="0"/>
              <a:t>Často mezi autisty </a:t>
            </a:r>
            <a:r>
              <a:rPr lang="cs-CZ" smtClean="0"/>
              <a:t>(Cash, 1999)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712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245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Rizikové skupiny nadaných</vt:lpstr>
      <vt:lpstr>Rizikové skupiny nadaných děti</vt:lpstr>
      <vt:lpstr>Podvýkonné nadané děti</vt:lpstr>
      <vt:lpstr>Druhy podvýkonnosti (in Jurášková, 2003)</vt:lpstr>
      <vt:lpstr>Zázračné děti (Feldman, 1986)</vt:lpstr>
      <vt:lpstr>Savanti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nadaných</dc:title>
  <dc:creator>Anna</dc:creator>
  <cp:lastModifiedBy>Anna</cp:lastModifiedBy>
  <cp:revision>7</cp:revision>
  <dcterms:created xsi:type="dcterms:W3CDTF">2020-12-19T21:13:46Z</dcterms:created>
  <dcterms:modified xsi:type="dcterms:W3CDTF">2021-04-22T15:20:35Z</dcterms:modified>
</cp:coreProperties>
</file>