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13" r:id="rId5"/>
  </p:sldMasterIdLst>
  <p:notesMasterIdLst>
    <p:notesMasterId r:id="rId62"/>
  </p:notesMasterIdLst>
  <p:sldIdLst>
    <p:sldId id="256" r:id="rId6"/>
    <p:sldId id="315" r:id="rId7"/>
    <p:sldId id="257" r:id="rId8"/>
    <p:sldId id="316" r:id="rId9"/>
    <p:sldId id="258" r:id="rId10"/>
    <p:sldId id="259" r:id="rId11"/>
    <p:sldId id="260" r:id="rId12"/>
    <p:sldId id="264" r:id="rId13"/>
    <p:sldId id="267" r:id="rId14"/>
    <p:sldId id="320" r:id="rId15"/>
    <p:sldId id="337" r:id="rId16"/>
    <p:sldId id="338" r:id="rId17"/>
    <p:sldId id="339" r:id="rId18"/>
    <p:sldId id="268" r:id="rId19"/>
    <p:sldId id="269" r:id="rId20"/>
    <p:sldId id="331" r:id="rId21"/>
    <p:sldId id="274" r:id="rId22"/>
    <p:sldId id="271" r:id="rId23"/>
    <p:sldId id="272" r:id="rId24"/>
    <p:sldId id="275" r:id="rId25"/>
    <p:sldId id="270" r:id="rId26"/>
    <p:sldId id="321" r:id="rId27"/>
    <p:sldId id="325" r:id="rId28"/>
    <p:sldId id="326" r:id="rId29"/>
    <p:sldId id="327" r:id="rId30"/>
    <p:sldId id="328" r:id="rId31"/>
    <p:sldId id="330" r:id="rId32"/>
    <p:sldId id="273" r:id="rId33"/>
    <p:sldId id="333" r:id="rId34"/>
    <p:sldId id="334" r:id="rId35"/>
    <p:sldId id="335" r:id="rId36"/>
    <p:sldId id="332" r:id="rId37"/>
    <p:sldId id="279" r:id="rId38"/>
    <p:sldId id="280" r:id="rId39"/>
    <p:sldId id="282" r:id="rId40"/>
    <p:sldId id="310" r:id="rId41"/>
    <p:sldId id="283" r:id="rId42"/>
    <p:sldId id="284" r:id="rId43"/>
    <p:sldId id="287" r:id="rId44"/>
    <p:sldId id="288" r:id="rId45"/>
    <p:sldId id="289" r:id="rId46"/>
    <p:sldId id="291" r:id="rId47"/>
    <p:sldId id="292" r:id="rId48"/>
    <p:sldId id="336" r:id="rId49"/>
    <p:sldId id="304" r:id="rId50"/>
    <p:sldId id="319" r:id="rId51"/>
    <p:sldId id="305" r:id="rId52"/>
    <p:sldId id="314" r:id="rId53"/>
    <p:sldId id="307" r:id="rId54"/>
    <p:sldId id="306" r:id="rId55"/>
    <p:sldId id="318" r:id="rId56"/>
    <p:sldId id="303" r:id="rId57"/>
    <p:sldId id="302" r:id="rId58"/>
    <p:sldId id="309" r:id="rId59"/>
    <p:sldId id="311" r:id="rId60"/>
    <p:sldId id="313" r:id="rId61"/>
  </p:sldIdLst>
  <p:sldSz cx="10080625" cy="5670550"/>
  <p:notesSz cx="7559675" cy="106918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246" y="-90"/>
      </p:cViewPr>
      <p:guideLst>
        <p:guide orient="horz" pos="1786"/>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8"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cs-CZ" sz="4400" b="0" strike="noStrike" spc="-1">
                <a:latin typeface="Arial"/>
              </a:rPr>
              <a:t>Klikněte pro přesun snímku</a:t>
            </a:r>
          </a:p>
        </p:txBody>
      </p:sp>
      <p:sp>
        <p:nvSpPr>
          <p:cNvPr id="269" name="PlaceHolder 2"/>
          <p:cNvSpPr>
            <a:spLocks noGrp="1"/>
          </p:cNvSpPr>
          <p:nvPr>
            <p:ph type="body"/>
          </p:nvPr>
        </p:nvSpPr>
        <p:spPr>
          <a:xfrm>
            <a:off x="756000" y="5078520"/>
            <a:ext cx="6047640" cy="4811040"/>
          </a:xfrm>
          <a:prstGeom prst="rect">
            <a:avLst/>
          </a:prstGeom>
        </p:spPr>
        <p:txBody>
          <a:bodyPr lIns="0" tIns="0" rIns="0" bIns="0">
            <a:noAutofit/>
          </a:bodyPr>
          <a:lstStyle/>
          <a:p>
            <a:r>
              <a:rPr lang="cs-CZ" sz="2000" b="0" strike="noStrike" spc="-1">
                <a:latin typeface="Arial"/>
              </a:rPr>
              <a:t>Klikněte pro úpravu formátu komentářů</a:t>
            </a:r>
          </a:p>
        </p:txBody>
      </p:sp>
      <p:sp>
        <p:nvSpPr>
          <p:cNvPr id="270" name="PlaceHolder 3"/>
          <p:cNvSpPr>
            <a:spLocks noGrp="1"/>
          </p:cNvSpPr>
          <p:nvPr>
            <p:ph type="hdr"/>
          </p:nvPr>
        </p:nvSpPr>
        <p:spPr>
          <a:xfrm>
            <a:off x="0" y="0"/>
            <a:ext cx="3280680" cy="534240"/>
          </a:xfrm>
          <a:prstGeom prst="rect">
            <a:avLst/>
          </a:prstGeom>
        </p:spPr>
        <p:txBody>
          <a:bodyPr lIns="0" tIns="0" rIns="0" bIns="0">
            <a:noAutofit/>
          </a:bodyPr>
          <a:lstStyle/>
          <a:p>
            <a:r>
              <a:rPr lang="cs-CZ" sz="1400" b="0" strike="noStrike" spc="-1">
                <a:latin typeface="Times New Roman"/>
              </a:rPr>
              <a:t> </a:t>
            </a:r>
          </a:p>
        </p:txBody>
      </p:sp>
      <p:sp>
        <p:nvSpPr>
          <p:cNvPr id="271"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cs-CZ" sz="1400" b="0" strike="noStrike" spc="-1">
                <a:latin typeface="Times New Roman"/>
              </a:rPr>
              <a:t> </a:t>
            </a:r>
          </a:p>
        </p:txBody>
      </p:sp>
      <p:sp>
        <p:nvSpPr>
          <p:cNvPr id="272" name="PlaceHolder 5"/>
          <p:cNvSpPr>
            <a:spLocks noGrp="1"/>
          </p:cNvSpPr>
          <p:nvPr>
            <p:ph type="ftr"/>
          </p:nvPr>
        </p:nvSpPr>
        <p:spPr>
          <a:xfrm>
            <a:off x="0" y="10157400"/>
            <a:ext cx="3280680" cy="534240"/>
          </a:xfrm>
          <a:prstGeom prst="rect">
            <a:avLst/>
          </a:prstGeom>
        </p:spPr>
        <p:txBody>
          <a:bodyPr lIns="0" tIns="0" rIns="0" bIns="0" anchor="b">
            <a:noAutofit/>
          </a:bodyPr>
          <a:lstStyle/>
          <a:p>
            <a:r>
              <a:rPr lang="cs-CZ" sz="1400" b="0" strike="noStrike" spc="-1">
                <a:latin typeface="Times New Roman"/>
              </a:rPr>
              <a:t> </a:t>
            </a:r>
          </a:p>
        </p:txBody>
      </p:sp>
      <p:sp>
        <p:nvSpPr>
          <p:cNvPr id="273"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75F82A20-63D2-445B-914F-8E6369992FBA}" type="slidenum">
              <a:rPr lang="cs-CZ" sz="1400" b="0" strike="noStrike" spc="-1">
                <a:latin typeface="Times New Roman"/>
              </a:rPr>
              <a:t>‹#›</a:t>
            </a:fld>
            <a:endParaRPr lang="cs-CZ" sz="1400" b="0" strike="noStrike" spc="-1">
              <a:latin typeface="Times New Roman"/>
            </a:endParaRPr>
          </a:p>
        </p:txBody>
      </p:sp>
    </p:spTree>
    <p:extLst>
      <p:ext uri="{BB962C8B-B14F-4D97-AF65-F5344CB8AC3E}">
        <p14:creationId xmlns:p14="http://schemas.microsoft.com/office/powerpoint/2010/main" val="893330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CustomShape 1"/>
          <p:cNvSpPr/>
          <p:nvPr/>
        </p:nvSpPr>
        <p:spPr>
          <a:xfrm>
            <a:off x="4278960" y="10157400"/>
            <a:ext cx="3278880" cy="5324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775376AB-F3A4-4BB9-A56D-F9BE74FD10A2}" type="slidenum">
              <a:rPr lang="cs-CZ" sz="1400" b="0" strike="noStrike" spc="-1">
                <a:solidFill>
                  <a:srgbClr val="000000"/>
                </a:solidFill>
                <a:latin typeface="Times New Roman"/>
                <a:ea typeface="Segoe UI"/>
              </a:rPr>
              <a:t>8</a:t>
            </a:fld>
            <a:endParaRPr lang="cs-CZ" sz="1400" b="0" strike="noStrike" spc="-1">
              <a:latin typeface="Arial"/>
            </a:endParaRPr>
          </a:p>
        </p:txBody>
      </p:sp>
      <p:sp>
        <p:nvSpPr>
          <p:cNvPr id="440" name="CustomShape 2"/>
          <p:cNvSpPr/>
          <p:nvPr/>
        </p:nvSpPr>
        <p:spPr>
          <a:xfrm>
            <a:off x="4278960" y="10157400"/>
            <a:ext cx="3278880" cy="5324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F389014F-63B5-4A27-8BB9-9F31E0BCF9FF}" type="slidenum">
              <a:rPr lang="cs-CZ" sz="1400" b="0" strike="noStrike" spc="-1">
                <a:solidFill>
                  <a:srgbClr val="000000"/>
                </a:solidFill>
                <a:latin typeface="Times New Roman"/>
                <a:ea typeface="Segoe UI"/>
              </a:rPr>
              <a:t>8</a:t>
            </a:fld>
            <a:endParaRPr lang="cs-CZ" sz="1400" b="0" strike="noStrike" spc="-1">
              <a:latin typeface="Arial"/>
            </a:endParaRPr>
          </a:p>
        </p:txBody>
      </p:sp>
      <p:sp>
        <p:nvSpPr>
          <p:cNvPr id="441" name="PlaceHolder 3"/>
          <p:cNvSpPr>
            <a:spLocks noGrp="1" noRot="1" noChangeAspect="1"/>
          </p:cNvSpPr>
          <p:nvPr>
            <p:ph type="sldImg"/>
          </p:nvPr>
        </p:nvSpPr>
        <p:spPr>
          <a:xfrm>
            <a:off x="217488" y="812800"/>
            <a:ext cx="7123112" cy="4006850"/>
          </a:xfrm>
          <a:prstGeom prst="rect">
            <a:avLst/>
          </a:prstGeom>
        </p:spPr>
      </p:sp>
      <p:sp>
        <p:nvSpPr>
          <p:cNvPr id="442" name="PlaceHolder 4"/>
          <p:cNvSpPr>
            <a:spLocks noGrp="1"/>
          </p:cNvSpPr>
          <p:nvPr>
            <p:ph type="body"/>
          </p:nvPr>
        </p:nvSpPr>
        <p:spPr>
          <a:xfrm>
            <a:off x="756000" y="5078520"/>
            <a:ext cx="6045840" cy="480960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CustomShape 1"/>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DBA7F6E7-9691-4C31-B4BA-EC450CE26860}" type="slidenum">
              <a:rPr lang="cs-CZ" sz="1400" b="0" strike="noStrike" spc="-1">
                <a:solidFill>
                  <a:srgbClr val="000000"/>
                </a:solidFill>
                <a:latin typeface="Times New Roman"/>
                <a:ea typeface="Segoe UI"/>
              </a:rPr>
              <a:t>37</a:t>
            </a:fld>
            <a:endParaRPr lang="cs-CZ" sz="1400" b="0" strike="noStrike" spc="-1">
              <a:latin typeface="Arial"/>
            </a:endParaRPr>
          </a:p>
        </p:txBody>
      </p:sp>
      <p:sp>
        <p:nvSpPr>
          <p:cNvPr id="464" name="CustomShape 2"/>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941A0BA1-AE1A-43FB-B1F6-02F24693996C}" type="slidenum">
              <a:rPr lang="cs-CZ" sz="1400" b="0" strike="noStrike" spc="-1">
                <a:solidFill>
                  <a:srgbClr val="000000"/>
                </a:solidFill>
                <a:latin typeface="Times New Roman"/>
                <a:ea typeface="Segoe UI"/>
              </a:rPr>
              <a:t>37</a:t>
            </a:fld>
            <a:endParaRPr lang="cs-CZ" sz="1400" b="0" strike="noStrike" spc="-1">
              <a:latin typeface="Arial"/>
            </a:endParaRPr>
          </a:p>
        </p:txBody>
      </p:sp>
      <p:sp>
        <p:nvSpPr>
          <p:cNvPr id="465" name="PlaceHolder 3"/>
          <p:cNvSpPr>
            <a:spLocks noGrp="1" noRot="1" noChangeAspect="1"/>
          </p:cNvSpPr>
          <p:nvPr>
            <p:ph type="sldImg"/>
          </p:nvPr>
        </p:nvSpPr>
        <p:spPr>
          <a:xfrm>
            <a:off x="217488" y="812800"/>
            <a:ext cx="7121525" cy="4005263"/>
          </a:xfrm>
          <a:prstGeom prst="rect">
            <a:avLst/>
          </a:prstGeom>
        </p:spPr>
      </p:sp>
      <p:sp>
        <p:nvSpPr>
          <p:cNvPr id="466" name="PlaceHolder 4"/>
          <p:cNvSpPr>
            <a:spLocks noGrp="1"/>
          </p:cNvSpPr>
          <p:nvPr>
            <p:ph type="body"/>
          </p:nvPr>
        </p:nvSpPr>
        <p:spPr>
          <a:xfrm>
            <a:off x="756000" y="5078520"/>
            <a:ext cx="6044040" cy="480744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CustomShape 1"/>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3BA506FE-47EA-465F-9A72-6F48621AE641}" type="slidenum">
              <a:rPr lang="cs-CZ" sz="1400" b="0" strike="noStrike" spc="-1">
                <a:solidFill>
                  <a:srgbClr val="000000"/>
                </a:solidFill>
                <a:latin typeface="Times New Roman"/>
                <a:ea typeface="Segoe UI"/>
              </a:rPr>
              <a:t>43</a:t>
            </a:fld>
            <a:endParaRPr lang="cs-CZ" sz="1400" b="0" strike="noStrike" spc="-1">
              <a:latin typeface="Arial"/>
            </a:endParaRPr>
          </a:p>
        </p:txBody>
      </p:sp>
      <p:sp>
        <p:nvSpPr>
          <p:cNvPr id="468" name="CustomShape 2"/>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ED214EB0-60F3-4CF6-B772-816BBBA58811}" type="slidenum">
              <a:rPr lang="cs-CZ" sz="1400" b="0" strike="noStrike" spc="-1">
                <a:solidFill>
                  <a:srgbClr val="000000"/>
                </a:solidFill>
                <a:latin typeface="Times New Roman"/>
                <a:ea typeface="Segoe UI"/>
              </a:rPr>
              <a:t>43</a:t>
            </a:fld>
            <a:endParaRPr lang="cs-CZ" sz="1400" b="0" strike="noStrike" spc="-1">
              <a:latin typeface="Arial"/>
            </a:endParaRPr>
          </a:p>
        </p:txBody>
      </p:sp>
      <p:sp>
        <p:nvSpPr>
          <p:cNvPr id="469" name="PlaceHolder 3"/>
          <p:cNvSpPr>
            <a:spLocks noGrp="1" noRot="1" noChangeAspect="1"/>
          </p:cNvSpPr>
          <p:nvPr>
            <p:ph type="sldImg"/>
          </p:nvPr>
        </p:nvSpPr>
        <p:spPr>
          <a:xfrm>
            <a:off x="217488" y="812800"/>
            <a:ext cx="7121525" cy="4005263"/>
          </a:xfrm>
          <a:prstGeom prst="rect">
            <a:avLst/>
          </a:prstGeom>
        </p:spPr>
      </p:sp>
      <p:sp>
        <p:nvSpPr>
          <p:cNvPr id="470" name="PlaceHolder 4"/>
          <p:cNvSpPr>
            <a:spLocks noGrp="1"/>
          </p:cNvSpPr>
          <p:nvPr>
            <p:ph type="body"/>
          </p:nvPr>
        </p:nvSpPr>
        <p:spPr>
          <a:xfrm>
            <a:off x="756000" y="5078520"/>
            <a:ext cx="6044040" cy="480744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CustomShape 1"/>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3BA506FE-47EA-465F-9A72-6F48621AE641}" type="slidenum">
              <a:rPr lang="cs-CZ" sz="1400" b="0" strike="noStrike" spc="-1">
                <a:solidFill>
                  <a:srgbClr val="000000"/>
                </a:solidFill>
                <a:latin typeface="Times New Roman"/>
                <a:ea typeface="Segoe UI"/>
              </a:rPr>
              <a:t>44</a:t>
            </a:fld>
            <a:endParaRPr lang="cs-CZ" sz="1400" b="0" strike="noStrike" spc="-1">
              <a:latin typeface="Arial"/>
            </a:endParaRPr>
          </a:p>
        </p:txBody>
      </p:sp>
      <p:sp>
        <p:nvSpPr>
          <p:cNvPr id="468" name="CustomShape 2"/>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ED214EB0-60F3-4CF6-B772-816BBBA58811}" type="slidenum">
              <a:rPr lang="cs-CZ" sz="1400" b="0" strike="noStrike" spc="-1">
                <a:solidFill>
                  <a:srgbClr val="000000"/>
                </a:solidFill>
                <a:latin typeface="Times New Roman"/>
                <a:ea typeface="Segoe UI"/>
              </a:rPr>
              <a:t>44</a:t>
            </a:fld>
            <a:endParaRPr lang="cs-CZ" sz="1400" b="0" strike="noStrike" spc="-1">
              <a:latin typeface="Arial"/>
            </a:endParaRPr>
          </a:p>
        </p:txBody>
      </p:sp>
      <p:sp>
        <p:nvSpPr>
          <p:cNvPr id="469" name="PlaceHolder 3"/>
          <p:cNvSpPr>
            <a:spLocks noGrp="1" noRot="1" noChangeAspect="1"/>
          </p:cNvSpPr>
          <p:nvPr>
            <p:ph type="sldImg"/>
          </p:nvPr>
        </p:nvSpPr>
        <p:spPr>
          <a:xfrm>
            <a:off x="217488" y="812800"/>
            <a:ext cx="7121525" cy="4005263"/>
          </a:xfrm>
          <a:prstGeom prst="rect">
            <a:avLst/>
          </a:prstGeom>
        </p:spPr>
      </p:sp>
      <p:sp>
        <p:nvSpPr>
          <p:cNvPr id="470" name="PlaceHolder 4"/>
          <p:cNvSpPr>
            <a:spLocks noGrp="1"/>
          </p:cNvSpPr>
          <p:nvPr>
            <p:ph type="body"/>
          </p:nvPr>
        </p:nvSpPr>
        <p:spPr>
          <a:xfrm>
            <a:off x="756000" y="5078520"/>
            <a:ext cx="6044040" cy="480744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CustomShape 1"/>
          <p:cNvSpPr/>
          <p:nvPr/>
        </p:nvSpPr>
        <p:spPr>
          <a:xfrm>
            <a:off x="4278960" y="10157400"/>
            <a:ext cx="3278880" cy="5324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58159B83-A7F2-428A-A859-B9EFC306FBC9}" type="slidenum">
              <a:rPr lang="cs-CZ" sz="1400" b="0" strike="noStrike" spc="-1">
                <a:solidFill>
                  <a:srgbClr val="000000"/>
                </a:solidFill>
                <a:latin typeface="Times New Roman"/>
                <a:ea typeface="Segoe UI"/>
              </a:rPr>
              <a:t>51</a:t>
            </a:fld>
            <a:endParaRPr lang="cs-CZ" sz="1400" b="0" strike="noStrike" spc="-1">
              <a:latin typeface="Arial"/>
            </a:endParaRPr>
          </a:p>
        </p:txBody>
      </p:sp>
      <p:sp>
        <p:nvSpPr>
          <p:cNvPr id="436" name="CustomShape 2"/>
          <p:cNvSpPr/>
          <p:nvPr/>
        </p:nvSpPr>
        <p:spPr>
          <a:xfrm>
            <a:off x="4278960" y="10157400"/>
            <a:ext cx="3278880" cy="5324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3F5EC570-0CC2-4568-9B29-C01742D07373}" type="slidenum">
              <a:rPr lang="cs-CZ" sz="1400" b="0" strike="noStrike" spc="-1">
                <a:solidFill>
                  <a:srgbClr val="000000"/>
                </a:solidFill>
                <a:latin typeface="Times New Roman"/>
                <a:ea typeface="Segoe UI"/>
              </a:rPr>
              <a:t>51</a:t>
            </a:fld>
            <a:endParaRPr lang="cs-CZ" sz="1400" b="0" strike="noStrike" spc="-1">
              <a:latin typeface="Arial"/>
            </a:endParaRPr>
          </a:p>
        </p:txBody>
      </p:sp>
      <p:sp>
        <p:nvSpPr>
          <p:cNvPr id="437" name="PlaceHolder 3"/>
          <p:cNvSpPr>
            <a:spLocks noGrp="1" noRot="1" noChangeAspect="1"/>
          </p:cNvSpPr>
          <p:nvPr>
            <p:ph type="sldImg"/>
          </p:nvPr>
        </p:nvSpPr>
        <p:spPr>
          <a:xfrm>
            <a:off x="217488" y="812800"/>
            <a:ext cx="7123112" cy="4006850"/>
          </a:xfrm>
          <a:prstGeom prst="rect">
            <a:avLst/>
          </a:prstGeom>
        </p:spPr>
      </p:sp>
      <p:sp>
        <p:nvSpPr>
          <p:cNvPr id="438" name="PlaceHolder 4"/>
          <p:cNvSpPr>
            <a:spLocks noGrp="1"/>
          </p:cNvSpPr>
          <p:nvPr>
            <p:ph type="body"/>
          </p:nvPr>
        </p:nvSpPr>
        <p:spPr>
          <a:xfrm>
            <a:off x="756000" y="5078520"/>
            <a:ext cx="6045840" cy="480960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CustomShape 1"/>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732F3A7E-15F4-406D-BB55-43F504451707}" type="slidenum">
              <a:rPr lang="cs-CZ" sz="1800" b="0" strike="noStrike" spc="-1">
                <a:solidFill>
                  <a:srgbClr val="000000"/>
                </a:solidFill>
                <a:latin typeface="+mn-lt"/>
                <a:ea typeface="+mn-ea"/>
              </a:rPr>
              <a:t>52</a:t>
            </a:fld>
            <a:endParaRPr lang="cs-CZ" sz="1800" b="0" strike="noStrike" spc="-1">
              <a:latin typeface="Arial"/>
            </a:endParaRPr>
          </a:p>
        </p:txBody>
      </p:sp>
      <p:sp>
        <p:nvSpPr>
          <p:cNvPr id="480" name="CustomShape 2"/>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613B505D-FC0E-4EB8-91E3-04D1CBE9BF37}" type="slidenum">
              <a:rPr lang="cs-CZ" sz="1800" b="0" strike="noStrike" spc="-1">
                <a:solidFill>
                  <a:srgbClr val="000000"/>
                </a:solidFill>
                <a:latin typeface="+mn-lt"/>
                <a:ea typeface="+mn-ea"/>
              </a:rPr>
              <a:t>52</a:t>
            </a:fld>
            <a:endParaRPr lang="cs-CZ" sz="1800" b="0" strike="noStrike" spc="-1">
              <a:latin typeface="Arial"/>
            </a:endParaRPr>
          </a:p>
        </p:txBody>
      </p:sp>
      <p:sp>
        <p:nvSpPr>
          <p:cNvPr id="481" name="PlaceHolder 3"/>
          <p:cNvSpPr>
            <a:spLocks noGrp="1" noRot="1" noChangeAspect="1"/>
          </p:cNvSpPr>
          <p:nvPr>
            <p:ph type="sldImg"/>
          </p:nvPr>
        </p:nvSpPr>
        <p:spPr>
          <a:xfrm>
            <a:off x="217488" y="812800"/>
            <a:ext cx="7123112" cy="4006850"/>
          </a:xfrm>
          <a:prstGeom prst="rect">
            <a:avLst/>
          </a:prstGeom>
        </p:spPr>
      </p:sp>
      <p:sp>
        <p:nvSpPr>
          <p:cNvPr id="482" name="PlaceHolder 4"/>
          <p:cNvSpPr>
            <a:spLocks noGrp="1"/>
          </p:cNvSpPr>
          <p:nvPr>
            <p:ph type="body"/>
          </p:nvPr>
        </p:nvSpPr>
        <p:spPr>
          <a:xfrm>
            <a:off x="756000" y="5078520"/>
            <a:ext cx="6046200" cy="480960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CustomShape 1"/>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57D7F483-89E2-465D-AF45-144EBFA6D0B2}" type="slidenum">
              <a:rPr lang="cs-CZ" sz="1800" b="0" strike="noStrike" spc="-1">
                <a:solidFill>
                  <a:srgbClr val="000000"/>
                </a:solidFill>
                <a:latin typeface="+mn-lt"/>
                <a:ea typeface="+mn-ea"/>
              </a:rPr>
              <a:t>54</a:t>
            </a:fld>
            <a:endParaRPr lang="cs-CZ" sz="1800" b="0" strike="noStrike" spc="-1">
              <a:latin typeface="Arial"/>
            </a:endParaRPr>
          </a:p>
        </p:txBody>
      </p:sp>
      <p:sp>
        <p:nvSpPr>
          <p:cNvPr id="484" name="CustomShape 2"/>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B6003811-6163-4C87-9DDF-5FEDE56CC0E1}" type="slidenum">
              <a:rPr lang="cs-CZ" sz="1800" b="0" strike="noStrike" spc="-1">
                <a:solidFill>
                  <a:srgbClr val="000000"/>
                </a:solidFill>
                <a:latin typeface="+mn-lt"/>
                <a:ea typeface="+mn-ea"/>
              </a:rPr>
              <a:t>54</a:t>
            </a:fld>
            <a:endParaRPr lang="cs-CZ" sz="1800" b="0" strike="noStrike" spc="-1">
              <a:latin typeface="Arial"/>
            </a:endParaRPr>
          </a:p>
        </p:txBody>
      </p:sp>
      <p:sp>
        <p:nvSpPr>
          <p:cNvPr id="485" name="PlaceHolder 3"/>
          <p:cNvSpPr>
            <a:spLocks noGrp="1" noRot="1" noChangeAspect="1"/>
          </p:cNvSpPr>
          <p:nvPr>
            <p:ph type="sldImg"/>
          </p:nvPr>
        </p:nvSpPr>
        <p:spPr>
          <a:xfrm>
            <a:off x="217488" y="812800"/>
            <a:ext cx="7123112" cy="4006850"/>
          </a:xfrm>
          <a:prstGeom prst="rect">
            <a:avLst/>
          </a:prstGeom>
        </p:spPr>
      </p:sp>
      <p:sp>
        <p:nvSpPr>
          <p:cNvPr id="486" name="PlaceHolder 4"/>
          <p:cNvSpPr>
            <a:spLocks noGrp="1"/>
          </p:cNvSpPr>
          <p:nvPr>
            <p:ph type="body"/>
          </p:nvPr>
        </p:nvSpPr>
        <p:spPr>
          <a:xfrm>
            <a:off x="756000" y="5078520"/>
            <a:ext cx="6046200" cy="480960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CustomShape 1"/>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09D87405-C760-4A56-81A6-5E9D0F3C6F16}" type="slidenum">
              <a:rPr lang="cs-CZ" sz="1800" b="0" strike="noStrike" spc="-1">
                <a:solidFill>
                  <a:srgbClr val="000000"/>
                </a:solidFill>
                <a:latin typeface="+mn-lt"/>
                <a:ea typeface="+mn-ea"/>
              </a:rPr>
              <a:t>56</a:t>
            </a:fld>
            <a:endParaRPr lang="cs-CZ" sz="1800" b="0" strike="noStrike" spc="-1">
              <a:latin typeface="Arial"/>
            </a:endParaRPr>
          </a:p>
        </p:txBody>
      </p:sp>
      <p:sp>
        <p:nvSpPr>
          <p:cNvPr id="488" name="CustomShape 2"/>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8DA621F8-C14B-4972-ACD9-6E4E45F8DEE8}" type="slidenum">
              <a:rPr lang="cs-CZ" sz="1800" b="0" strike="noStrike" spc="-1">
                <a:solidFill>
                  <a:srgbClr val="000000"/>
                </a:solidFill>
                <a:latin typeface="+mn-lt"/>
                <a:ea typeface="+mn-ea"/>
              </a:rPr>
              <a:t>56</a:t>
            </a:fld>
            <a:endParaRPr lang="cs-CZ" sz="1800" b="0" strike="noStrike" spc="-1">
              <a:latin typeface="Arial"/>
            </a:endParaRPr>
          </a:p>
        </p:txBody>
      </p:sp>
      <p:sp>
        <p:nvSpPr>
          <p:cNvPr id="489" name="PlaceHolder 3"/>
          <p:cNvSpPr>
            <a:spLocks noGrp="1" noRot="1" noChangeAspect="1"/>
          </p:cNvSpPr>
          <p:nvPr>
            <p:ph type="sldImg"/>
          </p:nvPr>
        </p:nvSpPr>
        <p:spPr>
          <a:xfrm>
            <a:off x="217488" y="812800"/>
            <a:ext cx="7123112" cy="4006850"/>
          </a:xfrm>
          <a:prstGeom prst="rect">
            <a:avLst/>
          </a:prstGeom>
        </p:spPr>
      </p:sp>
      <p:sp>
        <p:nvSpPr>
          <p:cNvPr id="490" name="PlaceHolder 4"/>
          <p:cNvSpPr>
            <a:spLocks noGrp="1"/>
          </p:cNvSpPr>
          <p:nvPr>
            <p:ph type="body"/>
          </p:nvPr>
        </p:nvSpPr>
        <p:spPr>
          <a:xfrm>
            <a:off x="756000" y="5078520"/>
            <a:ext cx="6046200" cy="480960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CustomShape 1"/>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67D8FAF5-ACAF-47F6-81AD-36DB1D0B269C}" type="slidenum">
              <a:rPr lang="cs-CZ" sz="1400" b="0" strike="noStrike" spc="-1">
                <a:solidFill>
                  <a:srgbClr val="000000"/>
                </a:solidFill>
                <a:latin typeface="Times New Roman"/>
                <a:ea typeface="Segoe UI"/>
              </a:rPr>
              <a:t>14</a:t>
            </a:fld>
            <a:endParaRPr lang="cs-CZ" sz="1400" b="0" strike="noStrike" spc="-1">
              <a:latin typeface="Arial"/>
            </a:endParaRPr>
          </a:p>
        </p:txBody>
      </p:sp>
      <p:sp>
        <p:nvSpPr>
          <p:cNvPr id="444" name="CustomShape 2"/>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54C3EE54-757E-4341-BA28-CCB48DD42526}" type="slidenum">
              <a:rPr lang="cs-CZ" sz="1400" b="0" strike="noStrike" spc="-1">
                <a:solidFill>
                  <a:srgbClr val="000000"/>
                </a:solidFill>
                <a:latin typeface="Times New Roman"/>
                <a:ea typeface="Segoe UI"/>
              </a:rPr>
              <a:t>14</a:t>
            </a:fld>
            <a:endParaRPr lang="cs-CZ" sz="1400" b="0" strike="noStrike" spc="-1">
              <a:latin typeface="Arial"/>
            </a:endParaRPr>
          </a:p>
        </p:txBody>
      </p:sp>
      <p:sp>
        <p:nvSpPr>
          <p:cNvPr id="445" name="PlaceHolder 3"/>
          <p:cNvSpPr>
            <a:spLocks noGrp="1" noRot="1" noChangeAspect="1"/>
          </p:cNvSpPr>
          <p:nvPr>
            <p:ph type="sldImg"/>
          </p:nvPr>
        </p:nvSpPr>
        <p:spPr>
          <a:xfrm>
            <a:off x="217488" y="812800"/>
            <a:ext cx="7121525" cy="4005263"/>
          </a:xfrm>
          <a:prstGeom prst="rect">
            <a:avLst/>
          </a:prstGeom>
        </p:spPr>
      </p:sp>
      <p:sp>
        <p:nvSpPr>
          <p:cNvPr id="446" name="PlaceHolder 4"/>
          <p:cNvSpPr>
            <a:spLocks noGrp="1"/>
          </p:cNvSpPr>
          <p:nvPr>
            <p:ph type="body"/>
          </p:nvPr>
        </p:nvSpPr>
        <p:spPr>
          <a:xfrm>
            <a:off x="756000" y="5078520"/>
            <a:ext cx="6044040" cy="480744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CustomShape 1"/>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B8DE414E-55E3-4EFA-A0B5-795C7788FF1F}" type="slidenum">
              <a:rPr lang="cs-CZ" sz="1400" b="0" strike="noStrike" spc="-1">
                <a:solidFill>
                  <a:srgbClr val="000000"/>
                </a:solidFill>
                <a:latin typeface="Times New Roman"/>
                <a:ea typeface="Segoe UI"/>
              </a:rPr>
              <a:t>15</a:t>
            </a:fld>
            <a:endParaRPr lang="cs-CZ" sz="1400" b="0" strike="noStrike" spc="-1">
              <a:latin typeface="Arial"/>
            </a:endParaRPr>
          </a:p>
        </p:txBody>
      </p:sp>
      <p:sp>
        <p:nvSpPr>
          <p:cNvPr id="448" name="CustomShape 2"/>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551DA427-7AD8-4541-97C0-037E1E7BF9FC}" type="slidenum">
              <a:rPr lang="cs-CZ" sz="1400" b="0" strike="noStrike" spc="-1">
                <a:solidFill>
                  <a:srgbClr val="000000"/>
                </a:solidFill>
                <a:latin typeface="Times New Roman"/>
                <a:ea typeface="Segoe UI"/>
              </a:rPr>
              <a:t>15</a:t>
            </a:fld>
            <a:endParaRPr lang="cs-CZ" sz="1400" b="0" strike="noStrike" spc="-1">
              <a:latin typeface="Arial"/>
            </a:endParaRPr>
          </a:p>
        </p:txBody>
      </p:sp>
      <p:sp>
        <p:nvSpPr>
          <p:cNvPr id="449" name="PlaceHolder 3"/>
          <p:cNvSpPr>
            <a:spLocks noGrp="1" noRot="1" noChangeAspect="1"/>
          </p:cNvSpPr>
          <p:nvPr>
            <p:ph type="sldImg"/>
          </p:nvPr>
        </p:nvSpPr>
        <p:spPr>
          <a:xfrm>
            <a:off x="217488" y="812800"/>
            <a:ext cx="7121525" cy="4005263"/>
          </a:xfrm>
          <a:prstGeom prst="rect">
            <a:avLst/>
          </a:prstGeom>
        </p:spPr>
      </p:sp>
      <p:sp>
        <p:nvSpPr>
          <p:cNvPr id="450" name="PlaceHolder 4"/>
          <p:cNvSpPr>
            <a:spLocks noGrp="1"/>
          </p:cNvSpPr>
          <p:nvPr>
            <p:ph type="body"/>
          </p:nvPr>
        </p:nvSpPr>
        <p:spPr>
          <a:xfrm>
            <a:off x="756000" y="5078520"/>
            <a:ext cx="6044040" cy="480744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CustomShape 1"/>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F9A19F04-9B1E-4DE9-83A2-2EFB9B58C991}" type="slidenum">
              <a:rPr lang="cs-CZ" sz="1800" b="0" strike="noStrike" spc="-1">
                <a:solidFill>
                  <a:srgbClr val="000000"/>
                </a:solidFill>
                <a:latin typeface="+mn-lt"/>
                <a:ea typeface="+mn-ea"/>
              </a:rPr>
              <a:t>17</a:t>
            </a:fld>
            <a:endParaRPr lang="cs-CZ" sz="1800" b="0" strike="noStrike" spc="-1">
              <a:latin typeface="Arial"/>
            </a:endParaRPr>
          </a:p>
        </p:txBody>
      </p:sp>
      <p:sp>
        <p:nvSpPr>
          <p:cNvPr id="456" name="CustomShape 2"/>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260F9719-A8F6-4838-92D0-B673753FA989}" type="slidenum">
              <a:rPr lang="cs-CZ" sz="1800" b="0" strike="noStrike" spc="-1">
                <a:solidFill>
                  <a:srgbClr val="000000"/>
                </a:solidFill>
                <a:latin typeface="+mn-lt"/>
                <a:ea typeface="+mn-ea"/>
              </a:rPr>
              <a:t>17</a:t>
            </a:fld>
            <a:endParaRPr lang="cs-CZ" sz="1800" b="0" strike="noStrike" spc="-1">
              <a:latin typeface="Arial"/>
            </a:endParaRPr>
          </a:p>
        </p:txBody>
      </p:sp>
      <p:sp>
        <p:nvSpPr>
          <p:cNvPr id="457" name="PlaceHolder 3"/>
          <p:cNvSpPr>
            <a:spLocks noGrp="1" noRot="1" noChangeAspect="1"/>
          </p:cNvSpPr>
          <p:nvPr>
            <p:ph type="sldImg"/>
          </p:nvPr>
        </p:nvSpPr>
        <p:spPr>
          <a:xfrm>
            <a:off x="217488" y="812800"/>
            <a:ext cx="7123112" cy="4006850"/>
          </a:xfrm>
          <a:prstGeom prst="rect">
            <a:avLst/>
          </a:prstGeom>
        </p:spPr>
      </p:sp>
      <p:sp>
        <p:nvSpPr>
          <p:cNvPr id="458" name="PlaceHolder 4"/>
          <p:cNvSpPr>
            <a:spLocks noGrp="1"/>
          </p:cNvSpPr>
          <p:nvPr>
            <p:ph type="body"/>
          </p:nvPr>
        </p:nvSpPr>
        <p:spPr>
          <a:xfrm>
            <a:off x="756000" y="5078520"/>
            <a:ext cx="6046200" cy="480960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CustomShape 1"/>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450C9310-1827-4829-BBED-9E20A1B3928C}" type="slidenum">
              <a:rPr lang="cs-CZ" sz="1800" b="0" strike="noStrike" spc="-1">
                <a:solidFill>
                  <a:srgbClr val="000000"/>
                </a:solidFill>
                <a:latin typeface="+mn-lt"/>
                <a:ea typeface="+mn-ea"/>
              </a:rPr>
              <a:t>20</a:t>
            </a:fld>
            <a:endParaRPr lang="cs-CZ" sz="1800" b="0" strike="noStrike" spc="-1">
              <a:latin typeface="Arial"/>
            </a:endParaRPr>
          </a:p>
        </p:txBody>
      </p:sp>
      <p:sp>
        <p:nvSpPr>
          <p:cNvPr id="460" name="CustomShape 2"/>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60A496D8-6823-4D46-A8D8-7503A9C5AA9A}" type="slidenum">
              <a:rPr lang="cs-CZ" sz="1800" b="0" strike="noStrike" spc="-1">
                <a:solidFill>
                  <a:srgbClr val="000000"/>
                </a:solidFill>
                <a:latin typeface="+mn-lt"/>
                <a:ea typeface="+mn-ea"/>
              </a:rPr>
              <a:t>20</a:t>
            </a:fld>
            <a:endParaRPr lang="cs-CZ" sz="1800" b="0" strike="noStrike" spc="-1">
              <a:latin typeface="Arial"/>
            </a:endParaRPr>
          </a:p>
        </p:txBody>
      </p:sp>
      <p:sp>
        <p:nvSpPr>
          <p:cNvPr id="461" name="PlaceHolder 3"/>
          <p:cNvSpPr>
            <a:spLocks noGrp="1" noRot="1" noChangeAspect="1"/>
          </p:cNvSpPr>
          <p:nvPr>
            <p:ph type="sldImg"/>
          </p:nvPr>
        </p:nvSpPr>
        <p:spPr>
          <a:xfrm>
            <a:off x="217488" y="812800"/>
            <a:ext cx="7123112" cy="4006850"/>
          </a:xfrm>
          <a:prstGeom prst="rect">
            <a:avLst/>
          </a:prstGeom>
        </p:spPr>
      </p:sp>
      <p:sp>
        <p:nvSpPr>
          <p:cNvPr id="462" name="PlaceHolder 4"/>
          <p:cNvSpPr>
            <a:spLocks noGrp="1"/>
          </p:cNvSpPr>
          <p:nvPr>
            <p:ph type="body"/>
          </p:nvPr>
        </p:nvSpPr>
        <p:spPr>
          <a:xfrm>
            <a:off x="756000" y="5078520"/>
            <a:ext cx="6046200" cy="480960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CustomShape 1"/>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7322A40C-4590-4E17-BB30-082719349098}" type="slidenum">
              <a:rPr lang="cs-CZ" sz="1400" b="0" strike="noStrike" spc="-1">
                <a:solidFill>
                  <a:srgbClr val="000000"/>
                </a:solidFill>
                <a:latin typeface="Times New Roman"/>
                <a:ea typeface="Segoe UI"/>
              </a:rPr>
              <a:t>21</a:t>
            </a:fld>
            <a:endParaRPr lang="cs-CZ" sz="1400" b="0" strike="noStrike" spc="-1">
              <a:latin typeface="Arial"/>
            </a:endParaRPr>
          </a:p>
        </p:txBody>
      </p:sp>
      <p:sp>
        <p:nvSpPr>
          <p:cNvPr id="452" name="CustomShape 2"/>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0C64913A-9692-40F0-AFCB-4C0930818F8D}" type="slidenum">
              <a:rPr lang="cs-CZ" sz="1400" b="0" strike="noStrike" spc="-1">
                <a:solidFill>
                  <a:srgbClr val="000000"/>
                </a:solidFill>
                <a:latin typeface="Times New Roman"/>
                <a:ea typeface="Segoe UI"/>
              </a:rPr>
              <a:t>21</a:t>
            </a:fld>
            <a:endParaRPr lang="cs-CZ" sz="1400" b="0" strike="noStrike" spc="-1">
              <a:latin typeface="Arial"/>
            </a:endParaRPr>
          </a:p>
        </p:txBody>
      </p:sp>
      <p:sp>
        <p:nvSpPr>
          <p:cNvPr id="453" name="PlaceHolder 3"/>
          <p:cNvSpPr>
            <a:spLocks noGrp="1" noRot="1" noChangeAspect="1"/>
          </p:cNvSpPr>
          <p:nvPr>
            <p:ph type="sldImg"/>
          </p:nvPr>
        </p:nvSpPr>
        <p:spPr>
          <a:xfrm>
            <a:off x="217440" y="812880"/>
            <a:ext cx="7121520" cy="4005360"/>
          </a:xfrm>
          <a:prstGeom prst="rect">
            <a:avLst/>
          </a:prstGeom>
        </p:spPr>
      </p:sp>
      <p:sp>
        <p:nvSpPr>
          <p:cNvPr id="454" name="PlaceHolder 4"/>
          <p:cNvSpPr>
            <a:spLocks noGrp="1"/>
          </p:cNvSpPr>
          <p:nvPr>
            <p:ph type="body"/>
          </p:nvPr>
        </p:nvSpPr>
        <p:spPr>
          <a:xfrm>
            <a:off x="756000" y="5078520"/>
            <a:ext cx="6044040" cy="480744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F4121ED-5AB9-4A20-9E8C-D3E890153957}" type="slidenum">
              <a:rPr lang="cs-CZ" altLang="cs-CZ"/>
              <a:pPr/>
              <a:t>22</a:t>
            </a:fld>
            <a:endParaRPr lang="cs-CZ" altLang="cs-CZ"/>
          </a:p>
        </p:txBody>
      </p:sp>
      <p:sp>
        <p:nvSpPr>
          <p:cNvPr id="32769" name="Rectangle 1"/>
          <p:cNvSpPr txBox="1">
            <a:spLocks noGrp="1" noRot="1" noChangeAspect="1" noChangeArrowheads="1"/>
          </p:cNvSpPr>
          <p:nvPr>
            <p:ph type="sldImg"/>
          </p:nvPr>
        </p:nvSpPr>
        <p:spPr bwMode="auto">
          <a:xfrm>
            <a:off x="215900" y="801688"/>
            <a:ext cx="7127875" cy="40100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p:cNvSpPr txBox="1">
            <a:spLocks noGrp="1" noChangeArrowheads="1"/>
          </p:cNvSpPr>
          <p:nvPr>
            <p:ph type="body" idx="1"/>
          </p:nvPr>
        </p:nvSpPr>
        <p:spPr bwMode="auto">
          <a:xfrm>
            <a:off x="755968" y="5078611"/>
            <a:ext cx="6047740" cy="481131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CustomShape 1"/>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BA870487-F06F-4D9B-8FCA-61B5108DF8B9}" type="slidenum">
              <a:rPr lang="cs-CZ" sz="1400" b="0" strike="noStrike" spc="-1">
                <a:solidFill>
                  <a:srgbClr val="000000"/>
                </a:solidFill>
                <a:latin typeface="Times New Roman"/>
                <a:ea typeface="Segoe UI"/>
              </a:rPr>
              <a:t>29</a:t>
            </a:fld>
            <a:endParaRPr lang="cs-CZ" sz="1400" b="0" strike="noStrike" spc="-1">
              <a:latin typeface="Arial"/>
            </a:endParaRPr>
          </a:p>
        </p:txBody>
      </p:sp>
      <p:sp>
        <p:nvSpPr>
          <p:cNvPr id="476" name="CustomShape 2"/>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654AADC5-7598-41C1-B94E-CA06AFDC8F28}" type="slidenum">
              <a:rPr lang="cs-CZ" sz="1400" b="0" strike="noStrike" spc="-1">
                <a:solidFill>
                  <a:srgbClr val="000000"/>
                </a:solidFill>
                <a:latin typeface="Times New Roman"/>
                <a:ea typeface="Segoe UI"/>
              </a:rPr>
              <a:t>29</a:t>
            </a:fld>
            <a:endParaRPr lang="cs-CZ" sz="1400" b="0" strike="noStrike" spc="-1">
              <a:latin typeface="Arial"/>
            </a:endParaRPr>
          </a:p>
        </p:txBody>
      </p:sp>
      <p:sp>
        <p:nvSpPr>
          <p:cNvPr id="477" name="PlaceHolder 3"/>
          <p:cNvSpPr>
            <a:spLocks noGrp="1" noRot="1" noChangeAspect="1"/>
          </p:cNvSpPr>
          <p:nvPr>
            <p:ph type="sldImg"/>
          </p:nvPr>
        </p:nvSpPr>
        <p:spPr>
          <a:xfrm>
            <a:off x="217488" y="812800"/>
            <a:ext cx="7121525" cy="4005263"/>
          </a:xfrm>
          <a:prstGeom prst="rect">
            <a:avLst/>
          </a:prstGeom>
        </p:spPr>
      </p:sp>
      <p:sp>
        <p:nvSpPr>
          <p:cNvPr id="478" name="PlaceHolder 4"/>
          <p:cNvSpPr>
            <a:spLocks noGrp="1"/>
          </p:cNvSpPr>
          <p:nvPr>
            <p:ph type="body"/>
          </p:nvPr>
        </p:nvSpPr>
        <p:spPr>
          <a:xfrm>
            <a:off x="756000" y="5078520"/>
            <a:ext cx="6044040" cy="480744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CustomShape 1"/>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721037AB-AB1D-40BC-B170-B2428110AF97}" type="slidenum">
              <a:rPr lang="cs-CZ" sz="1400" b="0" strike="noStrike" spc="-1">
                <a:solidFill>
                  <a:srgbClr val="000000"/>
                </a:solidFill>
                <a:latin typeface="Times New Roman"/>
                <a:ea typeface="Segoe UI"/>
              </a:rPr>
              <a:t>30</a:t>
            </a:fld>
            <a:endParaRPr lang="cs-CZ" sz="1400" b="0" strike="noStrike" spc="-1">
              <a:latin typeface="Arial"/>
            </a:endParaRPr>
          </a:p>
        </p:txBody>
      </p:sp>
      <p:sp>
        <p:nvSpPr>
          <p:cNvPr id="472" name="CustomShape 2"/>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532260EA-7CBD-49D2-91C0-73B07D74E28A}" type="slidenum">
              <a:rPr lang="cs-CZ" sz="1400" b="0" strike="noStrike" spc="-1">
                <a:solidFill>
                  <a:srgbClr val="000000"/>
                </a:solidFill>
                <a:latin typeface="Times New Roman"/>
                <a:ea typeface="Segoe UI"/>
              </a:rPr>
              <a:t>30</a:t>
            </a:fld>
            <a:endParaRPr lang="cs-CZ" sz="1400" b="0" strike="noStrike" spc="-1">
              <a:latin typeface="Arial"/>
            </a:endParaRPr>
          </a:p>
        </p:txBody>
      </p:sp>
      <p:sp>
        <p:nvSpPr>
          <p:cNvPr id="473" name="PlaceHolder 3"/>
          <p:cNvSpPr>
            <a:spLocks noGrp="1" noRot="1" noChangeAspect="1"/>
          </p:cNvSpPr>
          <p:nvPr>
            <p:ph type="sldImg"/>
          </p:nvPr>
        </p:nvSpPr>
        <p:spPr>
          <a:xfrm>
            <a:off x="217488" y="812800"/>
            <a:ext cx="7121525" cy="4005263"/>
          </a:xfrm>
          <a:prstGeom prst="rect">
            <a:avLst/>
          </a:prstGeom>
        </p:spPr>
      </p:sp>
      <p:sp>
        <p:nvSpPr>
          <p:cNvPr id="474" name="PlaceHolder 4"/>
          <p:cNvSpPr>
            <a:spLocks noGrp="1"/>
          </p:cNvSpPr>
          <p:nvPr>
            <p:ph type="body"/>
          </p:nvPr>
        </p:nvSpPr>
        <p:spPr>
          <a:xfrm>
            <a:off x="756000" y="5078520"/>
            <a:ext cx="6044040" cy="480744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25"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cs-CZ" sz="3200" b="0" strike="noStrike" spc="-1">
              <a:latin typeface="Arial"/>
            </a:endParaRPr>
          </a:p>
        </p:txBody>
      </p:sp>
      <p:sp>
        <p:nvSpPr>
          <p:cNvPr id="26"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28"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29"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30"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
        <p:nvSpPr>
          <p:cNvPr id="31"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33"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cs-CZ" sz="3200" b="0" strike="noStrike" spc="-1">
              <a:latin typeface="Arial"/>
            </a:endParaRPr>
          </a:p>
        </p:txBody>
      </p:sp>
      <p:sp>
        <p:nvSpPr>
          <p:cNvPr id="34"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cs-CZ" sz="3200" b="0" strike="noStrike" spc="-1">
              <a:latin typeface="Arial"/>
            </a:endParaRPr>
          </a:p>
        </p:txBody>
      </p:sp>
      <p:sp>
        <p:nvSpPr>
          <p:cNvPr id="35"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cs-CZ" sz="3200" b="0" strike="noStrike" spc="-1">
              <a:latin typeface="Arial"/>
            </a:endParaRPr>
          </a:p>
        </p:txBody>
      </p:sp>
      <p:sp>
        <p:nvSpPr>
          <p:cNvPr id="36"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cs-CZ" sz="3200" b="0" strike="noStrike" spc="-1">
              <a:latin typeface="Arial"/>
            </a:endParaRPr>
          </a:p>
        </p:txBody>
      </p:sp>
      <p:sp>
        <p:nvSpPr>
          <p:cNvPr id="37"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cs-CZ" sz="3200" b="0" strike="noStrike" spc="-1">
              <a:latin typeface="Arial"/>
            </a:endParaRPr>
          </a:p>
        </p:txBody>
      </p:sp>
      <p:sp>
        <p:nvSpPr>
          <p:cNvPr id="38"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43"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45"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47"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48"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52"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53"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
        <p:nvSpPr>
          <p:cNvPr id="54"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4"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56"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5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58"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60"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61"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62"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64"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cs-CZ" sz="3200" b="0" strike="noStrike" spc="-1">
              <a:latin typeface="Arial"/>
            </a:endParaRPr>
          </a:p>
        </p:txBody>
      </p:sp>
      <p:sp>
        <p:nvSpPr>
          <p:cNvPr id="65"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67"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68"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69"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
        <p:nvSpPr>
          <p:cNvPr id="70"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72"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cs-CZ" sz="3200" b="0" strike="noStrike" spc="-1">
              <a:latin typeface="Arial"/>
            </a:endParaRPr>
          </a:p>
        </p:txBody>
      </p:sp>
      <p:sp>
        <p:nvSpPr>
          <p:cNvPr id="73"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cs-CZ" sz="3200" b="0" strike="noStrike" spc="-1">
              <a:latin typeface="Arial"/>
            </a:endParaRPr>
          </a:p>
        </p:txBody>
      </p:sp>
      <p:sp>
        <p:nvSpPr>
          <p:cNvPr id="74"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cs-CZ" sz="3200" b="0" strike="noStrike" spc="-1">
              <a:latin typeface="Arial"/>
            </a:endParaRPr>
          </a:p>
        </p:txBody>
      </p:sp>
      <p:sp>
        <p:nvSpPr>
          <p:cNvPr id="75"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cs-CZ" sz="3200" b="0" strike="noStrike" spc="-1">
              <a:latin typeface="Arial"/>
            </a:endParaRPr>
          </a:p>
        </p:txBody>
      </p:sp>
      <p:sp>
        <p:nvSpPr>
          <p:cNvPr id="76"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cs-CZ" sz="3200" b="0" strike="noStrike" spc="-1">
              <a:latin typeface="Arial"/>
            </a:endParaRPr>
          </a:p>
        </p:txBody>
      </p:sp>
      <p:sp>
        <p:nvSpPr>
          <p:cNvPr id="77"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81"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83"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85"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86"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6"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8"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90"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91"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
        <p:nvSpPr>
          <p:cNvPr id="92"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94"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95"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96"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98"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99"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100"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02"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cs-CZ" sz="3200" b="0" strike="noStrike" spc="-1">
              <a:latin typeface="Arial"/>
            </a:endParaRPr>
          </a:p>
        </p:txBody>
      </p:sp>
      <p:sp>
        <p:nvSpPr>
          <p:cNvPr id="103"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05"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106"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107"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
        <p:nvSpPr>
          <p:cNvPr id="108"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10"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cs-CZ" sz="3200" b="0" strike="noStrike" spc="-1">
              <a:latin typeface="Arial"/>
            </a:endParaRPr>
          </a:p>
        </p:txBody>
      </p:sp>
      <p:sp>
        <p:nvSpPr>
          <p:cNvPr id="111"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cs-CZ" sz="3200" b="0" strike="noStrike" spc="-1">
              <a:latin typeface="Arial"/>
            </a:endParaRPr>
          </a:p>
        </p:txBody>
      </p:sp>
      <p:sp>
        <p:nvSpPr>
          <p:cNvPr id="112"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cs-CZ" sz="3200" b="0" strike="noStrike" spc="-1">
              <a:latin typeface="Arial"/>
            </a:endParaRPr>
          </a:p>
        </p:txBody>
      </p:sp>
      <p:sp>
        <p:nvSpPr>
          <p:cNvPr id="113"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cs-CZ" sz="3200" b="0" strike="noStrike" spc="-1">
              <a:latin typeface="Arial"/>
            </a:endParaRPr>
          </a:p>
        </p:txBody>
      </p:sp>
      <p:sp>
        <p:nvSpPr>
          <p:cNvPr id="114"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cs-CZ" sz="3200" b="0" strike="noStrike" spc="-1">
              <a:latin typeface="Arial"/>
            </a:endParaRPr>
          </a:p>
        </p:txBody>
      </p:sp>
      <p:sp>
        <p:nvSpPr>
          <p:cNvPr id="115"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19"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21"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8"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9"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23"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124"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6"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28"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129"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
        <p:nvSpPr>
          <p:cNvPr id="130"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32"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133"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134"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36"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13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138"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40"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cs-CZ" sz="3200" b="0" strike="noStrike" spc="-1">
              <a:latin typeface="Arial"/>
            </a:endParaRPr>
          </a:p>
        </p:txBody>
      </p:sp>
      <p:sp>
        <p:nvSpPr>
          <p:cNvPr id="141"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43"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144"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145"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
        <p:nvSpPr>
          <p:cNvPr id="146"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48"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cs-CZ" sz="3200" b="0" strike="noStrike" spc="-1">
              <a:latin typeface="Arial"/>
            </a:endParaRPr>
          </a:p>
        </p:txBody>
      </p:sp>
      <p:sp>
        <p:nvSpPr>
          <p:cNvPr id="149"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cs-CZ" sz="3200" b="0" strike="noStrike" spc="-1">
              <a:latin typeface="Arial"/>
            </a:endParaRPr>
          </a:p>
        </p:txBody>
      </p:sp>
      <p:sp>
        <p:nvSpPr>
          <p:cNvPr id="150"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cs-CZ" sz="3200" b="0" strike="noStrike" spc="-1">
              <a:latin typeface="Arial"/>
            </a:endParaRPr>
          </a:p>
        </p:txBody>
      </p:sp>
      <p:sp>
        <p:nvSpPr>
          <p:cNvPr id="151"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cs-CZ" sz="3200" b="0" strike="noStrike" spc="-1">
              <a:latin typeface="Arial"/>
            </a:endParaRPr>
          </a:p>
        </p:txBody>
      </p:sp>
      <p:sp>
        <p:nvSpPr>
          <p:cNvPr id="152"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cs-CZ" sz="3200" b="0" strike="noStrike" spc="-1">
              <a:latin typeface="Arial"/>
            </a:endParaRPr>
          </a:p>
        </p:txBody>
      </p:sp>
      <p:sp>
        <p:nvSpPr>
          <p:cNvPr id="153"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95"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97"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99"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200"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2"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204"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205"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
        <p:nvSpPr>
          <p:cNvPr id="206"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208"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209"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210"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212"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213"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214"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216"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cs-CZ" sz="3200" b="0" strike="noStrike" spc="-1">
              <a:latin typeface="Arial"/>
            </a:endParaRPr>
          </a:p>
        </p:txBody>
      </p:sp>
      <p:sp>
        <p:nvSpPr>
          <p:cNvPr id="217"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219"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220"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221"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
        <p:nvSpPr>
          <p:cNvPr id="222"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224"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cs-CZ" sz="3200" b="0" strike="noStrike" spc="-1">
              <a:latin typeface="Arial"/>
            </a:endParaRPr>
          </a:p>
        </p:txBody>
      </p:sp>
      <p:sp>
        <p:nvSpPr>
          <p:cNvPr id="225"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cs-CZ" sz="3200" b="0" strike="noStrike" spc="-1">
              <a:latin typeface="Arial"/>
            </a:endParaRPr>
          </a:p>
        </p:txBody>
      </p:sp>
      <p:sp>
        <p:nvSpPr>
          <p:cNvPr id="226"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cs-CZ" sz="3200" b="0" strike="noStrike" spc="-1">
              <a:latin typeface="Arial"/>
            </a:endParaRPr>
          </a:p>
        </p:txBody>
      </p:sp>
      <p:sp>
        <p:nvSpPr>
          <p:cNvPr id="227"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cs-CZ" sz="3200" b="0" strike="noStrike" spc="-1">
              <a:latin typeface="Arial"/>
            </a:endParaRPr>
          </a:p>
        </p:txBody>
      </p:sp>
      <p:sp>
        <p:nvSpPr>
          <p:cNvPr id="228"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cs-CZ" sz="3200" b="0" strike="noStrike" spc="-1">
              <a:latin typeface="Arial"/>
            </a:endParaRPr>
          </a:p>
        </p:txBody>
      </p:sp>
      <p:sp>
        <p:nvSpPr>
          <p:cNvPr id="229"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3"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14"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
        <p:nvSpPr>
          <p:cNvPr id="15"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7"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18"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19"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21"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22"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23"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Obrázek 2"/>
          <p:cNvPicPr/>
          <p:nvPr/>
        </p:nvPicPr>
        <p:blipFill>
          <a:blip r:embed="rId14"/>
          <a:stretch/>
        </p:blipFill>
        <p:spPr>
          <a:xfrm>
            <a:off x="0" y="0"/>
            <a:ext cx="10080720" cy="5664960"/>
          </a:xfrm>
          <a:prstGeom prst="rect">
            <a:avLst/>
          </a:prstGeom>
          <a:ln>
            <a:noFill/>
          </a:ln>
        </p:spPr>
      </p:pic>
      <p:sp>
        <p:nvSpPr>
          <p:cNvPr id="4"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r>
              <a:rPr lang="cs-CZ" sz="4400" b="0" strike="noStrike" spc="-1">
                <a:latin typeface="Arial"/>
              </a:rPr>
              <a:t>Klikněte pro úpravu formátu textu nadpisu</a:t>
            </a:r>
          </a:p>
        </p:txBody>
      </p:sp>
      <p:sp>
        <p:nvSpPr>
          <p:cNvPr id="2"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cs-CZ" sz="3200" b="0" strike="noStrike" spc="-1">
                <a:latin typeface="Arial"/>
              </a:rPr>
              <a:t>Klikněte pro úpravu formátu textu osnovy</a:t>
            </a:r>
          </a:p>
          <a:p>
            <a:pPr marL="864000" lvl="1" indent="-324000">
              <a:spcBef>
                <a:spcPts val="1134"/>
              </a:spcBef>
              <a:buClr>
                <a:srgbClr val="000000"/>
              </a:buClr>
              <a:buSzPct val="75000"/>
              <a:buFont typeface="Symbol" charset="2"/>
              <a:buChar char=""/>
            </a:pPr>
            <a:r>
              <a:rPr lang="cs-CZ" sz="2800" b="0" strike="noStrike" spc="-1">
                <a:latin typeface="Arial"/>
              </a:rPr>
              <a:t>Druhá úroveň</a:t>
            </a:r>
          </a:p>
          <a:p>
            <a:pPr marL="1296000" lvl="2" indent="-288000">
              <a:spcBef>
                <a:spcPts val="850"/>
              </a:spcBef>
              <a:buClr>
                <a:srgbClr val="000000"/>
              </a:buClr>
              <a:buSzPct val="45000"/>
              <a:buFont typeface="Wingdings" charset="2"/>
              <a:buChar char=""/>
            </a:pPr>
            <a:r>
              <a:rPr lang="cs-CZ" sz="2400" b="0" strike="noStrike" spc="-1">
                <a:latin typeface="Arial"/>
              </a:rPr>
              <a:t>Třetí úroveň</a:t>
            </a:r>
          </a:p>
          <a:p>
            <a:pPr marL="1728000" lvl="3" indent="-216000">
              <a:spcBef>
                <a:spcPts val="567"/>
              </a:spcBef>
              <a:buClr>
                <a:srgbClr val="000000"/>
              </a:buClr>
              <a:buSzPct val="75000"/>
              <a:buFont typeface="Symbol" charset="2"/>
              <a:buChar char=""/>
            </a:pPr>
            <a:r>
              <a:rPr lang="cs-CZ" sz="2000" b="0" strike="noStrike" spc="-1">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latin typeface="Arial"/>
              </a:rPr>
              <a:t>Šestá úroveň</a:t>
            </a:r>
          </a:p>
          <a:p>
            <a:pPr marL="3024000" lvl="6" indent="-216000">
              <a:spcBef>
                <a:spcPts val="283"/>
              </a:spcBef>
              <a:buClr>
                <a:srgbClr val="000000"/>
              </a:buClr>
              <a:buSzPct val="45000"/>
              <a:buFont typeface="Wingdings" charset="2"/>
              <a:buChar char=""/>
            </a:pPr>
            <a:r>
              <a:rPr lang="cs-CZ" sz="2000" b="0" strike="noStrike" spc="-1">
                <a:latin typeface="Arial"/>
              </a:rPr>
              <a:t>Sedmá úroveň</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9" name="Obrázek 38"/>
          <p:cNvPicPr/>
          <p:nvPr/>
        </p:nvPicPr>
        <p:blipFill>
          <a:blip r:embed="rId14"/>
          <a:stretch/>
        </p:blipFill>
        <p:spPr>
          <a:xfrm>
            <a:off x="0" y="0"/>
            <a:ext cx="10080720" cy="5664960"/>
          </a:xfrm>
          <a:prstGeom prst="rect">
            <a:avLst/>
          </a:prstGeom>
          <a:ln>
            <a:noFill/>
          </a:ln>
        </p:spPr>
      </p:pic>
      <p:sp>
        <p:nvSpPr>
          <p:cNvPr id="40"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r>
              <a:rPr lang="cs-CZ" sz="4400" b="0" strike="noStrike" spc="-1">
                <a:latin typeface="Arial"/>
              </a:rPr>
              <a:t>Klikněte pro úpravu formátu textu nadpisu</a:t>
            </a:r>
          </a:p>
        </p:txBody>
      </p:sp>
      <p:sp>
        <p:nvSpPr>
          <p:cNvPr id="41"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cs-CZ" sz="3200" b="0" strike="noStrike" spc="-1">
                <a:latin typeface="Arial"/>
              </a:rPr>
              <a:t>Klikněte pro úpravu formátu textu osnovy</a:t>
            </a:r>
          </a:p>
          <a:p>
            <a:pPr marL="864000" lvl="1" indent="-324000">
              <a:spcBef>
                <a:spcPts val="1134"/>
              </a:spcBef>
              <a:buClr>
                <a:srgbClr val="000000"/>
              </a:buClr>
              <a:buSzPct val="75000"/>
              <a:buFont typeface="Symbol" charset="2"/>
              <a:buChar char=""/>
            </a:pPr>
            <a:r>
              <a:rPr lang="cs-CZ" sz="2800" b="0" strike="noStrike" spc="-1">
                <a:latin typeface="Arial"/>
              </a:rPr>
              <a:t>Druhá úroveň</a:t>
            </a:r>
          </a:p>
          <a:p>
            <a:pPr marL="1296000" lvl="2" indent="-288000">
              <a:spcBef>
                <a:spcPts val="850"/>
              </a:spcBef>
              <a:buClr>
                <a:srgbClr val="000000"/>
              </a:buClr>
              <a:buSzPct val="45000"/>
              <a:buFont typeface="Wingdings" charset="2"/>
              <a:buChar char=""/>
            </a:pPr>
            <a:r>
              <a:rPr lang="cs-CZ" sz="2400" b="0" strike="noStrike" spc="-1">
                <a:latin typeface="Arial"/>
              </a:rPr>
              <a:t>Třetí úroveň</a:t>
            </a:r>
          </a:p>
          <a:p>
            <a:pPr marL="1728000" lvl="3" indent="-216000">
              <a:spcBef>
                <a:spcPts val="567"/>
              </a:spcBef>
              <a:buClr>
                <a:srgbClr val="000000"/>
              </a:buClr>
              <a:buSzPct val="75000"/>
              <a:buFont typeface="Symbol" charset="2"/>
              <a:buChar char=""/>
            </a:pPr>
            <a:r>
              <a:rPr lang="cs-CZ" sz="2000" b="0" strike="noStrike" spc="-1">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latin typeface="Arial"/>
              </a:rPr>
              <a:t>Šestá úroveň</a:t>
            </a:r>
          </a:p>
          <a:p>
            <a:pPr marL="3024000" lvl="6" indent="-216000">
              <a:spcBef>
                <a:spcPts val="283"/>
              </a:spcBef>
              <a:buClr>
                <a:srgbClr val="000000"/>
              </a:buClr>
              <a:buSzPct val="45000"/>
              <a:buFont typeface="Wingdings" charset="2"/>
              <a:buChar char=""/>
            </a:pPr>
            <a:r>
              <a:rPr lang="cs-CZ" sz="2000" b="0" strike="noStrike" spc="-1">
                <a:latin typeface="Arial"/>
              </a:rPr>
              <a:t>Sedmá úroveň</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r>
              <a:rPr lang="cs-CZ" sz="4400" b="0" strike="noStrike" spc="-1">
                <a:latin typeface="Arial"/>
              </a:rPr>
              <a:t>Klikněte pro úpravu formátu textu nadpisu</a:t>
            </a:r>
          </a:p>
        </p:txBody>
      </p:sp>
      <p:sp>
        <p:nvSpPr>
          <p:cNvPr id="79"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cs-CZ" sz="3200" b="0" strike="noStrike" spc="-1">
                <a:latin typeface="Arial"/>
              </a:rPr>
              <a:t>Klikněte pro úpravu formátu textu osnovy</a:t>
            </a:r>
          </a:p>
          <a:p>
            <a:pPr marL="864000" lvl="1" indent="-324000">
              <a:spcBef>
                <a:spcPts val="1134"/>
              </a:spcBef>
              <a:buClr>
                <a:srgbClr val="000000"/>
              </a:buClr>
              <a:buSzPct val="75000"/>
              <a:buFont typeface="Symbol" charset="2"/>
              <a:buChar char=""/>
            </a:pPr>
            <a:r>
              <a:rPr lang="cs-CZ" sz="2800" b="0" strike="noStrike" spc="-1">
                <a:latin typeface="Arial"/>
              </a:rPr>
              <a:t>Druhá úroveň</a:t>
            </a:r>
          </a:p>
          <a:p>
            <a:pPr marL="1296000" lvl="2" indent="-288000">
              <a:spcBef>
                <a:spcPts val="850"/>
              </a:spcBef>
              <a:buClr>
                <a:srgbClr val="000000"/>
              </a:buClr>
              <a:buSzPct val="45000"/>
              <a:buFont typeface="Wingdings" charset="2"/>
              <a:buChar char=""/>
            </a:pPr>
            <a:r>
              <a:rPr lang="cs-CZ" sz="2400" b="0" strike="noStrike" spc="-1">
                <a:latin typeface="Arial"/>
              </a:rPr>
              <a:t>Třetí úroveň</a:t>
            </a:r>
          </a:p>
          <a:p>
            <a:pPr marL="1728000" lvl="3" indent="-216000">
              <a:spcBef>
                <a:spcPts val="567"/>
              </a:spcBef>
              <a:buClr>
                <a:srgbClr val="000000"/>
              </a:buClr>
              <a:buSzPct val="75000"/>
              <a:buFont typeface="Symbol" charset="2"/>
              <a:buChar char=""/>
            </a:pPr>
            <a:r>
              <a:rPr lang="cs-CZ" sz="2000" b="0" strike="noStrike" spc="-1">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latin typeface="Arial"/>
              </a:rPr>
              <a:t>Šestá úroveň</a:t>
            </a:r>
          </a:p>
          <a:p>
            <a:pPr marL="3024000" lvl="6" indent="-216000">
              <a:spcBef>
                <a:spcPts val="283"/>
              </a:spcBef>
              <a:buClr>
                <a:srgbClr val="000000"/>
              </a:buClr>
              <a:buSzPct val="45000"/>
              <a:buFont typeface="Wingdings" charset="2"/>
              <a:buChar char=""/>
            </a:pPr>
            <a:r>
              <a:rPr lang="cs-CZ" sz="2000" b="0" strike="noStrike" spc="-1">
                <a:latin typeface="Arial"/>
              </a:rPr>
              <a:t>Sedmá úroveň</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r>
              <a:rPr lang="cs-CZ" sz="4400" b="0" strike="noStrike" spc="-1">
                <a:latin typeface="Arial"/>
              </a:rPr>
              <a:t>Klikněte pro úpravu formátu textu nadpisu</a:t>
            </a:r>
          </a:p>
        </p:txBody>
      </p:sp>
      <p:sp>
        <p:nvSpPr>
          <p:cNvPr id="117"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cs-CZ" sz="3200" b="0" strike="noStrike" spc="-1">
                <a:latin typeface="Arial"/>
              </a:rPr>
              <a:t>Klikněte pro úpravu formátu textu osnovy</a:t>
            </a:r>
          </a:p>
          <a:p>
            <a:pPr marL="864000" lvl="1" indent="-324000">
              <a:spcBef>
                <a:spcPts val="1134"/>
              </a:spcBef>
              <a:buClr>
                <a:srgbClr val="000000"/>
              </a:buClr>
              <a:buSzPct val="75000"/>
              <a:buFont typeface="Symbol" charset="2"/>
              <a:buChar char=""/>
            </a:pPr>
            <a:r>
              <a:rPr lang="cs-CZ" sz="2800" b="0" strike="noStrike" spc="-1">
                <a:latin typeface="Arial"/>
              </a:rPr>
              <a:t>Druhá úroveň</a:t>
            </a:r>
          </a:p>
          <a:p>
            <a:pPr marL="1296000" lvl="2" indent="-288000">
              <a:spcBef>
                <a:spcPts val="850"/>
              </a:spcBef>
              <a:buClr>
                <a:srgbClr val="000000"/>
              </a:buClr>
              <a:buSzPct val="45000"/>
              <a:buFont typeface="Wingdings" charset="2"/>
              <a:buChar char=""/>
            </a:pPr>
            <a:r>
              <a:rPr lang="cs-CZ" sz="2400" b="0" strike="noStrike" spc="-1">
                <a:latin typeface="Arial"/>
              </a:rPr>
              <a:t>Třetí úroveň</a:t>
            </a:r>
          </a:p>
          <a:p>
            <a:pPr marL="1728000" lvl="3" indent="-216000">
              <a:spcBef>
                <a:spcPts val="567"/>
              </a:spcBef>
              <a:buClr>
                <a:srgbClr val="000000"/>
              </a:buClr>
              <a:buSzPct val="75000"/>
              <a:buFont typeface="Symbol" charset="2"/>
              <a:buChar char=""/>
            </a:pPr>
            <a:r>
              <a:rPr lang="cs-CZ" sz="2000" b="0" strike="noStrike" spc="-1">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latin typeface="Arial"/>
              </a:rPr>
              <a:t>Šestá úroveň</a:t>
            </a:r>
          </a:p>
          <a:p>
            <a:pPr marL="3024000" lvl="6" indent="-216000">
              <a:spcBef>
                <a:spcPts val="283"/>
              </a:spcBef>
              <a:buClr>
                <a:srgbClr val="000000"/>
              </a:buClr>
              <a:buSzPct val="45000"/>
              <a:buFont typeface="Wingdings" charset="2"/>
              <a:buChar char=""/>
            </a:pPr>
            <a:r>
              <a:rPr lang="cs-CZ" sz="2000" b="0" strike="noStrike" spc="-1">
                <a:latin typeface="Arial"/>
              </a:rPr>
              <a:t>Sedmá úroveň</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2"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r>
              <a:rPr lang="cs-CZ" sz="4400" b="0" strike="noStrike" spc="-1">
                <a:latin typeface="Arial"/>
              </a:rPr>
              <a:t>Klikněte pro úpravu formátu textu nadpisu</a:t>
            </a:r>
          </a:p>
        </p:txBody>
      </p:sp>
      <p:sp>
        <p:nvSpPr>
          <p:cNvPr id="193"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cs-CZ" sz="3200" b="0" strike="noStrike" spc="-1">
                <a:latin typeface="Arial"/>
              </a:rPr>
              <a:t>Klikněte pro úpravu formátu textu osnovy</a:t>
            </a:r>
          </a:p>
          <a:p>
            <a:pPr marL="864000" lvl="1" indent="-324000">
              <a:spcBef>
                <a:spcPts val="1134"/>
              </a:spcBef>
              <a:buClr>
                <a:srgbClr val="000000"/>
              </a:buClr>
              <a:buSzPct val="75000"/>
              <a:buFont typeface="Symbol" charset="2"/>
              <a:buChar char=""/>
            </a:pPr>
            <a:r>
              <a:rPr lang="cs-CZ" sz="2800" b="0" strike="noStrike" spc="-1">
                <a:latin typeface="Arial"/>
              </a:rPr>
              <a:t>Druhá úroveň</a:t>
            </a:r>
          </a:p>
          <a:p>
            <a:pPr marL="1296000" lvl="2" indent="-288000">
              <a:spcBef>
                <a:spcPts val="850"/>
              </a:spcBef>
              <a:buClr>
                <a:srgbClr val="000000"/>
              </a:buClr>
              <a:buSzPct val="45000"/>
              <a:buFont typeface="Wingdings" charset="2"/>
              <a:buChar char=""/>
            </a:pPr>
            <a:r>
              <a:rPr lang="cs-CZ" sz="2400" b="0" strike="noStrike" spc="-1">
                <a:latin typeface="Arial"/>
              </a:rPr>
              <a:t>Třetí úroveň</a:t>
            </a:r>
          </a:p>
          <a:p>
            <a:pPr marL="1728000" lvl="3" indent="-216000">
              <a:spcBef>
                <a:spcPts val="567"/>
              </a:spcBef>
              <a:buClr>
                <a:srgbClr val="000000"/>
              </a:buClr>
              <a:buSzPct val="75000"/>
              <a:buFont typeface="Symbol" charset="2"/>
              <a:buChar char=""/>
            </a:pPr>
            <a:r>
              <a:rPr lang="cs-CZ" sz="2000" b="0" strike="noStrike" spc="-1">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latin typeface="Arial"/>
              </a:rPr>
              <a:t>Šestá úroveň</a:t>
            </a:r>
          </a:p>
          <a:p>
            <a:pPr marL="3024000" lvl="6" indent="-216000">
              <a:spcBef>
                <a:spcPts val="283"/>
              </a:spcBef>
              <a:buClr>
                <a:srgbClr val="000000"/>
              </a:buClr>
              <a:buSzPct val="45000"/>
              <a:buFont typeface="Wingdings" charset="2"/>
              <a:buChar char=""/>
            </a:pPr>
            <a:r>
              <a:rPr lang="cs-CZ" sz="2000" b="0" strike="noStrike" spc="-1">
                <a:latin typeface="Arial"/>
              </a:rPr>
              <a:t>Sedmá úroveň</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hyperlink" Target="https://www.rozhlas.cz/radio_cesko/vyroci/_zprava/30-4-1777-narodil-se-johann-carl-friedrich-gauss--576821" TargetMode="Externa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iqtest-narodu.wz.cz/" TargetMode="External"/><Relationship Id="rId2" Type="http://schemas.openxmlformats.org/officeDocument/2006/relationships/notesSlide" Target="../notesSlides/notesSlide9.xml"/><Relationship Id="rId1" Type="http://schemas.openxmlformats.org/officeDocument/2006/relationships/slideLayout" Target="../slideLayouts/slideLayout25.xml"/><Relationship Id="rId5" Type="http://schemas.openxmlformats.org/officeDocument/2006/relationships/hyperlink" Target="https://deti.mensa.cz/index.php?pg=odborne-informace--identifikace-nadani--testovani-inteligence&amp;aid=61" TargetMode="External"/><Relationship Id="rId4" Type="http://schemas.openxmlformats.org/officeDocument/2006/relationships/hyperlink" Target="https://www.irozhlas.cz/zivotni-styl/spolecnost/martin-jan-stransky-neurologie-socialni-site-dopamin-lajk-mobily-videohry_1905281515_och"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3" Type="http://schemas.openxmlformats.org/officeDocument/2006/relationships/hyperlink" Target="http://www.americkecentrum.cz/mandelinka-bramborova-americky-brouk" TargetMode="External"/><Relationship Id="rId2" Type="http://schemas.openxmlformats.org/officeDocument/2006/relationships/notesSlide" Target="../notesSlides/notesSlide14.xml"/><Relationship Id="rId1" Type="http://schemas.openxmlformats.org/officeDocument/2006/relationships/slideLayout" Target="../slideLayouts/slideLayout37.xml"/><Relationship Id="rId5" Type="http://schemas.openxmlformats.org/officeDocument/2006/relationships/image" Target="../media/image35.png"/><Relationship Id="rId4" Type="http://schemas.openxmlformats.org/officeDocument/2006/relationships/image" Target="../media/image34.png"/></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hyperlink" Target="https://epochaplus.cz/kdo-byli-nejvetsi-geniove-v-historii" TargetMode="External"/><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3" Type="http://schemas.openxmlformats.org/officeDocument/2006/relationships/hyperlink" Target="https://slideplayer.cz/slide/3190784/" TargetMode="External"/><Relationship Id="rId2" Type="http://schemas.openxmlformats.org/officeDocument/2006/relationships/notesSlide" Target="../notesSlides/notesSlide16.xml"/><Relationship Id="rId1" Type="http://schemas.openxmlformats.org/officeDocument/2006/relationships/slideLayout" Target="../slideLayouts/slideLayout37.xml"/><Relationship Id="rId5" Type="http://schemas.openxmlformats.org/officeDocument/2006/relationships/hyperlink" Target="https://casopis.mensa.cz/veda/inteligence_a_jeji_mereni.htm" TargetMode="External"/><Relationship Id="rId4" Type="http://schemas.openxmlformats.org/officeDocument/2006/relationships/hyperlink" Target="mailto:honsova@ffvs.cuni.cz"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CustomShape 1"/>
          <p:cNvSpPr/>
          <p:nvPr/>
        </p:nvSpPr>
        <p:spPr>
          <a:xfrm>
            <a:off x="1620000" y="216000"/>
            <a:ext cx="8094960" cy="9309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rmAutofit/>
          </a:bodyPr>
          <a:lstStyle/>
          <a:p>
            <a:pPr algn="ctr">
              <a:lnSpc>
                <a:spcPct val="100000"/>
              </a:lnSpc>
            </a:pPr>
            <a:r>
              <a:rPr lang="cs-CZ" sz="3300" b="1" strike="noStrike" spc="-1" dirty="0">
                <a:solidFill>
                  <a:srgbClr val="050505"/>
                </a:solidFill>
                <a:latin typeface="Times New Roman"/>
                <a:ea typeface="DejaVu Sans"/>
              </a:rPr>
              <a:t>Inteligence</a:t>
            </a:r>
            <a:endParaRPr lang="cs-CZ" sz="3300" b="1" strike="noStrike" spc="-1" dirty="0">
              <a:latin typeface="Arial"/>
            </a:endParaRPr>
          </a:p>
        </p:txBody>
      </p:sp>
      <p:sp>
        <p:nvSpPr>
          <p:cNvPr id="275" name="CustomShape 2"/>
          <p:cNvSpPr/>
          <p:nvPr/>
        </p:nvSpPr>
        <p:spPr>
          <a:xfrm>
            <a:off x="1620000" y="2280240"/>
            <a:ext cx="8094960" cy="1461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r">
              <a:lnSpc>
                <a:spcPct val="100000"/>
              </a:lnSpc>
            </a:pPr>
            <a:r>
              <a:rPr lang="cs-CZ" sz="3200" b="0" strike="noStrike" spc="-1" dirty="0">
                <a:solidFill>
                  <a:srgbClr val="000000"/>
                </a:solidFill>
                <a:latin typeface="Times New Roman"/>
                <a:ea typeface="DejaVu Sans"/>
              </a:rPr>
              <a:t>Zkoumání</a:t>
            </a:r>
            <a:endParaRPr lang="cs-CZ" sz="3200" b="0" strike="noStrike" spc="-1" dirty="0">
              <a:latin typeface="Arial"/>
            </a:endParaRPr>
          </a:p>
          <a:p>
            <a:pPr algn="r">
              <a:lnSpc>
                <a:spcPct val="100000"/>
              </a:lnSpc>
            </a:pPr>
            <a:r>
              <a:rPr lang="cs-CZ" sz="3200" b="0" strike="noStrike" spc="-1" dirty="0">
                <a:solidFill>
                  <a:srgbClr val="000000"/>
                </a:solidFill>
                <a:latin typeface="Times New Roman"/>
                <a:ea typeface="DejaVu Sans"/>
              </a:rPr>
              <a:t>Měření</a:t>
            </a:r>
            <a:endParaRPr lang="cs-CZ" sz="3200" b="0" strike="noStrike" spc="-1" dirty="0">
              <a:latin typeface="Arial"/>
            </a:endParaRPr>
          </a:p>
          <a:p>
            <a:pPr algn="r">
              <a:lnSpc>
                <a:spcPct val="100000"/>
              </a:lnSpc>
            </a:pPr>
            <a:r>
              <a:rPr lang="cs-CZ" sz="3200" b="0" strike="noStrike" spc="-1" dirty="0">
                <a:solidFill>
                  <a:srgbClr val="000000"/>
                </a:solidFill>
                <a:latin typeface="Times New Roman"/>
                <a:ea typeface="DejaVu Sans"/>
              </a:rPr>
              <a:t>Teorie</a:t>
            </a:r>
            <a:endParaRPr lang="cs-CZ" sz="3200" b="0" strike="noStrike" spc="-1" dirty="0">
              <a:latin typeface="Arial"/>
            </a:endParaRPr>
          </a:p>
        </p:txBody>
      </p:sp>
      <p:pic>
        <p:nvPicPr>
          <p:cNvPr id="276" name="Obrázek 237"/>
          <p:cNvPicPr/>
          <p:nvPr/>
        </p:nvPicPr>
        <p:blipFill>
          <a:blip r:embed="rId2"/>
          <a:stretch/>
        </p:blipFill>
        <p:spPr>
          <a:xfrm>
            <a:off x="1871960" y="216000"/>
            <a:ext cx="2032392" cy="1881133"/>
          </a:xfrm>
          <a:prstGeom prst="rect">
            <a:avLst/>
          </a:prstGeom>
          <a:ln>
            <a:noFill/>
          </a:ln>
        </p:spPr>
      </p:pic>
      <p:sp>
        <p:nvSpPr>
          <p:cNvPr id="2" name="AutoShape 2" descr="TCC online - test Emoční inteligence - měří úroveň emoční intelige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052" name="Picture 4" descr="TCC online - test Emoční inteligence - měří úroveň emoční intelig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2710" y="2280240"/>
            <a:ext cx="1558884" cy="1558884"/>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Bojíte se, že vás v práci nahradí umělá inteligence? Možné to je |  Computerworld.c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 name="AutoShape 4" descr="Bojíte se, že vás v práci nahradí umělá inteligence? Možné to je |  Computerworld.c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 name="AutoShape 6" descr="Umělá inteligence: V Česku vznikají úspěšné globální projekty |  BusinessInfo.c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 name="Picture 4" descr="Umělá inteligence: V Česku vznikají úspěšné globální projekty |  BusinessInfo.cz"/>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9952" y="4131419"/>
            <a:ext cx="2104400" cy="14878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CustomShape 1"/>
          <p:cNvSpPr/>
          <p:nvPr/>
        </p:nvSpPr>
        <p:spPr>
          <a:xfrm>
            <a:off x="1584000" y="1676880"/>
            <a:ext cx="9814680" cy="3108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cs-CZ" sz="1800" b="0" strike="noStrike" spc="-1" dirty="0">
              <a:latin typeface="Arial"/>
            </a:endParaRPr>
          </a:p>
          <a:p>
            <a:pPr>
              <a:lnSpc>
                <a:spcPct val="100000"/>
              </a:lnSpc>
            </a:pPr>
            <a:r>
              <a:rPr lang="cs-CZ" sz="2000" b="0" strike="noStrike" spc="-1" dirty="0">
                <a:solidFill>
                  <a:srgbClr val="FFFFFF"/>
                </a:solidFill>
                <a:latin typeface="Arial"/>
                <a:ea typeface="Microsoft YaHei"/>
              </a:rPr>
              <a:t>(1822–1911)</a:t>
            </a:r>
            <a:endParaRPr lang="cs-CZ" sz="2000" b="0" strike="noStrike" spc="-1" dirty="0">
              <a:latin typeface="Arial"/>
            </a:endParaRPr>
          </a:p>
          <a:p>
            <a:pPr>
              <a:lnSpc>
                <a:spcPct val="100000"/>
              </a:lnSpc>
            </a:pPr>
            <a:r>
              <a:rPr lang="cs-CZ" sz="2000" b="0" strike="noStrike" spc="-1" dirty="0">
                <a:solidFill>
                  <a:srgbClr val="FFFFFF"/>
                </a:solidFill>
                <a:latin typeface="Arial"/>
                <a:ea typeface="Microsoft YaHei"/>
              </a:rPr>
              <a:t>dílo Dědičný génius (1869) zaměřené na studium intelektových schopností. </a:t>
            </a:r>
            <a:endParaRPr lang="cs-CZ" sz="2000" b="0" strike="noStrike" spc="-1" dirty="0">
              <a:latin typeface="Arial"/>
            </a:endParaRPr>
          </a:p>
          <a:p>
            <a:pPr>
              <a:lnSpc>
                <a:spcPct val="100000"/>
              </a:lnSpc>
            </a:pPr>
            <a:endParaRPr lang="cs-CZ" sz="2000" b="0" strike="noStrike" spc="-1" dirty="0">
              <a:latin typeface="Arial"/>
            </a:endParaRPr>
          </a:p>
          <a:p>
            <a:pPr>
              <a:lnSpc>
                <a:spcPct val="100000"/>
              </a:lnSpc>
            </a:pPr>
            <a:r>
              <a:rPr lang="cs-CZ" sz="2000" b="0" strike="noStrike" spc="-1" dirty="0">
                <a:solidFill>
                  <a:srgbClr val="FFFFFF"/>
                </a:solidFill>
                <a:latin typeface="Arial"/>
                <a:ea typeface="Microsoft YaHei"/>
              </a:rPr>
              <a:t>Inteligenci je možné zjišťovat na základě </a:t>
            </a:r>
            <a:r>
              <a:rPr lang="cs-CZ" sz="2000" b="1" u="sng" strike="noStrike" spc="-1" dirty="0">
                <a:solidFill>
                  <a:srgbClr val="FFFFFF"/>
                </a:solidFill>
                <a:uFillTx/>
                <a:latin typeface="Arial"/>
                <a:ea typeface="Microsoft YaHei"/>
              </a:rPr>
              <a:t>měření senzorických schopností jedince</a:t>
            </a:r>
            <a:r>
              <a:rPr lang="cs-CZ" sz="2000" b="0" strike="noStrike" spc="-1" dirty="0">
                <a:solidFill>
                  <a:srgbClr val="FFFFFF"/>
                </a:solidFill>
                <a:latin typeface="Arial"/>
                <a:ea typeface="Microsoft YaHei"/>
              </a:rPr>
              <a:t>. </a:t>
            </a:r>
            <a:endParaRPr lang="cs-CZ" sz="2000" b="0" strike="noStrike" spc="-1" dirty="0">
              <a:latin typeface="Arial"/>
            </a:endParaRPr>
          </a:p>
          <a:p>
            <a:pPr>
              <a:lnSpc>
                <a:spcPct val="100000"/>
              </a:lnSpc>
            </a:pPr>
            <a:r>
              <a:rPr lang="cs-CZ" sz="2000" b="0" strike="noStrike" spc="-1" dirty="0">
                <a:solidFill>
                  <a:srgbClr val="FFFFFF"/>
                </a:solidFill>
                <a:latin typeface="Arial"/>
                <a:ea typeface="Microsoft YaHei"/>
              </a:rPr>
              <a:t>Hypotéza: Čím vyšší je </a:t>
            </a:r>
            <a:r>
              <a:rPr lang="cs-CZ" sz="2000" b="0" strike="noStrike" spc="-1" dirty="0" smtClean="0">
                <a:solidFill>
                  <a:srgbClr val="FFFFFF"/>
                </a:solidFill>
                <a:latin typeface="Arial"/>
                <a:ea typeface="Microsoft YaHei"/>
              </a:rPr>
              <a:t>úroveň </a:t>
            </a:r>
            <a:r>
              <a:rPr lang="cs-CZ" sz="2000" b="0" strike="noStrike" spc="-1" dirty="0">
                <a:solidFill>
                  <a:srgbClr val="FFFFFF"/>
                </a:solidFill>
                <a:latin typeface="Arial"/>
                <a:ea typeface="Microsoft YaHei"/>
              </a:rPr>
              <a:t>senzorické diskriminace, tím vyšší je úroveň inteligence.</a:t>
            </a:r>
            <a:endParaRPr lang="cs-CZ" sz="2000" b="0" strike="noStrike" spc="-1" dirty="0">
              <a:latin typeface="Arial"/>
            </a:endParaRPr>
          </a:p>
          <a:p>
            <a:pPr>
              <a:lnSpc>
                <a:spcPct val="100000"/>
              </a:lnSpc>
            </a:pPr>
            <a:endParaRPr lang="cs-CZ" sz="2000" b="0" strike="noStrike" spc="-1" dirty="0">
              <a:latin typeface="Arial"/>
            </a:endParaRPr>
          </a:p>
          <a:p>
            <a:pPr>
              <a:lnSpc>
                <a:spcPct val="100000"/>
              </a:lnSpc>
            </a:pPr>
            <a:r>
              <a:rPr lang="cs-CZ" sz="2000" b="0" strike="noStrike" spc="-1" dirty="0">
                <a:solidFill>
                  <a:srgbClr val="FFFFFF"/>
                </a:solidFill>
                <a:latin typeface="Arial"/>
                <a:ea typeface="Microsoft YaHei"/>
              </a:rPr>
              <a:t>Vychází k názoru J. Locka: </a:t>
            </a:r>
            <a:endParaRPr lang="cs-CZ" sz="2000" b="0" strike="noStrike" spc="-1" dirty="0">
              <a:latin typeface="Arial"/>
            </a:endParaRPr>
          </a:p>
          <a:p>
            <a:pPr>
              <a:lnSpc>
                <a:spcPct val="100000"/>
              </a:lnSpc>
            </a:pPr>
            <a:r>
              <a:rPr lang="cs-CZ" sz="2000" b="0" strike="noStrike" spc="-1" dirty="0">
                <a:solidFill>
                  <a:srgbClr val="FFFFFF"/>
                </a:solidFill>
                <a:latin typeface="Arial"/>
                <a:ea typeface="Microsoft YaHei"/>
              </a:rPr>
              <a:t>„Nic není v rozumu, co nebylo dříve ve smyslech.“</a:t>
            </a:r>
            <a:endParaRPr lang="cs-CZ" sz="2000" b="0" strike="noStrike" spc="-1" dirty="0">
              <a:latin typeface="Arial"/>
            </a:endParaRPr>
          </a:p>
        </p:txBody>
      </p:sp>
      <p:sp>
        <p:nvSpPr>
          <p:cNvPr id="298" name="CustomShape 2"/>
          <p:cNvSpPr/>
          <p:nvPr/>
        </p:nvSpPr>
        <p:spPr>
          <a:xfrm>
            <a:off x="1944000" y="425160"/>
            <a:ext cx="7875720" cy="147587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cs-CZ" sz="1800" b="0" strike="noStrike" spc="-1" dirty="0">
              <a:latin typeface="Arial"/>
            </a:endParaRPr>
          </a:p>
          <a:p>
            <a:pPr>
              <a:lnSpc>
                <a:spcPct val="100000"/>
              </a:lnSpc>
            </a:pPr>
            <a:r>
              <a:rPr lang="cs-CZ" sz="3600" b="1" strike="noStrike" spc="-1" dirty="0" smtClean="0">
                <a:solidFill>
                  <a:srgbClr val="FF0000"/>
                </a:solidFill>
                <a:latin typeface="Arial"/>
              </a:rPr>
              <a:t>TESTOVÁNÍ INTELIGENCE</a:t>
            </a:r>
          </a:p>
          <a:p>
            <a:pPr>
              <a:lnSpc>
                <a:spcPct val="100000"/>
              </a:lnSpc>
            </a:pPr>
            <a:endParaRPr lang="cs-CZ" sz="3600" b="1" strike="noStrike" spc="-1" dirty="0">
              <a:latin typeface="Arial"/>
            </a:endParaRPr>
          </a:p>
        </p:txBody>
      </p:sp>
      <p:pic>
        <p:nvPicPr>
          <p:cNvPr id="1026" name="Picture 2" descr="Má testování inteligence při výběrových řízeních smys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8064" y="2115194"/>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VÍZ: Jak INTELIGENTNÍ jsi? Test INTELIGENCE! - TYČÍČO.c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7147" y="2105958"/>
            <a:ext cx="2867025" cy="159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539914"/>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CustomShape 1"/>
          <p:cNvSpPr/>
          <p:nvPr/>
        </p:nvSpPr>
        <p:spPr>
          <a:xfrm>
            <a:off x="1914480" y="302040"/>
            <a:ext cx="7877160" cy="286086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b="1" spc="-1" dirty="0" smtClean="0"/>
              <a:t>Kraniometrie - </a:t>
            </a:r>
            <a:r>
              <a:rPr lang="cs-CZ" spc="-1" dirty="0"/>
              <a:t>inteligence lidí měřena podle rozměrů jejich </a:t>
            </a:r>
            <a:r>
              <a:rPr lang="cs-CZ" spc="-1" dirty="0" smtClean="0"/>
              <a:t>lebek. Měření</a:t>
            </a:r>
            <a:r>
              <a:rPr lang="cs-CZ" sz="1800" b="0" strike="noStrike" spc="-1" dirty="0" smtClean="0">
                <a:latin typeface="Arial"/>
              </a:rPr>
              <a:t> vycházela </a:t>
            </a:r>
            <a:r>
              <a:rPr lang="cs-CZ" sz="1800" b="0" strike="noStrike" spc="-1" dirty="0">
                <a:latin typeface="Arial"/>
              </a:rPr>
              <a:t>z předpokladu, že intelektuální schopnosti souvisejí s velikostí mozku. </a:t>
            </a:r>
            <a:endParaRPr lang="cs-CZ" sz="1800" b="0" strike="noStrike" spc="-1" dirty="0" smtClean="0">
              <a:latin typeface="Arial"/>
            </a:endParaRPr>
          </a:p>
          <a:p>
            <a:pPr>
              <a:lnSpc>
                <a:spcPct val="100000"/>
              </a:lnSpc>
            </a:pPr>
            <a:endParaRPr lang="cs-CZ" sz="1800" b="0" strike="noStrike" spc="-1" dirty="0">
              <a:latin typeface="Arial"/>
            </a:endParaRPr>
          </a:p>
          <a:p>
            <a:r>
              <a:rPr lang="cs-CZ" sz="1800" b="1" strike="noStrike" spc="-1" dirty="0">
                <a:latin typeface="Arial"/>
              </a:rPr>
              <a:t>P. </a:t>
            </a:r>
            <a:r>
              <a:rPr lang="cs-CZ" sz="1800" b="1" strike="noStrike" spc="-1" dirty="0" err="1">
                <a:latin typeface="Arial"/>
              </a:rPr>
              <a:t>Broca</a:t>
            </a:r>
            <a:r>
              <a:rPr lang="cs-CZ" sz="1800" b="0" strike="noStrike" spc="-1" dirty="0">
                <a:latin typeface="Arial"/>
              </a:rPr>
              <a:t> (1824-1880) vážil mozky již zemřelých velikánů, např. </a:t>
            </a:r>
            <a:r>
              <a:rPr lang="cs-CZ" sz="1800" b="0" strike="noStrike" spc="-1" dirty="0" err="1">
                <a:latin typeface="Arial"/>
              </a:rPr>
              <a:t>Turgeněva</a:t>
            </a:r>
            <a:r>
              <a:rPr lang="cs-CZ" sz="1800" b="0" strike="noStrike" spc="-1" dirty="0">
                <a:latin typeface="Arial"/>
              </a:rPr>
              <a:t> (asi 2000 g), France (1017 g), Gausse (1492 g) a jiných. </a:t>
            </a:r>
            <a:r>
              <a:rPr lang="cs-CZ" spc="-1" dirty="0"/>
              <a:t>V případě, že mozek nebyl již k dispozici, naplnil lebku olověnými broky, které potom </a:t>
            </a:r>
            <a:r>
              <a:rPr lang="cs-CZ" spc="-1" dirty="0" smtClean="0"/>
              <a:t>zvážil. </a:t>
            </a:r>
            <a:r>
              <a:rPr lang="cs-CZ" sz="1800" b="0" strike="noStrike" spc="-1" dirty="0" smtClean="0">
                <a:latin typeface="Arial"/>
              </a:rPr>
              <a:t>Mozek </a:t>
            </a:r>
            <a:r>
              <a:rPr lang="cs-CZ" sz="1800" b="0" strike="noStrike" spc="-1" dirty="0">
                <a:latin typeface="Arial"/>
              </a:rPr>
              <a:t>samotného </a:t>
            </a:r>
            <a:r>
              <a:rPr lang="cs-CZ" sz="1800" b="0" strike="noStrike" spc="-1" dirty="0" err="1">
                <a:latin typeface="Arial"/>
              </a:rPr>
              <a:t>Brocy</a:t>
            </a:r>
            <a:r>
              <a:rPr lang="cs-CZ" sz="1800" b="0" strike="noStrike" spc="-1" dirty="0">
                <a:latin typeface="Arial"/>
              </a:rPr>
              <a:t> vážil 1424 g (průměrný lidský mozek má hmotnost 1200 až 1500 g). </a:t>
            </a:r>
          </a:p>
          <a:p>
            <a:pPr>
              <a:lnSpc>
                <a:spcPct val="100000"/>
              </a:lnSpc>
            </a:pPr>
            <a:endParaRPr lang="cs-CZ" sz="1800" b="0" strike="noStrike" spc="-1" dirty="0">
              <a:latin typeface="Arial"/>
            </a:endParaRPr>
          </a:p>
        </p:txBody>
      </p:sp>
      <p:sp>
        <p:nvSpPr>
          <p:cNvPr id="293" name="CustomShape 2"/>
          <p:cNvSpPr/>
          <p:nvPr/>
        </p:nvSpPr>
        <p:spPr>
          <a:xfrm>
            <a:off x="1944000" y="3200040"/>
            <a:ext cx="7959960" cy="175287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1800" b="1" strike="noStrike" spc="-1" dirty="0">
                <a:latin typeface="Arial"/>
              </a:rPr>
              <a:t>F. </a:t>
            </a:r>
            <a:r>
              <a:rPr lang="cs-CZ" sz="1800" b="1" strike="noStrike" spc="-1" dirty="0" err="1">
                <a:latin typeface="Arial"/>
              </a:rPr>
              <a:t>Galton</a:t>
            </a:r>
            <a:r>
              <a:rPr lang="cs-CZ" sz="1800" b="1" strike="noStrike" spc="-1" dirty="0">
                <a:latin typeface="Arial"/>
              </a:rPr>
              <a:t> </a:t>
            </a:r>
            <a:r>
              <a:rPr lang="cs-CZ" sz="1800" b="0" strike="noStrike" spc="-1" dirty="0" smtClean="0">
                <a:latin typeface="Arial"/>
              </a:rPr>
              <a:t>– </a:t>
            </a:r>
            <a:r>
              <a:rPr lang="cs-CZ" spc="-1" dirty="0" smtClean="0">
                <a:latin typeface="Arial"/>
              </a:rPr>
              <a:t>měření inteligence </a:t>
            </a:r>
            <a:r>
              <a:rPr lang="cs-CZ" sz="1800" b="0" strike="noStrike" spc="-1" dirty="0" smtClean="0">
                <a:latin typeface="Arial"/>
              </a:rPr>
              <a:t>měřením </a:t>
            </a:r>
            <a:r>
              <a:rPr lang="cs-CZ" sz="1800" b="0" strike="noStrike" spc="-1" dirty="0">
                <a:latin typeface="Arial"/>
              </a:rPr>
              <a:t>lidských rozměrů. Zřídil </a:t>
            </a:r>
            <a:r>
              <a:rPr lang="cs-CZ" sz="1800" b="1" strike="noStrike" spc="-1" dirty="0">
                <a:latin typeface="Arial"/>
              </a:rPr>
              <a:t>antropometrickou laboratoř</a:t>
            </a:r>
            <a:r>
              <a:rPr lang="cs-CZ" sz="1800" b="0" strike="noStrike" spc="-1" dirty="0">
                <a:latin typeface="Arial"/>
              </a:rPr>
              <a:t>, kde si zájemci mohli za 3 pence nechat změřit ostrost zraku a sluchu, vizuální pozorování (znakem inteligence byly považovány citlivé smysly), dýchání, dobu reakce, sílu tahu a stisku, sílu úderu, rozpětí paží, výšku, váhu a rozměry hlavy. Výsledkem měření byl percentil, který charakterizoval, do jaké části obyvatelstva proband patří.</a:t>
            </a:r>
          </a:p>
        </p:txBody>
      </p:sp>
    </p:spTree>
    <p:extLst>
      <p:ext uri="{BB962C8B-B14F-4D97-AF65-F5344CB8AC3E}">
        <p14:creationId xmlns:p14="http://schemas.microsoft.com/office/powerpoint/2010/main" val="3368161264"/>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CustomShape 1"/>
          <p:cNvSpPr/>
          <p:nvPr/>
        </p:nvSpPr>
        <p:spPr>
          <a:xfrm>
            <a:off x="1871960" y="108218"/>
            <a:ext cx="7686220" cy="984885"/>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p:style>
        <p:txBody>
          <a:bodyPr wrap="square" lIns="0" tIns="0" rIns="0" bIns="0" anchor="ctr">
            <a:spAutoFit/>
          </a:bodyPr>
          <a:lstStyle/>
          <a:p>
            <a:pPr>
              <a:lnSpc>
                <a:spcPct val="100000"/>
              </a:lnSpc>
            </a:pPr>
            <a:r>
              <a:rPr lang="cs-CZ" sz="4400" b="1" strike="noStrike" spc="-1" dirty="0" smtClean="0">
                <a:solidFill>
                  <a:srgbClr val="000000"/>
                </a:solidFill>
                <a:latin typeface="Arial"/>
                <a:ea typeface="DejaVu Sans"/>
              </a:rPr>
              <a:t>Francis </a:t>
            </a:r>
            <a:r>
              <a:rPr lang="cs-CZ" sz="4400" b="1" strike="noStrike" spc="-1" dirty="0" err="1" smtClean="0">
                <a:solidFill>
                  <a:srgbClr val="000000"/>
                </a:solidFill>
                <a:latin typeface="Arial"/>
                <a:ea typeface="DejaVu Sans"/>
              </a:rPr>
              <a:t>Galton</a:t>
            </a:r>
            <a:r>
              <a:rPr lang="cs-CZ" sz="4400" b="1" strike="noStrike" spc="-1" dirty="0" smtClean="0">
                <a:solidFill>
                  <a:srgbClr val="000000"/>
                </a:solidFill>
                <a:latin typeface="Arial"/>
                <a:ea typeface="DejaVu Sans"/>
              </a:rPr>
              <a:t> </a:t>
            </a:r>
          </a:p>
          <a:p>
            <a:pPr>
              <a:lnSpc>
                <a:spcPct val="100000"/>
              </a:lnSpc>
            </a:pPr>
            <a:r>
              <a:rPr lang="cs-CZ" sz="2000" b="1" strike="noStrike" spc="-1" dirty="0" smtClean="0">
                <a:solidFill>
                  <a:srgbClr val="000000"/>
                </a:solidFill>
                <a:latin typeface="Arial"/>
                <a:ea typeface="DejaVu Sans"/>
              </a:rPr>
              <a:t>1822-1911</a:t>
            </a:r>
            <a:endParaRPr lang="cs-CZ" sz="2000" b="1" strike="noStrike" spc="-1" dirty="0">
              <a:latin typeface="Arial"/>
            </a:endParaRPr>
          </a:p>
        </p:txBody>
      </p:sp>
      <p:sp>
        <p:nvSpPr>
          <p:cNvPr id="295" name="CustomShape 2"/>
          <p:cNvSpPr/>
          <p:nvPr/>
        </p:nvSpPr>
        <p:spPr>
          <a:xfrm>
            <a:off x="1727944" y="1099287"/>
            <a:ext cx="8135696" cy="4262705"/>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nchor="ctr">
            <a:spAutoFit/>
          </a:bodyPr>
          <a:lstStyle/>
          <a:p>
            <a:pPr marL="322110" indent="-285750">
              <a:lnSpc>
                <a:spcPct val="100000"/>
              </a:lnSpc>
              <a:spcBef>
                <a:spcPts val="499"/>
              </a:spcBef>
              <a:buFont typeface="Arial" panose="020B0604020202020204" pitchFamily="34" charset="0"/>
              <a:buChar char="•"/>
            </a:pPr>
            <a:r>
              <a:rPr lang="cs-CZ" sz="1800" b="0" strike="noStrike" spc="-1" dirty="0" smtClean="0">
                <a:solidFill>
                  <a:srgbClr val="000000"/>
                </a:solidFill>
                <a:latin typeface="Calibri"/>
                <a:ea typeface="Microsoft YaHei"/>
              </a:rPr>
              <a:t>sociální </a:t>
            </a:r>
            <a:r>
              <a:rPr lang="cs-CZ" sz="1800" b="0" strike="noStrike" spc="-1" dirty="0">
                <a:solidFill>
                  <a:srgbClr val="000000"/>
                </a:solidFill>
                <a:latin typeface="Calibri"/>
                <a:ea typeface="Microsoft YaHei"/>
              </a:rPr>
              <a:t>darwinista </a:t>
            </a:r>
            <a:endParaRPr lang="cs-CZ" spc="-1" dirty="0">
              <a:latin typeface="Arial"/>
            </a:endParaRPr>
          </a:p>
          <a:p>
            <a:pPr marL="322110" indent="-285750">
              <a:lnSpc>
                <a:spcPct val="100000"/>
              </a:lnSpc>
              <a:spcBef>
                <a:spcPts val="499"/>
              </a:spcBef>
              <a:buFont typeface="Arial" panose="020B0604020202020204" pitchFamily="34" charset="0"/>
              <a:buChar char="•"/>
            </a:pPr>
            <a:r>
              <a:rPr lang="cs-CZ" sz="1800" b="0" strike="noStrike" spc="-1" dirty="0" smtClean="0">
                <a:solidFill>
                  <a:srgbClr val="000000"/>
                </a:solidFill>
                <a:latin typeface="Calibri"/>
                <a:ea typeface="Microsoft YaHei"/>
              </a:rPr>
              <a:t>nadání </a:t>
            </a:r>
            <a:r>
              <a:rPr lang="cs-CZ" sz="1800" b="0" strike="noStrike" spc="-1" dirty="0">
                <a:solidFill>
                  <a:srgbClr val="000000"/>
                </a:solidFill>
                <a:latin typeface="Calibri"/>
                <a:ea typeface="Microsoft YaHei"/>
              </a:rPr>
              <a:t>– biolog. </a:t>
            </a:r>
            <a:r>
              <a:rPr lang="cs-CZ" sz="1800" b="0" strike="noStrike" spc="-1" dirty="0" smtClean="0">
                <a:solidFill>
                  <a:srgbClr val="000000"/>
                </a:solidFill>
                <a:latin typeface="Calibri"/>
                <a:ea typeface="Microsoft YaHei"/>
              </a:rPr>
              <a:t>Základ</a:t>
            </a:r>
            <a:endParaRPr lang="cs-CZ" spc="-1" dirty="0">
              <a:latin typeface="Arial"/>
            </a:endParaRPr>
          </a:p>
          <a:p>
            <a:pPr marL="322110" indent="-285750">
              <a:lnSpc>
                <a:spcPct val="100000"/>
              </a:lnSpc>
              <a:spcBef>
                <a:spcPts val="499"/>
              </a:spcBef>
              <a:buFont typeface="Arial" panose="020B0604020202020204" pitchFamily="34" charset="0"/>
              <a:buChar char="•"/>
            </a:pPr>
            <a:r>
              <a:rPr lang="cs-CZ" sz="1800" b="0" strike="noStrike" spc="-1" dirty="0" smtClean="0">
                <a:solidFill>
                  <a:srgbClr val="000000"/>
                </a:solidFill>
                <a:latin typeface="Calibri"/>
                <a:ea typeface="Microsoft YaHei"/>
              </a:rPr>
              <a:t>shromáždil </a:t>
            </a:r>
            <a:r>
              <a:rPr lang="cs-CZ" sz="1800" b="0" strike="noStrike" spc="-1" dirty="0">
                <a:solidFill>
                  <a:srgbClr val="000000"/>
                </a:solidFill>
                <a:latin typeface="Calibri"/>
                <a:ea typeface="Microsoft YaHei"/>
              </a:rPr>
              <a:t>životopisná fakta 180 prominentních vědců z různých oborů, u 99 z nich byl přitom schopen posbírat údaje o jejich pořadí mezi sourozenci. 48 % procent z nich byli prvorození synové nebo jediní synové v rodině (nebral v úvahu dívky, je tedy teoreticky možné, že chlapce označuje za „prvorozeného syna“ i přesto, že se narodil jako poslední, pokud byli všichni jeho starší sourozenci </a:t>
            </a:r>
            <a:r>
              <a:rPr lang="cs-CZ" sz="1800" b="0" strike="noStrike" spc="-1" dirty="0" smtClean="0">
                <a:solidFill>
                  <a:srgbClr val="000000"/>
                </a:solidFill>
                <a:latin typeface="Calibri"/>
                <a:ea typeface="Microsoft YaHei"/>
              </a:rPr>
              <a:t>sestry.</a:t>
            </a:r>
            <a:endParaRPr lang="cs-CZ" spc="-1" dirty="0">
              <a:latin typeface="Arial"/>
            </a:endParaRPr>
          </a:p>
          <a:p>
            <a:pPr marL="322110" indent="-285750">
              <a:lnSpc>
                <a:spcPct val="100000"/>
              </a:lnSpc>
              <a:spcBef>
                <a:spcPts val="499"/>
              </a:spcBef>
              <a:buFont typeface="Arial" panose="020B0604020202020204" pitchFamily="34" charset="0"/>
              <a:buChar char="•"/>
            </a:pPr>
            <a:r>
              <a:rPr lang="cs-CZ" sz="1800" b="0" strike="noStrike" spc="-1" dirty="0" smtClean="0">
                <a:solidFill>
                  <a:srgbClr val="000000"/>
                </a:solidFill>
                <a:latin typeface="Calibri"/>
                <a:ea typeface="Microsoft YaHei"/>
              </a:rPr>
              <a:t>později </a:t>
            </a:r>
            <a:r>
              <a:rPr lang="cs-CZ" sz="1800" b="0" strike="noStrike" spc="-1" dirty="0">
                <a:solidFill>
                  <a:srgbClr val="000000"/>
                </a:solidFill>
                <a:latin typeface="Calibri"/>
                <a:ea typeface="Microsoft YaHei"/>
              </a:rPr>
              <a:t>narozené děti mají větší sklony být revoluční, jak coby vůdcové, tak i vědci, a jsou tedy nejspíše mnohem kreativnější nežli </a:t>
            </a:r>
            <a:r>
              <a:rPr lang="cs-CZ" sz="1800" b="0" strike="noStrike" spc="-1" dirty="0" smtClean="0">
                <a:solidFill>
                  <a:srgbClr val="000000"/>
                </a:solidFill>
                <a:latin typeface="Calibri"/>
                <a:ea typeface="Microsoft YaHei"/>
              </a:rPr>
              <a:t>prvorozenci.</a:t>
            </a:r>
            <a:endParaRPr lang="cs-CZ" spc="-1" dirty="0">
              <a:latin typeface="Arial"/>
            </a:endParaRPr>
          </a:p>
          <a:p>
            <a:pPr marL="322110" indent="-285750">
              <a:lnSpc>
                <a:spcPct val="100000"/>
              </a:lnSpc>
              <a:spcBef>
                <a:spcPts val="499"/>
              </a:spcBef>
              <a:buFont typeface="Arial" panose="020B0604020202020204" pitchFamily="34" charset="0"/>
              <a:buChar char="•"/>
            </a:pPr>
            <a:r>
              <a:rPr lang="cs-CZ" spc="-1" dirty="0" smtClean="0">
                <a:solidFill>
                  <a:srgbClr val="000000"/>
                </a:solidFill>
                <a:latin typeface="Calibri"/>
                <a:ea typeface="Microsoft YaHei"/>
              </a:rPr>
              <a:t>zakladatelem </a:t>
            </a:r>
            <a:r>
              <a:rPr lang="cs-CZ" b="1" spc="-1" dirty="0">
                <a:solidFill>
                  <a:srgbClr val="000000"/>
                </a:solidFill>
                <a:latin typeface="Calibri"/>
                <a:ea typeface="Microsoft YaHei"/>
              </a:rPr>
              <a:t>eugeniky</a:t>
            </a:r>
            <a:r>
              <a:rPr lang="cs-CZ" spc="-1" dirty="0">
                <a:solidFill>
                  <a:srgbClr val="000000"/>
                </a:solidFill>
                <a:latin typeface="Calibri"/>
                <a:ea typeface="Microsoft YaHei"/>
              </a:rPr>
              <a:t> (1883</a:t>
            </a:r>
            <a:r>
              <a:rPr lang="cs-CZ" spc="-1" dirty="0" smtClean="0">
                <a:solidFill>
                  <a:srgbClr val="000000"/>
                </a:solidFill>
                <a:latin typeface="Calibri"/>
                <a:ea typeface="Microsoft YaHei"/>
              </a:rPr>
              <a:t>)</a:t>
            </a:r>
            <a:r>
              <a:rPr lang="cs-CZ" spc="-1" dirty="0" smtClean="0"/>
              <a:t> </a:t>
            </a:r>
            <a:r>
              <a:rPr lang="cs-CZ" sz="1800" b="0" strike="noStrike" spc="-1" dirty="0" smtClean="0">
                <a:solidFill>
                  <a:srgbClr val="000000"/>
                </a:solidFill>
                <a:latin typeface="Calibri"/>
                <a:ea typeface="Microsoft YaHei"/>
              </a:rPr>
              <a:t>= </a:t>
            </a:r>
            <a:r>
              <a:rPr lang="cs-CZ" sz="1800" b="0" strike="noStrike" spc="-1" dirty="0">
                <a:solidFill>
                  <a:srgbClr val="000000"/>
                </a:solidFill>
                <a:latin typeface="Calibri"/>
                <a:ea typeface="Microsoft YaHei"/>
              </a:rPr>
              <a:t>věda zaměřené na zlepšení genetické výbavy </a:t>
            </a:r>
            <a:r>
              <a:rPr lang="cs-CZ" sz="1800" b="0" strike="noStrike" spc="-1" dirty="0" smtClean="0">
                <a:solidFill>
                  <a:srgbClr val="000000"/>
                </a:solidFill>
                <a:latin typeface="Calibri"/>
                <a:ea typeface="Microsoft YaHei"/>
              </a:rPr>
              <a:t>lidstva</a:t>
            </a:r>
            <a:endParaRPr lang="cs-CZ" spc="-1" dirty="0">
              <a:latin typeface="Arial"/>
            </a:endParaRPr>
          </a:p>
          <a:p>
            <a:pPr marL="322110" indent="-285750">
              <a:lnSpc>
                <a:spcPct val="100000"/>
              </a:lnSpc>
              <a:spcBef>
                <a:spcPts val="499"/>
              </a:spcBef>
              <a:buFont typeface="Arial" panose="020B0604020202020204" pitchFamily="34" charset="0"/>
              <a:buChar char="•"/>
            </a:pPr>
            <a:r>
              <a:rPr lang="cs-CZ" sz="1800" b="0" strike="noStrike" spc="-1" dirty="0" smtClean="0">
                <a:solidFill>
                  <a:srgbClr val="000000"/>
                </a:solidFill>
                <a:latin typeface="Calibri"/>
                <a:ea typeface="Microsoft YaHei"/>
              </a:rPr>
              <a:t>partneři </a:t>
            </a:r>
            <a:r>
              <a:rPr lang="cs-CZ" sz="1800" b="0" strike="noStrike" spc="-1" dirty="0">
                <a:solidFill>
                  <a:srgbClr val="000000"/>
                </a:solidFill>
                <a:latin typeface="Calibri"/>
                <a:ea typeface="Microsoft YaHei"/>
              </a:rPr>
              <a:t>by měli být vybírání na základě zkoušek jejich schopností, tedy s ohledem na genetickou kvalitu </a:t>
            </a:r>
            <a:r>
              <a:rPr lang="cs-CZ" sz="1800" b="0" strike="noStrike" spc="-1" dirty="0" smtClean="0">
                <a:solidFill>
                  <a:srgbClr val="000000"/>
                </a:solidFill>
                <a:latin typeface="Calibri"/>
                <a:ea typeface="Microsoft YaHei"/>
              </a:rPr>
              <a:t>potomstva</a:t>
            </a:r>
            <a:endParaRPr lang="cs-CZ" spc="-1" dirty="0">
              <a:latin typeface="Arial"/>
            </a:endParaRPr>
          </a:p>
          <a:p>
            <a:pPr marL="322110" indent="-285750">
              <a:lnSpc>
                <a:spcPct val="100000"/>
              </a:lnSpc>
              <a:spcBef>
                <a:spcPts val="499"/>
              </a:spcBef>
              <a:buFont typeface="Arial" panose="020B0604020202020204" pitchFamily="34" charset="0"/>
              <a:buChar char="•"/>
            </a:pPr>
            <a:r>
              <a:rPr lang="cs-CZ" sz="1800" b="0" strike="noStrike" spc="-1" dirty="0" smtClean="0">
                <a:solidFill>
                  <a:srgbClr val="000000"/>
                </a:solidFill>
                <a:latin typeface="Calibri"/>
                <a:ea typeface="Microsoft YaHei"/>
              </a:rPr>
              <a:t>doporučoval</a:t>
            </a:r>
            <a:r>
              <a:rPr lang="cs-CZ" sz="1800" b="0" strike="noStrike" spc="-1" dirty="0">
                <a:solidFill>
                  <a:srgbClr val="000000"/>
                </a:solidFill>
                <a:latin typeface="Calibri"/>
                <a:ea typeface="Microsoft YaHei"/>
              </a:rPr>
              <a:t>, aby jedinci s nejlepšími výsledky dostávali finanční podporu, která by jim usnadnila sňatek a péči o potomstvo</a:t>
            </a:r>
            <a:endParaRPr lang="cs-CZ" sz="1800" b="0" strike="noStrike" spc="-1" dirty="0">
              <a:latin typeface="Arial"/>
            </a:endParaRPr>
          </a:p>
        </p:txBody>
      </p:sp>
      <p:pic>
        <p:nvPicPr>
          <p:cNvPr id="296" name="Obrázek 250"/>
          <p:cNvPicPr/>
          <p:nvPr/>
        </p:nvPicPr>
        <p:blipFill>
          <a:blip r:embed="rId2"/>
          <a:stretch/>
        </p:blipFill>
        <p:spPr>
          <a:xfrm>
            <a:off x="8424688" y="296720"/>
            <a:ext cx="1004542" cy="1467123"/>
          </a:xfrm>
          <a:prstGeom prst="rect">
            <a:avLst/>
          </a:prstGeom>
          <a:ln>
            <a:noFill/>
          </a:ln>
        </p:spPr>
      </p:pic>
    </p:spTree>
    <p:extLst>
      <p:ext uri="{BB962C8B-B14F-4D97-AF65-F5344CB8AC3E}">
        <p14:creationId xmlns:p14="http://schemas.microsoft.com/office/powerpoint/2010/main" val="2388099276"/>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CustomShape 2"/>
          <p:cNvSpPr/>
          <p:nvPr/>
        </p:nvSpPr>
        <p:spPr>
          <a:xfrm>
            <a:off x="1733929" y="1611139"/>
            <a:ext cx="8135696" cy="3955955"/>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nchor="ctr">
            <a:spAutoFit/>
          </a:bodyPr>
          <a:lstStyle/>
          <a:p>
            <a:pPr marL="36360" indent="-212040">
              <a:lnSpc>
                <a:spcPct val="80000"/>
              </a:lnSpc>
              <a:spcBef>
                <a:spcPts val="598"/>
              </a:spcBef>
              <a:buClr>
                <a:srgbClr val="000000"/>
              </a:buClr>
              <a:buSzPct val="45000"/>
              <a:buFont typeface="Wingdings" charset="2"/>
              <a:buChar char=""/>
            </a:pPr>
            <a:r>
              <a:rPr lang="cs-CZ" spc="-1" dirty="0">
                <a:solidFill>
                  <a:srgbClr val="000000"/>
                </a:solidFill>
                <a:ea typeface="Microsoft YaHei"/>
              </a:rPr>
              <a:t>obdiv k Ch. Darwinovi - eugenika</a:t>
            </a:r>
          </a:p>
          <a:p>
            <a:pPr marL="36360" indent="-212040">
              <a:lnSpc>
                <a:spcPct val="80000"/>
              </a:lnSpc>
              <a:spcBef>
                <a:spcPts val="598"/>
              </a:spcBef>
              <a:buClr>
                <a:srgbClr val="000000"/>
              </a:buClr>
              <a:buSzPct val="45000"/>
              <a:buFont typeface="Wingdings" charset="2"/>
              <a:buChar char=""/>
            </a:pPr>
            <a:r>
              <a:rPr lang="cs-CZ" spc="-1" dirty="0">
                <a:solidFill>
                  <a:srgbClr val="000000"/>
                </a:solidFill>
                <a:ea typeface="Microsoft YaHei"/>
              </a:rPr>
              <a:t>testy elementárních tělesných a senzomotorických reakcí – vytvořil baterie testů</a:t>
            </a:r>
          </a:p>
          <a:p>
            <a:pPr marL="36360" indent="-212040">
              <a:lnSpc>
                <a:spcPct val="80000"/>
              </a:lnSpc>
              <a:spcBef>
                <a:spcPts val="598"/>
              </a:spcBef>
              <a:buClr>
                <a:srgbClr val="000000"/>
              </a:buClr>
              <a:buSzPct val="45000"/>
              <a:buFont typeface="Wingdings" charset="2"/>
              <a:buChar char=""/>
            </a:pPr>
            <a:r>
              <a:rPr lang="cs-CZ" b="1" spc="-1" dirty="0">
                <a:solidFill>
                  <a:srgbClr val="000000"/>
                </a:solidFill>
                <a:ea typeface="Microsoft YaHei"/>
              </a:rPr>
              <a:t>rychlost pohybu ruky, rozdílové prahy u různých smyslových orgánů, reakční     čas na zvuk, časový interval mezi prezentací barvy a jejím pojmenováním, přesnost rozdělení padesáticentimetrové úsečky na polovinu, posuzování délky časového intervalu a počet písmen zapamatovaných po jediné prezentaci</a:t>
            </a:r>
            <a:r>
              <a:rPr lang="cs-CZ" spc="-1" dirty="0">
                <a:solidFill>
                  <a:srgbClr val="000000"/>
                </a:solidFill>
                <a:ea typeface="Microsoft YaHei"/>
              </a:rPr>
              <a:t> aj.  </a:t>
            </a:r>
            <a:endParaRPr lang="cs-CZ" spc="-1" dirty="0"/>
          </a:p>
          <a:p>
            <a:pPr marL="36360" indent="-212040">
              <a:lnSpc>
                <a:spcPct val="80000"/>
              </a:lnSpc>
              <a:spcBef>
                <a:spcPts val="473"/>
              </a:spcBef>
              <a:buClr>
                <a:srgbClr val="000000"/>
              </a:buClr>
              <a:buSzPct val="45000"/>
              <a:buFont typeface="Wingdings" charset="2"/>
              <a:buChar char=""/>
            </a:pPr>
            <a:r>
              <a:rPr lang="cs-CZ" spc="-1" dirty="0">
                <a:solidFill>
                  <a:srgbClr val="000000"/>
                </a:solidFill>
                <a:ea typeface="Microsoft YaHei"/>
              </a:rPr>
              <a:t>využil rozsáhlý soubor údajů k výpočtu korelací mezi získanými výsledky z testů a srovnal získané skóre studentů a jejich studijní výsledky. Výsledné korelace byly velmi nízké (r. 1901)</a:t>
            </a:r>
            <a:endParaRPr lang="cs-CZ" spc="-1" dirty="0"/>
          </a:p>
          <a:p>
            <a:pPr marL="36360" indent="-212040">
              <a:lnSpc>
                <a:spcPct val="80000"/>
              </a:lnSpc>
              <a:spcBef>
                <a:spcPts val="473"/>
              </a:spcBef>
              <a:buClr>
                <a:srgbClr val="000000"/>
              </a:buClr>
              <a:buSzPct val="45000"/>
              <a:buFont typeface="Wingdings" charset="2"/>
              <a:buChar char=""/>
            </a:pPr>
            <a:r>
              <a:rPr lang="cs-CZ" spc="-1" dirty="0">
                <a:solidFill>
                  <a:srgbClr val="000000"/>
                </a:solidFill>
                <a:ea typeface="Microsoft YaHei"/>
              </a:rPr>
              <a:t> testy neumožňují validní predikci studijních výsledků nebo intelektuálních schopností </a:t>
            </a:r>
          </a:p>
          <a:p>
            <a:pPr marL="36360" indent="-212040">
              <a:lnSpc>
                <a:spcPct val="80000"/>
              </a:lnSpc>
              <a:spcBef>
                <a:spcPts val="473"/>
              </a:spcBef>
              <a:buClr>
                <a:srgbClr val="000000"/>
              </a:buClr>
              <a:buSzPct val="45000"/>
              <a:buFont typeface="Wingdings" charset="2"/>
              <a:buChar char=""/>
            </a:pPr>
            <a:r>
              <a:rPr lang="cs-CZ" spc="-1" dirty="0">
                <a:solidFill>
                  <a:srgbClr val="000000"/>
                </a:solidFill>
                <a:ea typeface="Microsoft YaHei"/>
              </a:rPr>
              <a:t>testy do ústraní po vytvoření </a:t>
            </a:r>
            <a:r>
              <a:rPr lang="cs-CZ" spc="-1" dirty="0" err="1">
                <a:solidFill>
                  <a:srgbClr val="000000"/>
                </a:solidFill>
                <a:ea typeface="Microsoft YaHei"/>
              </a:rPr>
              <a:t>Binetových</a:t>
            </a:r>
            <a:endParaRPr lang="cs-CZ" spc="-1" dirty="0"/>
          </a:p>
          <a:p>
            <a:pPr marL="36360" indent="-212040">
              <a:lnSpc>
                <a:spcPct val="80000"/>
              </a:lnSpc>
              <a:spcBef>
                <a:spcPts val="473"/>
              </a:spcBef>
              <a:buClr>
                <a:srgbClr val="000000"/>
              </a:buClr>
              <a:buSzPct val="45000"/>
              <a:buFont typeface="Wingdings" charset="2"/>
              <a:buChar char=""/>
            </a:pPr>
            <a:r>
              <a:rPr lang="cs-CZ" spc="-1" dirty="0">
                <a:solidFill>
                  <a:srgbClr val="000000"/>
                </a:solidFill>
                <a:ea typeface="Microsoft YaHei"/>
              </a:rPr>
              <a:t>testové baterie tvořené převážně </a:t>
            </a:r>
            <a:r>
              <a:rPr lang="cs-CZ" b="1" spc="-1" dirty="0">
                <a:solidFill>
                  <a:srgbClr val="000000"/>
                </a:solidFill>
                <a:ea typeface="Microsoft YaHei"/>
              </a:rPr>
              <a:t>zkouškami senzorických schopností jsou pro měření intelektových schopností nevhodné </a:t>
            </a:r>
            <a:endParaRPr lang="cs-CZ" b="1" spc="-1" dirty="0"/>
          </a:p>
        </p:txBody>
      </p:sp>
      <p:sp>
        <p:nvSpPr>
          <p:cNvPr id="5" name="CustomShape 1"/>
          <p:cNvSpPr/>
          <p:nvPr/>
        </p:nvSpPr>
        <p:spPr>
          <a:xfrm>
            <a:off x="1710917" y="468806"/>
            <a:ext cx="8181720" cy="861774"/>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cs-CZ" sz="3600" b="1" strike="noStrike" spc="-1" dirty="0">
                <a:solidFill>
                  <a:srgbClr val="000000"/>
                </a:solidFill>
                <a:latin typeface="Arial"/>
                <a:ea typeface="Microsoft YaHei"/>
              </a:rPr>
              <a:t>James </a:t>
            </a:r>
            <a:r>
              <a:rPr lang="cs-CZ" sz="3600" b="1" strike="noStrike" spc="-1" dirty="0" err="1">
                <a:solidFill>
                  <a:srgbClr val="000000"/>
                </a:solidFill>
                <a:latin typeface="Arial"/>
                <a:ea typeface="Microsoft YaHei"/>
              </a:rPr>
              <a:t>McKeen</a:t>
            </a:r>
            <a:r>
              <a:rPr lang="cs-CZ" sz="3600" b="1" strike="noStrike" spc="-1" dirty="0">
                <a:solidFill>
                  <a:srgbClr val="000000"/>
                </a:solidFill>
                <a:latin typeface="Arial"/>
                <a:ea typeface="Microsoft YaHei"/>
              </a:rPr>
              <a:t> </a:t>
            </a:r>
            <a:r>
              <a:rPr lang="cs-CZ" sz="3600" b="1" strike="noStrike" spc="-1" dirty="0" err="1">
                <a:solidFill>
                  <a:srgbClr val="000000"/>
                </a:solidFill>
                <a:latin typeface="Arial"/>
                <a:ea typeface="Microsoft YaHei"/>
              </a:rPr>
              <a:t>Cattell</a:t>
            </a:r>
            <a:r>
              <a:rPr lang="cs-CZ" sz="3600" b="1" strike="noStrike" spc="-1" dirty="0">
                <a:solidFill>
                  <a:srgbClr val="000000"/>
                </a:solidFill>
                <a:latin typeface="Arial"/>
                <a:ea typeface="Microsoft YaHei"/>
              </a:rPr>
              <a:t> </a:t>
            </a:r>
            <a:endParaRPr lang="cs-CZ" sz="3600" b="1" strike="noStrike" spc="-1" dirty="0" smtClean="0">
              <a:solidFill>
                <a:srgbClr val="000000"/>
              </a:solidFill>
              <a:latin typeface="Arial"/>
              <a:ea typeface="Microsoft YaHei"/>
            </a:endParaRPr>
          </a:p>
          <a:p>
            <a:pPr>
              <a:lnSpc>
                <a:spcPct val="100000"/>
              </a:lnSpc>
            </a:pPr>
            <a:r>
              <a:rPr lang="cs-CZ" sz="2000" b="0" strike="noStrike" spc="-1" dirty="0" smtClean="0">
                <a:solidFill>
                  <a:srgbClr val="000000"/>
                </a:solidFill>
                <a:latin typeface="Arial"/>
                <a:ea typeface="Microsoft YaHei"/>
              </a:rPr>
              <a:t>1860-1944</a:t>
            </a:r>
            <a:endParaRPr lang="cs-CZ" sz="2000" strike="noStrike" spc="-1" dirty="0">
              <a:latin typeface="Arial"/>
            </a:endParaRPr>
          </a:p>
        </p:txBody>
      </p:sp>
      <p:pic>
        <p:nvPicPr>
          <p:cNvPr id="6" name="Obrázek 257"/>
          <p:cNvPicPr/>
          <p:nvPr/>
        </p:nvPicPr>
        <p:blipFill>
          <a:blip r:embed="rId2"/>
          <a:stretch/>
        </p:blipFill>
        <p:spPr>
          <a:xfrm>
            <a:off x="8568704" y="170979"/>
            <a:ext cx="1105680" cy="1682803"/>
          </a:xfrm>
          <a:prstGeom prst="rect">
            <a:avLst/>
          </a:prstGeom>
          <a:ln>
            <a:noFill/>
          </a:ln>
        </p:spPr>
      </p:pic>
    </p:spTree>
    <p:extLst>
      <p:ext uri="{BB962C8B-B14F-4D97-AF65-F5344CB8AC3E}">
        <p14:creationId xmlns:p14="http://schemas.microsoft.com/office/powerpoint/2010/main" val="520478862"/>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CustomShape 1"/>
          <p:cNvSpPr/>
          <p:nvPr/>
        </p:nvSpPr>
        <p:spPr>
          <a:xfrm>
            <a:off x="1799952" y="226080"/>
            <a:ext cx="5544616" cy="942840"/>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p:style>
        <p:txBody>
          <a:bodyPr lIns="0" tIns="0" rIns="0" bIns="0" anchor="ctr" anchorCtr="1">
            <a:noAutofit/>
          </a:bodyPr>
          <a:lstStyle/>
          <a:p>
            <a:pPr>
              <a:lnSpc>
                <a:spcPct val="100000"/>
              </a:lnSpc>
            </a:pPr>
            <a:r>
              <a:rPr lang="cs-CZ" sz="4400" b="1" spc="-1" dirty="0" err="1" smtClean="0">
                <a:latin typeface="Arial"/>
                <a:ea typeface="Microsoft YaHei"/>
              </a:rPr>
              <a:t>Binet</a:t>
            </a:r>
            <a:r>
              <a:rPr lang="cs-CZ" sz="4400" b="1" spc="-1" dirty="0" smtClean="0">
                <a:latin typeface="Arial"/>
                <a:ea typeface="Microsoft YaHei"/>
              </a:rPr>
              <a:t>, Simon, Stern</a:t>
            </a:r>
            <a:endParaRPr lang="cs-CZ" sz="4400" b="0" strike="noStrike" spc="-1" dirty="0">
              <a:latin typeface="Arial"/>
            </a:endParaRPr>
          </a:p>
        </p:txBody>
      </p:sp>
      <p:sp>
        <p:nvSpPr>
          <p:cNvPr id="300" name="CustomShape 2"/>
          <p:cNvSpPr/>
          <p:nvPr/>
        </p:nvSpPr>
        <p:spPr>
          <a:xfrm>
            <a:off x="1943968" y="1318879"/>
            <a:ext cx="7810952" cy="4104881"/>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86500" lnSpcReduction="20000"/>
          </a:bodyPr>
          <a:lstStyle/>
          <a:p>
            <a:pPr>
              <a:lnSpc>
                <a:spcPct val="100000"/>
              </a:lnSpc>
              <a:spcBef>
                <a:spcPts val="1414"/>
              </a:spcBef>
            </a:pPr>
            <a:r>
              <a:rPr lang="cs-CZ" sz="2400" b="0" strike="noStrike" spc="-1" dirty="0">
                <a:solidFill>
                  <a:srgbClr val="000000"/>
                </a:solidFill>
                <a:latin typeface="Arial"/>
                <a:ea typeface="Microsoft YaHei"/>
              </a:rPr>
              <a:t>Inteligence x nadání (samostatné pojmy)</a:t>
            </a:r>
            <a:endParaRPr lang="cs-CZ" sz="2400" b="0" strike="noStrike" spc="-1" dirty="0">
              <a:latin typeface="Arial"/>
            </a:endParaRPr>
          </a:p>
          <a:p>
            <a:pPr>
              <a:lnSpc>
                <a:spcPct val="100000"/>
              </a:lnSpc>
              <a:spcBef>
                <a:spcPts val="1414"/>
              </a:spcBef>
            </a:pPr>
            <a:r>
              <a:rPr lang="cs-CZ" sz="2400" b="0" strike="noStrike" spc="-1" dirty="0">
                <a:solidFill>
                  <a:srgbClr val="000000"/>
                </a:solidFill>
                <a:latin typeface="Arial"/>
                <a:ea typeface="Microsoft YaHei"/>
              </a:rPr>
              <a:t>Inteligence základním pojmem pro vysvětlení nadání</a:t>
            </a:r>
            <a:endParaRPr lang="cs-CZ" sz="2400" b="0" strike="noStrike" spc="-1" dirty="0">
              <a:latin typeface="Arial"/>
            </a:endParaRPr>
          </a:p>
          <a:p>
            <a:pPr>
              <a:lnSpc>
                <a:spcPct val="100000"/>
              </a:lnSpc>
              <a:spcBef>
                <a:spcPts val="1414"/>
              </a:spcBef>
            </a:pPr>
            <a:r>
              <a:rPr lang="cs-CZ" sz="2400" b="1" strike="noStrike" spc="-1" dirty="0">
                <a:solidFill>
                  <a:srgbClr val="000000"/>
                </a:solidFill>
                <a:latin typeface="Arial"/>
                <a:ea typeface="Microsoft YaHei"/>
              </a:rPr>
              <a:t>Alfred </a:t>
            </a:r>
            <a:r>
              <a:rPr lang="cs-CZ" sz="2400" b="1" strike="noStrike" spc="-1" dirty="0" err="1">
                <a:solidFill>
                  <a:srgbClr val="000000"/>
                </a:solidFill>
                <a:latin typeface="Arial"/>
                <a:ea typeface="Microsoft YaHei"/>
              </a:rPr>
              <a:t>Binet</a:t>
            </a:r>
            <a:r>
              <a:rPr lang="cs-CZ" sz="2400" b="0" strike="noStrike" spc="-1" dirty="0">
                <a:solidFill>
                  <a:srgbClr val="000000"/>
                </a:solidFill>
                <a:latin typeface="Arial"/>
                <a:ea typeface="Microsoft YaHei"/>
              </a:rPr>
              <a:t> </a:t>
            </a:r>
            <a:r>
              <a:rPr lang="cs-CZ" sz="2400" b="0" strike="noStrike" spc="-1" dirty="0" smtClean="0">
                <a:solidFill>
                  <a:srgbClr val="000000"/>
                </a:solidFill>
                <a:latin typeface="Arial"/>
                <a:ea typeface="Microsoft YaHei"/>
              </a:rPr>
              <a:t>(1857-1911)</a:t>
            </a:r>
            <a:endParaRPr lang="cs-CZ" sz="2400" b="0" strike="noStrike" spc="-1" dirty="0" smtClean="0">
              <a:solidFill>
                <a:srgbClr val="000000"/>
              </a:solidFill>
              <a:latin typeface="Arial"/>
              <a:ea typeface="Microsoft YaHei"/>
            </a:endParaRPr>
          </a:p>
          <a:p>
            <a:pPr>
              <a:lnSpc>
                <a:spcPct val="100000"/>
              </a:lnSpc>
              <a:spcBef>
                <a:spcPts val="1414"/>
              </a:spcBef>
            </a:pPr>
            <a:r>
              <a:rPr lang="cs-CZ" sz="2400" b="0" strike="noStrike" spc="-1" dirty="0" smtClean="0">
                <a:solidFill>
                  <a:srgbClr val="000000"/>
                </a:solidFill>
                <a:latin typeface="Arial"/>
                <a:ea typeface="Microsoft YaHei"/>
              </a:rPr>
              <a:t>- identifikace </a:t>
            </a:r>
            <a:r>
              <a:rPr lang="cs-CZ" sz="2400" b="0" strike="noStrike" spc="-1" dirty="0">
                <a:solidFill>
                  <a:srgbClr val="000000"/>
                </a:solidFill>
                <a:latin typeface="Arial"/>
                <a:ea typeface="Microsoft YaHei"/>
              </a:rPr>
              <a:t>méně schopných </a:t>
            </a:r>
            <a:r>
              <a:rPr lang="cs-CZ" sz="2400" b="0" strike="noStrike" spc="-1" dirty="0" smtClean="0">
                <a:solidFill>
                  <a:srgbClr val="000000"/>
                </a:solidFill>
                <a:latin typeface="Arial"/>
                <a:ea typeface="Microsoft YaHei"/>
              </a:rPr>
              <a:t>žáků</a:t>
            </a:r>
            <a:r>
              <a:rPr lang="cs-CZ" sz="2400" spc="-1" dirty="0" smtClean="0">
                <a:solidFill>
                  <a:srgbClr val="000000"/>
                </a:solidFill>
                <a:ea typeface="Microsoft YaHei"/>
              </a:rPr>
              <a:t> (</a:t>
            </a:r>
            <a:r>
              <a:rPr lang="cs-CZ" sz="2400" spc="-1" dirty="0">
                <a:solidFill>
                  <a:srgbClr val="000000"/>
                </a:solidFill>
                <a:ea typeface="Microsoft YaHei"/>
              </a:rPr>
              <a:t>pověření ministerstva</a:t>
            </a:r>
            <a:r>
              <a:rPr lang="cs-CZ" sz="2400" spc="-1" dirty="0" smtClean="0">
                <a:solidFill>
                  <a:srgbClr val="000000"/>
                </a:solidFill>
                <a:ea typeface="Microsoft YaHei"/>
              </a:rPr>
              <a:t>),  </a:t>
            </a:r>
            <a:r>
              <a:rPr lang="cs-CZ" sz="2400" b="0" strike="noStrike" spc="-1" dirty="0">
                <a:solidFill>
                  <a:srgbClr val="000000"/>
                </a:solidFill>
                <a:latin typeface="Arial"/>
                <a:ea typeface="Microsoft YaHei"/>
              </a:rPr>
              <a:t>kteří potřebují odlišný přistup (než v běžné povinné školní docházce)</a:t>
            </a:r>
            <a:endParaRPr lang="cs-CZ" sz="2400" b="0" strike="noStrike" spc="-1" dirty="0">
              <a:latin typeface="Arial"/>
            </a:endParaRPr>
          </a:p>
          <a:p>
            <a:pPr>
              <a:lnSpc>
                <a:spcPct val="100000"/>
              </a:lnSpc>
              <a:spcBef>
                <a:spcPts val="1414"/>
              </a:spcBef>
            </a:pPr>
            <a:r>
              <a:rPr lang="cs-CZ" sz="2400" b="1" strike="noStrike" spc="-1" dirty="0" err="1">
                <a:solidFill>
                  <a:srgbClr val="000000"/>
                </a:solidFill>
                <a:latin typeface="Arial"/>
                <a:ea typeface="Microsoft YaHei"/>
              </a:rPr>
              <a:t>Théodor</a:t>
            </a:r>
            <a:r>
              <a:rPr lang="cs-CZ" sz="2400" b="1" strike="noStrike" spc="-1" dirty="0">
                <a:solidFill>
                  <a:srgbClr val="000000"/>
                </a:solidFill>
                <a:latin typeface="Arial"/>
                <a:ea typeface="Microsoft YaHei"/>
              </a:rPr>
              <a:t> </a:t>
            </a:r>
            <a:r>
              <a:rPr lang="cs-CZ" sz="2400" b="1" strike="noStrike" spc="-1" dirty="0" smtClean="0">
                <a:solidFill>
                  <a:srgbClr val="000000"/>
                </a:solidFill>
                <a:latin typeface="Arial"/>
                <a:ea typeface="Microsoft YaHei"/>
              </a:rPr>
              <a:t>Simon </a:t>
            </a:r>
            <a:r>
              <a:rPr lang="cs-CZ" sz="2400" strike="noStrike" spc="-1" dirty="0" smtClean="0">
                <a:solidFill>
                  <a:srgbClr val="000000"/>
                </a:solidFill>
                <a:latin typeface="Arial"/>
                <a:ea typeface="Microsoft YaHei"/>
              </a:rPr>
              <a:t>(1972-1961)</a:t>
            </a:r>
            <a:endParaRPr lang="cs-CZ" sz="2400" strike="noStrike" spc="-1" dirty="0">
              <a:latin typeface="Arial"/>
            </a:endParaRPr>
          </a:p>
          <a:p>
            <a:pPr>
              <a:lnSpc>
                <a:spcPct val="100000"/>
              </a:lnSpc>
              <a:spcBef>
                <a:spcPts val="1414"/>
              </a:spcBef>
            </a:pPr>
            <a:r>
              <a:rPr lang="cs-CZ" sz="2400" b="0" strike="noStrike" spc="-1" dirty="0" smtClean="0">
                <a:solidFill>
                  <a:srgbClr val="000000"/>
                </a:solidFill>
                <a:latin typeface="Arial"/>
                <a:ea typeface="Microsoft YaHei"/>
              </a:rPr>
              <a:t>- testy </a:t>
            </a:r>
            <a:r>
              <a:rPr lang="cs-CZ" sz="2400" b="0" strike="noStrike" spc="-1" dirty="0">
                <a:solidFill>
                  <a:srgbClr val="000000"/>
                </a:solidFill>
                <a:latin typeface="Arial"/>
                <a:ea typeface="Microsoft YaHei"/>
              </a:rPr>
              <a:t>- úkoly, otázky, mentální a chronologický věk, </a:t>
            </a:r>
            <a:r>
              <a:rPr lang="cs-CZ" sz="2400" b="0" strike="noStrike" spc="-1" dirty="0" smtClean="0">
                <a:solidFill>
                  <a:srgbClr val="000000"/>
                </a:solidFill>
                <a:latin typeface="Arial"/>
                <a:ea typeface="Microsoft YaHei"/>
              </a:rPr>
              <a:t>poměr</a:t>
            </a:r>
            <a:endParaRPr lang="cs-CZ" sz="2400" b="0" strike="noStrike" spc="-1" dirty="0">
              <a:latin typeface="Arial"/>
            </a:endParaRPr>
          </a:p>
          <a:p>
            <a:pPr>
              <a:lnSpc>
                <a:spcPct val="100000"/>
              </a:lnSpc>
              <a:spcBef>
                <a:spcPts val="1414"/>
              </a:spcBef>
            </a:pPr>
            <a:r>
              <a:rPr lang="cs-CZ" sz="2400" b="0" strike="noStrike" spc="-1" dirty="0" smtClean="0">
                <a:solidFill>
                  <a:srgbClr val="000000"/>
                </a:solidFill>
                <a:latin typeface="Arial"/>
                <a:ea typeface="Microsoft YaHei"/>
              </a:rPr>
              <a:t>- varování </a:t>
            </a:r>
            <a:r>
              <a:rPr lang="cs-CZ" sz="2400" b="0" strike="noStrike" spc="-1" dirty="0">
                <a:solidFill>
                  <a:srgbClr val="000000"/>
                </a:solidFill>
                <a:latin typeface="Arial"/>
                <a:ea typeface="Microsoft YaHei"/>
              </a:rPr>
              <a:t>- nebezpečí</a:t>
            </a:r>
            <a:endParaRPr lang="cs-CZ" sz="2400" b="0" strike="noStrike" spc="-1" dirty="0">
              <a:latin typeface="Arial"/>
            </a:endParaRPr>
          </a:p>
          <a:p>
            <a:pPr>
              <a:lnSpc>
                <a:spcPct val="100000"/>
              </a:lnSpc>
              <a:spcBef>
                <a:spcPts val="1414"/>
              </a:spcBef>
            </a:pPr>
            <a:r>
              <a:rPr lang="cs-CZ" sz="2400" b="1" strike="noStrike" spc="-1" dirty="0">
                <a:solidFill>
                  <a:srgbClr val="000000"/>
                </a:solidFill>
                <a:latin typeface="Arial"/>
                <a:ea typeface="Microsoft YaHei"/>
              </a:rPr>
              <a:t>William Stern</a:t>
            </a:r>
            <a:r>
              <a:rPr lang="cs-CZ" sz="2400" b="0" strike="noStrike" spc="-1" dirty="0">
                <a:solidFill>
                  <a:srgbClr val="000000"/>
                </a:solidFill>
                <a:latin typeface="Arial"/>
                <a:ea typeface="Microsoft YaHei"/>
              </a:rPr>
              <a:t> </a:t>
            </a:r>
            <a:r>
              <a:rPr lang="cs-CZ" sz="2400" b="0" strike="noStrike" spc="-1" dirty="0" smtClean="0">
                <a:solidFill>
                  <a:srgbClr val="000000"/>
                </a:solidFill>
                <a:latin typeface="Arial"/>
                <a:ea typeface="Microsoft YaHei"/>
              </a:rPr>
              <a:t>(1871-1938)</a:t>
            </a:r>
            <a:endParaRPr lang="cs-CZ" sz="2400" b="0" strike="noStrike" spc="-1" dirty="0" smtClean="0">
              <a:solidFill>
                <a:srgbClr val="000000"/>
              </a:solidFill>
              <a:latin typeface="Arial"/>
              <a:ea typeface="Microsoft YaHei"/>
            </a:endParaRPr>
          </a:p>
          <a:p>
            <a:pPr>
              <a:lnSpc>
                <a:spcPct val="100000"/>
              </a:lnSpc>
              <a:spcBef>
                <a:spcPts val="1414"/>
              </a:spcBef>
            </a:pPr>
            <a:r>
              <a:rPr lang="cs-CZ" sz="2400" b="0" strike="noStrike" spc="-1" dirty="0" smtClean="0">
                <a:solidFill>
                  <a:srgbClr val="000000"/>
                </a:solidFill>
                <a:latin typeface="Arial"/>
                <a:ea typeface="Microsoft YaHei"/>
              </a:rPr>
              <a:t>- IQ</a:t>
            </a:r>
            <a:r>
              <a:rPr lang="cs-CZ" sz="2400" b="0" strike="noStrike" spc="-1" dirty="0">
                <a:solidFill>
                  <a:srgbClr val="000000"/>
                </a:solidFill>
                <a:latin typeface="Arial"/>
                <a:ea typeface="Microsoft YaHei"/>
              </a:rPr>
              <a:t>, poměr inteligenční kvocient</a:t>
            </a:r>
            <a:endParaRPr lang="cs-CZ" sz="2400" b="0" strike="noStrike" spc="-1" dirty="0">
              <a:latin typeface="Arial"/>
            </a:endParaRPr>
          </a:p>
        </p:txBody>
      </p:sp>
      <p:pic>
        <p:nvPicPr>
          <p:cNvPr id="301" name="Obrázek 3"/>
          <p:cNvPicPr/>
          <p:nvPr/>
        </p:nvPicPr>
        <p:blipFill>
          <a:blip r:embed="rId3"/>
          <a:stretch/>
        </p:blipFill>
        <p:spPr>
          <a:xfrm>
            <a:off x="8596069" y="824480"/>
            <a:ext cx="1220400" cy="1575720"/>
          </a:xfrm>
          <a:prstGeom prst="rect">
            <a:avLst/>
          </a:prstGeom>
          <a:ln>
            <a:noFill/>
          </a:ln>
        </p:spPr>
      </p:pic>
      <p:pic>
        <p:nvPicPr>
          <p:cNvPr id="1026" name="Picture 2" descr="Вильям Штер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1244" y="3930360"/>
            <a:ext cx="1259633" cy="16147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ystérie. Par Alfred Binet &amp; Théodore Simon. 19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478" y="3123307"/>
            <a:ext cx="1128178" cy="13150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CustomShape 1"/>
          <p:cNvSpPr/>
          <p:nvPr/>
        </p:nvSpPr>
        <p:spPr>
          <a:xfrm>
            <a:off x="1768559" y="205257"/>
            <a:ext cx="2376264" cy="664979"/>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noAutofit/>
          </a:bodyPr>
          <a:lstStyle/>
          <a:p>
            <a:pPr>
              <a:lnSpc>
                <a:spcPct val="100000"/>
              </a:lnSpc>
            </a:pPr>
            <a:r>
              <a:rPr lang="cs-CZ" sz="1800" b="1" strike="noStrike" spc="-1" dirty="0">
                <a:solidFill>
                  <a:srgbClr val="000000"/>
                </a:solidFill>
                <a:latin typeface="Arial"/>
                <a:ea typeface="DejaVu Sans"/>
              </a:rPr>
              <a:t>Měření inteligence</a:t>
            </a:r>
            <a:endParaRPr lang="cs-CZ" sz="1800" b="1" strike="noStrike" spc="-1" dirty="0">
              <a:latin typeface="Arial"/>
            </a:endParaRPr>
          </a:p>
        </p:txBody>
      </p:sp>
      <p:sp>
        <p:nvSpPr>
          <p:cNvPr id="304" name="CustomShape 2"/>
          <p:cNvSpPr/>
          <p:nvPr/>
        </p:nvSpPr>
        <p:spPr>
          <a:xfrm>
            <a:off x="504000" y="1326600"/>
            <a:ext cx="9068040" cy="32846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ct val="100000"/>
              </a:lnSpc>
              <a:spcBef>
                <a:spcPts val="1414"/>
              </a:spcBef>
            </a:pPr>
            <a:r>
              <a:rPr lang="cs-CZ" sz="3200" b="0" strike="noStrike" spc="-1">
                <a:solidFill>
                  <a:srgbClr val="000000"/>
                </a:solidFill>
                <a:latin typeface="Arial"/>
                <a:ea typeface="Microsoft YaHei"/>
              </a:rPr>
              <a:t> </a:t>
            </a:r>
            <a:endParaRPr lang="cs-CZ" sz="3200" b="0" strike="noStrike" spc="-1">
              <a:latin typeface="Arial"/>
            </a:endParaRPr>
          </a:p>
          <a:p>
            <a:pPr>
              <a:lnSpc>
                <a:spcPct val="100000"/>
              </a:lnSpc>
              <a:spcBef>
                <a:spcPts val="1414"/>
              </a:spcBef>
            </a:pPr>
            <a:r>
              <a:rPr lang="cs-CZ" sz="3200" b="0" strike="noStrike" spc="-1">
                <a:solidFill>
                  <a:srgbClr val="000000"/>
                </a:solidFill>
                <a:latin typeface="Arial"/>
                <a:ea typeface="Microsoft YaHei"/>
              </a:rPr>
              <a:t> </a:t>
            </a:r>
            <a:endParaRPr lang="cs-CZ" sz="3200" b="0" strike="noStrike" spc="-1">
              <a:latin typeface="Arial"/>
            </a:endParaRPr>
          </a:p>
        </p:txBody>
      </p:sp>
      <p:sp>
        <p:nvSpPr>
          <p:cNvPr id="305" name="CustomShape 3"/>
          <p:cNvSpPr/>
          <p:nvPr/>
        </p:nvSpPr>
        <p:spPr>
          <a:xfrm>
            <a:off x="6955560" y="4954680"/>
            <a:ext cx="3020400" cy="598680"/>
          </a:xfrm>
          <a:prstGeom prst="rect">
            <a:avLst/>
          </a:prstGeom>
          <a:noFill/>
          <a:ln>
            <a:noFill/>
          </a:ln>
        </p:spPr>
        <p:style>
          <a:lnRef idx="0">
            <a:scrgbClr r="0" g="0" b="0"/>
          </a:lnRef>
          <a:fillRef idx="0">
            <a:scrgbClr r="0" g="0" b="0"/>
          </a:fillRef>
          <a:effectRef idx="0">
            <a:scrgbClr r="0" g="0" b="0"/>
          </a:effectRef>
          <a:fontRef idx="minor"/>
        </p:style>
      </p:sp>
      <p:sp>
        <p:nvSpPr>
          <p:cNvPr id="306" name="CustomShape 4"/>
          <p:cNvSpPr/>
          <p:nvPr/>
        </p:nvSpPr>
        <p:spPr>
          <a:xfrm>
            <a:off x="1739670" y="891059"/>
            <a:ext cx="7847640" cy="501530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750" indent="-285750">
              <a:lnSpc>
                <a:spcPct val="100000"/>
              </a:lnSpc>
              <a:buFont typeface="Arial" panose="020B0604020202020204" pitchFamily="34" charset="0"/>
              <a:buChar char="•"/>
            </a:pPr>
            <a:r>
              <a:rPr lang="cs-CZ" sz="1600" b="0" strike="noStrike" spc="-1" dirty="0" smtClean="0">
                <a:latin typeface="Arial"/>
              </a:rPr>
              <a:t>Ministerstvo </a:t>
            </a:r>
            <a:r>
              <a:rPr lang="cs-CZ" sz="1600" b="0" strike="noStrike" spc="-1" dirty="0" smtClean="0">
                <a:latin typeface="Arial"/>
              </a:rPr>
              <a:t>školství ve </a:t>
            </a:r>
            <a:r>
              <a:rPr lang="cs-CZ" sz="1600" b="0" strike="noStrike" spc="-1" dirty="0" smtClean="0">
                <a:latin typeface="Arial"/>
              </a:rPr>
              <a:t>Francii (1904): </a:t>
            </a:r>
            <a:r>
              <a:rPr lang="cs-CZ" sz="1600" b="0" strike="noStrike" spc="-1" dirty="0" smtClean="0">
                <a:latin typeface="Arial"/>
              </a:rPr>
              <a:t>potřeba vyvinout techniky, které umožní  odhalit děti, které pro nedostatek nadání potřebují ve školách speciální péči. </a:t>
            </a:r>
          </a:p>
          <a:p>
            <a:pPr marL="285750" indent="-285750">
              <a:lnSpc>
                <a:spcPct val="100000"/>
              </a:lnSpc>
              <a:buFont typeface="Arial" panose="020B0604020202020204" pitchFamily="34" charset="0"/>
              <a:buChar char="•"/>
            </a:pPr>
            <a:endParaRPr lang="cs-CZ" sz="1600" spc="-1" dirty="0">
              <a:latin typeface="Arial"/>
            </a:endParaRPr>
          </a:p>
          <a:p>
            <a:pPr marL="285750" indent="-285750">
              <a:lnSpc>
                <a:spcPct val="100000"/>
              </a:lnSpc>
              <a:buFont typeface="Arial" panose="020B0604020202020204" pitchFamily="34" charset="0"/>
              <a:buChar char="•"/>
            </a:pPr>
            <a:r>
              <a:rPr lang="cs-CZ" sz="1600" spc="-1" dirty="0" smtClean="0">
                <a:latin typeface="Arial"/>
              </a:rPr>
              <a:t>Alfred </a:t>
            </a:r>
            <a:r>
              <a:rPr lang="cs-CZ" sz="1600" spc="-1" dirty="0" err="1" smtClean="0">
                <a:latin typeface="Arial"/>
              </a:rPr>
              <a:t>Binet</a:t>
            </a:r>
            <a:r>
              <a:rPr lang="cs-CZ" sz="1600" spc="-1" dirty="0" smtClean="0">
                <a:latin typeface="Arial"/>
              </a:rPr>
              <a:t> a Theodor </a:t>
            </a:r>
            <a:r>
              <a:rPr lang="cs-CZ" sz="1600" spc="-1" dirty="0" smtClean="0">
                <a:latin typeface="Arial"/>
              </a:rPr>
              <a:t>Simon (1905): úkol </a:t>
            </a:r>
            <a:r>
              <a:rPr lang="cs-CZ" sz="1600" b="0" strike="noStrike" spc="-1" dirty="0" smtClean="0">
                <a:latin typeface="Arial"/>
              </a:rPr>
              <a:t>odhalit </a:t>
            </a:r>
            <a:r>
              <a:rPr lang="cs-CZ" sz="1600" b="0" strike="noStrike" spc="-1" dirty="0">
                <a:latin typeface="Arial"/>
              </a:rPr>
              <a:t>děti, jejichž zařazení do normálního žákovského kolektivu mohlo činit potíže. </a:t>
            </a:r>
            <a:r>
              <a:rPr lang="cs-CZ" sz="1600" b="0" strike="noStrike" spc="-1" dirty="0" smtClean="0">
                <a:latin typeface="Arial"/>
              </a:rPr>
              <a:t>Vypracovali </a:t>
            </a:r>
            <a:r>
              <a:rPr lang="cs-CZ" sz="1600" b="0" strike="noStrike" spc="-1" dirty="0">
                <a:latin typeface="Arial"/>
              </a:rPr>
              <a:t>soubor 30 různě obtížných úloh </a:t>
            </a:r>
            <a:r>
              <a:rPr lang="cs-CZ" sz="1600" b="0" strike="noStrike" spc="-1" dirty="0" smtClean="0">
                <a:latin typeface="Arial"/>
              </a:rPr>
              <a:t>z různých běžných situací zaměřených </a:t>
            </a:r>
            <a:r>
              <a:rPr lang="cs-CZ" sz="1600" b="0" strike="noStrike" spc="-1" dirty="0">
                <a:latin typeface="Arial"/>
              </a:rPr>
              <a:t>na měření schopnosti úsudku, porozumění a logického myšlení. </a:t>
            </a:r>
            <a:r>
              <a:rPr lang="cs-CZ" sz="1600" b="0" strike="noStrike" spc="-1" dirty="0" smtClean="0">
                <a:latin typeface="Arial"/>
              </a:rPr>
              <a:t>Každá stupnice byla skórována jako „uspěl – neuspěl“. Test </a:t>
            </a:r>
            <a:r>
              <a:rPr lang="cs-CZ" sz="1600" b="0" strike="noStrike" spc="-1" dirty="0">
                <a:latin typeface="Arial"/>
              </a:rPr>
              <a:t>nechal vyřešit určitému vzorku lidí a výsledky statisticky zpracoval. Vznikla tak stupnice, pomocí které měřil tzv. mentální věk. Úroveň intelektu pak charakterizoval rozdílem fyzického a mentálního věku</a:t>
            </a:r>
            <a:r>
              <a:rPr lang="cs-CZ" sz="1600" b="0" strike="noStrike" spc="-1" dirty="0" smtClean="0">
                <a:latin typeface="Arial"/>
              </a:rPr>
              <a:t>. </a:t>
            </a:r>
            <a:r>
              <a:rPr lang="cs-CZ" sz="1600" i="1" spc="-1" dirty="0" smtClean="0">
                <a:solidFill>
                  <a:srgbClr val="000000"/>
                </a:solidFill>
                <a:ea typeface="Microsoft YaHei"/>
              </a:rPr>
              <a:t> </a:t>
            </a:r>
            <a:r>
              <a:rPr lang="cs-CZ" sz="1600" i="1" spc="-1" dirty="0">
                <a:solidFill>
                  <a:srgbClr val="000000"/>
                </a:solidFill>
                <a:ea typeface="Microsoft YaHei"/>
              </a:rPr>
              <a:t>„</a:t>
            </a:r>
            <a:r>
              <a:rPr lang="cs-CZ" sz="1600" i="1" spc="-1" dirty="0" err="1">
                <a:solidFill>
                  <a:srgbClr val="000000"/>
                </a:solidFill>
                <a:ea typeface="Microsoft YaHei"/>
              </a:rPr>
              <a:t>škálování</a:t>
            </a:r>
            <a:r>
              <a:rPr lang="cs-CZ" sz="1600" i="1" spc="-1" dirty="0">
                <a:solidFill>
                  <a:srgbClr val="000000"/>
                </a:solidFill>
                <a:ea typeface="Microsoft YaHei"/>
              </a:rPr>
              <a:t> podle věku“.</a:t>
            </a:r>
            <a:endParaRPr lang="cs-CZ" sz="1600" spc="-1" dirty="0"/>
          </a:p>
          <a:p>
            <a:pPr marL="285750" indent="-285750">
              <a:lnSpc>
                <a:spcPct val="100000"/>
              </a:lnSpc>
              <a:buFont typeface="Arial" panose="020B0604020202020204" pitchFamily="34" charset="0"/>
              <a:buChar char="•"/>
            </a:pPr>
            <a:endParaRPr lang="cs-CZ" sz="1600" b="0" strike="noStrike" spc="-1" dirty="0" smtClean="0">
              <a:latin typeface="Arial"/>
            </a:endParaRPr>
          </a:p>
          <a:p>
            <a:pPr marL="285750" indent="-285750">
              <a:lnSpc>
                <a:spcPct val="100000"/>
              </a:lnSpc>
              <a:buFont typeface="Arial" panose="020B0604020202020204" pitchFamily="34" charset="0"/>
              <a:buChar char="•"/>
            </a:pPr>
            <a:r>
              <a:rPr lang="cs-CZ" sz="1600" spc="-1" dirty="0" smtClean="0">
                <a:latin typeface="Arial"/>
              </a:rPr>
              <a:t>1916 </a:t>
            </a:r>
            <a:r>
              <a:rPr lang="cs-CZ" sz="1600" spc="-1" dirty="0" err="1" smtClean="0">
                <a:latin typeface="Arial"/>
              </a:rPr>
              <a:t>L.M.Terman</a:t>
            </a:r>
            <a:r>
              <a:rPr lang="cs-CZ" sz="1600" spc="-1" dirty="0" smtClean="0">
                <a:latin typeface="Arial"/>
              </a:rPr>
              <a:t> – revize </a:t>
            </a:r>
            <a:r>
              <a:rPr lang="cs-CZ" sz="1600" spc="-1" dirty="0" err="1" smtClean="0">
                <a:latin typeface="Arial"/>
              </a:rPr>
              <a:t>Stanford-Binetova</a:t>
            </a:r>
            <a:r>
              <a:rPr lang="cs-CZ" sz="1600" spc="-1" dirty="0" smtClean="0">
                <a:latin typeface="Arial"/>
              </a:rPr>
              <a:t> inteligenční </a:t>
            </a:r>
            <a:r>
              <a:rPr lang="cs-CZ" sz="1600" spc="-1" dirty="0" smtClean="0">
                <a:latin typeface="Arial"/>
              </a:rPr>
              <a:t>škála</a:t>
            </a:r>
            <a:endParaRPr lang="cs-CZ" sz="1600" spc="-1" dirty="0">
              <a:latin typeface="Arial"/>
            </a:endParaRPr>
          </a:p>
          <a:p>
            <a:pPr marL="285750" indent="-285750">
              <a:lnSpc>
                <a:spcPct val="100000"/>
              </a:lnSpc>
              <a:buFont typeface="Arial" panose="020B0604020202020204" pitchFamily="34" charset="0"/>
              <a:buChar char="•"/>
            </a:pPr>
            <a:endParaRPr lang="cs-CZ" sz="1600" b="0" strike="noStrike" spc="-1" dirty="0">
              <a:latin typeface="Arial"/>
            </a:endParaRPr>
          </a:p>
          <a:p>
            <a:pPr marL="285750" indent="-285750">
              <a:lnSpc>
                <a:spcPct val="100000"/>
              </a:lnSpc>
              <a:buFont typeface="Arial" panose="020B0604020202020204" pitchFamily="34" charset="0"/>
              <a:buChar char="•"/>
            </a:pPr>
            <a:r>
              <a:rPr lang="cs-CZ" sz="1600" b="0" strike="noStrike" spc="-1" dirty="0" smtClean="0">
                <a:latin typeface="Arial"/>
              </a:rPr>
              <a:t>Stern </a:t>
            </a:r>
            <a:r>
              <a:rPr lang="cs-CZ" sz="1600" b="0" strike="noStrike" spc="-1" dirty="0">
                <a:latin typeface="Arial"/>
              </a:rPr>
              <a:t>definoval inteligenční </a:t>
            </a:r>
            <a:r>
              <a:rPr lang="cs-CZ" sz="1600" b="0" strike="noStrike" spc="-1" dirty="0" smtClean="0">
                <a:latin typeface="Arial"/>
              </a:rPr>
              <a:t>kvocient, zavedl (1912) IQ jako </a:t>
            </a:r>
            <a:r>
              <a:rPr lang="cs-CZ" sz="1600" b="0" strike="noStrike" spc="-1" dirty="0">
                <a:latin typeface="Arial"/>
              </a:rPr>
              <a:t>poměr mentálního a fyzického věku</a:t>
            </a:r>
            <a:r>
              <a:rPr lang="cs-CZ" sz="1600" b="0" strike="noStrike" spc="-1" dirty="0" smtClean="0">
                <a:latin typeface="Arial"/>
              </a:rPr>
              <a:t>:</a:t>
            </a:r>
            <a:endParaRPr lang="cs-CZ" sz="1600" b="0" strike="noStrike" spc="-1" dirty="0">
              <a:latin typeface="Arial"/>
            </a:endParaRPr>
          </a:p>
          <a:p>
            <a:pPr algn="ctr">
              <a:lnSpc>
                <a:spcPct val="100000"/>
              </a:lnSpc>
            </a:pPr>
            <a:r>
              <a:rPr lang="cs-CZ" sz="1600" b="1" strike="noStrike" spc="-1" dirty="0">
                <a:latin typeface="Arial"/>
              </a:rPr>
              <a:t>IQ = 100 x mentální věk/fyzický věk</a:t>
            </a:r>
            <a:endParaRPr lang="cs-CZ" sz="1600" b="0" strike="noStrike" spc="-1" dirty="0">
              <a:latin typeface="Arial"/>
            </a:endParaRPr>
          </a:p>
          <a:p>
            <a:pPr>
              <a:lnSpc>
                <a:spcPct val="100000"/>
              </a:lnSpc>
            </a:pPr>
            <a:r>
              <a:rPr lang="cs-CZ" sz="1600" b="0" strike="noStrike" spc="-1" dirty="0" smtClean="0">
                <a:latin typeface="Arial"/>
              </a:rPr>
              <a:t>     Jako </a:t>
            </a:r>
            <a:r>
              <a:rPr lang="cs-CZ" sz="1600" b="0" strike="noStrike" spc="-1" dirty="0">
                <a:latin typeface="Arial"/>
              </a:rPr>
              <a:t>normu průměrné inteligence </a:t>
            </a:r>
            <a:r>
              <a:rPr lang="cs-CZ" sz="1600" b="0" strike="noStrike" spc="-1" dirty="0" smtClean="0">
                <a:latin typeface="Arial"/>
              </a:rPr>
              <a:t>uvedl </a:t>
            </a:r>
            <a:r>
              <a:rPr lang="cs-CZ" sz="1600" b="0" strike="noStrike" spc="-1" dirty="0">
                <a:latin typeface="Arial"/>
              </a:rPr>
              <a:t>hodnotu 100. </a:t>
            </a:r>
            <a:endParaRPr lang="cs-CZ" sz="1600" b="0" strike="noStrike" spc="-1" dirty="0" smtClean="0">
              <a:latin typeface="Arial"/>
            </a:endParaRPr>
          </a:p>
          <a:p>
            <a:pPr>
              <a:lnSpc>
                <a:spcPct val="100000"/>
              </a:lnSpc>
            </a:pPr>
            <a:r>
              <a:rPr lang="cs-CZ" sz="1600" spc="-1" dirty="0">
                <a:latin typeface="Arial"/>
              </a:rPr>
              <a:t> </a:t>
            </a:r>
            <a:r>
              <a:rPr lang="cs-CZ" sz="1600" spc="-1" dirty="0" smtClean="0">
                <a:latin typeface="Arial"/>
              </a:rPr>
              <a:t>    </a:t>
            </a:r>
            <a:r>
              <a:rPr lang="pl-PL" sz="1600" dirty="0" smtClean="0"/>
              <a:t>IQ </a:t>
            </a:r>
            <a:r>
              <a:rPr lang="pl-PL" sz="1600" dirty="0"/>
              <a:t>se stanovuje </a:t>
            </a:r>
            <a:r>
              <a:rPr lang="pl-PL" sz="1600" dirty="0" smtClean="0"/>
              <a:t>obvykle v hodnotách 20 - 210. </a:t>
            </a:r>
          </a:p>
          <a:p>
            <a:pPr>
              <a:lnSpc>
                <a:spcPct val="100000"/>
              </a:lnSpc>
            </a:pPr>
            <a:endParaRPr lang="cs-CZ" sz="16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CustomShape 1"/>
          <p:cNvSpPr/>
          <p:nvPr/>
        </p:nvSpPr>
        <p:spPr>
          <a:xfrm>
            <a:off x="1583928" y="344277"/>
            <a:ext cx="7987752" cy="707886"/>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nchor="ctr">
            <a:spAutoFit/>
          </a:bodyPr>
          <a:lstStyle/>
          <a:p>
            <a:pPr algn="ctr">
              <a:lnSpc>
                <a:spcPct val="100000"/>
              </a:lnSpc>
            </a:pPr>
            <a:r>
              <a:rPr lang="cs-CZ" sz="4600" b="0" strike="noStrike" spc="-1" dirty="0">
                <a:solidFill>
                  <a:srgbClr val="000000"/>
                </a:solidFill>
                <a:latin typeface="Arial"/>
                <a:ea typeface="Microsoft YaHei"/>
              </a:rPr>
              <a:t>Počítání IQ – William STERN</a:t>
            </a:r>
            <a:endParaRPr lang="cs-CZ" sz="4600" b="0" strike="noStrike" spc="-1" dirty="0">
              <a:latin typeface="Arial"/>
            </a:endParaRPr>
          </a:p>
        </p:txBody>
      </p:sp>
      <p:sp>
        <p:nvSpPr>
          <p:cNvPr id="367" name="CustomShape 2"/>
          <p:cNvSpPr/>
          <p:nvPr/>
        </p:nvSpPr>
        <p:spPr>
          <a:xfrm>
            <a:off x="360000" y="1470600"/>
            <a:ext cx="9212040" cy="38534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111960">
              <a:lnSpc>
                <a:spcPct val="100000"/>
              </a:lnSpc>
              <a:spcBef>
                <a:spcPts val="1417"/>
              </a:spcBef>
              <a:buClr>
                <a:srgbClr val="000000"/>
              </a:buClr>
              <a:buSzPct val="45000"/>
            </a:pPr>
            <a:r>
              <a:rPr lang="cs-CZ" sz="3200" b="0" strike="noStrike" spc="-1" dirty="0">
                <a:solidFill>
                  <a:srgbClr val="000000"/>
                </a:solidFill>
                <a:latin typeface="Arial"/>
                <a:ea typeface="DejaVu Sans"/>
              </a:rPr>
              <a:t> </a:t>
            </a:r>
            <a:endParaRPr lang="cs-CZ" sz="3200" b="0" strike="noStrike" spc="-1" dirty="0">
              <a:latin typeface="Arial"/>
            </a:endParaRPr>
          </a:p>
          <a:p>
            <a:pPr>
              <a:lnSpc>
                <a:spcPct val="100000"/>
              </a:lnSpc>
              <a:spcBef>
                <a:spcPts val="1417"/>
              </a:spcBef>
            </a:pPr>
            <a:endParaRPr lang="cs-CZ" sz="3200" b="0" strike="noStrike" spc="-1" dirty="0">
              <a:latin typeface="Arial"/>
            </a:endParaRPr>
          </a:p>
        </p:txBody>
      </p:sp>
      <p:sp>
        <p:nvSpPr>
          <p:cNvPr id="368" name="CustomShape 3"/>
          <p:cNvSpPr/>
          <p:nvPr/>
        </p:nvSpPr>
        <p:spPr>
          <a:xfrm>
            <a:off x="1799952" y="1611140"/>
            <a:ext cx="6984776" cy="3456383"/>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920" algn="ctr">
              <a:lnSpc>
                <a:spcPct val="100000"/>
              </a:lnSpc>
              <a:spcBef>
                <a:spcPts val="499"/>
              </a:spcBef>
            </a:pPr>
            <a:endParaRPr lang="cs-CZ" sz="1800" b="0" strike="noStrike" spc="-1" dirty="0">
              <a:latin typeface="Arial"/>
            </a:endParaRPr>
          </a:p>
          <a:p>
            <a:pPr marL="34920" algn="ctr">
              <a:lnSpc>
                <a:spcPct val="100000"/>
              </a:lnSpc>
              <a:spcBef>
                <a:spcPts val="499"/>
              </a:spcBef>
            </a:pPr>
            <a:r>
              <a:rPr lang="cs-CZ" sz="2000" b="0" strike="noStrike" spc="-1" dirty="0">
                <a:solidFill>
                  <a:srgbClr val="000000"/>
                </a:solidFill>
                <a:latin typeface="Arial"/>
                <a:ea typeface="Microsoft YaHei"/>
              </a:rPr>
              <a:t> </a:t>
            </a:r>
            <a:r>
              <a:rPr lang="cs-CZ" sz="2000" b="0" strike="noStrike" spc="-1" dirty="0" smtClean="0">
                <a:solidFill>
                  <a:srgbClr val="C9211E"/>
                </a:solidFill>
                <a:latin typeface="Arial"/>
                <a:ea typeface="Microsoft YaHei"/>
              </a:rPr>
              <a:t>IQ  </a:t>
            </a:r>
            <a:r>
              <a:rPr lang="cs-CZ" sz="2000" b="0" strike="noStrike" spc="-1" dirty="0">
                <a:solidFill>
                  <a:srgbClr val="C9211E"/>
                </a:solidFill>
                <a:latin typeface="Arial"/>
                <a:ea typeface="Microsoft YaHei"/>
              </a:rPr>
              <a:t>=   MV (mentální věk) / CHV (chronologický věk)  x </a:t>
            </a:r>
            <a:r>
              <a:rPr lang="cs-CZ" sz="2000" b="0" strike="noStrike" spc="-1" dirty="0" smtClean="0">
                <a:solidFill>
                  <a:srgbClr val="C9211E"/>
                </a:solidFill>
                <a:latin typeface="Arial"/>
                <a:ea typeface="Microsoft YaHei"/>
              </a:rPr>
              <a:t>100</a:t>
            </a:r>
            <a:endParaRPr lang="cs-CZ" sz="2000" b="0" strike="noStrike" spc="-1" dirty="0" smtClean="0">
              <a:latin typeface="Arial"/>
            </a:endParaRPr>
          </a:p>
          <a:p>
            <a:pPr marL="34920">
              <a:lnSpc>
                <a:spcPct val="100000"/>
              </a:lnSpc>
              <a:spcBef>
                <a:spcPts val="499"/>
              </a:spcBef>
            </a:pPr>
            <a:endParaRPr lang="cs-CZ" sz="2000" b="0" strike="noStrike" spc="-1" dirty="0" smtClean="0">
              <a:latin typeface="Arial"/>
            </a:endParaRPr>
          </a:p>
          <a:p>
            <a:pPr marL="34920">
              <a:lnSpc>
                <a:spcPct val="100000"/>
              </a:lnSpc>
              <a:spcBef>
                <a:spcPts val="499"/>
              </a:spcBef>
            </a:pPr>
            <a:r>
              <a:rPr lang="cs-CZ" sz="2000" b="0" strike="noStrike" spc="-1" dirty="0" smtClean="0">
                <a:solidFill>
                  <a:srgbClr val="000000"/>
                </a:solidFill>
                <a:latin typeface="Arial"/>
                <a:ea typeface="Microsoft YaHei"/>
              </a:rPr>
              <a:t>Např</a:t>
            </a:r>
            <a:r>
              <a:rPr lang="cs-CZ" sz="2000" b="0" strike="noStrike" spc="-1" dirty="0">
                <a:solidFill>
                  <a:srgbClr val="000000"/>
                </a:solidFill>
                <a:latin typeface="Arial"/>
                <a:ea typeface="Microsoft YaHei"/>
              </a:rPr>
              <a:t>.:</a:t>
            </a:r>
            <a:endParaRPr lang="cs-CZ" sz="2000" b="0" strike="noStrike" spc="-1" dirty="0">
              <a:latin typeface="Arial"/>
            </a:endParaRPr>
          </a:p>
          <a:p>
            <a:pPr marL="34920">
              <a:lnSpc>
                <a:spcPct val="100000"/>
              </a:lnSpc>
              <a:spcBef>
                <a:spcPts val="499"/>
              </a:spcBef>
            </a:pPr>
            <a:r>
              <a:rPr lang="cs-CZ" sz="2000" b="0" strike="noStrike" spc="-1" dirty="0">
                <a:solidFill>
                  <a:srgbClr val="000000"/>
                </a:solidFill>
                <a:latin typeface="Arial"/>
                <a:ea typeface="Microsoft YaHei"/>
              </a:rPr>
              <a:t>10 v MV dosáhne desetileté dítě: IQ = 10/10 x 100 = 100</a:t>
            </a:r>
            <a:endParaRPr lang="cs-CZ" sz="2000" b="0" strike="noStrike" spc="-1" dirty="0">
              <a:latin typeface="Arial"/>
            </a:endParaRPr>
          </a:p>
          <a:p>
            <a:pPr marL="34920">
              <a:lnSpc>
                <a:spcPct val="100000"/>
              </a:lnSpc>
              <a:spcBef>
                <a:spcPts val="499"/>
              </a:spcBef>
            </a:pPr>
            <a:r>
              <a:rPr lang="cs-CZ" sz="2000" b="0" strike="noStrike" spc="-1" dirty="0">
                <a:solidFill>
                  <a:srgbClr val="000000"/>
                </a:solidFill>
                <a:latin typeface="Arial"/>
                <a:ea typeface="Microsoft YaHei"/>
              </a:rPr>
              <a:t>10 v MV dosáhne výsledku jako dvanáctiletý, výsledný IQ?</a:t>
            </a:r>
            <a:endParaRPr lang="cs-CZ" sz="2000" b="0" strike="noStrike" spc="-1" dirty="0">
              <a:latin typeface="Arial"/>
            </a:endParaRPr>
          </a:p>
        </p:txBody>
      </p:sp>
    </p:spTree>
    <p:extLst>
      <p:ext uri="{BB962C8B-B14F-4D97-AF65-F5344CB8AC3E}">
        <p14:creationId xmlns:p14="http://schemas.microsoft.com/office/powerpoint/2010/main" val="3917379028"/>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CustomShape 1"/>
          <p:cNvSpPr/>
          <p:nvPr/>
        </p:nvSpPr>
        <p:spPr>
          <a:xfrm>
            <a:off x="504000" y="226080"/>
            <a:ext cx="9070560" cy="9450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cs-CZ" sz="4000" b="1" strike="noStrike" spc="-1" dirty="0" smtClean="0">
                <a:solidFill>
                  <a:srgbClr val="21409A"/>
                </a:solidFill>
                <a:latin typeface="Calibri"/>
                <a:ea typeface="DejaVu Sans"/>
              </a:rPr>
              <a:t>Různé stupnice nadání </a:t>
            </a:r>
            <a:r>
              <a:rPr lang="cs-CZ" sz="4000" b="1" strike="noStrike" spc="-1" dirty="0">
                <a:solidFill>
                  <a:srgbClr val="21409A"/>
                </a:solidFill>
                <a:latin typeface="Calibri"/>
                <a:ea typeface="DejaVu Sans"/>
              </a:rPr>
              <a:t>podle IQ</a:t>
            </a:r>
            <a:endParaRPr lang="cs-CZ" sz="4000" b="0" strike="noStrike" spc="-1" dirty="0">
              <a:latin typeface="Arial"/>
            </a:endParaRPr>
          </a:p>
        </p:txBody>
      </p:sp>
      <p:sp>
        <p:nvSpPr>
          <p:cNvPr id="319" name="CustomShape 2"/>
          <p:cNvSpPr/>
          <p:nvPr/>
        </p:nvSpPr>
        <p:spPr>
          <a:xfrm>
            <a:off x="575640" y="1107000"/>
            <a:ext cx="9070200" cy="424692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cs-CZ" sz="2200" b="1" strike="noStrike" spc="-1" dirty="0">
                <a:solidFill>
                  <a:srgbClr val="000000"/>
                </a:solidFill>
                <a:latin typeface="Calibri"/>
                <a:ea typeface="DejaVu Sans"/>
              </a:rPr>
              <a:t>IQ podle </a:t>
            </a:r>
            <a:r>
              <a:rPr lang="cs-CZ" sz="2200" b="1" strike="noStrike" spc="-1" dirty="0" err="1">
                <a:solidFill>
                  <a:srgbClr val="000000"/>
                </a:solidFill>
                <a:latin typeface="Calibri"/>
                <a:ea typeface="DejaVu Sans"/>
              </a:rPr>
              <a:t>Gagného</a:t>
            </a:r>
            <a:r>
              <a:rPr lang="cs-CZ" sz="2200" b="0" strike="noStrike" spc="-1" dirty="0">
                <a:solidFill>
                  <a:srgbClr val="000000"/>
                </a:solidFill>
                <a:latin typeface="Calibri"/>
                <a:ea typeface="DejaVu Sans"/>
              </a:rPr>
              <a:t> </a:t>
            </a:r>
            <a:endParaRPr lang="cs-CZ" sz="2200" b="0" strike="noStrike" spc="-1" dirty="0">
              <a:latin typeface="Arial"/>
            </a:endParaRPr>
          </a:p>
          <a:p>
            <a:pPr>
              <a:lnSpc>
                <a:spcPct val="100000"/>
              </a:lnSpc>
            </a:pPr>
            <a:r>
              <a:rPr lang="cs-CZ" sz="2200" b="0" strike="noStrike" spc="-1" dirty="0">
                <a:solidFill>
                  <a:srgbClr val="000000"/>
                </a:solidFill>
                <a:latin typeface="Calibri"/>
                <a:ea typeface="DejaVu Sans"/>
              </a:rPr>
              <a:t>- extrémně nadaní – nad 165</a:t>
            </a:r>
            <a:endParaRPr lang="cs-CZ" sz="2200" b="0" strike="noStrike" spc="-1" dirty="0">
              <a:latin typeface="Arial"/>
            </a:endParaRPr>
          </a:p>
          <a:p>
            <a:pPr>
              <a:lnSpc>
                <a:spcPct val="100000"/>
              </a:lnSpc>
            </a:pPr>
            <a:r>
              <a:rPr lang="cs-CZ" sz="2200" b="0" strike="noStrike" spc="-1" dirty="0">
                <a:solidFill>
                  <a:srgbClr val="000000"/>
                </a:solidFill>
                <a:latin typeface="Calibri"/>
                <a:ea typeface="DejaVu Sans"/>
              </a:rPr>
              <a:t>- výjimečně nadaní – 155-164</a:t>
            </a:r>
            <a:endParaRPr lang="cs-CZ" sz="2200" b="0" strike="noStrike" spc="-1" dirty="0">
              <a:latin typeface="Arial"/>
            </a:endParaRPr>
          </a:p>
          <a:p>
            <a:pPr>
              <a:lnSpc>
                <a:spcPct val="100000"/>
              </a:lnSpc>
            </a:pPr>
            <a:r>
              <a:rPr lang="cs-CZ" sz="2200" b="0" strike="noStrike" spc="-1" dirty="0">
                <a:solidFill>
                  <a:srgbClr val="000000"/>
                </a:solidFill>
                <a:latin typeface="Calibri"/>
                <a:ea typeface="DejaVu Sans"/>
              </a:rPr>
              <a:t>- vysoce nadaní – 145-154</a:t>
            </a:r>
            <a:endParaRPr lang="cs-CZ" sz="2200" b="0" strike="noStrike" spc="-1" dirty="0">
              <a:latin typeface="Arial"/>
            </a:endParaRPr>
          </a:p>
          <a:p>
            <a:pPr>
              <a:lnSpc>
                <a:spcPct val="100000"/>
              </a:lnSpc>
            </a:pPr>
            <a:r>
              <a:rPr lang="cs-CZ" sz="2200" b="0" strike="noStrike" spc="-1" dirty="0">
                <a:solidFill>
                  <a:srgbClr val="000000"/>
                </a:solidFill>
                <a:latin typeface="Calibri"/>
                <a:ea typeface="DejaVu Sans"/>
              </a:rPr>
              <a:t>- středně nadaní – 135-144</a:t>
            </a:r>
            <a:endParaRPr lang="cs-CZ" sz="2200" b="0" strike="noStrike" spc="-1" dirty="0">
              <a:latin typeface="Arial"/>
            </a:endParaRPr>
          </a:p>
          <a:p>
            <a:pPr>
              <a:lnSpc>
                <a:spcPct val="100000"/>
              </a:lnSpc>
            </a:pPr>
            <a:r>
              <a:rPr lang="cs-CZ" sz="2200" b="0" strike="noStrike" spc="-1" dirty="0">
                <a:solidFill>
                  <a:srgbClr val="000000"/>
                </a:solidFill>
                <a:latin typeface="Calibri"/>
                <a:ea typeface="DejaVu Sans"/>
              </a:rPr>
              <a:t>- mírně nadaní – 120-124</a:t>
            </a:r>
            <a:endParaRPr lang="cs-CZ" sz="2200" b="0" strike="noStrike" spc="-1" dirty="0">
              <a:latin typeface="Arial"/>
            </a:endParaRPr>
          </a:p>
          <a:p>
            <a:pPr>
              <a:lnSpc>
                <a:spcPct val="100000"/>
              </a:lnSpc>
            </a:pPr>
            <a:endParaRPr lang="cs-CZ" sz="2200" b="0" strike="noStrike" spc="-1" dirty="0">
              <a:latin typeface="Arial"/>
            </a:endParaRPr>
          </a:p>
          <a:p>
            <a:pPr>
              <a:lnSpc>
                <a:spcPct val="100000"/>
              </a:lnSpc>
            </a:pPr>
            <a:r>
              <a:rPr lang="cs-CZ" sz="2200" b="1" strike="noStrike" spc="-1" dirty="0">
                <a:solidFill>
                  <a:srgbClr val="000000"/>
                </a:solidFill>
                <a:latin typeface="Calibri"/>
                <a:ea typeface="DejaVu Sans"/>
              </a:rPr>
              <a:t>IQ podle </a:t>
            </a:r>
            <a:r>
              <a:rPr lang="cs-CZ" sz="2200" b="1" strike="noStrike" spc="-1" dirty="0" err="1">
                <a:solidFill>
                  <a:srgbClr val="000000"/>
                </a:solidFill>
                <a:latin typeface="Calibri"/>
                <a:ea typeface="DejaVu Sans"/>
              </a:rPr>
              <a:t>Nodrbyho</a:t>
            </a:r>
            <a:endParaRPr lang="cs-CZ" sz="2200" b="0" strike="noStrike" spc="-1" dirty="0">
              <a:latin typeface="Arial"/>
            </a:endParaRPr>
          </a:p>
          <a:p>
            <a:pPr>
              <a:lnSpc>
                <a:spcPct val="100000"/>
              </a:lnSpc>
            </a:pPr>
            <a:r>
              <a:rPr lang="cs-CZ" sz="2200" b="0" strike="noStrike" spc="-1" dirty="0">
                <a:solidFill>
                  <a:srgbClr val="000000"/>
                </a:solidFill>
                <a:latin typeface="Calibri"/>
                <a:ea typeface="DejaVu Sans"/>
              </a:rPr>
              <a:t>- velmi vysoce nadaný jedinec – nad 175</a:t>
            </a:r>
            <a:endParaRPr lang="cs-CZ" sz="2200" b="0" strike="noStrike" spc="-1" dirty="0">
              <a:latin typeface="Arial"/>
            </a:endParaRPr>
          </a:p>
          <a:p>
            <a:pPr>
              <a:lnSpc>
                <a:spcPct val="100000"/>
              </a:lnSpc>
            </a:pPr>
            <a:r>
              <a:rPr lang="cs-CZ" sz="2200" b="0" strike="noStrike" spc="-1" dirty="0">
                <a:solidFill>
                  <a:srgbClr val="000000"/>
                </a:solidFill>
                <a:latin typeface="Calibri"/>
                <a:ea typeface="DejaVu Sans"/>
              </a:rPr>
              <a:t>- Výjimečně nadaný jedinec – 160-174</a:t>
            </a:r>
            <a:endParaRPr lang="cs-CZ" sz="2200" b="0" strike="noStrike" spc="-1" dirty="0">
              <a:latin typeface="Arial"/>
            </a:endParaRPr>
          </a:p>
          <a:p>
            <a:pPr>
              <a:lnSpc>
                <a:spcPct val="100000"/>
              </a:lnSpc>
            </a:pPr>
            <a:r>
              <a:rPr lang="cs-CZ" sz="2200" b="0" strike="noStrike" spc="-1" dirty="0">
                <a:solidFill>
                  <a:srgbClr val="000000"/>
                </a:solidFill>
                <a:latin typeface="Calibri"/>
                <a:ea typeface="DejaVu Sans"/>
              </a:rPr>
              <a:t>- vysoce nadaný jedinec – 145-159</a:t>
            </a:r>
            <a:endParaRPr lang="cs-CZ" sz="2200" b="0" strike="noStrike" spc="-1" dirty="0">
              <a:latin typeface="Arial"/>
            </a:endParaRPr>
          </a:p>
          <a:p>
            <a:pPr>
              <a:lnSpc>
                <a:spcPct val="100000"/>
              </a:lnSpc>
            </a:pPr>
            <a:r>
              <a:rPr lang="cs-CZ" sz="2200" b="0" strike="noStrike" spc="-1" dirty="0">
                <a:solidFill>
                  <a:srgbClr val="000000"/>
                </a:solidFill>
                <a:latin typeface="Calibri"/>
                <a:ea typeface="DejaVu Sans"/>
              </a:rPr>
              <a:t>- nadaný jedinec – 130-144</a:t>
            </a:r>
            <a:endParaRPr lang="cs-CZ" sz="2200" b="0" strike="noStrike" spc="-1" dirty="0">
              <a:latin typeface="Arial"/>
            </a:endParaRPr>
          </a:p>
          <a:p>
            <a:pPr>
              <a:lnSpc>
                <a:spcPct val="100000"/>
              </a:lnSpc>
            </a:pPr>
            <a:r>
              <a:rPr lang="cs-CZ" sz="2200" b="0" strike="noStrike" spc="-1" dirty="0">
                <a:solidFill>
                  <a:srgbClr val="000000"/>
                </a:solidFill>
                <a:latin typeface="Calibri"/>
                <a:ea typeface="DejaVu Sans"/>
              </a:rPr>
              <a:t>- bystrý jedinec - 115-129</a:t>
            </a:r>
            <a:endParaRPr lang="cs-CZ" sz="2200" b="0" strike="noStrike" spc="-1" dirty="0">
              <a:latin typeface="Arial"/>
            </a:endParaRPr>
          </a:p>
          <a:p>
            <a:pPr>
              <a:lnSpc>
                <a:spcPct val="100000"/>
              </a:lnSpc>
            </a:pPr>
            <a:endParaRPr lang="cs-CZ" sz="2200" b="0" strike="noStrike" spc="-1" dirty="0">
              <a:latin typeface="Arial"/>
            </a:endParaRPr>
          </a:p>
          <a:p>
            <a:pPr>
              <a:lnSpc>
                <a:spcPct val="100000"/>
              </a:lnSpc>
            </a:pPr>
            <a:endParaRPr lang="cs-CZ" sz="2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CustomShape 1"/>
          <p:cNvSpPr/>
          <p:nvPr/>
        </p:nvSpPr>
        <p:spPr>
          <a:xfrm>
            <a:off x="504000" y="362520"/>
            <a:ext cx="9067680" cy="6699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cs-CZ" sz="4400" b="0" strike="noStrike" spc="-1" dirty="0">
                <a:solidFill>
                  <a:srgbClr val="000000"/>
                </a:solidFill>
                <a:latin typeface="Arial"/>
                <a:ea typeface="DejaVu Sans"/>
              </a:rPr>
              <a:t>Hodnoty IQ</a:t>
            </a:r>
            <a:endParaRPr lang="cs-CZ" sz="4400" b="0" strike="noStrike" spc="-1" dirty="0">
              <a:latin typeface="Arial"/>
            </a:endParaRPr>
          </a:p>
        </p:txBody>
      </p:sp>
      <p:sp>
        <p:nvSpPr>
          <p:cNvPr id="313" name="CustomShape 2"/>
          <p:cNvSpPr/>
          <p:nvPr/>
        </p:nvSpPr>
        <p:spPr>
          <a:xfrm>
            <a:off x="504000" y="1323106"/>
            <a:ext cx="9215280" cy="4174813"/>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25000" lnSpcReduction="20000"/>
          </a:bodyPr>
          <a:lstStyle/>
          <a:p>
            <a:pPr marL="34920" indent="-212400">
              <a:lnSpc>
                <a:spcPct val="100000"/>
              </a:lnSpc>
              <a:spcBef>
                <a:spcPts val="598"/>
              </a:spcBef>
              <a:buClr>
                <a:srgbClr val="000000"/>
              </a:buClr>
              <a:buSzPct val="45000"/>
              <a:buFont typeface="Wingdings" charset="2"/>
              <a:buChar char=""/>
            </a:pPr>
            <a:r>
              <a:rPr lang="cs-CZ" sz="5500" b="1" strike="noStrike" spc="-1" dirty="0">
                <a:solidFill>
                  <a:srgbClr val="FF0000"/>
                </a:solidFill>
                <a:latin typeface="Calibri"/>
                <a:ea typeface="Microsoft YaHei"/>
              </a:rPr>
              <a:t>    nad 140</a:t>
            </a:r>
            <a:r>
              <a:rPr lang="cs-CZ" sz="5500" b="0" strike="noStrike" spc="-1" dirty="0">
                <a:solidFill>
                  <a:srgbClr val="FF0000"/>
                </a:solidFill>
                <a:latin typeface="Calibri"/>
                <a:ea typeface="Microsoft YaHei"/>
              </a:rPr>
              <a:t> =</a:t>
            </a:r>
            <a:r>
              <a:rPr lang="cs-CZ" sz="5500" b="1" strike="noStrike" spc="-1" dirty="0">
                <a:solidFill>
                  <a:srgbClr val="FF0000"/>
                </a:solidFill>
                <a:latin typeface="Calibri"/>
                <a:ea typeface="Microsoft YaHei"/>
              </a:rPr>
              <a:t> </a:t>
            </a:r>
            <a:r>
              <a:rPr lang="cs-CZ" sz="5500" b="1" i="1" strike="noStrike" spc="-1" dirty="0">
                <a:solidFill>
                  <a:srgbClr val="FF0000"/>
                </a:solidFill>
                <a:latin typeface="Calibri"/>
                <a:ea typeface="Microsoft YaHei"/>
              </a:rPr>
              <a:t>genialita </a:t>
            </a:r>
            <a:r>
              <a:rPr lang="cs-CZ" sz="5500" b="0" strike="noStrike" spc="-1" dirty="0">
                <a:solidFill>
                  <a:srgbClr val="FF0000"/>
                </a:solidFill>
                <a:latin typeface="Calibri"/>
                <a:ea typeface="Microsoft YaHei"/>
              </a:rPr>
              <a:t>- asi 0,2 % populace</a:t>
            </a:r>
            <a:endParaRPr lang="cs-CZ" sz="5500" b="0" strike="noStrike" spc="-1" dirty="0">
              <a:latin typeface="Arial"/>
            </a:endParaRPr>
          </a:p>
          <a:p>
            <a:pPr marL="360">
              <a:lnSpc>
                <a:spcPct val="100000"/>
              </a:lnSpc>
              <a:spcBef>
                <a:spcPts val="400"/>
              </a:spcBef>
            </a:pPr>
            <a:r>
              <a:rPr lang="cs-CZ" sz="5500" b="0" strike="noStrike" spc="-1" dirty="0">
                <a:solidFill>
                  <a:srgbClr val="FF0000"/>
                </a:solidFill>
                <a:latin typeface="Calibri"/>
                <a:ea typeface="DejaVu Sans"/>
              </a:rPr>
              <a:t>Inteligence géniů. Absolutní předpoklady pro tvůrčí činnost.</a:t>
            </a:r>
            <a:endParaRPr lang="cs-CZ" sz="5500" b="0" strike="noStrike" spc="-1" dirty="0">
              <a:latin typeface="Arial"/>
            </a:endParaRPr>
          </a:p>
          <a:p>
            <a:pPr marL="360">
              <a:lnSpc>
                <a:spcPct val="100000"/>
              </a:lnSpc>
              <a:spcBef>
                <a:spcPts val="598"/>
              </a:spcBef>
            </a:pPr>
            <a:endParaRPr lang="cs-CZ" sz="5500" b="0" strike="noStrike" spc="-1" dirty="0">
              <a:latin typeface="Arial"/>
            </a:endParaRPr>
          </a:p>
          <a:p>
            <a:pPr marL="343080" indent="-341280">
              <a:lnSpc>
                <a:spcPct val="100000"/>
              </a:lnSpc>
              <a:spcBef>
                <a:spcPts val="400"/>
              </a:spcBef>
              <a:buClr>
                <a:srgbClr val="000000"/>
              </a:buClr>
              <a:buFont typeface="Arial"/>
              <a:buChar char="•"/>
            </a:pPr>
            <a:r>
              <a:rPr lang="cs-CZ" sz="5500" b="1" strike="noStrike" spc="-1" dirty="0">
                <a:solidFill>
                  <a:srgbClr val="FF0000"/>
                </a:solidFill>
                <a:latin typeface="Calibri"/>
                <a:ea typeface="Microsoft YaHei"/>
              </a:rPr>
              <a:t> </a:t>
            </a:r>
            <a:r>
              <a:rPr lang="cs-CZ" sz="5500" b="1" strike="noStrike" spc="-1" dirty="0">
                <a:solidFill>
                  <a:srgbClr val="7030A0"/>
                </a:solidFill>
                <a:latin typeface="Calibri"/>
                <a:ea typeface="Microsoft YaHei"/>
              </a:rPr>
              <a:t>130–139</a:t>
            </a:r>
            <a:r>
              <a:rPr lang="cs-CZ" sz="5500" b="0" strike="noStrike" spc="-1" dirty="0">
                <a:solidFill>
                  <a:srgbClr val="7030A0"/>
                </a:solidFill>
                <a:latin typeface="Calibri"/>
                <a:ea typeface="Microsoft YaHei"/>
              </a:rPr>
              <a:t> = </a:t>
            </a:r>
            <a:r>
              <a:rPr lang="cs-CZ" sz="5500" b="1" i="1" strike="noStrike" spc="-1" dirty="0">
                <a:solidFill>
                  <a:srgbClr val="7030A0"/>
                </a:solidFill>
                <a:latin typeface="Calibri"/>
                <a:ea typeface="Microsoft YaHei"/>
              </a:rPr>
              <a:t>vysoký nadprůměr</a:t>
            </a:r>
            <a:r>
              <a:rPr lang="cs-CZ" sz="5500" b="0" strike="noStrike" spc="-1" dirty="0">
                <a:solidFill>
                  <a:srgbClr val="7030A0"/>
                </a:solidFill>
                <a:latin typeface="Calibri"/>
                <a:ea typeface="Microsoft YaHei"/>
              </a:rPr>
              <a:t> –</a:t>
            </a:r>
            <a:r>
              <a:rPr lang="cs-CZ" sz="5500" b="0" strike="noStrike" spc="-1" dirty="0">
                <a:solidFill>
                  <a:srgbClr val="7030A0"/>
                </a:solidFill>
                <a:latin typeface="Calibri"/>
                <a:ea typeface="DejaVu Sans"/>
              </a:rPr>
              <a:t> výjimečná superiorní inteligence </a:t>
            </a:r>
            <a:endParaRPr lang="cs-CZ" sz="5500" b="0" strike="noStrike" spc="-1" dirty="0">
              <a:solidFill>
                <a:srgbClr val="7030A0"/>
              </a:solidFill>
              <a:latin typeface="Arial"/>
            </a:endParaRPr>
          </a:p>
          <a:p>
            <a:pPr marL="343080" indent="-341280">
              <a:lnSpc>
                <a:spcPct val="100000"/>
              </a:lnSpc>
              <a:spcBef>
                <a:spcPts val="400"/>
              </a:spcBef>
            </a:pPr>
            <a:r>
              <a:rPr lang="cs-CZ" sz="5500" b="0" strike="noStrike" spc="-1" dirty="0">
                <a:solidFill>
                  <a:srgbClr val="7030A0"/>
                </a:solidFill>
                <a:latin typeface="Calibri"/>
                <a:ea typeface="DejaVu Sans"/>
              </a:rPr>
              <a:t>Mimořádné předpoklady pro tvůrčí činnost, vynikající manažeři nebo odborníci.</a:t>
            </a:r>
            <a:endParaRPr lang="cs-CZ" sz="5500" b="0" strike="noStrike" spc="-1" dirty="0">
              <a:solidFill>
                <a:srgbClr val="7030A0"/>
              </a:solidFill>
              <a:latin typeface="Arial"/>
            </a:endParaRPr>
          </a:p>
          <a:p>
            <a:pPr marL="343080" indent="-341280">
              <a:lnSpc>
                <a:spcPct val="100000"/>
              </a:lnSpc>
              <a:spcBef>
                <a:spcPts val="400"/>
              </a:spcBef>
            </a:pPr>
            <a:r>
              <a:rPr lang="cs-CZ" sz="5500" b="0" strike="noStrike" spc="-1" dirty="0">
                <a:solidFill>
                  <a:srgbClr val="7030A0"/>
                </a:solidFill>
                <a:latin typeface="Calibri"/>
                <a:ea typeface="DejaVu Sans"/>
              </a:rPr>
              <a:t>Dosahuje 2,8% populace.</a:t>
            </a:r>
            <a:endParaRPr lang="cs-CZ" sz="5500" b="0" strike="noStrike" spc="-1" dirty="0">
              <a:solidFill>
                <a:srgbClr val="7030A0"/>
              </a:solidFill>
              <a:latin typeface="Arial"/>
            </a:endParaRPr>
          </a:p>
          <a:p>
            <a:pPr marL="343080" indent="-341280">
              <a:lnSpc>
                <a:spcPct val="100000"/>
              </a:lnSpc>
              <a:spcBef>
                <a:spcPts val="400"/>
              </a:spcBef>
            </a:pPr>
            <a:endParaRPr lang="cs-CZ" sz="5500" b="0" strike="noStrike" spc="-1" dirty="0">
              <a:latin typeface="Arial"/>
            </a:endParaRPr>
          </a:p>
          <a:p>
            <a:pPr marL="34920" indent="-212400">
              <a:lnSpc>
                <a:spcPct val="100000"/>
              </a:lnSpc>
              <a:spcBef>
                <a:spcPts val="598"/>
              </a:spcBef>
              <a:buClr>
                <a:srgbClr val="000000"/>
              </a:buClr>
              <a:buSzPct val="45000"/>
              <a:buFont typeface="Wingdings" charset="2"/>
              <a:buChar char=""/>
            </a:pPr>
            <a:r>
              <a:rPr lang="cs-CZ" sz="5500" b="1" strike="noStrike" spc="-1" dirty="0">
                <a:solidFill>
                  <a:srgbClr val="FF0000"/>
                </a:solidFill>
                <a:latin typeface="Calibri"/>
                <a:ea typeface="Microsoft YaHei"/>
              </a:rPr>
              <a:t>   </a:t>
            </a:r>
            <a:r>
              <a:rPr lang="cs-CZ" sz="5500" b="1" strike="noStrike" spc="-1" dirty="0">
                <a:solidFill>
                  <a:schemeClr val="accent1">
                    <a:lumMod val="75000"/>
                  </a:schemeClr>
                </a:solidFill>
                <a:latin typeface="Calibri"/>
                <a:ea typeface="Microsoft YaHei"/>
              </a:rPr>
              <a:t>110–129</a:t>
            </a:r>
            <a:r>
              <a:rPr lang="cs-CZ" sz="5500" b="0" strike="noStrike" spc="-1" dirty="0">
                <a:solidFill>
                  <a:schemeClr val="accent1">
                    <a:lumMod val="75000"/>
                  </a:schemeClr>
                </a:solidFill>
                <a:latin typeface="Calibri"/>
                <a:ea typeface="Microsoft YaHei"/>
              </a:rPr>
              <a:t> = </a:t>
            </a:r>
            <a:r>
              <a:rPr lang="cs-CZ" sz="5500" b="1" i="1" strike="noStrike" spc="-1" dirty="0">
                <a:solidFill>
                  <a:schemeClr val="accent1">
                    <a:lumMod val="75000"/>
                  </a:schemeClr>
                </a:solidFill>
                <a:latin typeface="Calibri"/>
                <a:ea typeface="Microsoft YaHei"/>
              </a:rPr>
              <a:t>nadprůměr</a:t>
            </a:r>
            <a:r>
              <a:rPr lang="cs-CZ" sz="5500" b="0" strike="noStrike" spc="-1" dirty="0">
                <a:solidFill>
                  <a:schemeClr val="accent1">
                    <a:lumMod val="75000"/>
                  </a:schemeClr>
                </a:solidFill>
                <a:latin typeface="Calibri"/>
                <a:ea typeface="Microsoft YaHei"/>
              </a:rPr>
              <a:t> – 20 % populace</a:t>
            </a:r>
            <a:endParaRPr lang="cs-CZ" sz="5500" b="0" strike="noStrike" spc="-1" dirty="0">
              <a:solidFill>
                <a:schemeClr val="accent1">
                  <a:lumMod val="75000"/>
                </a:schemeClr>
              </a:solidFill>
              <a:latin typeface="Arial"/>
            </a:endParaRPr>
          </a:p>
          <a:p>
            <a:pPr marL="343080" indent="-341280">
              <a:lnSpc>
                <a:spcPct val="100000"/>
              </a:lnSpc>
              <a:spcBef>
                <a:spcPts val="400"/>
              </a:spcBef>
              <a:buClr>
                <a:srgbClr val="000000"/>
              </a:buClr>
              <a:buFont typeface="Arial"/>
              <a:buChar char="•"/>
            </a:pPr>
            <a:r>
              <a:rPr lang="cs-CZ" sz="5500" b="1" strike="noStrike" spc="-1" dirty="0" smtClean="0">
                <a:solidFill>
                  <a:schemeClr val="accent1">
                    <a:lumMod val="75000"/>
                  </a:schemeClr>
                </a:solidFill>
                <a:latin typeface="Calibri"/>
                <a:ea typeface="DejaVu Sans"/>
              </a:rPr>
              <a:t>do </a:t>
            </a:r>
            <a:r>
              <a:rPr lang="cs-CZ" sz="5500" b="1" strike="noStrike" spc="-1" dirty="0">
                <a:solidFill>
                  <a:schemeClr val="accent1">
                    <a:lumMod val="75000"/>
                  </a:schemeClr>
                </a:solidFill>
                <a:latin typeface="Calibri"/>
                <a:ea typeface="DejaVu Sans"/>
              </a:rPr>
              <a:t>120 bodů </a:t>
            </a:r>
            <a:r>
              <a:rPr lang="cs-CZ" sz="5500" b="0" strike="noStrike" spc="-1" dirty="0">
                <a:solidFill>
                  <a:schemeClr val="accent1">
                    <a:lumMod val="75000"/>
                  </a:schemeClr>
                </a:solidFill>
                <a:latin typeface="Calibri"/>
                <a:ea typeface="DejaVu Sans"/>
              </a:rPr>
              <a:t>- nadprůměrná inteligence. Vystuduje vysokou školu, při vysoké pracovitosti může získat mimořádné pracovní místo. Dosahuje 12 % populace</a:t>
            </a:r>
            <a:r>
              <a:rPr lang="cs-CZ" sz="5500" b="0" strike="noStrike" spc="-1" dirty="0">
                <a:solidFill>
                  <a:srgbClr val="55308D"/>
                </a:solidFill>
                <a:latin typeface="Calibri"/>
                <a:ea typeface="DejaVu Sans"/>
              </a:rPr>
              <a:t>.</a:t>
            </a:r>
            <a:endParaRPr lang="cs-CZ" sz="5500" b="0" strike="noStrike" spc="-1" dirty="0">
              <a:latin typeface="Arial"/>
            </a:endParaRPr>
          </a:p>
          <a:p>
            <a:pPr>
              <a:lnSpc>
                <a:spcPct val="100000"/>
              </a:lnSpc>
              <a:spcBef>
                <a:spcPts val="400"/>
              </a:spcBef>
            </a:pPr>
            <a:endParaRPr lang="cs-CZ" sz="5500" b="0" strike="noStrike" spc="-1" dirty="0">
              <a:latin typeface="Arial"/>
            </a:endParaRPr>
          </a:p>
          <a:p>
            <a:pPr marL="343080" indent="-341280">
              <a:lnSpc>
                <a:spcPct val="100000"/>
              </a:lnSpc>
              <a:spcBef>
                <a:spcPts val="400"/>
              </a:spcBef>
              <a:buClr>
                <a:srgbClr val="000000"/>
              </a:buClr>
              <a:buFont typeface="Arial"/>
              <a:buChar char="•"/>
            </a:pPr>
            <a:r>
              <a:rPr lang="cs-CZ" sz="5500" b="0" strike="noStrike" spc="-1" dirty="0">
                <a:solidFill>
                  <a:srgbClr val="000000"/>
                </a:solidFill>
                <a:latin typeface="Calibri"/>
                <a:ea typeface="DejaVu Sans"/>
              </a:rPr>
              <a:t> </a:t>
            </a:r>
            <a:r>
              <a:rPr lang="cs-CZ" sz="5500" b="1" strike="noStrike" spc="-1" dirty="0">
                <a:solidFill>
                  <a:srgbClr val="000000"/>
                </a:solidFill>
                <a:latin typeface="Calibri"/>
                <a:ea typeface="DejaVu Sans"/>
              </a:rPr>
              <a:t>do 110 bodů </a:t>
            </a:r>
            <a:r>
              <a:rPr lang="cs-CZ" sz="5500" b="0" strike="noStrike" spc="-1" dirty="0">
                <a:solidFill>
                  <a:srgbClr val="000000"/>
                </a:solidFill>
                <a:latin typeface="Calibri"/>
                <a:ea typeface="DejaVu Sans"/>
              </a:rPr>
              <a:t>- vysoce průměrná inteligence. Může vystudovat i vysokou školu, s potížemi. </a:t>
            </a:r>
            <a:endParaRPr lang="cs-CZ" sz="5500" b="0" strike="noStrike" spc="-1" dirty="0">
              <a:latin typeface="Arial"/>
            </a:endParaRPr>
          </a:p>
          <a:p>
            <a:pPr marL="360">
              <a:lnSpc>
                <a:spcPct val="100000"/>
              </a:lnSpc>
              <a:spcBef>
                <a:spcPts val="400"/>
              </a:spcBef>
            </a:pPr>
            <a:r>
              <a:rPr lang="cs-CZ" sz="5500" b="0" strike="noStrike" spc="-1" dirty="0">
                <a:solidFill>
                  <a:srgbClr val="000000"/>
                </a:solidFill>
                <a:latin typeface="Calibri"/>
                <a:ea typeface="DejaVu Sans"/>
              </a:rPr>
              <a:t>          Důsledností a pracovitostí může získat  společenské zařazení předchozí kategorie. Dosahuje 25% populace.</a:t>
            </a:r>
            <a:endParaRPr lang="cs-CZ" sz="5500" b="0" strike="noStrike" spc="-1" dirty="0">
              <a:latin typeface="Arial"/>
            </a:endParaRPr>
          </a:p>
          <a:p>
            <a:pPr marL="343080" indent="-341280">
              <a:lnSpc>
                <a:spcPct val="100000"/>
              </a:lnSpc>
              <a:spcBef>
                <a:spcPts val="400"/>
              </a:spcBef>
              <a:buClr>
                <a:srgbClr val="000000"/>
              </a:buClr>
              <a:buFont typeface="Arial"/>
              <a:buChar char="•"/>
            </a:pPr>
            <a:r>
              <a:rPr lang="cs-CZ" sz="5500" b="0" strike="noStrike" spc="-1" dirty="0">
                <a:solidFill>
                  <a:srgbClr val="000000"/>
                </a:solidFill>
                <a:latin typeface="Calibri"/>
                <a:ea typeface="DejaVu Sans"/>
              </a:rPr>
              <a:t> </a:t>
            </a:r>
            <a:r>
              <a:rPr lang="cs-CZ" sz="5500" b="1" strike="noStrike" spc="-1" dirty="0">
                <a:solidFill>
                  <a:srgbClr val="000000"/>
                </a:solidFill>
                <a:latin typeface="Calibri"/>
                <a:ea typeface="DejaVu Sans"/>
              </a:rPr>
              <a:t>do 100 bodů </a:t>
            </a:r>
            <a:r>
              <a:rPr lang="cs-CZ" sz="5500" b="0" strike="noStrike" spc="-1" dirty="0">
                <a:solidFill>
                  <a:srgbClr val="000000"/>
                </a:solidFill>
                <a:latin typeface="Calibri"/>
                <a:ea typeface="DejaVu Sans"/>
              </a:rPr>
              <a:t>- Průměrná inteligence. Dokáže složit maturitní zkoušku, v práci se uplatní ve středním postavení. </a:t>
            </a:r>
            <a:endParaRPr lang="cs-CZ" sz="5500" b="0" strike="noStrike" spc="-1" dirty="0">
              <a:latin typeface="Arial"/>
            </a:endParaRPr>
          </a:p>
          <a:p>
            <a:pPr marL="360">
              <a:lnSpc>
                <a:spcPct val="100000"/>
              </a:lnSpc>
              <a:spcBef>
                <a:spcPts val="400"/>
              </a:spcBef>
            </a:pPr>
            <a:r>
              <a:rPr lang="cs-CZ" sz="5500" b="0" strike="noStrike" spc="-1" dirty="0">
                <a:solidFill>
                  <a:srgbClr val="000000"/>
                </a:solidFill>
                <a:latin typeface="Calibri"/>
                <a:ea typeface="DejaVu Sans"/>
              </a:rPr>
              <a:t>          Dosahuje  25 % populace.</a:t>
            </a:r>
            <a:endParaRPr lang="cs-CZ" sz="5500" b="0" strike="noStrike" spc="-1" dirty="0">
              <a:latin typeface="Arial"/>
            </a:endParaRPr>
          </a:p>
          <a:p>
            <a:pPr marL="343080" indent="-341280">
              <a:lnSpc>
                <a:spcPct val="100000"/>
              </a:lnSpc>
              <a:spcBef>
                <a:spcPts val="400"/>
              </a:spcBef>
              <a:buClr>
                <a:srgbClr val="000000"/>
              </a:buClr>
              <a:buFont typeface="Arial"/>
              <a:buChar char="•"/>
            </a:pPr>
            <a:r>
              <a:rPr lang="cs-CZ" sz="5500" b="1" strike="noStrike" spc="-1" dirty="0">
                <a:solidFill>
                  <a:srgbClr val="000000"/>
                </a:solidFill>
                <a:latin typeface="Calibri"/>
                <a:ea typeface="DejaVu Sans"/>
              </a:rPr>
              <a:t> do 90 bodů </a:t>
            </a:r>
            <a:r>
              <a:rPr lang="cs-CZ" sz="5500" b="0" strike="noStrike" spc="-1" dirty="0">
                <a:solidFill>
                  <a:srgbClr val="000000"/>
                </a:solidFill>
                <a:latin typeface="Calibri"/>
                <a:ea typeface="DejaVu Sans"/>
              </a:rPr>
              <a:t>- Slabě podprůměrná inteligence. Dokáže absolvovat základní školu a dobře se uplatnit v manuálních </a:t>
            </a:r>
            <a:endParaRPr lang="cs-CZ" sz="5500" b="0" strike="noStrike" spc="-1" dirty="0">
              <a:latin typeface="Arial"/>
            </a:endParaRPr>
          </a:p>
          <a:p>
            <a:pPr marL="360">
              <a:lnSpc>
                <a:spcPct val="100000"/>
              </a:lnSpc>
              <a:spcBef>
                <a:spcPts val="400"/>
              </a:spcBef>
            </a:pPr>
            <a:r>
              <a:rPr lang="cs-CZ" sz="5500" b="0" strike="noStrike" spc="-1" dirty="0">
                <a:solidFill>
                  <a:srgbClr val="000000"/>
                </a:solidFill>
                <a:latin typeface="Calibri"/>
                <a:ea typeface="DejaVu Sans"/>
              </a:rPr>
              <a:t>          profesích. Dosahuje 10 %  populace.</a:t>
            </a:r>
            <a:endParaRPr lang="cs-CZ" sz="5500" b="0" strike="noStrike" spc="-1" dirty="0">
              <a:latin typeface="Arial"/>
            </a:endParaRPr>
          </a:p>
          <a:p>
            <a:pPr marL="360">
              <a:lnSpc>
                <a:spcPct val="100000"/>
              </a:lnSpc>
              <a:spcBef>
                <a:spcPts val="598"/>
              </a:spcBef>
            </a:pPr>
            <a:endParaRPr lang="cs-CZ" sz="55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CustomShape 1"/>
          <p:cNvSpPr/>
          <p:nvPr/>
        </p:nvSpPr>
        <p:spPr>
          <a:xfrm>
            <a:off x="505080" y="226080"/>
            <a:ext cx="8927720" cy="109702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360">
              <a:lnSpc>
                <a:spcPct val="100000"/>
              </a:lnSpc>
              <a:spcBef>
                <a:spcPts val="641"/>
              </a:spcBef>
            </a:pPr>
            <a:r>
              <a:rPr lang="cs-CZ" sz="2800" b="1" strike="noStrike" spc="-1" dirty="0" smtClean="0">
                <a:solidFill>
                  <a:srgbClr val="000000"/>
                </a:solidFill>
                <a:latin typeface="Calibri"/>
                <a:ea typeface="DejaVu Sans"/>
              </a:rPr>
              <a:t>Hodnoty IQ </a:t>
            </a:r>
            <a:r>
              <a:rPr lang="cs-CZ" sz="2800" b="1" strike="noStrike" spc="-1" dirty="0">
                <a:solidFill>
                  <a:srgbClr val="000000"/>
                </a:solidFill>
                <a:latin typeface="Calibri"/>
                <a:ea typeface="DejaVu Sans"/>
              </a:rPr>
              <a:t>do 80 </a:t>
            </a:r>
            <a:endParaRPr lang="cs-CZ" sz="2800" b="0" strike="noStrike" spc="-1" dirty="0">
              <a:latin typeface="Arial"/>
            </a:endParaRPr>
          </a:p>
          <a:p>
            <a:pPr marL="360">
              <a:lnSpc>
                <a:spcPct val="100000"/>
              </a:lnSpc>
              <a:spcBef>
                <a:spcPts val="641"/>
              </a:spcBef>
            </a:pPr>
            <a:r>
              <a:rPr lang="cs-CZ" sz="2400" b="1" strike="noStrike" spc="-1" dirty="0">
                <a:solidFill>
                  <a:srgbClr val="000000"/>
                </a:solidFill>
                <a:latin typeface="Arial"/>
                <a:ea typeface="DejaVu Sans"/>
              </a:rPr>
              <a:t>4 stupně mentální </a:t>
            </a:r>
            <a:r>
              <a:rPr lang="cs-CZ" sz="2400" b="1" strike="noStrike" spc="-1" dirty="0" smtClean="0">
                <a:solidFill>
                  <a:srgbClr val="000000"/>
                </a:solidFill>
                <a:latin typeface="Arial"/>
                <a:ea typeface="DejaVu Sans"/>
              </a:rPr>
              <a:t>retardace,</a:t>
            </a:r>
            <a:r>
              <a:rPr lang="cs-CZ" sz="2400" b="1" spc="-1" dirty="0">
                <a:solidFill>
                  <a:srgbClr val="000000"/>
                </a:solidFill>
                <a:latin typeface="Arial"/>
                <a:ea typeface="DejaVu Sans"/>
              </a:rPr>
              <a:t> </a:t>
            </a:r>
            <a:r>
              <a:rPr lang="cs-CZ" sz="2400" b="1" strike="noStrike" spc="-1" dirty="0" smtClean="0">
                <a:solidFill>
                  <a:srgbClr val="000000"/>
                </a:solidFill>
                <a:latin typeface="Arial"/>
                <a:ea typeface="DejaVu Sans"/>
              </a:rPr>
              <a:t>český </a:t>
            </a:r>
            <a:r>
              <a:rPr lang="cs-CZ" sz="2400" b="1" strike="noStrike" spc="-1" dirty="0">
                <a:solidFill>
                  <a:srgbClr val="000000"/>
                </a:solidFill>
                <a:latin typeface="Arial"/>
                <a:ea typeface="DejaVu Sans"/>
              </a:rPr>
              <a:t>výraz slabomyslnost</a:t>
            </a:r>
            <a:r>
              <a:rPr lang="cs-CZ" sz="2400" b="1" strike="noStrike" spc="-1" dirty="0">
                <a:solidFill>
                  <a:srgbClr val="000000"/>
                </a:solidFill>
                <a:latin typeface="Calibri"/>
                <a:ea typeface="DejaVu Sans"/>
              </a:rPr>
              <a:t> </a:t>
            </a:r>
            <a:endParaRPr lang="cs-CZ" sz="2400" b="0" strike="noStrike" spc="-1" dirty="0">
              <a:latin typeface="Arial"/>
            </a:endParaRPr>
          </a:p>
        </p:txBody>
      </p:sp>
      <p:sp>
        <p:nvSpPr>
          <p:cNvPr id="315" name="CustomShape 2"/>
          <p:cNvSpPr/>
          <p:nvPr/>
        </p:nvSpPr>
        <p:spPr>
          <a:xfrm>
            <a:off x="505080" y="1539000"/>
            <a:ext cx="9070200" cy="388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1280">
              <a:lnSpc>
                <a:spcPct val="100000"/>
              </a:lnSpc>
              <a:spcBef>
                <a:spcPts val="479"/>
              </a:spcBef>
              <a:buClr>
                <a:srgbClr val="000000"/>
              </a:buClr>
              <a:buFont typeface="Arial"/>
              <a:buChar char="•"/>
            </a:pPr>
            <a:r>
              <a:rPr lang="cs-CZ" sz="2400" b="0" strike="noStrike" spc="-1" dirty="0">
                <a:solidFill>
                  <a:srgbClr val="000000"/>
                </a:solidFill>
                <a:latin typeface="Calibri"/>
                <a:ea typeface="DejaVu Sans"/>
              </a:rPr>
              <a:t>do 80 bodů - </a:t>
            </a:r>
            <a:r>
              <a:rPr lang="cs-CZ" sz="2400" b="0" strike="noStrike" spc="-1" dirty="0">
                <a:solidFill>
                  <a:srgbClr val="000000"/>
                </a:solidFill>
                <a:latin typeface="Calibri"/>
                <a:ea typeface="Microsoft YaHei"/>
              </a:rPr>
              <a:t>podprůměr – slaboduchost</a:t>
            </a:r>
            <a:r>
              <a:rPr lang="cs-CZ" sz="2400" b="0" i="1" strike="noStrike" spc="-1" dirty="0">
                <a:solidFill>
                  <a:srgbClr val="000000"/>
                </a:solidFill>
                <a:latin typeface="Calibri"/>
                <a:ea typeface="Microsoft YaHei"/>
              </a:rPr>
              <a:t>. </a:t>
            </a:r>
            <a:r>
              <a:rPr lang="cs-CZ" sz="2400" b="0" strike="noStrike" spc="-1" dirty="0">
                <a:solidFill>
                  <a:srgbClr val="000000"/>
                </a:solidFill>
                <a:latin typeface="Calibri"/>
                <a:ea typeface="DejaVu Sans"/>
              </a:rPr>
              <a:t>Nižší stupeň mentální retardace. Dříve označovaná jako debilita. S problémy zvládne základní školu, úspěšný v zvláštní škole. Dosahuje 10 % populace. </a:t>
            </a:r>
            <a:endParaRPr lang="cs-CZ" sz="2400" b="0" strike="noStrike" spc="-1" dirty="0">
              <a:latin typeface="Arial"/>
            </a:endParaRPr>
          </a:p>
          <a:p>
            <a:pPr marL="343080" indent="-341280">
              <a:lnSpc>
                <a:spcPct val="100000"/>
              </a:lnSpc>
              <a:spcBef>
                <a:spcPts val="479"/>
              </a:spcBef>
              <a:buClr>
                <a:srgbClr val="000000"/>
              </a:buClr>
              <a:buFont typeface="Arial"/>
              <a:buChar char="•"/>
            </a:pPr>
            <a:r>
              <a:rPr lang="cs-CZ" sz="2400" b="0" strike="noStrike" spc="-1" dirty="0">
                <a:solidFill>
                  <a:srgbClr val="000000"/>
                </a:solidFill>
                <a:latin typeface="Calibri"/>
                <a:ea typeface="DejaVu Sans"/>
              </a:rPr>
              <a:t>do 70 bodů - </a:t>
            </a:r>
            <a:r>
              <a:rPr lang="cs-CZ" sz="2400" b="0" strike="noStrike" spc="-1" dirty="0" smtClean="0">
                <a:solidFill>
                  <a:srgbClr val="000000"/>
                </a:solidFill>
                <a:latin typeface="Calibri"/>
                <a:ea typeface="DejaVu Sans"/>
              </a:rPr>
              <a:t>lehká </a:t>
            </a:r>
            <a:r>
              <a:rPr lang="cs-CZ" sz="2400" b="0" strike="noStrike" spc="-1" dirty="0">
                <a:solidFill>
                  <a:srgbClr val="000000"/>
                </a:solidFill>
                <a:latin typeface="Calibri"/>
                <a:ea typeface="DejaVu Sans"/>
              </a:rPr>
              <a:t>mentální retardace, oligofrenie, dříve debilita. Je-li dobře veden, zvládne zvláštní školu. Dosahuje 7 % populace.</a:t>
            </a:r>
            <a:endParaRPr lang="cs-CZ" sz="2400" b="0" strike="noStrike" spc="-1" dirty="0">
              <a:latin typeface="Arial"/>
            </a:endParaRPr>
          </a:p>
          <a:p>
            <a:pPr marL="343080" indent="-341280">
              <a:lnSpc>
                <a:spcPct val="100000"/>
              </a:lnSpc>
              <a:spcBef>
                <a:spcPts val="479"/>
              </a:spcBef>
              <a:buClr>
                <a:srgbClr val="000000"/>
              </a:buClr>
              <a:buFont typeface="Arial"/>
              <a:buChar char="•"/>
            </a:pPr>
            <a:r>
              <a:rPr lang="cs-CZ" sz="2400" b="0" strike="noStrike" spc="-1" dirty="0">
                <a:solidFill>
                  <a:srgbClr val="000000"/>
                </a:solidFill>
                <a:latin typeface="Calibri"/>
                <a:ea typeface="DejaVu Sans"/>
              </a:rPr>
              <a:t>do 50 bodů - </a:t>
            </a:r>
            <a:r>
              <a:rPr lang="cs-CZ" sz="2400" b="0" strike="noStrike" spc="-1" dirty="0" smtClean="0">
                <a:solidFill>
                  <a:srgbClr val="000000"/>
                </a:solidFill>
                <a:latin typeface="Calibri"/>
                <a:ea typeface="DejaVu Sans"/>
              </a:rPr>
              <a:t>střední </a:t>
            </a:r>
            <a:r>
              <a:rPr lang="cs-CZ" sz="2400" b="0" strike="noStrike" spc="-1" dirty="0">
                <a:solidFill>
                  <a:srgbClr val="000000"/>
                </a:solidFill>
                <a:latin typeface="Calibri"/>
                <a:ea typeface="DejaVu Sans"/>
              </a:rPr>
              <a:t>mentální retardace, slabomyslnosti, dříve </a:t>
            </a:r>
            <a:r>
              <a:rPr lang="cs-CZ" sz="2400" b="0" strike="noStrike" spc="-1" dirty="0" smtClean="0">
                <a:solidFill>
                  <a:srgbClr val="000000"/>
                </a:solidFill>
                <a:latin typeface="Calibri"/>
                <a:ea typeface="DejaVu Sans"/>
              </a:rPr>
              <a:t>imbecilita</a:t>
            </a:r>
            <a:r>
              <a:rPr lang="cs-CZ" sz="2400" b="0" strike="noStrike" spc="-1" dirty="0">
                <a:solidFill>
                  <a:srgbClr val="000000"/>
                </a:solidFill>
                <a:latin typeface="Calibri"/>
                <a:ea typeface="DejaVu Sans"/>
              </a:rPr>
              <a:t>. Nevzdělavatelný, ale osvojí si sebe obslužné návyky. Dosahuje 2 % populace. </a:t>
            </a:r>
            <a:endParaRPr lang="cs-CZ" sz="2400" b="0" strike="noStrike" spc="-1" dirty="0">
              <a:latin typeface="Arial"/>
            </a:endParaRPr>
          </a:p>
          <a:p>
            <a:pPr marL="343080" indent="-341280">
              <a:lnSpc>
                <a:spcPct val="100000"/>
              </a:lnSpc>
              <a:spcBef>
                <a:spcPts val="479"/>
              </a:spcBef>
              <a:buClr>
                <a:srgbClr val="000000"/>
              </a:buClr>
              <a:buFont typeface="Arial"/>
              <a:buChar char="•"/>
            </a:pPr>
            <a:r>
              <a:rPr lang="cs-CZ" sz="2400" b="0" strike="noStrike" spc="-1" dirty="0">
                <a:solidFill>
                  <a:srgbClr val="000000"/>
                </a:solidFill>
                <a:latin typeface="Calibri"/>
                <a:ea typeface="DejaVu Sans"/>
              </a:rPr>
              <a:t>do 20 bodů - </a:t>
            </a:r>
            <a:r>
              <a:rPr lang="cs-CZ" sz="2400" b="0" strike="noStrike" spc="-1" dirty="0" smtClean="0">
                <a:solidFill>
                  <a:srgbClr val="000000"/>
                </a:solidFill>
                <a:latin typeface="Calibri"/>
                <a:ea typeface="DejaVu Sans"/>
              </a:rPr>
              <a:t>těžká </a:t>
            </a:r>
            <a:r>
              <a:rPr lang="cs-CZ" sz="2400" b="0" strike="noStrike" spc="-1" dirty="0">
                <a:solidFill>
                  <a:srgbClr val="000000"/>
                </a:solidFill>
                <a:latin typeface="Calibri"/>
                <a:ea typeface="DejaVu Sans"/>
              </a:rPr>
              <a:t>mentální retardace, slabomyslnost, dříve idiotie . Nevzdělavatelný a nevychovatelný. Dosahuje 0,2% populace.</a:t>
            </a:r>
            <a:endParaRPr lang="cs-CZ" sz="24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83928" y="170979"/>
            <a:ext cx="7992072" cy="276999"/>
          </a:xfrm>
          <a:solidFill>
            <a:srgbClr val="FFFF00"/>
          </a:solidFill>
        </p:spPr>
        <p:txBody>
          <a:bodyPr/>
          <a:lstStyle/>
          <a:p>
            <a:r>
              <a:rPr lang="cs-CZ" b="1" spc="-1" dirty="0" smtClean="0">
                <a:solidFill>
                  <a:srgbClr val="000000"/>
                </a:solidFill>
              </a:rPr>
              <a:t>Co je inteligence a jak ji definovat? </a:t>
            </a:r>
            <a:endParaRPr lang="cs-CZ" b="1" dirty="0"/>
          </a:p>
        </p:txBody>
      </p:sp>
      <p:sp>
        <p:nvSpPr>
          <p:cNvPr id="3" name="Podnadpis 2"/>
          <p:cNvSpPr>
            <a:spLocks noGrp="1"/>
          </p:cNvSpPr>
          <p:nvPr>
            <p:ph type="subTitle"/>
          </p:nvPr>
        </p:nvSpPr>
        <p:spPr>
          <a:xfrm>
            <a:off x="1583928" y="531019"/>
            <a:ext cx="7992072" cy="4655873"/>
          </a:xfrm>
        </p:spPr>
        <p:txBody>
          <a:bodyPr/>
          <a:lstStyle/>
          <a:p>
            <a:r>
              <a:rPr lang="cs-CZ" spc="-1" dirty="0" smtClean="0">
                <a:solidFill>
                  <a:srgbClr val="000000"/>
                </a:solidFill>
              </a:rPr>
              <a:t>Jednoznačná odpověď neexistuje. </a:t>
            </a:r>
          </a:p>
          <a:p>
            <a:endParaRPr lang="cs-CZ" spc="-1" dirty="0" smtClean="0">
              <a:solidFill>
                <a:srgbClr val="000000"/>
              </a:solidFill>
            </a:endParaRPr>
          </a:p>
          <a:p>
            <a:r>
              <a:rPr lang="cs-CZ" spc="-1" dirty="0" smtClean="0">
                <a:solidFill>
                  <a:srgbClr val="000000"/>
                </a:solidFill>
              </a:rPr>
              <a:t>Lidé se liší svými schopnostmi počínat si správně v různých situacích a svými schopnostmi vykonávat práce či řešit některé úkoly.</a:t>
            </a:r>
          </a:p>
          <a:p>
            <a:endParaRPr lang="cs-CZ" spc="-1" dirty="0" smtClean="0">
              <a:solidFill>
                <a:srgbClr val="000000"/>
              </a:solidFill>
            </a:endParaRPr>
          </a:p>
          <a:p>
            <a:r>
              <a:rPr lang="cs-CZ" altLang="cs-CZ" dirty="0" smtClean="0">
                <a:ea typeface="Microsoft YaHei" charset="-122"/>
              </a:rPr>
              <a:t>Pojem poprvé použit v Cicerově překladu Platónova a Aristotelova pojmu rozumového poznání jako samostatné a řídící složky duše (Balcar, 1983)</a:t>
            </a:r>
            <a:r>
              <a:rPr lang="cs-CZ" altLang="cs-CZ" i="1" dirty="0" smtClean="0">
                <a:ea typeface="Microsoft YaHei" charset="-122"/>
              </a:rPr>
              <a:t>.</a:t>
            </a:r>
          </a:p>
          <a:p>
            <a:pPr>
              <a:lnSpc>
                <a:spcPct val="100000"/>
              </a:lnSpc>
            </a:pPr>
            <a:endParaRPr lang="cs-CZ" sz="1800" b="0" strike="noStrike" spc="-1" dirty="0" smtClean="0">
              <a:latin typeface="Arial"/>
            </a:endParaRPr>
          </a:p>
          <a:p>
            <a:pPr>
              <a:lnSpc>
                <a:spcPct val="100000"/>
              </a:lnSpc>
            </a:pPr>
            <a:r>
              <a:rPr lang="cs-CZ" sz="1800" b="0" strike="noStrike" spc="-1" dirty="0" smtClean="0">
                <a:solidFill>
                  <a:srgbClr val="000000"/>
                </a:solidFill>
                <a:latin typeface="Arial"/>
                <a:ea typeface="DejaVu Sans"/>
              </a:rPr>
              <a:t>Pojem </a:t>
            </a:r>
            <a:r>
              <a:rPr lang="cs-CZ" sz="1800" b="1" strike="noStrike" spc="-1" dirty="0" smtClean="0">
                <a:solidFill>
                  <a:srgbClr val="000000"/>
                </a:solidFill>
                <a:latin typeface="Arial"/>
                <a:ea typeface="DejaVu Sans"/>
              </a:rPr>
              <a:t>inteligence</a:t>
            </a:r>
            <a:r>
              <a:rPr lang="cs-CZ" sz="1800" b="0" strike="noStrike" spc="-1" dirty="0" smtClean="0">
                <a:solidFill>
                  <a:srgbClr val="000000"/>
                </a:solidFill>
                <a:latin typeface="Arial"/>
                <a:ea typeface="DejaVu Sans"/>
              </a:rPr>
              <a:t> ve vztahu k rozumové činnosti použil poprvé F. </a:t>
            </a:r>
            <a:r>
              <a:rPr lang="cs-CZ" sz="1800" b="0" strike="noStrike" spc="-1" dirty="0" err="1" smtClean="0">
                <a:solidFill>
                  <a:srgbClr val="000000"/>
                </a:solidFill>
                <a:latin typeface="Arial"/>
                <a:ea typeface="DejaVu Sans"/>
              </a:rPr>
              <a:t>Galton</a:t>
            </a:r>
            <a:r>
              <a:rPr lang="cs-CZ" sz="1800" b="0" strike="noStrike" spc="-1" dirty="0" smtClean="0">
                <a:solidFill>
                  <a:srgbClr val="000000"/>
                </a:solidFill>
                <a:latin typeface="Arial"/>
                <a:ea typeface="DejaVu Sans"/>
              </a:rPr>
              <a:t> (1822-1911)</a:t>
            </a:r>
          </a:p>
          <a:p>
            <a:pPr>
              <a:lnSpc>
                <a:spcPct val="100000"/>
              </a:lnSpc>
            </a:pPr>
            <a:endParaRPr lang="cs-CZ" sz="1800" b="0" strike="noStrike" spc="-1" dirty="0" smtClean="0">
              <a:latin typeface="Arial"/>
            </a:endParaRPr>
          </a:p>
          <a:p>
            <a:pPr>
              <a:lnSpc>
                <a:spcPct val="100000"/>
              </a:lnSpc>
            </a:pPr>
            <a:r>
              <a:rPr lang="cs-CZ" spc="-1" dirty="0" smtClean="0">
                <a:solidFill>
                  <a:srgbClr val="000000"/>
                </a:solidFill>
                <a:latin typeface="Arial"/>
                <a:ea typeface="DejaVu Sans"/>
              </a:rPr>
              <a:t>F. </a:t>
            </a:r>
            <a:r>
              <a:rPr lang="cs-CZ" spc="-1" dirty="0" err="1" smtClean="0">
                <a:solidFill>
                  <a:srgbClr val="000000"/>
                </a:solidFill>
                <a:latin typeface="Arial"/>
                <a:ea typeface="DejaVu Sans"/>
              </a:rPr>
              <a:t>Galton</a:t>
            </a:r>
            <a:r>
              <a:rPr lang="cs-CZ" spc="-1" dirty="0" smtClean="0">
                <a:solidFill>
                  <a:srgbClr val="000000"/>
                </a:solidFill>
                <a:latin typeface="Arial"/>
                <a:ea typeface="DejaVu Sans"/>
              </a:rPr>
              <a:t> n</a:t>
            </a:r>
            <a:r>
              <a:rPr lang="cs-CZ" sz="1800" b="0" strike="noStrike" spc="-1" dirty="0" smtClean="0">
                <a:solidFill>
                  <a:srgbClr val="000000"/>
                </a:solidFill>
                <a:latin typeface="Arial"/>
                <a:ea typeface="DejaVu Sans"/>
              </a:rPr>
              <a:t>ahradil pojem </a:t>
            </a:r>
            <a:r>
              <a:rPr lang="cs-CZ" sz="1800" b="1" strike="noStrike" spc="-1" dirty="0" err="1" smtClean="0">
                <a:solidFill>
                  <a:srgbClr val="000000"/>
                </a:solidFill>
                <a:latin typeface="Arial"/>
                <a:ea typeface="DejaVu Sans"/>
              </a:rPr>
              <a:t>habilité</a:t>
            </a:r>
            <a:r>
              <a:rPr lang="cs-CZ" sz="1800" b="1" strike="noStrike" spc="-1" dirty="0" smtClean="0">
                <a:solidFill>
                  <a:srgbClr val="000000"/>
                </a:solidFill>
                <a:latin typeface="Arial"/>
                <a:ea typeface="DejaVu Sans"/>
              </a:rPr>
              <a:t>. </a:t>
            </a:r>
            <a:r>
              <a:rPr lang="cs-CZ" spc="-1" dirty="0" smtClean="0">
                <a:solidFill>
                  <a:srgbClr val="000000"/>
                </a:solidFill>
                <a:latin typeface="Arial"/>
                <a:ea typeface="DejaVu Sans"/>
              </a:rPr>
              <a:t>Rozlišoval m</a:t>
            </a:r>
            <a:r>
              <a:rPr lang="cs-CZ" sz="1800" strike="noStrike" spc="-1" dirty="0" smtClean="0">
                <a:solidFill>
                  <a:srgbClr val="000000"/>
                </a:solidFill>
                <a:latin typeface="Arial"/>
                <a:ea typeface="DejaVu Sans"/>
              </a:rPr>
              <a:t>imořádné nadání (</a:t>
            </a:r>
            <a:r>
              <a:rPr lang="cs-CZ" sz="1800" strike="noStrike" spc="-1" dirty="0" err="1" smtClean="0">
                <a:solidFill>
                  <a:srgbClr val="000000"/>
                </a:solidFill>
                <a:latin typeface="Arial"/>
                <a:ea typeface="DejaVu Sans"/>
              </a:rPr>
              <a:t>h</a:t>
            </a:r>
            <a:r>
              <a:rPr lang="cs-CZ" spc="-1" dirty="0" err="1" smtClean="0">
                <a:solidFill>
                  <a:srgbClr val="000000"/>
                </a:solidFill>
                <a:latin typeface="Arial"/>
                <a:ea typeface="DejaVu Sans"/>
              </a:rPr>
              <a:t>igh</a:t>
            </a:r>
            <a:r>
              <a:rPr lang="cs-CZ" spc="-1" dirty="0" smtClean="0">
                <a:solidFill>
                  <a:srgbClr val="000000"/>
                </a:solidFill>
                <a:latin typeface="Arial"/>
                <a:ea typeface="DejaVu Sans"/>
              </a:rPr>
              <a:t> </a:t>
            </a:r>
            <a:r>
              <a:rPr lang="cs-CZ" sz="1800" b="0" strike="noStrike" spc="-1" dirty="0" err="1" smtClean="0">
                <a:solidFill>
                  <a:srgbClr val="000000"/>
                </a:solidFill>
                <a:latin typeface="Arial"/>
                <a:ea typeface="DejaVu Sans"/>
              </a:rPr>
              <a:t>ability</a:t>
            </a:r>
            <a:r>
              <a:rPr lang="cs-CZ" sz="1800" b="0" strike="noStrike" spc="-1" dirty="0" smtClean="0">
                <a:solidFill>
                  <a:srgbClr val="000000"/>
                </a:solidFill>
                <a:latin typeface="Arial"/>
                <a:ea typeface="DejaVu Sans"/>
              </a:rPr>
              <a:t>) a nadprůměrné nadání (</a:t>
            </a:r>
            <a:r>
              <a:rPr lang="cs-CZ" sz="1800" b="0" strike="noStrike" spc="-1" dirty="0" err="1" smtClean="0">
                <a:solidFill>
                  <a:srgbClr val="000000"/>
                </a:solidFill>
                <a:latin typeface="Arial"/>
                <a:ea typeface="DejaVu Sans"/>
              </a:rPr>
              <a:t>moderate</a:t>
            </a:r>
            <a:r>
              <a:rPr lang="cs-CZ" sz="1800" b="0" strike="noStrike" spc="-1" dirty="0" smtClean="0">
                <a:solidFill>
                  <a:srgbClr val="000000"/>
                </a:solidFill>
                <a:latin typeface="Arial"/>
                <a:ea typeface="DejaVu Sans"/>
              </a:rPr>
              <a:t> </a:t>
            </a:r>
            <a:r>
              <a:rPr lang="cs-CZ" sz="1800" b="0" strike="noStrike" spc="-1" dirty="0" err="1" smtClean="0">
                <a:solidFill>
                  <a:srgbClr val="000000"/>
                </a:solidFill>
                <a:latin typeface="Arial"/>
                <a:ea typeface="DejaVu Sans"/>
              </a:rPr>
              <a:t>ability</a:t>
            </a:r>
            <a:r>
              <a:rPr lang="cs-CZ" sz="1800" b="0" strike="noStrike" spc="-1" dirty="0" smtClean="0">
                <a:solidFill>
                  <a:srgbClr val="000000"/>
                </a:solidFill>
                <a:latin typeface="Arial"/>
                <a:ea typeface="DejaVu Sans"/>
              </a:rPr>
              <a:t>)  </a:t>
            </a:r>
          </a:p>
          <a:p>
            <a:pPr>
              <a:lnSpc>
                <a:spcPct val="100000"/>
              </a:lnSpc>
            </a:pPr>
            <a:endParaRPr lang="cs-CZ" spc="-1" dirty="0">
              <a:solidFill>
                <a:srgbClr val="000000"/>
              </a:solidFill>
              <a:latin typeface="Arial"/>
              <a:ea typeface="DejaVu Sans"/>
            </a:endParaRPr>
          </a:p>
          <a:p>
            <a:pPr>
              <a:lnSpc>
                <a:spcPct val="100000"/>
              </a:lnSpc>
            </a:pPr>
            <a:r>
              <a:rPr lang="cs-CZ" sz="1800" b="0" strike="noStrike" spc="-1" dirty="0" smtClean="0">
                <a:solidFill>
                  <a:srgbClr val="000000"/>
                </a:solidFill>
                <a:latin typeface="Arial"/>
                <a:ea typeface="DejaVu Sans"/>
              </a:rPr>
              <a:t>= schopnost, dovednost, chytrost, který zavedl průkopník psychologických testů A. </a:t>
            </a:r>
            <a:r>
              <a:rPr lang="cs-CZ" sz="1800" b="0" strike="noStrike" spc="-1" dirty="0" err="1" smtClean="0">
                <a:solidFill>
                  <a:srgbClr val="000000"/>
                </a:solidFill>
                <a:latin typeface="Arial"/>
                <a:ea typeface="DejaVu Sans"/>
              </a:rPr>
              <a:t>Binet</a:t>
            </a:r>
            <a:r>
              <a:rPr lang="cs-CZ" sz="1800" b="0" strike="noStrike" spc="-1" dirty="0" smtClean="0">
                <a:solidFill>
                  <a:srgbClr val="000000"/>
                </a:solidFill>
                <a:latin typeface="Arial"/>
                <a:ea typeface="DejaVu Sans"/>
              </a:rPr>
              <a:t> (1857-1911). </a:t>
            </a:r>
            <a:endParaRPr lang="cs-CZ" dirty="0"/>
          </a:p>
        </p:txBody>
      </p:sp>
    </p:spTree>
    <p:extLst>
      <p:ext uri="{BB962C8B-B14F-4D97-AF65-F5344CB8AC3E}">
        <p14:creationId xmlns:p14="http://schemas.microsoft.com/office/powerpoint/2010/main" val="3168750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CustomShape 1"/>
          <p:cNvSpPr/>
          <p:nvPr/>
        </p:nvSpPr>
        <p:spPr>
          <a:xfrm>
            <a:off x="504000" y="226080"/>
            <a:ext cx="9070560" cy="9450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cs-CZ" sz="4000" b="1" strike="noStrike" spc="-1" dirty="0" smtClean="0">
                <a:solidFill>
                  <a:srgbClr val="21409A"/>
                </a:solidFill>
                <a:latin typeface="Calibri"/>
                <a:ea typeface="DejaVu Sans"/>
              </a:rPr>
              <a:t>SAVANT</a:t>
            </a:r>
          </a:p>
          <a:p>
            <a:pPr>
              <a:lnSpc>
                <a:spcPct val="100000"/>
              </a:lnSpc>
            </a:pPr>
            <a:r>
              <a:rPr lang="cs-CZ" sz="4000" b="1" strike="noStrike" spc="-1" dirty="0" smtClean="0">
                <a:solidFill>
                  <a:srgbClr val="21409A"/>
                </a:solidFill>
                <a:latin typeface="Calibri"/>
                <a:ea typeface="DejaVu Sans"/>
              </a:rPr>
              <a:t>syndrom </a:t>
            </a:r>
            <a:r>
              <a:rPr lang="cs-CZ" sz="4000" b="1" strike="noStrike" spc="-1" dirty="0">
                <a:solidFill>
                  <a:srgbClr val="21409A"/>
                </a:solidFill>
                <a:latin typeface="Calibri"/>
                <a:ea typeface="DejaVu Sans"/>
              </a:rPr>
              <a:t>učence</a:t>
            </a:r>
            <a:r>
              <a:rPr lang="cs-CZ" sz="4000" b="1" strike="noStrike" spc="-1" dirty="0" smtClean="0">
                <a:solidFill>
                  <a:srgbClr val="21409A"/>
                </a:solidFill>
                <a:latin typeface="Calibri"/>
                <a:ea typeface="DejaVu Sans"/>
              </a:rPr>
              <a:t>, idiot </a:t>
            </a:r>
            <a:r>
              <a:rPr lang="cs-CZ" sz="4000" b="1" strike="noStrike" spc="-1" dirty="0" err="1">
                <a:solidFill>
                  <a:srgbClr val="21409A"/>
                </a:solidFill>
                <a:latin typeface="Calibri"/>
                <a:ea typeface="DejaVu Sans"/>
              </a:rPr>
              <a:t>savant</a:t>
            </a:r>
            <a:endParaRPr lang="cs-CZ" sz="4000" b="0" strike="noStrike" spc="-1" dirty="0">
              <a:latin typeface="Arial"/>
            </a:endParaRPr>
          </a:p>
        </p:txBody>
      </p:sp>
      <p:sp>
        <p:nvSpPr>
          <p:cNvPr id="321" name="CustomShape 2"/>
          <p:cNvSpPr/>
          <p:nvPr/>
        </p:nvSpPr>
        <p:spPr>
          <a:xfrm>
            <a:off x="504000" y="1611139"/>
            <a:ext cx="9360848" cy="3888432"/>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cs-CZ" sz="2000" b="0" strike="noStrike" spc="-1" dirty="0" err="1">
                <a:solidFill>
                  <a:srgbClr val="000000"/>
                </a:solidFill>
                <a:latin typeface="Calibri"/>
                <a:ea typeface="DejaVu Sans"/>
              </a:rPr>
              <a:t>Savantův</a:t>
            </a:r>
            <a:r>
              <a:rPr lang="cs-CZ" sz="2000" b="0" strike="noStrike" spc="-1" dirty="0">
                <a:solidFill>
                  <a:srgbClr val="000000"/>
                </a:solidFill>
                <a:latin typeface="Calibri"/>
                <a:ea typeface="DejaVu Sans"/>
              </a:rPr>
              <a:t> syndrom </a:t>
            </a:r>
            <a:endParaRPr lang="cs-CZ" sz="2000" b="0" strike="noStrike" spc="-1" dirty="0" smtClean="0">
              <a:solidFill>
                <a:srgbClr val="000000"/>
              </a:solidFill>
              <a:latin typeface="Calibri"/>
              <a:ea typeface="DejaVu Sans"/>
            </a:endParaRPr>
          </a:p>
          <a:p>
            <a:pPr marL="342900" indent="-342900">
              <a:lnSpc>
                <a:spcPct val="100000"/>
              </a:lnSpc>
              <a:buFontTx/>
              <a:buChar char="-"/>
            </a:pPr>
            <a:r>
              <a:rPr lang="cs-CZ" sz="2000" b="0" strike="noStrike" spc="-1" dirty="0" smtClean="0">
                <a:solidFill>
                  <a:srgbClr val="000000"/>
                </a:solidFill>
                <a:latin typeface="Calibri"/>
                <a:ea typeface="DejaVu Sans"/>
              </a:rPr>
              <a:t>osoba </a:t>
            </a:r>
            <a:r>
              <a:rPr lang="cs-CZ" sz="2000" b="0" strike="noStrike" spc="-1" dirty="0">
                <a:solidFill>
                  <a:srgbClr val="000000"/>
                </a:solidFill>
                <a:latin typeface="Calibri"/>
                <a:ea typeface="DejaVu Sans"/>
              </a:rPr>
              <a:t>s významným </a:t>
            </a:r>
            <a:r>
              <a:rPr lang="cs-CZ" sz="2000" b="1" strike="noStrike" spc="-1" dirty="0">
                <a:solidFill>
                  <a:srgbClr val="000000"/>
                </a:solidFill>
                <a:latin typeface="Calibri"/>
                <a:ea typeface="DejaVu Sans"/>
              </a:rPr>
              <a:t>mentálním postižením </a:t>
            </a:r>
            <a:r>
              <a:rPr lang="cs-CZ" sz="2000" b="0" strike="noStrike" spc="-1" dirty="0">
                <a:solidFill>
                  <a:srgbClr val="000000"/>
                </a:solidFill>
                <a:latin typeface="Calibri"/>
                <a:ea typeface="DejaVu Sans"/>
              </a:rPr>
              <a:t>vykazuje určité schopnosti, které jsou daleko vyšší než </a:t>
            </a:r>
            <a:r>
              <a:rPr lang="cs-CZ" sz="2000" b="0" strike="noStrike" spc="-1" dirty="0" smtClean="0">
                <a:solidFill>
                  <a:srgbClr val="000000"/>
                </a:solidFill>
                <a:latin typeface="Calibri"/>
                <a:ea typeface="DejaVu Sans"/>
              </a:rPr>
              <a:t>průměr</a:t>
            </a:r>
          </a:p>
          <a:p>
            <a:pPr marL="342900" indent="-342900">
              <a:lnSpc>
                <a:spcPct val="100000"/>
              </a:lnSpc>
              <a:buFontTx/>
              <a:buChar char="-"/>
            </a:pPr>
            <a:r>
              <a:rPr lang="cs-CZ" sz="2000" spc="-1" dirty="0" smtClean="0">
                <a:solidFill>
                  <a:srgbClr val="000000"/>
                </a:solidFill>
                <a:latin typeface="Calibri"/>
              </a:rPr>
              <a:t>z</a:t>
            </a:r>
            <a:r>
              <a:rPr lang="cs-CZ" sz="2000" b="0" strike="noStrike" spc="-1" dirty="0" smtClean="0">
                <a:solidFill>
                  <a:srgbClr val="000000"/>
                </a:solidFill>
                <a:latin typeface="Calibri"/>
                <a:ea typeface="DejaVu Sans"/>
              </a:rPr>
              <a:t>nalosti</a:t>
            </a:r>
            <a:r>
              <a:rPr lang="cs-CZ" sz="2000" b="0" strike="noStrike" spc="-1" dirty="0">
                <a:solidFill>
                  <a:srgbClr val="000000"/>
                </a:solidFill>
                <a:latin typeface="Calibri"/>
                <a:ea typeface="DejaVu Sans"/>
              </a:rPr>
              <a:t>, s nimiž </a:t>
            </a:r>
            <a:r>
              <a:rPr lang="cs-CZ" sz="2000" b="0" strike="noStrike" spc="-1" dirty="0" err="1">
                <a:solidFill>
                  <a:srgbClr val="000000"/>
                </a:solidFill>
                <a:latin typeface="Calibri"/>
                <a:ea typeface="DejaVu Sans"/>
              </a:rPr>
              <a:t>savantové</a:t>
            </a:r>
            <a:r>
              <a:rPr lang="cs-CZ" sz="2000" b="0" strike="noStrike" spc="-1" dirty="0">
                <a:solidFill>
                  <a:srgbClr val="000000"/>
                </a:solidFill>
                <a:latin typeface="Calibri"/>
                <a:ea typeface="DejaVu Sans"/>
              </a:rPr>
              <a:t> excelují, jsou obecně </a:t>
            </a:r>
            <a:r>
              <a:rPr lang="cs-CZ" sz="2000" b="1" strike="noStrike" spc="-1" dirty="0">
                <a:solidFill>
                  <a:srgbClr val="000000"/>
                </a:solidFill>
                <a:latin typeface="Calibri"/>
                <a:ea typeface="DejaVu Sans"/>
              </a:rPr>
              <a:t>spjaty s pamětí </a:t>
            </a:r>
            <a:r>
              <a:rPr lang="cs-CZ" sz="2000" b="0" strike="noStrike" spc="-1" dirty="0">
                <a:solidFill>
                  <a:srgbClr val="000000"/>
                </a:solidFill>
                <a:latin typeface="Calibri"/>
                <a:ea typeface="DejaVu Sans"/>
              </a:rPr>
              <a:t>(rychlý výpočet, umělecké schopnosti, tvorbu map, znalost čísel, kalendáře nebo hudební </a:t>
            </a:r>
            <a:r>
              <a:rPr lang="cs-CZ" sz="2000" b="0" strike="noStrike" spc="-1" dirty="0" smtClean="0">
                <a:solidFill>
                  <a:srgbClr val="000000"/>
                </a:solidFill>
                <a:latin typeface="Calibri"/>
                <a:ea typeface="DejaVu Sans"/>
              </a:rPr>
              <a:t>schopnosti)</a:t>
            </a:r>
          </a:p>
          <a:p>
            <a:pPr marL="342900" indent="-342900">
              <a:lnSpc>
                <a:spcPct val="100000"/>
              </a:lnSpc>
              <a:buFontTx/>
              <a:buChar char="-"/>
            </a:pPr>
            <a:r>
              <a:rPr lang="cs-CZ" sz="2000" b="0" strike="noStrike" spc="-1" dirty="0" smtClean="0">
                <a:solidFill>
                  <a:srgbClr val="000000"/>
                </a:solidFill>
                <a:latin typeface="Calibri"/>
                <a:ea typeface="DejaVu Sans"/>
              </a:rPr>
              <a:t>vrozené </a:t>
            </a:r>
            <a:r>
              <a:rPr lang="cs-CZ" sz="2000" b="0" strike="noStrike" spc="-1" dirty="0">
                <a:solidFill>
                  <a:srgbClr val="000000"/>
                </a:solidFill>
                <a:latin typeface="Calibri"/>
                <a:ea typeface="DejaVu Sans"/>
              </a:rPr>
              <a:t>i získané (poranění mozku, otřes, epileptický </a:t>
            </a:r>
            <a:r>
              <a:rPr lang="cs-CZ" sz="2000" b="0" strike="noStrike" spc="-1" dirty="0" smtClean="0">
                <a:solidFill>
                  <a:srgbClr val="000000"/>
                </a:solidFill>
                <a:latin typeface="Calibri"/>
                <a:ea typeface="DejaVu Sans"/>
              </a:rPr>
              <a:t>záchvat)</a:t>
            </a:r>
          </a:p>
          <a:p>
            <a:pPr marL="342900" indent="-342900">
              <a:buFontTx/>
              <a:buChar char="-"/>
            </a:pPr>
            <a:r>
              <a:rPr lang="cs-CZ" sz="2000" spc="-1" dirty="0" err="1" smtClean="0">
                <a:solidFill>
                  <a:srgbClr val="000000"/>
                </a:solidFill>
                <a:latin typeface="Calibri"/>
                <a:ea typeface="DejaVu Sans"/>
              </a:rPr>
              <a:t>a</a:t>
            </a:r>
            <a:r>
              <a:rPr lang="cs-CZ" sz="2000" b="0" strike="noStrike" spc="-1" dirty="0" err="1" smtClean="0">
                <a:solidFill>
                  <a:srgbClr val="000000"/>
                </a:solidFill>
                <a:latin typeface="Calibri"/>
                <a:ea typeface="DejaVu Sans"/>
              </a:rPr>
              <a:t>utističní</a:t>
            </a:r>
            <a:r>
              <a:rPr lang="cs-CZ" sz="2000" b="0" strike="noStrike" spc="-1" dirty="0" smtClean="0">
                <a:solidFill>
                  <a:srgbClr val="000000"/>
                </a:solidFill>
                <a:latin typeface="Calibri"/>
                <a:ea typeface="DejaVu Sans"/>
              </a:rPr>
              <a:t> </a:t>
            </a:r>
            <a:r>
              <a:rPr lang="cs-CZ" sz="2000" b="0" strike="noStrike" spc="-1" dirty="0" err="1">
                <a:solidFill>
                  <a:srgbClr val="000000"/>
                </a:solidFill>
                <a:latin typeface="Calibri"/>
                <a:ea typeface="DejaVu Sans"/>
              </a:rPr>
              <a:t>savanti</a:t>
            </a:r>
            <a:r>
              <a:rPr lang="cs-CZ" sz="2000" b="0" strike="noStrike" spc="-1" dirty="0">
                <a:solidFill>
                  <a:srgbClr val="000000"/>
                </a:solidFill>
                <a:latin typeface="Calibri"/>
                <a:ea typeface="DejaVu Sans"/>
              </a:rPr>
              <a:t> – odhad, až jeden milion lidí. U osob s autismem určitý stupeň </a:t>
            </a:r>
            <a:r>
              <a:rPr lang="cs-CZ" sz="2000" b="0" strike="noStrike" spc="-1" dirty="0" err="1">
                <a:solidFill>
                  <a:srgbClr val="000000"/>
                </a:solidFill>
                <a:latin typeface="Calibri"/>
                <a:ea typeface="DejaVu Sans"/>
              </a:rPr>
              <a:t>savantního</a:t>
            </a:r>
            <a:r>
              <a:rPr lang="cs-CZ" sz="2000" b="0" strike="noStrike" spc="-1" dirty="0">
                <a:solidFill>
                  <a:srgbClr val="000000"/>
                </a:solidFill>
                <a:latin typeface="Calibri"/>
                <a:ea typeface="DejaVu Sans"/>
              </a:rPr>
              <a:t> </a:t>
            </a:r>
            <a:r>
              <a:rPr lang="cs-CZ" sz="2000" b="0" strike="noStrike" spc="-1" dirty="0" smtClean="0">
                <a:solidFill>
                  <a:srgbClr val="000000"/>
                </a:solidFill>
                <a:latin typeface="Calibri"/>
                <a:ea typeface="DejaVu Sans"/>
              </a:rPr>
              <a:t>syndromu</a:t>
            </a:r>
            <a:r>
              <a:rPr lang="cs-CZ" sz="2000" spc="-1" dirty="0" smtClean="0">
                <a:solidFill>
                  <a:srgbClr val="000000"/>
                </a:solidFill>
                <a:latin typeface="Calibri"/>
              </a:rPr>
              <a:t>. Výjimečné </a:t>
            </a:r>
            <a:r>
              <a:rPr lang="cs-CZ" sz="2000" spc="-1" dirty="0">
                <a:solidFill>
                  <a:srgbClr val="000000"/>
                </a:solidFill>
                <a:latin typeface="Calibri"/>
              </a:rPr>
              <a:t>osoby – srovnání autista a </a:t>
            </a:r>
            <a:r>
              <a:rPr lang="cs-CZ" sz="2000" spc="-1" dirty="0" err="1">
                <a:solidFill>
                  <a:srgbClr val="000000"/>
                </a:solidFill>
                <a:latin typeface="Calibri"/>
              </a:rPr>
              <a:t>savant</a:t>
            </a:r>
            <a:r>
              <a:rPr lang="cs-CZ" sz="2000" spc="-1" dirty="0">
                <a:solidFill>
                  <a:srgbClr val="000000"/>
                </a:solidFill>
                <a:latin typeface="Calibri"/>
              </a:rPr>
              <a:t>. Údaje ne každý autista je </a:t>
            </a:r>
            <a:r>
              <a:rPr lang="cs-CZ" sz="2000" spc="-1" dirty="0" err="1">
                <a:solidFill>
                  <a:srgbClr val="000000"/>
                </a:solidFill>
                <a:latin typeface="Calibri"/>
              </a:rPr>
              <a:t>savantem</a:t>
            </a:r>
            <a:r>
              <a:rPr lang="cs-CZ" sz="2000" spc="-1" dirty="0">
                <a:solidFill>
                  <a:srgbClr val="000000"/>
                </a:solidFill>
                <a:latin typeface="Calibri"/>
              </a:rPr>
              <a:t> a ne každý </a:t>
            </a:r>
            <a:r>
              <a:rPr lang="cs-CZ" sz="2000" spc="-1" dirty="0" err="1">
                <a:solidFill>
                  <a:srgbClr val="000000"/>
                </a:solidFill>
                <a:latin typeface="Calibri"/>
              </a:rPr>
              <a:t>savant</a:t>
            </a:r>
            <a:r>
              <a:rPr lang="cs-CZ" sz="2000" spc="-1" dirty="0">
                <a:solidFill>
                  <a:srgbClr val="000000"/>
                </a:solidFill>
                <a:latin typeface="Calibri"/>
              </a:rPr>
              <a:t> je autistou. Pravd. ale stav úzce souvisí</a:t>
            </a:r>
            <a:r>
              <a:rPr lang="cs-CZ" sz="2000" dirty="0" smtClean="0"/>
              <a:t>.</a:t>
            </a:r>
            <a:endParaRPr lang="cs-CZ" sz="2000" b="0" strike="noStrike" spc="-1" dirty="0" smtClean="0">
              <a:solidFill>
                <a:srgbClr val="000000"/>
              </a:solidFill>
              <a:latin typeface="Calibri"/>
              <a:ea typeface="DejaVu Sans"/>
            </a:endParaRPr>
          </a:p>
          <a:p>
            <a:pPr marL="342900" indent="-342900">
              <a:lnSpc>
                <a:spcPct val="100000"/>
              </a:lnSpc>
              <a:buFontTx/>
              <a:buChar char="-"/>
            </a:pPr>
            <a:r>
              <a:rPr lang="cs-CZ" sz="2000" b="0" strike="noStrike" spc="-1" dirty="0" smtClean="0">
                <a:solidFill>
                  <a:srgbClr val="000000"/>
                </a:solidFill>
                <a:latin typeface="Calibri"/>
                <a:ea typeface="DejaVu Sans"/>
              </a:rPr>
              <a:t>u </a:t>
            </a:r>
            <a:r>
              <a:rPr lang="cs-CZ" sz="2000" b="0" strike="noStrike" spc="-1" dirty="0">
                <a:solidFill>
                  <a:srgbClr val="000000"/>
                </a:solidFill>
                <a:latin typeface="Calibri"/>
                <a:ea typeface="DejaVu Sans"/>
              </a:rPr>
              <a:t>žen méně časté než případy </a:t>
            </a:r>
            <a:r>
              <a:rPr lang="cs-CZ" sz="2000" b="0" strike="noStrike" spc="-1" dirty="0" smtClean="0">
                <a:solidFill>
                  <a:srgbClr val="000000"/>
                </a:solidFill>
                <a:latin typeface="Calibri"/>
                <a:ea typeface="DejaVu Sans"/>
              </a:rPr>
              <a:t>mužů</a:t>
            </a:r>
          </a:p>
          <a:p>
            <a:pPr marL="342900" indent="-342900">
              <a:lnSpc>
                <a:spcPct val="100000"/>
              </a:lnSpc>
              <a:buFontTx/>
              <a:buChar char="-"/>
            </a:pPr>
            <a:r>
              <a:rPr lang="cs-CZ" sz="2000" b="0" strike="noStrike" spc="-1" dirty="0" smtClean="0">
                <a:solidFill>
                  <a:srgbClr val="000000"/>
                </a:solidFill>
                <a:latin typeface="Calibri"/>
                <a:ea typeface="DejaVu Sans"/>
              </a:rPr>
              <a:t>první </a:t>
            </a:r>
            <a:r>
              <a:rPr lang="cs-CZ" sz="2000" b="0" strike="noStrike" spc="-1" dirty="0">
                <a:solidFill>
                  <a:srgbClr val="000000"/>
                </a:solidFill>
                <a:latin typeface="Calibri"/>
                <a:ea typeface="DejaVu Sans"/>
              </a:rPr>
              <a:t>lékařský popis stavu r. </a:t>
            </a:r>
            <a:r>
              <a:rPr lang="cs-CZ" sz="2000" b="0" strike="noStrike" spc="-1" dirty="0" smtClean="0">
                <a:solidFill>
                  <a:srgbClr val="000000"/>
                </a:solidFill>
                <a:latin typeface="Calibri"/>
                <a:ea typeface="DejaVu Sans"/>
              </a:rPr>
              <a:t>1783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CustomShape 1"/>
          <p:cNvSpPr/>
          <p:nvPr/>
        </p:nvSpPr>
        <p:spPr>
          <a:xfrm>
            <a:off x="575640" y="226080"/>
            <a:ext cx="8996400" cy="1381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noAutofit/>
          </a:bodyPr>
          <a:lstStyle/>
          <a:p>
            <a:pPr algn="ctr">
              <a:lnSpc>
                <a:spcPct val="100000"/>
              </a:lnSpc>
            </a:pPr>
            <a:r>
              <a:rPr lang="cs-CZ" sz="3200" b="1" strike="noStrike" spc="-1">
                <a:solidFill>
                  <a:srgbClr val="21409A"/>
                </a:solidFill>
                <a:latin typeface="Calibri"/>
                <a:ea typeface="Microsoft YaHei"/>
              </a:rPr>
              <a:t>Gaussova křivka </a:t>
            </a:r>
            <a:r>
              <a:t/>
            </a:r>
            <a:br/>
            <a:r>
              <a:rPr lang="cs-CZ" sz="3200" b="1" strike="noStrike" spc="-1">
                <a:solidFill>
                  <a:srgbClr val="21409A"/>
                </a:solidFill>
                <a:latin typeface="Calibri"/>
                <a:ea typeface="Microsoft YaHei"/>
              </a:rPr>
              <a:t>normální rozložení pravd. inteligence</a:t>
            </a:r>
            <a:endParaRPr lang="cs-CZ" sz="3200" b="0" strike="noStrike" spc="-1">
              <a:latin typeface="Arial"/>
            </a:endParaRPr>
          </a:p>
        </p:txBody>
      </p:sp>
      <p:sp>
        <p:nvSpPr>
          <p:cNvPr id="308" name="CustomShape 2"/>
          <p:cNvSpPr/>
          <p:nvPr/>
        </p:nvSpPr>
        <p:spPr>
          <a:xfrm>
            <a:off x="504000" y="1326600"/>
            <a:ext cx="9068040" cy="32846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ct val="100000"/>
              </a:lnSpc>
              <a:spcBef>
                <a:spcPts val="1414"/>
              </a:spcBef>
            </a:pPr>
            <a:r>
              <a:rPr lang="cs-CZ" sz="3200" b="0" strike="noStrike" spc="-1">
                <a:solidFill>
                  <a:srgbClr val="000000"/>
                </a:solidFill>
                <a:latin typeface="Arial"/>
                <a:ea typeface="Microsoft YaHei"/>
              </a:rPr>
              <a:t> </a:t>
            </a:r>
            <a:endParaRPr lang="cs-CZ" sz="3200" b="0" strike="noStrike" spc="-1">
              <a:latin typeface="Arial"/>
            </a:endParaRPr>
          </a:p>
          <a:p>
            <a:pPr>
              <a:lnSpc>
                <a:spcPct val="100000"/>
              </a:lnSpc>
              <a:spcBef>
                <a:spcPts val="1414"/>
              </a:spcBef>
            </a:pPr>
            <a:r>
              <a:rPr lang="cs-CZ" sz="3200" b="0" strike="noStrike" spc="-1">
                <a:solidFill>
                  <a:srgbClr val="000000"/>
                </a:solidFill>
                <a:latin typeface="Arial"/>
                <a:ea typeface="Microsoft YaHei"/>
              </a:rPr>
              <a:t> </a:t>
            </a:r>
            <a:endParaRPr lang="cs-CZ" sz="3200" b="0" strike="noStrike" spc="-1">
              <a:latin typeface="Arial"/>
            </a:endParaRPr>
          </a:p>
        </p:txBody>
      </p:sp>
      <p:pic>
        <p:nvPicPr>
          <p:cNvPr id="309" name="Obrázek 3"/>
          <p:cNvPicPr/>
          <p:nvPr/>
        </p:nvPicPr>
        <p:blipFill>
          <a:blip r:embed="rId3"/>
          <a:stretch/>
        </p:blipFill>
        <p:spPr>
          <a:xfrm>
            <a:off x="2016000" y="2043360"/>
            <a:ext cx="5612400" cy="2876760"/>
          </a:xfrm>
          <a:prstGeom prst="rect">
            <a:avLst/>
          </a:prstGeom>
          <a:ln>
            <a:noFill/>
          </a:ln>
        </p:spPr>
      </p:pic>
      <p:pic>
        <p:nvPicPr>
          <p:cNvPr id="310" name="Obrázek 4"/>
          <p:cNvPicPr/>
          <p:nvPr/>
        </p:nvPicPr>
        <p:blipFill>
          <a:blip r:embed="rId4"/>
          <a:stretch/>
        </p:blipFill>
        <p:spPr>
          <a:xfrm>
            <a:off x="7719480" y="2592000"/>
            <a:ext cx="1492920" cy="2157480"/>
          </a:xfrm>
          <a:prstGeom prst="rect">
            <a:avLst/>
          </a:prstGeom>
          <a:ln>
            <a:noFill/>
          </a:ln>
        </p:spPr>
      </p:pic>
      <p:sp>
        <p:nvSpPr>
          <p:cNvPr id="311" name="CustomShape 3"/>
          <p:cNvSpPr/>
          <p:nvPr/>
        </p:nvSpPr>
        <p:spPr>
          <a:xfrm>
            <a:off x="6955560" y="4954680"/>
            <a:ext cx="3020400" cy="59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1">
            <a:noAutofit/>
          </a:bodyPr>
          <a:lstStyle/>
          <a:p>
            <a:pPr algn="ctr">
              <a:lnSpc>
                <a:spcPct val="100000"/>
              </a:lnSpc>
            </a:pPr>
            <a:r>
              <a:rPr lang="cs-CZ" sz="1600" b="0" u="sng" strike="noStrike" spc="-1" dirty="0">
                <a:solidFill>
                  <a:srgbClr val="0000FF"/>
                </a:solidFill>
                <a:uFillTx/>
                <a:latin typeface="Arial"/>
                <a:ea typeface="Microsoft YaHei"/>
                <a:hlinkClick r:id="rId5"/>
              </a:rPr>
              <a:t>Johann Carl Friedrich Gauss</a:t>
            </a:r>
            <a:endParaRPr lang="cs-CZ" sz="16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1655935" y="227085"/>
            <a:ext cx="7080605" cy="9450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9pPr>
          </a:lstStyle>
          <a:p>
            <a:pPr eaLnBrk="1" hangingPunct="1">
              <a:buClrTx/>
              <a:buFontTx/>
              <a:buNone/>
            </a:pPr>
            <a:r>
              <a:rPr lang="cs-CZ" altLang="cs-CZ" sz="3200" dirty="0" err="1" smtClean="0">
                <a:solidFill>
                  <a:srgbClr val="FF0000"/>
                </a:solidFill>
                <a:latin typeface="+mn-lt"/>
                <a:ea typeface="Microsoft YaHei" charset="-122"/>
              </a:rPr>
              <a:t>Binetovy</a:t>
            </a:r>
            <a:r>
              <a:rPr lang="cs-CZ" altLang="cs-CZ" sz="3200" dirty="0" smtClean="0">
                <a:solidFill>
                  <a:srgbClr val="FF0000"/>
                </a:solidFill>
                <a:latin typeface="+mn-lt"/>
                <a:ea typeface="Microsoft YaHei" charset="-122"/>
              </a:rPr>
              <a:t> testy inteligence - obavy</a:t>
            </a:r>
            <a:endParaRPr lang="cs-CZ" altLang="cs-CZ" sz="3200" dirty="0">
              <a:solidFill>
                <a:srgbClr val="FF0000"/>
              </a:solidFill>
              <a:latin typeface="+mn-lt"/>
              <a:ea typeface="Microsoft YaHei" charset="-122"/>
            </a:endParaRPr>
          </a:p>
        </p:txBody>
      </p:sp>
      <p:sp>
        <p:nvSpPr>
          <p:cNvPr id="13314" name="Text Box 2"/>
          <p:cNvSpPr txBox="1">
            <a:spLocks noChangeArrowheads="1"/>
          </p:cNvSpPr>
          <p:nvPr/>
        </p:nvSpPr>
        <p:spPr bwMode="auto">
          <a:xfrm>
            <a:off x="1655935" y="1107083"/>
            <a:ext cx="7008597" cy="38971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17513" indent="-382588">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Garamond" pitchFamily="16" charset="0"/>
                <a:cs typeface="Arial"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Garamond" pitchFamily="16" charset="0"/>
                <a:cs typeface="Arial"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Garamond" pitchFamily="16" charset="0"/>
                <a:cs typeface="Arial"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Garamond" pitchFamily="16" charset="0"/>
                <a:cs typeface="Arial"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Garamond" pitchFamily="16"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Garamond" pitchFamily="16"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Garamond" pitchFamily="16"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Garamond" pitchFamily="16"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Garamond" pitchFamily="16" charset="0"/>
                <a:cs typeface="Arial" charset="0"/>
              </a:defRPr>
            </a:lvl9pPr>
          </a:lstStyle>
          <a:p>
            <a:pPr eaLnBrk="1" hangingPunct="1">
              <a:spcBef>
                <a:spcPts val="800"/>
              </a:spcBef>
              <a:buClr>
                <a:srgbClr val="4E67C8"/>
              </a:buClr>
              <a:buSzPct val="80000"/>
              <a:buFont typeface="Wingdings 2" pitchFamily="16" charset="2"/>
              <a:buNone/>
            </a:pPr>
            <a:endParaRPr lang="cs-CZ" altLang="cs-CZ" dirty="0">
              <a:solidFill>
                <a:schemeClr val="tx1"/>
              </a:solidFill>
              <a:latin typeface="+mn-lt"/>
              <a:ea typeface="Microsoft YaHei" charset="-122"/>
            </a:endParaRPr>
          </a:p>
          <a:p>
            <a:pPr eaLnBrk="1" hangingPunct="1">
              <a:spcBef>
                <a:spcPts val="800"/>
              </a:spcBef>
              <a:buClr>
                <a:srgbClr val="4E67C8"/>
              </a:buClr>
              <a:buSzPct val="80000"/>
              <a:buFont typeface="Wingdings 2" pitchFamily="16" charset="2"/>
              <a:buNone/>
            </a:pPr>
            <a:endParaRPr lang="cs-CZ" altLang="cs-CZ" dirty="0">
              <a:solidFill>
                <a:schemeClr val="tx1"/>
              </a:solidFill>
              <a:latin typeface="+mn-lt"/>
              <a:ea typeface="Microsoft YaHei" charset="-122"/>
            </a:endParaRPr>
          </a:p>
          <a:p>
            <a:pPr eaLnBrk="1" hangingPunct="1">
              <a:spcBef>
                <a:spcPts val="800"/>
              </a:spcBef>
              <a:buClr>
                <a:srgbClr val="4E67C8"/>
              </a:buClr>
              <a:buSzPct val="80000"/>
              <a:buFont typeface="Wingdings 2" pitchFamily="16" charset="2"/>
              <a:buNone/>
            </a:pPr>
            <a:endParaRPr lang="cs-CZ" altLang="cs-CZ" sz="3200" dirty="0">
              <a:solidFill>
                <a:schemeClr val="tx1"/>
              </a:solidFill>
              <a:ea typeface="Microsoft YaHei" charset="-122"/>
            </a:endParaRPr>
          </a:p>
          <a:p>
            <a:pPr eaLnBrk="1" hangingPunct="1">
              <a:spcBef>
                <a:spcPts val="800"/>
              </a:spcBef>
              <a:buClr>
                <a:srgbClr val="4E67C8"/>
              </a:buClr>
              <a:buSzPct val="80000"/>
              <a:buFont typeface="Wingdings 2" pitchFamily="16" charset="2"/>
              <a:buNone/>
            </a:pPr>
            <a:endParaRPr lang="cs-CZ" altLang="cs-CZ" sz="3200" dirty="0">
              <a:ea typeface="Microsoft YaHei" charset="-122"/>
            </a:endParaRPr>
          </a:p>
        </p:txBody>
      </p:sp>
      <p:sp>
        <p:nvSpPr>
          <p:cNvPr id="2" name="Obdélník 1"/>
          <p:cNvSpPr/>
          <p:nvPr/>
        </p:nvSpPr>
        <p:spPr>
          <a:xfrm>
            <a:off x="1655935" y="1395115"/>
            <a:ext cx="7848872" cy="4031873"/>
          </a:xfrm>
          <a:prstGeom prst="rect">
            <a:avLst/>
          </a:prstGeom>
        </p:spPr>
        <p:txBody>
          <a:bodyPr wrap="square">
            <a:spAutoFit/>
          </a:bodyPr>
          <a:lstStyle/>
          <a:p>
            <a:pPr marL="34925">
              <a:spcBef>
                <a:spcPts val="600"/>
              </a:spcBef>
              <a:buClr>
                <a:srgbClr val="4E67C8"/>
              </a:buClr>
              <a:buSzPct val="80000"/>
            </a:pPr>
            <a:r>
              <a:rPr lang="cs-CZ" altLang="cs-CZ" b="1" dirty="0" smtClean="0">
                <a:ea typeface="Microsoft YaHei" charset="-122"/>
              </a:rPr>
              <a:t>Alfred </a:t>
            </a:r>
            <a:r>
              <a:rPr lang="cs-CZ" altLang="cs-CZ" b="1" dirty="0" err="1" smtClean="0">
                <a:ea typeface="Microsoft YaHei" charset="-122"/>
              </a:rPr>
              <a:t>Binet</a:t>
            </a:r>
            <a:r>
              <a:rPr lang="cs-CZ" altLang="cs-CZ" b="1" dirty="0" smtClean="0">
                <a:ea typeface="Microsoft YaHei" charset="-122"/>
              </a:rPr>
              <a:t> </a:t>
            </a:r>
          </a:p>
          <a:p>
            <a:pPr marL="34925">
              <a:spcBef>
                <a:spcPts val="600"/>
              </a:spcBef>
              <a:buClr>
                <a:srgbClr val="4E67C8"/>
              </a:buClr>
              <a:buSzPct val="80000"/>
            </a:pPr>
            <a:endParaRPr lang="cs-CZ" altLang="cs-CZ" dirty="0">
              <a:ea typeface="Microsoft YaHei" charset="-122"/>
            </a:endParaRPr>
          </a:p>
          <a:p>
            <a:pPr marL="34925">
              <a:spcBef>
                <a:spcPts val="600"/>
              </a:spcBef>
              <a:buClr>
                <a:srgbClr val="4E67C8"/>
              </a:buClr>
              <a:buSzPct val="80000"/>
            </a:pPr>
            <a:r>
              <a:rPr lang="cs-CZ" altLang="cs-CZ" dirty="0" smtClean="0">
                <a:ea typeface="Microsoft YaHei" charset="-122"/>
              </a:rPr>
              <a:t>Cílem testů a zkoušek </a:t>
            </a:r>
            <a:r>
              <a:rPr lang="cs-CZ" altLang="cs-CZ" dirty="0">
                <a:ea typeface="Microsoft YaHei" charset="-122"/>
              </a:rPr>
              <a:t>mělo být </a:t>
            </a:r>
            <a:r>
              <a:rPr lang="cs-CZ" altLang="cs-CZ" dirty="0" smtClean="0">
                <a:ea typeface="Microsoft YaHei" charset="-122"/>
              </a:rPr>
              <a:t>orientační zjištění, </a:t>
            </a:r>
            <a:r>
              <a:rPr lang="cs-CZ" altLang="cs-CZ" dirty="0">
                <a:ea typeface="Microsoft YaHei" charset="-122"/>
              </a:rPr>
              <a:t>které mělo naznačit, jak a ve kterém směru s jednotlivými dětmi pracovat. </a:t>
            </a:r>
          </a:p>
          <a:p>
            <a:pPr marL="34925">
              <a:spcBef>
                <a:spcPts val="600"/>
              </a:spcBef>
              <a:buClr>
                <a:srgbClr val="4E67C8"/>
              </a:buClr>
              <a:buSzPct val="80000"/>
            </a:pPr>
            <a:endParaRPr lang="cs-CZ" altLang="cs-CZ" dirty="0" smtClean="0">
              <a:ea typeface="Microsoft YaHei" charset="-122"/>
            </a:endParaRPr>
          </a:p>
          <a:p>
            <a:pPr marL="320675" indent="-285750">
              <a:spcBef>
                <a:spcPts val="600"/>
              </a:spcBef>
              <a:buClr>
                <a:srgbClr val="4E67C8"/>
              </a:buClr>
              <a:buSzPct val="80000"/>
              <a:buFontTx/>
              <a:buChar char="-"/>
            </a:pPr>
            <a:r>
              <a:rPr lang="cs-CZ" altLang="cs-CZ" dirty="0" smtClean="0">
                <a:ea typeface="Microsoft YaHei" charset="-122"/>
              </a:rPr>
              <a:t>usuzoval, </a:t>
            </a:r>
            <a:r>
              <a:rPr lang="cs-CZ" altLang="cs-CZ" dirty="0">
                <a:ea typeface="Microsoft YaHei" charset="-122"/>
              </a:rPr>
              <a:t>že lidská inteligence je mnohem složitější, než aby ji bylo možno vyjádřit jediným </a:t>
            </a:r>
            <a:r>
              <a:rPr lang="cs-CZ" altLang="cs-CZ" dirty="0" smtClean="0">
                <a:ea typeface="Microsoft YaHei" charset="-122"/>
              </a:rPr>
              <a:t>číslem</a:t>
            </a:r>
          </a:p>
          <a:p>
            <a:pPr marL="320675" indent="-285750">
              <a:spcBef>
                <a:spcPts val="600"/>
              </a:spcBef>
              <a:buClr>
                <a:srgbClr val="4E67C8"/>
              </a:buClr>
              <a:buSzPct val="80000"/>
              <a:buFontTx/>
              <a:buChar char="-"/>
            </a:pPr>
            <a:r>
              <a:rPr lang="cs-CZ" altLang="cs-CZ" dirty="0" smtClean="0">
                <a:ea typeface="Microsoft YaHei" charset="-122"/>
              </a:rPr>
              <a:t>bával </a:t>
            </a:r>
            <a:r>
              <a:rPr lang="cs-CZ" altLang="cs-CZ" dirty="0">
                <a:ea typeface="Microsoft YaHei" charset="-122"/>
              </a:rPr>
              <a:t>se, že mechanické užívání </a:t>
            </a:r>
            <a:r>
              <a:rPr lang="cs-CZ" altLang="cs-CZ" dirty="0" smtClean="0">
                <a:ea typeface="Microsoft YaHei" charset="-122"/>
              </a:rPr>
              <a:t>testů </a:t>
            </a:r>
            <a:r>
              <a:rPr lang="cs-CZ" altLang="cs-CZ" dirty="0">
                <a:ea typeface="Microsoft YaHei" charset="-122"/>
              </a:rPr>
              <a:t>povede k mnoha </a:t>
            </a:r>
            <a:r>
              <a:rPr lang="cs-CZ" altLang="cs-CZ" dirty="0" smtClean="0">
                <a:ea typeface="Microsoft YaHei" charset="-122"/>
              </a:rPr>
              <a:t>chybám</a:t>
            </a:r>
          </a:p>
          <a:p>
            <a:pPr marL="320675" indent="-285750">
              <a:spcBef>
                <a:spcPts val="600"/>
              </a:spcBef>
              <a:buClr>
                <a:srgbClr val="4E67C8"/>
              </a:buClr>
              <a:buSzPct val="80000"/>
              <a:buFontTx/>
              <a:buChar char="-"/>
            </a:pPr>
            <a:r>
              <a:rPr lang="cs-CZ" altLang="cs-CZ" dirty="0" smtClean="0">
                <a:ea typeface="Microsoft YaHei" charset="-122"/>
              </a:rPr>
              <a:t>nekompetentnost uživatelů</a:t>
            </a:r>
            <a:r>
              <a:rPr lang="cs-CZ" altLang="cs-CZ" dirty="0">
                <a:ea typeface="Microsoft YaHei" charset="-122"/>
              </a:rPr>
              <a:t>. </a:t>
            </a:r>
          </a:p>
          <a:p>
            <a:pPr marL="34925">
              <a:spcBef>
                <a:spcPts val="600"/>
              </a:spcBef>
              <a:buClr>
                <a:srgbClr val="4E67C8"/>
              </a:buClr>
              <a:buSzPct val="80000"/>
            </a:pPr>
            <a:endParaRPr lang="cs-CZ" altLang="cs-CZ" dirty="0">
              <a:ea typeface="Microsoft YaHei" charset="-122"/>
            </a:endParaRPr>
          </a:p>
          <a:p>
            <a:pPr marL="34925">
              <a:spcBef>
                <a:spcPts val="600"/>
              </a:spcBef>
              <a:buClr>
                <a:srgbClr val="4E67C8"/>
              </a:buClr>
              <a:buSzPct val="80000"/>
            </a:pPr>
            <a:r>
              <a:rPr lang="cs-CZ" altLang="cs-CZ" dirty="0">
                <a:ea typeface="Microsoft YaHei" charset="-122"/>
              </a:rPr>
              <a:t>Opakovaně a důrazně varoval před mechanickým značkováním, které bude děti poškozovat (Vesmír, 2001). </a:t>
            </a:r>
          </a:p>
        </p:txBody>
      </p:sp>
    </p:spTree>
    <p:extLst>
      <p:ext uri="{BB962C8B-B14F-4D97-AF65-F5344CB8AC3E}">
        <p14:creationId xmlns:p14="http://schemas.microsoft.com/office/powerpoint/2010/main" val="876163807"/>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CustomShape 1"/>
          <p:cNvSpPr/>
          <p:nvPr/>
        </p:nvSpPr>
        <p:spPr>
          <a:xfrm>
            <a:off x="2016000" y="1728000"/>
            <a:ext cx="7488808" cy="313786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s-CZ" sz="2000" b="0" strike="noStrike" spc="-1" dirty="0">
                <a:solidFill>
                  <a:srgbClr val="000000"/>
                </a:solidFill>
                <a:latin typeface="Arial"/>
                <a:ea typeface="Microsoft YaHei"/>
              </a:rPr>
              <a:t>Hypotéza: Inteligence je vrozená, neměnná vlastnost. </a:t>
            </a:r>
            <a:endParaRPr lang="cs-CZ" sz="2000" b="0" strike="noStrike" spc="-1" dirty="0">
              <a:latin typeface="Arial"/>
            </a:endParaRPr>
          </a:p>
          <a:p>
            <a:pPr>
              <a:lnSpc>
                <a:spcPct val="100000"/>
              </a:lnSpc>
            </a:pPr>
            <a:endParaRPr lang="cs-CZ" sz="2000" b="0" strike="noStrike" spc="-1" dirty="0">
              <a:latin typeface="Arial"/>
            </a:endParaRPr>
          </a:p>
          <a:p>
            <a:pPr>
              <a:lnSpc>
                <a:spcPct val="100000"/>
              </a:lnSpc>
            </a:pPr>
            <a:r>
              <a:rPr lang="cs-CZ" sz="2000" b="0" strike="noStrike" spc="-1" dirty="0">
                <a:solidFill>
                  <a:srgbClr val="000000"/>
                </a:solidFill>
                <a:latin typeface="Arial"/>
                <a:ea typeface="Microsoft YaHei"/>
              </a:rPr>
              <a:t>Na základě hypotézy </a:t>
            </a:r>
            <a:r>
              <a:rPr lang="cs-CZ" sz="2000" b="0" strike="noStrike" spc="-1" dirty="0" smtClean="0">
                <a:solidFill>
                  <a:srgbClr val="000000"/>
                </a:solidFill>
                <a:latin typeface="Arial"/>
                <a:ea typeface="Microsoft YaHei"/>
              </a:rPr>
              <a:t>jen </a:t>
            </a:r>
            <a:r>
              <a:rPr lang="cs-CZ" sz="2000" b="0" strike="noStrike" spc="-1" dirty="0">
                <a:solidFill>
                  <a:srgbClr val="000000"/>
                </a:solidFill>
                <a:latin typeface="Arial"/>
                <a:ea typeface="Microsoft YaHei"/>
              </a:rPr>
              <a:t>krok k tvrzení, že „slabomyslní“ rodiče (</a:t>
            </a:r>
            <a:r>
              <a:rPr lang="cs-CZ" sz="2000" b="0" i="1" strike="noStrike" spc="-1" dirty="0">
                <a:solidFill>
                  <a:srgbClr val="000000"/>
                </a:solidFill>
                <a:latin typeface="Arial"/>
                <a:ea typeface="Microsoft YaHei"/>
              </a:rPr>
              <a:t>mentální retardace</a:t>
            </a:r>
            <a:r>
              <a:rPr lang="cs-CZ" sz="2000" b="0" i="1" strike="noStrike" spc="-1" dirty="0" smtClean="0">
                <a:solidFill>
                  <a:srgbClr val="000000"/>
                </a:solidFill>
                <a:latin typeface="Arial"/>
                <a:ea typeface="Microsoft YaHei"/>
              </a:rPr>
              <a:t>) </a:t>
            </a:r>
            <a:r>
              <a:rPr lang="cs-CZ" sz="2000" b="0" strike="noStrike" spc="-1" dirty="0" smtClean="0">
                <a:solidFill>
                  <a:srgbClr val="000000"/>
                </a:solidFill>
                <a:latin typeface="Arial"/>
                <a:ea typeface="Microsoft YaHei"/>
              </a:rPr>
              <a:t>budou </a:t>
            </a:r>
            <a:r>
              <a:rPr lang="cs-CZ" sz="2000" b="0" strike="noStrike" spc="-1" dirty="0">
                <a:solidFill>
                  <a:srgbClr val="000000"/>
                </a:solidFill>
                <a:latin typeface="Arial"/>
                <a:ea typeface="Microsoft YaHei"/>
              </a:rPr>
              <a:t>nekontrolovatelně a ve velkém přivádět na svět další slaboduché potomky, a proto je třeba uvažovat, jak by se jim v tom dalo zabránit. </a:t>
            </a:r>
            <a:endParaRPr lang="cs-CZ" sz="2000" b="0" strike="noStrike" spc="-1" dirty="0">
              <a:latin typeface="Arial"/>
            </a:endParaRPr>
          </a:p>
          <a:p>
            <a:pPr>
              <a:lnSpc>
                <a:spcPct val="100000"/>
              </a:lnSpc>
            </a:pPr>
            <a:endParaRPr lang="cs-CZ" sz="2000" b="0" strike="noStrike" spc="-1" dirty="0">
              <a:latin typeface="Arial"/>
            </a:endParaRPr>
          </a:p>
          <a:p>
            <a:pPr>
              <a:lnSpc>
                <a:spcPct val="100000"/>
              </a:lnSpc>
            </a:pPr>
            <a:r>
              <a:rPr lang="cs-CZ" sz="2000" b="0" strike="noStrike" spc="-1" dirty="0">
                <a:solidFill>
                  <a:srgbClr val="000000"/>
                </a:solidFill>
                <a:latin typeface="Arial"/>
                <a:ea typeface="Microsoft YaHei"/>
              </a:rPr>
              <a:t>Dvě cesty realizace: izolace </a:t>
            </a:r>
            <a:r>
              <a:rPr lang="cs-CZ" sz="2000" b="0" strike="noStrike" spc="-1" dirty="0" smtClean="0">
                <a:solidFill>
                  <a:srgbClr val="000000"/>
                </a:solidFill>
                <a:latin typeface="Arial"/>
                <a:ea typeface="Microsoft YaHei"/>
              </a:rPr>
              <a:t>jedinců nebo </a:t>
            </a:r>
            <a:r>
              <a:rPr lang="cs-CZ" sz="2000" b="0" strike="noStrike" spc="-1" dirty="0">
                <a:solidFill>
                  <a:srgbClr val="000000"/>
                </a:solidFill>
                <a:latin typeface="Arial"/>
                <a:ea typeface="Microsoft YaHei"/>
              </a:rPr>
              <a:t>sterilizace. </a:t>
            </a:r>
            <a:endParaRPr lang="cs-CZ" sz="2000" b="0" strike="noStrike" spc="-1" dirty="0">
              <a:latin typeface="Arial"/>
            </a:endParaRPr>
          </a:p>
          <a:p>
            <a:pPr>
              <a:lnSpc>
                <a:spcPct val="100000"/>
              </a:lnSpc>
            </a:pPr>
            <a:endParaRPr lang="cs-CZ" sz="2000" b="0" strike="noStrike" spc="-1" dirty="0">
              <a:latin typeface="Arial"/>
            </a:endParaRPr>
          </a:p>
          <a:p>
            <a:pPr>
              <a:lnSpc>
                <a:spcPct val="100000"/>
              </a:lnSpc>
            </a:pPr>
            <a:r>
              <a:rPr lang="cs-CZ" spc="-1" dirty="0" smtClean="0">
                <a:solidFill>
                  <a:srgbClr val="000000"/>
                </a:solidFill>
                <a:latin typeface="Arial"/>
                <a:ea typeface="Microsoft YaHei"/>
              </a:rPr>
              <a:t>Historie a realita</a:t>
            </a:r>
            <a:endParaRPr lang="cs-CZ" sz="1800" b="0" strike="noStrike" spc="-1" dirty="0">
              <a:latin typeface="Arial"/>
            </a:endParaRPr>
          </a:p>
        </p:txBody>
      </p:sp>
      <p:sp>
        <p:nvSpPr>
          <p:cNvPr id="375" name="CustomShape 2"/>
          <p:cNvSpPr/>
          <p:nvPr/>
        </p:nvSpPr>
        <p:spPr>
          <a:xfrm>
            <a:off x="2016000" y="552960"/>
            <a:ext cx="7681320" cy="706432"/>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s-CZ" sz="4000" b="0" strike="noStrike" spc="-1" dirty="0" err="1">
                <a:solidFill>
                  <a:srgbClr val="FF0000"/>
                </a:solidFill>
                <a:latin typeface="Arial"/>
                <a:ea typeface="Microsoft YaHei"/>
              </a:rPr>
              <a:t>Zne</a:t>
            </a:r>
            <a:r>
              <a:rPr lang="cs-CZ" sz="4000" b="0" strike="noStrike" spc="-1" dirty="0">
                <a:solidFill>
                  <a:srgbClr val="FF0000"/>
                </a:solidFill>
                <a:latin typeface="Arial"/>
                <a:ea typeface="Microsoft YaHei"/>
              </a:rPr>
              <a:t>/vy-užití testu inteligence?</a:t>
            </a:r>
            <a:endParaRPr lang="cs-CZ" sz="4000" b="0" strike="noStrike" spc="-1" dirty="0">
              <a:latin typeface="Arial"/>
            </a:endParaRPr>
          </a:p>
        </p:txBody>
      </p:sp>
    </p:spTree>
    <p:extLst>
      <p:ext uri="{BB962C8B-B14F-4D97-AF65-F5344CB8AC3E}">
        <p14:creationId xmlns:p14="http://schemas.microsoft.com/office/powerpoint/2010/main" val="3712176510"/>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CustomShape 1"/>
          <p:cNvSpPr/>
          <p:nvPr/>
        </p:nvSpPr>
        <p:spPr>
          <a:xfrm>
            <a:off x="1818720" y="1346742"/>
            <a:ext cx="7516440" cy="424586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1800" b="0" strike="noStrike" spc="-1" dirty="0" smtClean="0">
                <a:solidFill>
                  <a:srgbClr val="000000"/>
                </a:solidFill>
                <a:latin typeface="Arial"/>
                <a:ea typeface="Microsoft YaHei"/>
              </a:rPr>
              <a:t>USA</a:t>
            </a:r>
            <a:endParaRPr lang="cs-CZ" sz="1800" b="0" strike="noStrike" spc="-1" dirty="0">
              <a:latin typeface="Arial"/>
            </a:endParaRPr>
          </a:p>
          <a:p>
            <a:pPr>
              <a:lnSpc>
                <a:spcPct val="100000"/>
              </a:lnSpc>
            </a:pPr>
            <a:r>
              <a:rPr lang="cs-CZ" sz="1800" b="0" strike="noStrike" spc="-1" dirty="0">
                <a:solidFill>
                  <a:srgbClr val="000000"/>
                </a:solidFill>
                <a:latin typeface="Arial"/>
                <a:ea typeface="Microsoft YaHei"/>
              </a:rPr>
              <a:t>1914 </a:t>
            </a:r>
            <a:r>
              <a:rPr lang="cs-CZ" sz="1800" b="0" strike="noStrike" spc="-1" dirty="0" err="1">
                <a:solidFill>
                  <a:srgbClr val="000000"/>
                </a:solidFill>
                <a:latin typeface="Arial"/>
                <a:ea typeface="Microsoft YaHei"/>
              </a:rPr>
              <a:t>Goddard</a:t>
            </a:r>
            <a:r>
              <a:rPr lang="cs-CZ" sz="1800" b="0" strike="noStrike" spc="-1" dirty="0">
                <a:solidFill>
                  <a:srgbClr val="000000"/>
                </a:solidFill>
                <a:latin typeface="Arial"/>
                <a:ea typeface="Microsoft YaHei"/>
              </a:rPr>
              <a:t> navrhl zahájit sterilizace </a:t>
            </a:r>
            <a:endParaRPr lang="cs-CZ" sz="1800" b="0" strike="noStrike" spc="-1" dirty="0">
              <a:latin typeface="Arial"/>
            </a:endParaRPr>
          </a:p>
          <a:p>
            <a:pPr>
              <a:lnSpc>
                <a:spcPct val="100000"/>
              </a:lnSpc>
            </a:pPr>
            <a:r>
              <a:rPr lang="cs-CZ" sz="1800" b="0" strike="noStrike" spc="-1" dirty="0" smtClean="0">
                <a:solidFill>
                  <a:srgbClr val="000000"/>
                </a:solidFill>
                <a:latin typeface="Arial"/>
                <a:ea typeface="Microsoft YaHei"/>
              </a:rPr>
              <a:t> </a:t>
            </a:r>
            <a:endParaRPr lang="cs-CZ" sz="1800" b="0" strike="noStrike" spc="-1" dirty="0">
              <a:latin typeface="Arial"/>
            </a:endParaRPr>
          </a:p>
          <a:p>
            <a:pPr>
              <a:lnSpc>
                <a:spcPct val="100000"/>
              </a:lnSpc>
            </a:pPr>
            <a:r>
              <a:rPr lang="cs-CZ" sz="1800" b="0" strike="noStrike" spc="-1" dirty="0" err="1">
                <a:solidFill>
                  <a:srgbClr val="000000"/>
                </a:solidFill>
                <a:latin typeface="Arial"/>
                <a:ea typeface="Microsoft YaHei"/>
              </a:rPr>
              <a:t>Goddard</a:t>
            </a:r>
            <a:r>
              <a:rPr lang="cs-CZ" sz="1800" b="0" strike="noStrike" spc="-1" dirty="0">
                <a:solidFill>
                  <a:srgbClr val="000000"/>
                </a:solidFill>
                <a:latin typeface="Arial"/>
                <a:ea typeface="Microsoft YaHei"/>
              </a:rPr>
              <a:t> aplikoval </a:t>
            </a:r>
            <a:r>
              <a:rPr lang="cs-CZ" sz="1800" b="0" strike="noStrike" spc="-1" dirty="0" err="1">
                <a:solidFill>
                  <a:srgbClr val="000000"/>
                </a:solidFill>
                <a:latin typeface="Arial"/>
                <a:ea typeface="Microsoft YaHei"/>
              </a:rPr>
              <a:t>Binetovy</a:t>
            </a:r>
            <a:r>
              <a:rPr lang="cs-CZ" sz="1800" b="0" strike="noStrike" spc="-1" dirty="0">
                <a:solidFill>
                  <a:srgbClr val="000000"/>
                </a:solidFill>
                <a:latin typeface="Arial"/>
                <a:ea typeface="Microsoft YaHei"/>
              </a:rPr>
              <a:t>-Simonovy škály i v případě přistěhovalců – překvapivě velké množství z nich dosáhlo výsledku slaboduchosti a nižších kategorií, vznikla obava ze zaplavení země negramotnými. </a:t>
            </a:r>
            <a:endParaRPr lang="cs-CZ" sz="1800" b="0" strike="noStrike" spc="-1" dirty="0">
              <a:latin typeface="Arial"/>
            </a:endParaRPr>
          </a:p>
          <a:p>
            <a:pPr>
              <a:lnSpc>
                <a:spcPct val="100000"/>
              </a:lnSpc>
            </a:pPr>
            <a:r>
              <a:rPr lang="cs-CZ" sz="1800" b="0" strike="noStrike" spc="-1" dirty="0">
                <a:solidFill>
                  <a:srgbClr val="000000"/>
                </a:solidFill>
                <a:latin typeface="Arial"/>
                <a:ea typeface="Microsoft YaHei"/>
              </a:rPr>
              <a:t>– kongres schválil zákon o zákazu vstupu těchto lidí do země. </a:t>
            </a:r>
            <a:endParaRPr lang="cs-CZ" sz="1800" b="0" strike="noStrike" spc="-1" dirty="0">
              <a:latin typeface="Arial"/>
            </a:endParaRPr>
          </a:p>
          <a:p>
            <a:pPr>
              <a:lnSpc>
                <a:spcPct val="100000"/>
              </a:lnSpc>
            </a:pPr>
            <a:r>
              <a:rPr lang="cs-CZ" sz="1800" b="0" strike="noStrike" spc="-1" dirty="0">
                <a:solidFill>
                  <a:srgbClr val="000000"/>
                </a:solidFill>
                <a:latin typeface="Arial"/>
                <a:ea typeface="Microsoft YaHei"/>
              </a:rPr>
              <a:t>Zvýšila se deportace údajně slaboduchých přistěhovalců </a:t>
            </a:r>
            <a:endParaRPr lang="cs-CZ" sz="1800" b="0" strike="noStrike" spc="-1" dirty="0" smtClean="0">
              <a:solidFill>
                <a:srgbClr val="000000"/>
              </a:solidFill>
              <a:latin typeface="Arial"/>
              <a:ea typeface="Microsoft YaHei"/>
            </a:endParaRPr>
          </a:p>
          <a:p>
            <a:pPr>
              <a:lnSpc>
                <a:spcPct val="100000"/>
              </a:lnSpc>
            </a:pPr>
            <a:endParaRPr lang="cs-CZ" spc="-1" dirty="0">
              <a:solidFill>
                <a:srgbClr val="000000"/>
              </a:solidFill>
              <a:latin typeface="Arial"/>
              <a:ea typeface="Microsoft YaHei"/>
            </a:endParaRPr>
          </a:p>
          <a:p>
            <a:pPr>
              <a:lnSpc>
                <a:spcPct val="100000"/>
              </a:lnSpc>
            </a:pPr>
            <a:r>
              <a:rPr lang="cs-CZ" spc="-1" dirty="0">
                <a:solidFill>
                  <a:srgbClr val="000000"/>
                </a:solidFill>
                <a:ea typeface="Microsoft YaHei"/>
              </a:rPr>
              <a:t>Eugenika vešla do lidské historie:</a:t>
            </a:r>
          </a:p>
          <a:p>
            <a:r>
              <a:rPr lang="cs-CZ" spc="-1" dirty="0" smtClean="0">
                <a:solidFill>
                  <a:srgbClr val="000000"/>
                </a:solidFill>
                <a:ea typeface="Microsoft YaHei"/>
              </a:rPr>
              <a:t>V roce 1931 </a:t>
            </a:r>
            <a:r>
              <a:rPr lang="cs-CZ" spc="-1" dirty="0">
                <a:solidFill>
                  <a:srgbClr val="000000"/>
                </a:solidFill>
                <a:ea typeface="Microsoft YaHei"/>
              </a:rPr>
              <a:t>mělo dvacet sedm států Unie schválený zákon o legalizaci eugenické sterilizace a v průběhu následujících 30 let </a:t>
            </a:r>
            <a:r>
              <a:rPr lang="cs-CZ" spc="-1" dirty="0" smtClean="0">
                <a:solidFill>
                  <a:srgbClr val="000000"/>
                </a:solidFill>
                <a:ea typeface="Microsoft YaHei"/>
              </a:rPr>
              <a:t>byly nedobrovolně  sterilizovány tisíce (63 000) </a:t>
            </a:r>
            <a:r>
              <a:rPr lang="cs-CZ" spc="-1" dirty="0">
                <a:solidFill>
                  <a:srgbClr val="000000"/>
                </a:solidFill>
                <a:ea typeface="Microsoft YaHei"/>
              </a:rPr>
              <a:t>duševně a sociálně narušených </a:t>
            </a:r>
            <a:r>
              <a:rPr lang="cs-CZ" spc="-1" dirty="0" smtClean="0">
                <a:solidFill>
                  <a:srgbClr val="000000"/>
                </a:solidFill>
                <a:ea typeface="Microsoft YaHei"/>
              </a:rPr>
              <a:t>lidí, mentálně postižených, epileptiků a </a:t>
            </a:r>
            <a:r>
              <a:rPr lang="cs-CZ" spc="-1" dirty="0" err="1" smtClean="0">
                <a:solidFill>
                  <a:srgbClr val="000000"/>
                </a:solidFill>
                <a:ea typeface="Microsoft YaHei"/>
              </a:rPr>
              <a:t>věznů</a:t>
            </a:r>
            <a:r>
              <a:rPr lang="cs-CZ" spc="-1" dirty="0" smtClean="0">
                <a:solidFill>
                  <a:srgbClr val="000000"/>
                </a:solidFill>
                <a:ea typeface="Microsoft YaHei"/>
              </a:rPr>
              <a:t> coby nositelů „defektních</a:t>
            </a:r>
            <a:r>
              <a:rPr lang="cs-CZ" spc="-1" dirty="0">
                <a:solidFill>
                  <a:srgbClr val="000000"/>
                </a:solidFill>
                <a:ea typeface="Microsoft YaHei"/>
              </a:rPr>
              <a:t>“ a nežádoucích dědičných </a:t>
            </a:r>
            <a:r>
              <a:rPr lang="cs-CZ" spc="-1" dirty="0" smtClean="0">
                <a:solidFill>
                  <a:srgbClr val="000000"/>
                </a:solidFill>
                <a:ea typeface="Microsoft YaHei"/>
              </a:rPr>
              <a:t>znaků</a:t>
            </a:r>
            <a:endParaRPr lang="cs-CZ" sz="1800" b="0" strike="noStrike" spc="-1" dirty="0">
              <a:latin typeface="Arial"/>
            </a:endParaRPr>
          </a:p>
        </p:txBody>
      </p:sp>
      <p:sp>
        <p:nvSpPr>
          <p:cNvPr id="377" name="CustomShape 2"/>
          <p:cNvSpPr/>
          <p:nvPr/>
        </p:nvSpPr>
        <p:spPr>
          <a:xfrm>
            <a:off x="1818720" y="387003"/>
            <a:ext cx="7897320" cy="699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4000" b="0" strike="noStrike" spc="-1" dirty="0" err="1">
                <a:solidFill>
                  <a:srgbClr val="FF0000"/>
                </a:solidFill>
                <a:latin typeface="Arial"/>
                <a:ea typeface="Microsoft YaHei"/>
              </a:rPr>
              <a:t>Zne</a:t>
            </a:r>
            <a:r>
              <a:rPr lang="cs-CZ" sz="4000" b="0" strike="noStrike" spc="-1" dirty="0">
                <a:solidFill>
                  <a:srgbClr val="FF0000"/>
                </a:solidFill>
                <a:latin typeface="Arial"/>
                <a:ea typeface="Microsoft YaHei"/>
              </a:rPr>
              <a:t>/vy-užití testu inteligence?</a:t>
            </a:r>
            <a:endParaRPr lang="cs-CZ" sz="4000" b="0" strike="noStrike" spc="-1" dirty="0">
              <a:latin typeface="Arial"/>
            </a:endParaRPr>
          </a:p>
        </p:txBody>
      </p:sp>
    </p:spTree>
    <p:extLst>
      <p:ext uri="{BB962C8B-B14F-4D97-AF65-F5344CB8AC3E}">
        <p14:creationId xmlns:p14="http://schemas.microsoft.com/office/powerpoint/2010/main" val="661606069"/>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CustomShape 1"/>
          <p:cNvSpPr/>
          <p:nvPr/>
        </p:nvSpPr>
        <p:spPr>
          <a:xfrm>
            <a:off x="504000" y="226080"/>
            <a:ext cx="9068040" cy="942120"/>
          </a:xfrm>
          <a:prstGeom prst="rect">
            <a:avLst/>
          </a:prstGeom>
          <a:noFill/>
          <a:ln>
            <a:noFill/>
          </a:ln>
        </p:spPr>
        <p:style>
          <a:lnRef idx="0">
            <a:scrgbClr r="0" g="0" b="0"/>
          </a:lnRef>
          <a:fillRef idx="0">
            <a:scrgbClr r="0" g="0" b="0"/>
          </a:fillRef>
          <a:effectRef idx="0">
            <a:scrgbClr r="0" g="0" b="0"/>
          </a:effectRef>
          <a:fontRef idx="minor"/>
        </p:style>
      </p:sp>
      <p:sp>
        <p:nvSpPr>
          <p:cNvPr id="379" name="CustomShape 2"/>
          <p:cNvSpPr/>
          <p:nvPr/>
        </p:nvSpPr>
        <p:spPr>
          <a:xfrm>
            <a:off x="504000" y="1326600"/>
            <a:ext cx="9068040" cy="3284280"/>
          </a:xfrm>
          <a:prstGeom prst="rect">
            <a:avLst/>
          </a:prstGeom>
          <a:noFill/>
          <a:ln>
            <a:noFill/>
          </a:ln>
        </p:spPr>
        <p:style>
          <a:lnRef idx="0">
            <a:scrgbClr r="0" g="0" b="0"/>
          </a:lnRef>
          <a:fillRef idx="0">
            <a:scrgbClr r="0" g="0" b="0"/>
          </a:fillRef>
          <a:effectRef idx="0">
            <a:scrgbClr r="0" g="0" b="0"/>
          </a:effectRef>
          <a:fontRef idx="minor"/>
        </p:style>
      </p:sp>
      <p:pic>
        <p:nvPicPr>
          <p:cNvPr id="380" name="Obrázek 264"/>
          <p:cNvPicPr/>
          <p:nvPr/>
        </p:nvPicPr>
        <p:blipFill>
          <a:blip r:embed="rId2"/>
          <a:stretch/>
        </p:blipFill>
        <p:spPr>
          <a:xfrm>
            <a:off x="2592040" y="819051"/>
            <a:ext cx="5792760" cy="4447800"/>
          </a:xfrm>
          <a:prstGeom prst="rect">
            <a:avLst/>
          </a:prstGeom>
          <a:ln>
            <a:noFill/>
          </a:ln>
        </p:spPr>
      </p:pic>
      <p:sp>
        <p:nvSpPr>
          <p:cNvPr id="381" name="CustomShape 3"/>
          <p:cNvSpPr/>
          <p:nvPr/>
        </p:nvSpPr>
        <p:spPr>
          <a:xfrm>
            <a:off x="2160000" y="360000"/>
            <a:ext cx="6336696" cy="36787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s-CZ" sz="1800" b="0" strike="noStrike" spc="-1" dirty="0">
                <a:solidFill>
                  <a:srgbClr val="000000"/>
                </a:solidFill>
                <a:latin typeface="Arial"/>
                <a:ea typeface="DejaVu Sans"/>
              </a:rPr>
              <a:t>Logo Druhého mezinárodního kongresu eugeniky (1921)</a:t>
            </a:r>
            <a:endParaRPr lang="cs-CZ" sz="1800" b="0" strike="noStrike" spc="-1" dirty="0">
              <a:latin typeface="Arial"/>
            </a:endParaRPr>
          </a:p>
        </p:txBody>
      </p:sp>
    </p:spTree>
    <p:extLst>
      <p:ext uri="{BB962C8B-B14F-4D97-AF65-F5344CB8AC3E}">
        <p14:creationId xmlns:p14="http://schemas.microsoft.com/office/powerpoint/2010/main" val="3964376068"/>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CustomShape 1"/>
          <p:cNvSpPr/>
          <p:nvPr/>
        </p:nvSpPr>
        <p:spPr>
          <a:xfrm>
            <a:off x="2015976" y="215999"/>
            <a:ext cx="7698984" cy="1323131"/>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rmAutofit fontScale="92500" lnSpcReduction="10000"/>
          </a:bodyPr>
          <a:lstStyle/>
          <a:p>
            <a:pPr>
              <a:lnSpc>
                <a:spcPct val="100000"/>
              </a:lnSpc>
            </a:pPr>
            <a:r>
              <a:rPr lang="cs-CZ" sz="3300" b="0" strike="noStrike" spc="-1" dirty="0" smtClean="0">
                <a:latin typeface="Times New Roman"/>
                <a:ea typeface="DejaVu Sans"/>
              </a:rPr>
              <a:t>HRŮZNÝ </a:t>
            </a:r>
            <a:r>
              <a:rPr lang="cs-CZ" sz="3300" b="0" strike="noStrike" spc="-1" dirty="0" smtClean="0">
                <a:latin typeface="Times New Roman"/>
                <a:ea typeface="DejaVu Sans"/>
              </a:rPr>
              <a:t>ROZMĚR EUGENIKY</a:t>
            </a:r>
          </a:p>
          <a:p>
            <a:r>
              <a:rPr lang="cs-CZ" sz="3600" spc="-1" dirty="0" smtClean="0">
                <a:solidFill>
                  <a:srgbClr val="000000"/>
                </a:solidFill>
                <a:ea typeface="Microsoft YaHei"/>
              </a:rPr>
              <a:t>Ideologii </a:t>
            </a:r>
            <a:r>
              <a:rPr lang="cs-CZ" sz="3600" spc="-1" dirty="0">
                <a:solidFill>
                  <a:srgbClr val="000000"/>
                </a:solidFill>
                <a:ea typeface="Microsoft YaHei"/>
              </a:rPr>
              <a:t>nacistického Německa.</a:t>
            </a:r>
            <a:endParaRPr lang="cs-CZ" sz="3600" spc="-1" dirty="0"/>
          </a:p>
          <a:p>
            <a:pPr>
              <a:lnSpc>
                <a:spcPct val="100000"/>
              </a:lnSpc>
            </a:pPr>
            <a:r>
              <a:rPr lang="cs-CZ" sz="3300" b="0" strike="noStrike" spc="-1" dirty="0" smtClean="0">
                <a:latin typeface="Times New Roman"/>
                <a:ea typeface="DejaVu Sans"/>
              </a:rPr>
              <a:t>Josef </a:t>
            </a:r>
            <a:r>
              <a:rPr lang="cs-CZ" sz="3300" b="0" strike="noStrike" spc="-1" dirty="0" err="1" smtClean="0">
                <a:latin typeface="Times New Roman"/>
                <a:ea typeface="DejaVu Sans"/>
              </a:rPr>
              <a:t>Mengele</a:t>
            </a:r>
            <a:endParaRPr lang="cs-CZ" sz="3300" b="0" strike="noStrike" spc="-1" dirty="0">
              <a:latin typeface="Arial"/>
            </a:endParaRPr>
          </a:p>
        </p:txBody>
      </p:sp>
      <p:sp>
        <p:nvSpPr>
          <p:cNvPr id="383" name="CustomShape 2"/>
          <p:cNvSpPr/>
          <p:nvPr/>
        </p:nvSpPr>
        <p:spPr>
          <a:xfrm>
            <a:off x="1871960" y="1755155"/>
            <a:ext cx="7626976" cy="3699524"/>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71500" lnSpcReduction="20000"/>
          </a:bodyPr>
          <a:lstStyle/>
          <a:p>
            <a:pPr marL="432000" indent="-318960">
              <a:lnSpc>
                <a:spcPct val="100000"/>
              </a:lnSpc>
              <a:spcAft>
                <a:spcPts val="1060"/>
              </a:spcAft>
              <a:buClr>
                <a:srgbClr val="0066FF"/>
              </a:buClr>
              <a:buSzPct val="40000"/>
              <a:buFont typeface="Wingdings" charset="2"/>
              <a:buChar char=""/>
            </a:pPr>
            <a:r>
              <a:rPr lang="cs-CZ" sz="2400" b="0" strike="noStrike" spc="-1" dirty="0">
                <a:solidFill>
                  <a:srgbClr val="050505"/>
                </a:solidFill>
                <a:latin typeface="Arial"/>
                <a:ea typeface="DejaVu Sans"/>
              </a:rPr>
              <a:t>Eugenika</a:t>
            </a:r>
            <a:endParaRPr lang="cs-CZ" sz="2400" b="0" strike="noStrike" spc="-1" dirty="0">
              <a:latin typeface="Arial"/>
            </a:endParaRPr>
          </a:p>
          <a:p>
            <a:pPr marL="432000" indent="-318960">
              <a:lnSpc>
                <a:spcPct val="100000"/>
              </a:lnSpc>
              <a:spcAft>
                <a:spcPts val="1060"/>
              </a:spcAft>
              <a:buClr>
                <a:srgbClr val="0066FF"/>
              </a:buClr>
              <a:buSzPct val="40000"/>
              <a:buFont typeface="Wingdings" charset="2"/>
              <a:buChar char=""/>
            </a:pPr>
            <a:r>
              <a:rPr lang="cs-CZ" sz="2400" b="0" strike="noStrike" spc="-1" dirty="0">
                <a:solidFill>
                  <a:srgbClr val="050505"/>
                </a:solidFill>
                <a:latin typeface="Arial"/>
                <a:ea typeface="DejaVu Sans"/>
              </a:rPr>
              <a:t>Jeho výzkum se skládal z hrubých operací a značně bolestivých testů prováděných téměř vždy bez narkózy. Šlo o amputace, lumbální punkce, tyfové infekce a úmyslně infikovaná zranění, aby bylo možno sledovat reakce. </a:t>
            </a:r>
            <a:r>
              <a:rPr lang="cs-CZ" sz="2400" b="0" strike="noStrike" spc="-1" dirty="0" err="1">
                <a:solidFill>
                  <a:srgbClr val="050505"/>
                </a:solidFill>
                <a:latin typeface="Arial"/>
                <a:ea typeface="DejaVu Sans"/>
              </a:rPr>
              <a:t>Mengele</a:t>
            </a:r>
            <a:r>
              <a:rPr lang="cs-CZ" sz="2400" b="0" strike="noStrike" spc="-1" dirty="0">
                <a:solidFill>
                  <a:srgbClr val="050505"/>
                </a:solidFill>
                <a:latin typeface="Arial"/>
                <a:ea typeface="DejaVu Sans"/>
              </a:rPr>
              <a:t> vstřikoval různé roztoky pod kůži na hlavě, aby změnil barvu vlasů, nebo do očí, aby změnil jejich barvu na modrou. Pokud pokusné dvojče zemřelo, zabíjel </a:t>
            </a:r>
            <a:r>
              <a:rPr lang="cs-CZ" sz="2400" b="0" strike="noStrike" spc="-1" dirty="0" err="1">
                <a:solidFill>
                  <a:srgbClr val="050505"/>
                </a:solidFill>
                <a:latin typeface="Arial"/>
                <a:ea typeface="DejaVu Sans"/>
              </a:rPr>
              <a:t>Mengele</a:t>
            </a:r>
            <a:r>
              <a:rPr lang="cs-CZ" sz="2400" b="0" strike="noStrike" spc="-1" dirty="0">
                <a:solidFill>
                  <a:srgbClr val="050505"/>
                </a:solidFill>
                <a:latin typeface="Arial"/>
                <a:ea typeface="DejaVu Sans"/>
              </a:rPr>
              <a:t> okamžitě i druhé dvojče, aby jejich pitvy mohly proběhnout simultánně. Při testování odolnosti vězňů používal elektrické šoky. Mnohé z pokusných dvojčat nepřežilo. Používal rentgenové záření pro pokusy se sterilizací žen.</a:t>
            </a:r>
            <a:endParaRPr lang="cs-CZ" sz="2400" b="0" strike="noStrike" spc="-1" dirty="0">
              <a:latin typeface="Arial"/>
            </a:endParaRPr>
          </a:p>
          <a:p>
            <a:pPr>
              <a:lnSpc>
                <a:spcPct val="100000"/>
              </a:lnSpc>
              <a:spcAft>
                <a:spcPts val="1060"/>
              </a:spcAft>
            </a:pPr>
            <a:endParaRPr lang="cs-CZ" sz="2400" b="0" strike="noStrike" spc="-1" dirty="0">
              <a:latin typeface="Arial"/>
            </a:endParaRPr>
          </a:p>
          <a:p>
            <a:pPr marL="432000" indent="-318960">
              <a:lnSpc>
                <a:spcPct val="100000"/>
              </a:lnSpc>
              <a:spcAft>
                <a:spcPts val="1060"/>
              </a:spcAft>
              <a:buClr>
                <a:srgbClr val="0066FF"/>
              </a:buClr>
              <a:buSzPct val="40000"/>
              <a:buFont typeface="Wingdings" charset="2"/>
              <a:buChar char=""/>
            </a:pPr>
            <a:r>
              <a:rPr lang="cs-CZ" sz="2400" b="0" strike="noStrike" spc="-1" dirty="0">
                <a:solidFill>
                  <a:srgbClr val="050505"/>
                </a:solidFill>
                <a:latin typeface="Arial"/>
                <a:ea typeface="DejaVu Sans"/>
              </a:rPr>
              <a:t>Svědkové, kteří Osvětim přežili, uvádějí stovky případů bestiálních a krutých </a:t>
            </a:r>
            <a:r>
              <a:rPr lang="cs-CZ" sz="2400" b="0" strike="noStrike" spc="-1" dirty="0" err="1">
                <a:solidFill>
                  <a:srgbClr val="050505"/>
                </a:solidFill>
                <a:latin typeface="Arial"/>
                <a:ea typeface="DejaVu Sans"/>
              </a:rPr>
              <a:t>Mengeleho</a:t>
            </a:r>
            <a:r>
              <a:rPr lang="cs-CZ" sz="2400" b="0" strike="noStrike" spc="-1" dirty="0">
                <a:solidFill>
                  <a:srgbClr val="050505"/>
                </a:solidFill>
                <a:latin typeface="Arial"/>
                <a:ea typeface="DejaVu Sans"/>
              </a:rPr>
              <a:t> experimentů. Někdy projevoval známku laskavosti, aby vzápětí ve jménu vědy dítě podrobil krutým pokusům.</a:t>
            </a:r>
            <a:endParaRPr lang="cs-CZ" sz="2400" b="0" strike="noStrike" spc="-1" dirty="0">
              <a:latin typeface="Arial"/>
            </a:endParaRPr>
          </a:p>
        </p:txBody>
      </p:sp>
    </p:spTree>
    <p:extLst>
      <p:ext uri="{BB962C8B-B14F-4D97-AF65-F5344CB8AC3E}">
        <p14:creationId xmlns:p14="http://schemas.microsoft.com/office/powerpoint/2010/main" val="4171950077"/>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CustomShape 1"/>
          <p:cNvSpPr/>
          <p:nvPr/>
        </p:nvSpPr>
        <p:spPr>
          <a:xfrm>
            <a:off x="1914520" y="459011"/>
            <a:ext cx="7627712" cy="1231106"/>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nchor="ctr">
            <a:spAutoFit/>
          </a:bodyPr>
          <a:lstStyle/>
          <a:p>
            <a:pPr>
              <a:lnSpc>
                <a:spcPct val="100000"/>
              </a:lnSpc>
            </a:pPr>
            <a:r>
              <a:rPr lang="cs-CZ" sz="4000" spc="-1" dirty="0" smtClean="0">
                <a:solidFill>
                  <a:srgbClr val="000000"/>
                </a:solidFill>
                <a:latin typeface="Arial"/>
                <a:ea typeface="DejaVu Sans"/>
              </a:rPr>
              <a:t>Inteligence – pohled současnosti</a:t>
            </a:r>
            <a:endParaRPr lang="cs-CZ" sz="4000" b="0" strike="noStrike" spc="-1" dirty="0" smtClean="0">
              <a:solidFill>
                <a:srgbClr val="000000"/>
              </a:solidFill>
              <a:latin typeface="Arial"/>
              <a:ea typeface="DejaVu Sans"/>
            </a:endParaRPr>
          </a:p>
          <a:p>
            <a:pPr>
              <a:lnSpc>
                <a:spcPct val="100000"/>
              </a:lnSpc>
            </a:pPr>
            <a:r>
              <a:rPr lang="cs-CZ" sz="4000" b="0" strike="noStrike" spc="-1" dirty="0" smtClean="0">
                <a:solidFill>
                  <a:srgbClr val="000000"/>
                </a:solidFill>
                <a:latin typeface="Arial"/>
                <a:ea typeface="DejaVu Sans"/>
              </a:rPr>
              <a:t>Genetika </a:t>
            </a:r>
            <a:r>
              <a:rPr lang="cs-CZ" sz="4000" b="0" strike="noStrike" spc="-1" dirty="0">
                <a:solidFill>
                  <a:srgbClr val="000000"/>
                </a:solidFill>
                <a:latin typeface="Arial"/>
                <a:ea typeface="DejaVu Sans"/>
              </a:rPr>
              <a:t>x prostředí</a:t>
            </a:r>
            <a:endParaRPr lang="cs-CZ" sz="4000" b="0" strike="noStrike" spc="-1" dirty="0">
              <a:latin typeface="Arial"/>
            </a:endParaRPr>
          </a:p>
        </p:txBody>
      </p:sp>
      <p:sp>
        <p:nvSpPr>
          <p:cNvPr id="389" name="CustomShape 2"/>
          <p:cNvSpPr/>
          <p:nvPr/>
        </p:nvSpPr>
        <p:spPr>
          <a:xfrm>
            <a:off x="1943968" y="1971179"/>
            <a:ext cx="7847320" cy="34513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88000" lnSpcReduction="10000"/>
          </a:bodyPr>
          <a:lstStyle/>
          <a:p>
            <a:pPr marL="110520">
              <a:lnSpc>
                <a:spcPct val="80000"/>
              </a:lnSpc>
              <a:spcBef>
                <a:spcPts val="499"/>
              </a:spcBef>
            </a:pPr>
            <a:r>
              <a:rPr lang="cs-CZ" sz="2000" b="1" strike="noStrike" spc="-1" dirty="0">
                <a:solidFill>
                  <a:srgbClr val="000000"/>
                </a:solidFill>
                <a:latin typeface="Arial"/>
                <a:ea typeface="Microsoft YaHei"/>
              </a:rPr>
              <a:t>Dnes častý názor:</a:t>
            </a:r>
            <a:endParaRPr lang="cs-CZ" sz="2000" b="0" strike="noStrike" spc="-1" dirty="0">
              <a:latin typeface="Arial"/>
            </a:endParaRPr>
          </a:p>
          <a:p>
            <a:pPr marL="432000" indent="-320040">
              <a:lnSpc>
                <a:spcPct val="80000"/>
              </a:lnSpc>
              <a:spcBef>
                <a:spcPts val="499"/>
              </a:spcBef>
              <a:buClr>
                <a:srgbClr val="000000"/>
              </a:buClr>
              <a:buSzPct val="45000"/>
              <a:buFont typeface="Wingdings" charset="2"/>
              <a:buChar char=""/>
            </a:pPr>
            <a:r>
              <a:rPr lang="cs-CZ" sz="2000" b="1" strike="noStrike" spc="-1" dirty="0" smtClean="0">
                <a:solidFill>
                  <a:srgbClr val="000000"/>
                </a:solidFill>
                <a:latin typeface="Arial"/>
                <a:ea typeface="Microsoft YaHei"/>
              </a:rPr>
              <a:t>Vliv genotypu, tj. </a:t>
            </a:r>
            <a:r>
              <a:rPr lang="cs-CZ" sz="2000" b="1" strike="noStrike" spc="-1" dirty="0">
                <a:solidFill>
                  <a:srgbClr val="000000"/>
                </a:solidFill>
                <a:latin typeface="Arial"/>
                <a:ea typeface="Microsoft YaHei"/>
              </a:rPr>
              <a:t>vrozené dispozice zahrnuje 70 – 75 </a:t>
            </a:r>
            <a:r>
              <a:rPr lang="cs-CZ" sz="2000" b="1" strike="noStrike" spc="-1" dirty="0" smtClean="0">
                <a:solidFill>
                  <a:srgbClr val="000000"/>
                </a:solidFill>
                <a:latin typeface="Arial"/>
                <a:ea typeface="Microsoft YaHei"/>
              </a:rPr>
              <a:t>%</a:t>
            </a:r>
          </a:p>
          <a:p>
            <a:pPr marL="432000" indent="-320040">
              <a:lnSpc>
                <a:spcPct val="80000"/>
              </a:lnSpc>
              <a:spcBef>
                <a:spcPts val="499"/>
              </a:spcBef>
              <a:buClr>
                <a:srgbClr val="000000"/>
              </a:buClr>
              <a:buSzPct val="45000"/>
              <a:buFont typeface="Wingdings" charset="2"/>
              <a:buChar char=""/>
            </a:pPr>
            <a:r>
              <a:rPr lang="cs-CZ" sz="2000" b="1" strike="noStrike" spc="-1" dirty="0" smtClean="0">
                <a:solidFill>
                  <a:srgbClr val="000000"/>
                </a:solidFill>
                <a:latin typeface="Arial"/>
                <a:ea typeface="Microsoft YaHei"/>
              </a:rPr>
              <a:t>Vliv </a:t>
            </a:r>
            <a:r>
              <a:rPr lang="cs-CZ" sz="2000" b="1" strike="noStrike" spc="-1" dirty="0">
                <a:solidFill>
                  <a:srgbClr val="000000"/>
                </a:solidFill>
                <a:latin typeface="Arial"/>
                <a:ea typeface="Microsoft YaHei"/>
              </a:rPr>
              <a:t>prostředí 25 – 30 %</a:t>
            </a:r>
            <a:r>
              <a:rPr lang="cs-CZ" sz="2000" b="0" strike="noStrike" spc="-1" dirty="0">
                <a:solidFill>
                  <a:srgbClr val="000000"/>
                </a:solidFill>
                <a:latin typeface="Arial"/>
                <a:ea typeface="Microsoft YaHei"/>
              </a:rPr>
              <a:t> </a:t>
            </a:r>
            <a:endParaRPr lang="cs-CZ" sz="2000" b="0" strike="noStrike" spc="-1" dirty="0">
              <a:latin typeface="Arial"/>
            </a:endParaRPr>
          </a:p>
          <a:p>
            <a:pPr>
              <a:lnSpc>
                <a:spcPct val="80000"/>
              </a:lnSpc>
              <a:spcBef>
                <a:spcPts val="499"/>
              </a:spcBef>
            </a:pPr>
            <a:endParaRPr lang="cs-CZ" sz="2000" b="0" strike="noStrike" spc="-1" dirty="0">
              <a:latin typeface="Arial"/>
            </a:endParaRPr>
          </a:p>
          <a:p>
            <a:pPr marL="40320">
              <a:lnSpc>
                <a:spcPct val="80000"/>
              </a:lnSpc>
              <a:spcBef>
                <a:spcPts val="499"/>
              </a:spcBef>
            </a:pPr>
            <a:r>
              <a:rPr lang="cs-CZ" sz="2000" b="0" strike="noStrike" spc="-1" dirty="0">
                <a:solidFill>
                  <a:srgbClr val="000000"/>
                </a:solidFill>
                <a:latin typeface="Arial"/>
                <a:ea typeface="Microsoft YaHei"/>
              </a:rPr>
              <a:t>Kulturní vlivy:</a:t>
            </a:r>
            <a:endParaRPr lang="cs-CZ" sz="2000" b="0" strike="noStrike" spc="-1" dirty="0">
              <a:latin typeface="Arial"/>
            </a:endParaRPr>
          </a:p>
          <a:p>
            <a:pPr marL="432000" indent="-320040">
              <a:lnSpc>
                <a:spcPct val="80000"/>
              </a:lnSpc>
              <a:spcBef>
                <a:spcPts val="598"/>
              </a:spcBef>
              <a:buClr>
                <a:srgbClr val="000000"/>
              </a:buClr>
              <a:buSzPct val="45000"/>
              <a:buFont typeface="Wingdings" charset="2"/>
              <a:buChar char=""/>
            </a:pPr>
            <a:r>
              <a:rPr lang="cs-CZ" sz="2000" b="0" strike="noStrike" spc="-1" dirty="0">
                <a:solidFill>
                  <a:srgbClr val="000000"/>
                </a:solidFill>
                <a:latin typeface="Arial"/>
                <a:ea typeface="Microsoft YaHei"/>
              </a:rPr>
              <a:t>některé etnické skupiny mohou v testech vytvořených v jiných kulturách selhávat – například projevy praktické inteligence v Čechách a v prostředí např. Grónska</a:t>
            </a:r>
            <a:endParaRPr lang="cs-CZ" sz="2000" b="0" strike="noStrike" spc="-1" dirty="0">
              <a:latin typeface="Arial"/>
            </a:endParaRPr>
          </a:p>
          <a:p>
            <a:pPr>
              <a:lnSpc>
                <a:spcPct val="80000"/>
              </a:lnSpc>
              <a:spcBef>
                <a:spcPts val="598"/>
              </a:spcBef>
            </a:pPr>
            <a:endParaRPr lang="cs-CZ" sz="2000" b="0" strike="noStrike" spc="-1" dirty="0">
              <a:latin typeface="Arial"/>
            </a:endParaRPr>
          </a:p>
          <a:p>
            <a:pPr marL="432000" indent="-320040">
              <a:lnSpc>
                <a:spcPct val="80000"/>
              </a:lnSpc>
              <a:spcBef>
                <a:spcPts val="598"/>
              </a:spcBef>
              <a:buClr>
                <a:srgbClr val="000000"/>
              </a:buClr>
              <a:buSzPct val="45000"/>
              <a:buFont typeface="Wingdings" charset="2"/>
              <a:buChar char=""/>
            </a:pPr>
            <a:r>
              <a:rPr lang="cs-CZ" sz="2000" b="0" strike="noStrike" spc="-1" dirty="0">
                <a:solidFill>
                  <a:srgbClr val="000000"/>
                </a:solidFill>
                <a:latin typeface="Arial"/>
                <a:ea typeface="Microsoft YaHei"/>
              </a:rPr>
              <a:t>selhávání v testech může vytvořit hrozbu </a:t>
            </a:r>
            <a:r>
              <a:rPr lang="cs-CZ" sz="2000" b="0" strike="noStrike" spc="-1" dirty="0" err="1">
                <a:solidFill>
                  <a:srgbClr val="000000"/>
                </a:solidFill>
                <a:latin typeface="Arial"/>
                <a:ea typeface="Microsoft YaHei"/>
              </a:rPr>
              <a:t>stereotypizace</a:t>
            </a:r>
            <a:r>
              <a:rPr lang="cs-CZ" sz="2000" b="0" strike="noStrike" spc="-1" dirty="0">
                <a:solidFill>
                  <a:srgbClr val="000000"/>
                </a:solidFill>
                <a:latin typeface="Arial"/>
                <a:ea typeface="Microsoft YaHei"/>
              </a:rPr>
              <a:t> – např. zařazování romských dětí do základní školy praktické???</a:t>
            </a:r>
            <a:endParaRPr lang="cs-CZ" sz="2000" b="0" strike="noStrike" spc="-1" dirty="0">
              <a:latin typeface="Arial"/>
            </a:endParaRPr>
          </a:p>
          <a:p>
            <a:pPr>
              <a:lnSpc>
                <a:spcPct val="80000"/>
              </a:lnSpc>
              <a:spcBef>
                <a:spcPts val="598"/>
              </a:spcBef>
            </a:pPr>
            <a:endParaRPr lang="cs-CZ" sz="2000" b="0" strike="noStrike" spc="-1" dirty="0">
              <a:latin typeface="Arial"/>
            </a:endParaRPr>
          </a:p>
          <a:p>
            <a:pPr marL="432000" indent="-320040">
              <a:lnSpc>
                <a:spcPct val="80000"/>
              </a:lnSpc>
              <a:spcBef>
                <a:spcPts val="598"/>
              </a:spcBef>
              <a:buClr>
                <a:srgbClr val="000000"/>
              </a:buClr>
              <a:buSzPct val="45000"/>
              <a:buFont typeface="Wingdings" charset="2"/>
              <a:buChar char=""/>
            </a:pPr>
            <a:r>
              <a:rPr lang="cs-CZ" sz="2000" b="0" strike="noStrike" spc="-1" dirty="0">
                <a:solidFill>
                  <a:srgbClr val="000000"/>
                </a:solidFill>
                <a:latin typeface="Arial"/>
                <a:ea typeface="Microsoft YaHei"/>
              </a:rPr>
              <a:t>dle výzkumů není možné formulovat validní závěry o vrozených rasových rozdílech v inteligenci. </a:t>
            </a:r>
            <a:endParaRPr lang="cs-CZ" sz="2000" b="0" strike="noStrike" spc="-1" dirty="0">
              <a:latin typeface="Arial"/>
            </a:endParaRPr>
          </a:p>
          <a:p>
            <a:pPr>
              <a:lnSpc>
                <a:spcPct val="80000"/>
              </a:lnSpc>
              <a:spcBef>
                <a:spcPts val="598"/>
              </a:spcBef>
            </a:pPr>
            <a:endParaRPr lang="cs-CZ" sz="2000" b="0" strike="noStrike" spc="-1" dirty="0">
              <a:latin typeface="Arial"/>
            </a:endParaRPr>
          </a:p>
          <a:p>
            <a:pPr>
              <a:lnSpc>
                <a:spcPct val="100000"/>
              </a:lnSpc>
              <a:spcBef>
                <a:spcPts val="1417"/>
              </a:spcBef>
            </a:pPr>
            <a:endParaRPr lang="cs-CZ" sz="2000" b="0" strike="noStrike" spc="-1" dirty="0">
              <a:latin typeface="Arial"/>
            </a:endParaRPr>
          </a:p>
        </p:txBody>
      </p:sp>
    </p:spTree>
    <p:extLst>
      <p:ext uri="{BB962C8B-B14F-4D97-AF65-F5344CB8AC3E}">
        <p14:creationId xmlns:p14="http://schemas.microsoft.com/office/powerpoint/2010/main" val="732198295"/>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CustomShape 1"/>
          <p:cNvSpPr/>
          <p:nvPr/>
        </p:nvSpPr>
        <p:spPr>
          <a:xfrm>
            <a:off x="431640" y="203760"/>
            <a:ext cx="9067680" cy="1004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cs-CZ" sz="1800" b="0" strike="noStrike" spc="-1">
                <a:solidFill>
                  <a:srgbClr val="000000"/>
                </a:solidFill>
                <a:latin typeface="Arial"/>
                <a:ea typeface="DejaVu Sans"/>
              </a:rPr>
              <a:t>„g“ faktor</a:t>
            </a:r>
            <a:endParaRPr lang="cs-CZ" sz="1800" b="0" strike="noStrike" spc="-1">
              <a:latin typeface="Arial"/>
            </a:endParaRPr>
          </a:p>
          <a:p>
            <a:pPr>
              <a:lnSpc>
                <a:spcPct val="100000"/>
              </a:lnSpc>
            </a:pPr>
            <a:r>
              <a:rPr lang="cs-CZ" sz="1200" b="0" strike="noStrike" spc="-1">
                <a:solidFill>
                  <a:srgbClr val="000000"/>
                </a:solidFill>
                <a:latin typeface="Arial"/>
                <a:ea typeface="DejaVu Sans"/>
              </a:rPr>
              <a:t>Z originálu The G Factor, Thomas J. Hally, který vyšel v Mensa International Journal květen 2012, přeložil Petr Psutka. Článek je kapitolou z autorovy knihy Concepts of Intelligence</a:t>
            </a:r>
            <a:endParaRPr lang="cs-CZ" sz="1200" b="0" strike="noStrike" spc="-1">
              <a:latin typeface="Arial"/>
            </a:endParaRPr>
          </a:p>
          <a:p>
            <a:pPr>
              <a:lnSpc>
                <a:spcPct val="100000"/>
              </a:lnSpc>
            </a:pPr>
            <a:r>
              <a:rPr lang="cs-CZ" sz="1200" b="0" strike="noStrike" spc="-1">
                <a:solidFill>
                  <a:srgbClr val="000000"/>
                </a:solidFill>
                <a:latin typeface="Arial"/>
                <a:ea typeface="Microsoft YaHei"/>
              </a:rPr>
              <a:t>Linda S. Gottfredsonová, článek The General Intelligence Factor</a:t>
            </a:r>
            <a:endParaRPr lang="cs-CZ" sz="1200" b="0" strike="noStrike" spc="-1">
              <a:latin typeface="Arial"/>
            </a:endParaRPr>
          </a:p>
          <a:p>
            <a:pPr>
              <a:lnSpc>
                <a:spcPct val="100000"/>
              </a:lnSpc>
            </a:pPr>
            <a:endParaRPr lang="cs-CZ" sz="1200" b="0" strike="noStrike" spc="-1">
              <a:latin typeface="Arial"/>
            </a:endParaRPr>
          </a:p>
        </p:txBody>
      </p:sp>
      <p:sp>
        <p:nvSpPr>
          <p:cNvPr id="317" name="CustomShape 2"/>
          <p:cNvSpPr/>
          <p:nvPr/>
        </p:nvSpPr>
        <p:spPr>
          <a:xfrm>
            <a:off x="431640" y="1296000"/>
            <a:ext cx="8996400" cy="38120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87000" lnSpcReduction="20000"/>
          </a:bodyPr>
          <a:lstStyle/>
          <a:p>
            <a:pPr algn="just">
              <a:lnSpc>
                <a:spcPct val="100000"/>
              </a:lnSpc>
            </a:pPr>
            <a:r>
              <a:rPr lang="cs-CZ" sz="2000" b="0" strike="noStrike" spc="-1">
                <a:solidFill>
                  <a:srgbClr val="000000"/>
                </a:solidFill>
                <a:latin typeface="Arial"/>
                <a:ea typeface="Microsoft YaHei"/>
              </a:rPr>
              <a:t>Linda S. Gottfredsonová uvádí, že lidé </a:t>
            </a:r>
            <a:endParaRPr lang="cs-CZ" sz="2000" b="0" strike="noStrike" spc="-1">
              <a:latin typeface="Arial"/>
            </a:endParaRPr>
          </a:p>
          <a:p>
            <a:pPr marL="343080" indent="-341640" algn="just">
              <a:lnSpc>
                <a:spcPct val="100000"/>
              </a:lnSpc>
              <a:buClr>
                <a:srgbClr val="000000"/>
              </a:buClr>
              <a:buFont typeface="Wingdings" charset="2"/>
              <a:buChar char=""/>
            </a:pPr>
            <a:r>
              <a:rPr lang="cs-CZ" sz="2000" b="0" strike="noStrike" spc="-1">
                <a:solidFill>
                  <a:srgbClr val="000000"/>
                </a:solidFill>
                <a:latin typeface="Arial"/>
                <a:ea typeface="Microsoft YaHei"/>
              </a:rPr>
              <a:t>s mírně podprůměrným IQ mají: </a:t>
            </a:r>
            <a:endParaRPr lang="cs-CZ" sz="2000" b="0" strike="noStrike" spc="-1">
              <a:latin typeface="Arial"/>
            </a:endParaRPr>
          </a:p>
          <a:p>
            <a:pPr algn="just">
              <a:lnSpc>
                <a:spcPct val="100000"/>
              </a:lnSpc>
            </a:pPr>
            <a:r>
              <a:rPr lang="cs-CZ" sz="2000" b="0" strike="noStrike" spc="-1">
                <a:solidFill>
                  <a:srgbClr val="000000"/>
                </a:solidFill>
                <a:latin typeface="Arial"/>
                <a:ea typeface="Microsoft YaHei"/>
              </a:rPr>
              <a:t>- 88× vyšší pravděpodobnost,   že nedokončí střední školu</a:t>
            </a:r>
            <a:endParaRPr lang="cs-CZ" sz="2000" b="0" strike="noStrike" spc="-1">
              <a:latin typeface="Arial"/>
            </a:endParaRPr>
          </a:p>
          <a:p>
            <a:pPr algn="just">
              <a:lnSpc>
                <a:spcPct val="100000"/>
              </a:lnSpc>
            </a:pPr>
            <a:r>
              <a:rPr lang="cs-CZ" sz="2000" b="0" strike="noStrike" spc="-1">
                <a:solidFill>
                  <a:srgbClr val="000000"/>
                </a:solidFill>
                <a:latin typeface="Arial"/>
                <a:ea typeface="Microsoft YaHei"/>
              </a:rPr>
              <a:t>- 7x vyšší pravděpodobnost, že skončí ve vězení</a:t>
            </a:r>
            <a:endParaRPr lang="cs-CZ" sz="2000" b="0" strike="noStrike" spc="-1">
              <a:latin typeface="Arial"/>
            </a:endParaRPr>
          </a:p>
          <a:p>
            <a:pPr algn="just">
              <a:lnSpc>
                <a:spcPct val="100000"/>
              </a:lnSpc>
            </a:pPr>
            <a:r>
              <a:rPr lang="cs-CZ" sz="2000" b="0" strike="noStrike" spc="-1">
                <a:solidFill>
                  <a:srgbClr val="000000"/>
                </a:solidFill>
                <a:latin typeface="Arial"/>
                <a:ea typeface="Microsoft YaHei"/>
              </a:rPr>
              <a:t>- 5x vyšší pravděpodobnost, že budou v dospělosti žít v chudobě,</a:t>
            </a:r>
            <a:endParaRPr lang="cs-CZ" sz="2000" b="0" strike="noStrike" spc="-1">
              <a:latin typeface="Arial"/>
            </a:endParaRPr>
          </a:p>
          <a:p>
            <a:pPr marL="343080" indent="-341640" algn="just">
              <a:lnSpc>
                <a:spcPct val="100000"/>
              </a:lnSpc>
              <a:buClr>
                <a:srgbClr val="000000"/>
              </a:buClr>
              <a:buFont typeface="Wingdings" charset="2"/>
              <a:buChar char=""/>
            </a:pPr>
            <a:r>
              <a:rPr lang="cs-CZ" sz="2000" b="0" strike="noStrike" spc="-1">
                <a:solidFill>
                  <a:srgbClr val="000000"/>
                </a:solidFill>
                <a:latin typeface="Arial"/>
                <a:ea typeface="Microsoft YaHei"/>
              </a:rPr>
              <a:t>než lidé s IQ mírně nad průměrem.</a:t>
            </a:r>
            <a:endParaRPr lang="cs-CZ" sz="2000" b="0" strike="noStrike" spc="-1">
              <a:latin typeface="Arial"/>
            </a:endParaRPr>
          </a:p>
          <a:p>
            <a:pPr algn="just">
              <a:lnSpc>
                <a:spcPct val="100000"/>
              </a:lnSpc>
            </a:pPr>
            <a:r>
              <a:rPr lang="cs-CZ" sz="2000" b="0" strike="noStrike" spc="-1">
                <a:solidFill>
                  <a:srgbClr val="000000"/>
                </a:solidFill>
                <a:latin typeface="Arial"/>
                <a:ea typeface="Microsoft YaHei"/>
              </a:rPr>
              <a:t>s podprůměrným hodnoceným IQ</a:t>
            </a:r>
            <a:endParaRPr lang="cs-CZ" sz="2000" b="0" strike="noStrike" spc="-1">
              <a:latin typeface="Arial"/>
            </a:endParaRPr>
          </a:p>
          <a:p>
            <a:pPr marL="343080" indent="-341640" algn="just">
              <a:lnSpc>
                <a:spcPct val="100000"/>
              </a:lnSpc>
              <a:buClr>
                <a:srgbClr val="000000"/>
              </a:buClr>
              <a:buFont typeface="Wingdings" charset="2"/>
              <a:buChar char=""/>
            </a:pPr>
            <a:r>
              <a:rPr lang="cs-CZ" sz="2000" b="0" strike="noStrike" spc="-1">
                <a:solidFill>
                  <a:srgbClr val="000000"/>
                </a:solidFill>
                <a:latin typeface="Arial"/>
                <a:ea typeface="Microsoft YaHei"/>
              </a:rPr>
              <a:t>o 50 procent vyšší pravděpodobnost, že se rozvedou.</a:t>
            </a:r>
            <a:endParaRPr lang="cs-CZ" sz="2000" b="0" strike="noStrike" spc="-1">
              <a:latin typeface="Arial"/>
            </a:endParaRPr>
          </a:p>
          <a:p>
            <a:pPr algn="just">
              <a:lnSpc>
                <a:spcPct val="100000"/>
              </a:lnSpc>
            </a:pPr>
            <a:endParaRPr lang="cs-CZ" sz="2000" b="0" strike="noStrike" spc="-1">
              <a:latin typeface="Arial"/>
            </a:endParaRPr>
          </a:p>
          <a:p>
            <a:pPr algn="just">
              <a:lnSpc>
                <a:spcPct val="100000"/>
              </a:lnSpc>
            </a:pPr>
            <a:r>
              <a:rPr lang="cs-CZ" sz="2000" b="0" strike="noStrike" spc="-1">
                <a:solidFill>
                  <a:srgbClr val="000000"/>
                </a:solidFill>
                <a:latin typeface="Arial"/>
                <a:ea typeface="Microsoft YaHei"/>
              </a:rPr>
              <a:t>. Obecně platí, že země dosahují mezigenerační zvýšení 5 až 25 bodů. Největší přírůstky se zdá se objevují v testech zjišťujících tzv. fluidní (vrozenou) inteligenci (Gf) spíše nežli v těch, které zjišťují krystalickou (založenou na zkušenostech a dovednostech získaných učením) inteligenci (Gc).</a:t>
            </a:r>
            <a:endParaRPr lang="cs-CZ" sz="2000" b="0" strike="noStrike" spc="-1">
              <a:latin typeface="Arial"/>
            </a:endParaRPr>
          </a:p>
          <a:p>
            <a:pPr algn="just">
              <a:lnSpc>
                <a:spcPct val="100000"/>
              </a:lnSpc>
            </a:pPr>
            <a:r>
              <a:rPr lang="cs-CZ" sz="2000" b="0" strike="noStrike" spc="-1">
                <a:solidFill>
                  <a:srgbClr val="000000"/>
                </a:solidFill>
                <a:latin typeface="Arial"/>
                <a:ea typeface="Microsoft YaHei"/>
              </a:rPr>
              <a:t>Dokonce ve vědeckém světě má IQ pouze slabou souvislost s dosaženými úspěchy u lidí, kteří jsou dostatečně inteligentní na to, aby se stali vědci. Výzkumy například ukazují, že vědec, který má IQ 130, má stejnou pravděpodobnost získat Nobelovu cenu jako ten, jehož IQ je 180 (Hudson, L., 1966). Contrary Imaginations: A Psychological Study of the English Schoolboy, London: Methwen.</a:t>
            </a:r>
            <a:endParaRPr lang="cs-CZ"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CustomShape 1"/>
          <p:cNvSpPr/>
          <p:nvPr/>
        </p:nvSpPr>
        <p:spPr>
          <a:xfrm>
            <a:off x="504000" y="226080"/>
            <a:ext cx="9068040" cy="9428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noAutofit/>
          </a:bodyPr>
          <a:lstStyle/>
          <a:p>
            <a:pPr algn="ctr">
              <a:lnSpc>
                <a:spcPct val="100000"/>
              </a:lnSpc>
            </a:pPr>
            <a:r>
              <a:rPr lang="cs-CZ" sz="4400" b="1" strike="noStrike" spc="-1">
                <a:solidFill>
                  <a:srgbClr val="21409A"/>
                </a:solidFill>
                <a:latin typeface="Arial"/>
                <a:ea typeface="Microsoft YaHei"/>
              </a:rPr>
              <a:t>IQ podle národností</a:t>
            </a:r>
            <a:endParaRPr lang="cs-CZ" sz="4400" b="0" strike="noStrike" spc="-1">
              <a:latin typeface="Arial"/>
            </a:endParaRPr>
          </a:p>
        </p:txBody>
      </p:sp>
      <p:sp>
        <p:nvSpPr>
          <p:cNvPr id="395" name="CustomShape 2"/>
          <p:cNvSpPr/>
          <p:nvPr/>
        </p:nvSpPr>
        <p:spPr>
          <a:xfrm>
            <a:off x="504000" y="1326600"/>
            <a:ext cx="9068040" cy="32846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85000" lnSpcReduction="20000"/>
          </a:bodyPr>
          <a:lstStyle/>
          <a:p>
            <a:pPr>
              <a:lnSpc>
                <a:spcPct val="100000"/>
              </a:lnSpc>
              <a:spcBef>
                <a:spcPts val="1414"/>
              </a:spcBef>
            </a:pPr>
            <a:r>
              <a:rPr lang="cs-CZ" sz="3200" b="0" strike="noStrike" spc="-1" dirty="0">
                <a:solidFill>
                  <a:srgbClr val="000000"/>
                </a:solidFill>
                <a:latin typeface="Arial"/>
                <a:ea typeface="Microsoft YaHei"/>
              </a:rPr>
              <a:t>Průměrné IQ osob ve vyspělých zemí stoupá, pomalu, ale </a:t>
            </a:r>
            <a:r>
              <a:rPr lang="cs-CZ" sz="3200" b="0" strike="noStrike" spc="-1" dirty="0" smtClean="0">
                <a:solidFill>
                  <a:srgbClr val="000000"/>
                </a:solidFill>
                <a:latin typeface="Arial"/>
                <a:ea typeface="Microsoft YaHei"/>
              </a:rPr>
              <a:t>stále</a:t>
            </a:r>
            <a:r>
              <a:rPr lang="cs-CZ" sz="3200" spc="-1" dirty="0">
                <a:solidFill>
                  <a:srgbClr val="000000"/>
                </a:solidFill>
                <a:latin typeface="Arial"/>
                <a:ea typeface="Microsoft YaHei"/>
              </a:rPr>
              <a:t> </a:t>
            </a:r>
            <a:r>
              <a:rPr lang="cs-CZ" sz="3200" spc="-1" dirty="0" smtClean="0">
                <a:solidFill>
                  <a:srgbClr val="000000"/>
                </a:solidFill>
                <a:latin typeface="Arial"/>
                <a:ea typeface="Microsoft YaHei"/>
              </a:rPr>
              <a:t>(jednoznačné do </a:t>
            </a:r>
            <a:r>
              <a:rPr lang="cs-CZ" sz="3200" spc="-1" dirty="0" smtClean="0">
                <a:solidFill>
                  <a:srgbClr val="000000"/>
                </a:solidFill>
                <a:latin typeface="Arial"/>
                <a:ea typeface="Microsoft YaHei"/>
              </a:rPr>
              <a:t>80</a:t>
            </a:r>
            <a:r>
              <a:rPr lang="cs-CZ" sz="3200" spc="-1" dirty="0" smtClean="0">
                <a:solidFill>
                  <a:srgbClr val="000000"/>
                </a:solidFill>
                <a:latin typeface="Arial"/>
                <a:ea typeface="Microsoft YaHei"/>
              </a:rPr>
              <a:t>. let 20. stol.)</a:t>
            </a:r>
            <a:endParaRPr lang="cs-CZ" sz="3200" b="0" strike="noStrike" spc="-1" dirty="0">
              <a:latin typeface="Arial"/>
            </a:endParaRPr>
          </a:p>
          <a:p>
            <a:pPr>
              <a:lnSpc>
                <a:spcPct val="100000"/>
              </a:lnSpc>
              <a:spcBef>
                <a:spcPts val="1414"/>
              </a:spcBef>
            </a:pPr>
            <a:r>
              <a:rPr lang="cs-CZ" sz="3200" b="0" strike="noStrike" spc="-1" dirty="0">
                <a:solidFill>
                  <a:srgbClr val="000000"/>
                </a:solidFill>
                <a:latin typeface="Arial"/>
                <a:ea typeface="Microsoft YaHei"/>
              </a:rPr>
              <a:t>Tento fenomén </a:t>
            </a:r>
            <a:r>
              <a:rPr lang="cs-CZ" sz="3200" b="0" strike="noStrike" spc="-1" dirty="0" smtClean="0">
                <a:solidFill>
                  <a:srgbClr val="000000"/>
                </a:solidFill>
                <a:latin typeface="Arial"/>
                <a:ea typeface="Microsoft YaHei"/>
              </a:rPr>
              <a:t>pojmenován </a:t>
            </a:r>
            <a:r>
              <a:rPr lang="cs-CZ" sz="3200" b="0" strike="noStrike" spc="-1" dirty="0" err="1">
                <a:solidFill>
                  <a:srgbClr val="000000"/>
                </a:solidFill>
                <a:latin typeface="Arial"/>
                <a:ea typeface="Microsoft YaHei"/>
              </a:rPr>
              <a:t>Flynnův</a:t>
            </a:r>
            <a:r>
              <a:rPr lang="cs-CZ" sz="3200" b="0" strike="noStrike" spc="-1" dirty="0">
                <a:solidFill>
                  <a:srgbClr val="000000"/>
                </a:solidFill>
                <a:latin typeface="Arial"/>
                <a:ea typeface="Microsoft YaHei"/>
              </a:rPr>
              <a:t> </a:t>
            </a:r>
            <a:r>
              <a:rPr lang="cs-CZ" sz="3200" b="0" strike="noStrike" spc="-1" dirty="0" smtClean="0">
                <a:solidFill>
                  <a:srgbClr val="000000"/>
                </a:solidFill>
                <a:latin typeface="Arial"/>
                <a:ea typeface="Microsoft YaHei"/>
              </a:rPr>
              <a:t>efekt</a:t>
            </a:r>
          </a:p>
          <a:p>
            <a:pPr>
              <a:lnSpc>
                <a:spcPct val="100000"/>
              </a:lnSpc>
              <a:spcBef>
                <a:spcPts val="1414"/>
              </a:spcBef>
            </a:pPr>
            <a:r>
              <a:rPr lang="cs-CZ" sz="3200" spc="-1" dirty="0" smtClean="0">
                <a:solidFill>
                  <a:srgbClr val="000000"/>
                </a:solidFill>
                <a:latin typeface="Arial"/>
                <a:ea typeface="Microsoft YaHei"/>
              </a:rPr>
              <a:t>Jedná se pravd.  </a:t>
            </a:r>
            <a:r>
              <a:rPr lang="cs-CZ" sz="3200" spc="-1" dirty="0" smtClean="0">
                <a:solidFill>
                  <a:srgbClr val="000000"/>
                </a:solidFill>
                <a:latin typeface="Arial"/>
                <a:ea typeface="Microsoft YaHei"/>
              </a:rPr>
              <a:t>o </a:t>
            </a:r>
            <a:r>
              <a:rPr lang="cs-CZ" sz="3200" b="0" strike="noStrike" spc="-1" dirty="0" smtClean="0">
                <a:solidFill>
                  <a:srgbClr val="000000"/>
                </a:solidFill>
                <a:latin typeface="Arial"/>
                <a:ea typeface="Microsoft YaHei"/>
              </a:rPr>
              <a:t>důsledek </a:t>
            </a:r>
            <a:r>
              <a:rPr lang="cs-CZ" sz="3200" b="0" strike="noStrike" spc="-1" dirty="0">
                <a:solidFill>
                  <a:srgbClr val="000000"/>
                </a:solidFill>
                <a:latin typeface="Arial"/>
                <a:ea typeface="Microsoft YaHei"/>
              </a:rPr>
              <a:t>vlivu </a:t>
            </a:r>
            <a:r>
              <a:rPr lang="cs-CZ" sz="3200" b="0" strike="noStrike" spc="-1" dirty="0" smtClean="0">
                <a:solidFill>
                  <a:srgbClr val="000000"/>
                </a:solidFill>
                <a:latin typeface="Arial"/>
                <a:ea typeface="Microsoft YaHei"/>
              </a:rPr>
              <a:t>prostředí (rozvinuté školství probouzející v </a:t>
            </a:r>
            <a:r>
              <a:rPr lang="cs-CZ" sz="3200" b="0" strike="noStrike" spc="-1" dirty="0">
                <a:solidFill>
                  <a:srgbClr val="000000"/>
                </a:solidFill>
                <a:latin typeface="Arial"/>
                <a:ea typeface="Microsoft YaHei"/>
              </a:rPr>
              <a:t>žácích logické </a:t>
            </a:r>
            <a:r>
              <a:rPr lang="cs-CZ" sz="3200" b="0" strike="noStrike" spc="-1" dirty="0" smtClean="0">
                <a:solidFill>
                  <a:srgbClr val="000000"/>
                </a:solidFill>
                <a:latin typeface="Arial"/>
                <a:ea typeface="Microsoft YaHei"/>
              </a:rPr>
              <a:t>myšlení, úroveň </a:t>
            </a:r>
            <a:r>
              <a:rPr lang="cs-CZ" sz="3200" b="0" strike="noStrike" spc="-1" dirty="0" smtClean="0">
                <a:solidFill>
                  <a:srgbClr val="000000"/>
                </a:solidFill>
                <a:latin typeface="Arial"/>
                <a:ea typeface="Microsoft YaHei"/>
              </a:rPr>
              <a:t>společnosti, stravování </a:t>
            </a:r>
            <a:r>
              <a:rPr lang="cs-CZ" sz="3200" b="0" strike="noStrike" spc="-1" dirty="0" smtClean="0">
                <a:solidFill>
                  <a:srgbClr val="000000"/>
                </a:solidFill>
                <a:latin typeface="Arial"/>
                <a:ea typeface="Microsoft YaHei"/>
              </a:rPr>
              <a:t>aj. ).</a:t>
            </a:r>
            <a:endParaRPr lang="cs-CZ" sz="3200" b="0" strike="noStrike" spc="-1" dirty="0">
              <a:latin typeface="Arial"/>
            </a:endParaRPr>
          </a:p>
          <a:p>
            <a:pPr>
              <a:lnSpc>
                <a:spcPct val="100000"/>
              </a:lnSpc>
              <a:spcBef>
                <a:spcPts val="1414"/>
              </a:spcBef>
            </a:pPr>
            <a:r>
              <a:rPr lang="cs-CZ" sz="3200" b="0" strike="noStrike" spc="-1" dirty="0" smtClean="0">
                <a:solidFill>
                  <a:srgbClr val="000000"/>
                </a:solidFill>
                <a:latin typeface="Arial"/>
                <a:ea typeface="Microsoft YaHei"/>
              </a:rPr>
              <a:t>Některé studie ukazují </a:t>
            </a:r>
            <a:r>
              <a:rPr lang="cs-CZ" sz="3200" b="0" strike="noStrike" spc="-1" dirty="0" smtClean="0">
                <a:solidFill>
                  <a:srgbClr val="000000"/>
                </a:solidFill>
                <a:latin typeface="Arial"/>
                <a:ea typeface="Microsoft YaHei"/>
              </a:rPr>
              <a:t>opak (kalkulačky, digitalizovaný svět, chytré telefony aj. )</a:t>
            </a:r>
            <a:endParaRPr lang="cs-CZ" sz="3200" b="0" strike="noStrike" spc="-1" dirty="0">
              <a:latin typeface="Arial"/>
            </a:endParaRPr>
          </a:p>
        </p:txBody>
      </p:sp>
    </p:spTree>
    <p:extLst>
      <p:ext uri="{BB962C8B-B14F-4D97-AF65-F5344CB8AC3E}">
        <p14:creationId xmlns:p14="http://schemas.microsoft.com/office/powerpoint/2010/main" val="1596516435"/>
      </p:ext>
    </p:extLst>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CustomShape 1"/>
          <p:cNvSpPr/>
          <p:nvPr/>
        </p:nvSpPr>
        <p:spPr>
          <a:xfrm>
            <a:off x="1799952" y="170979"/>
            <a:ext cx="7682138" cy="535385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s-CZ" spc="-1" dirty="0" smtClean="0">
                <a:solidFill>
                  <a:srgbClr val="000000"/>
                </a:solidFill>
                <a:latin typeface="Arial"/>
              </a:rPr>
              <a:t>Lexikální původ slova: </a:t>
            </a:r>
          </a:p>
          <a:p>
            <a:pPr>
              <a:lnSpc>
                <a:spcPct val="100000"/>
              </a:lnSpc>
            </a:pPr>
            <a:endParaRPr lang="cs-CZ" spc="-1" dirty="0" smtClean="0">
              <a:solidFill>
                <a:srgbClr val="000000"/>
              </a:solidFill>
              <a:latin typeface="Arial"/>
            </a:endParaRPr>
          </a:p>
          <a:p>
            <a:r>
              <a:rPr lang="cs-CZ" b="1" spc="-1" dirty="0" smtClean="0">
                <a:solidFill>
                  <a:srgbClr val="000000"/>
                </a:solidFill>
              </a:rPr>
              <a:t>Inteligence</a:t>
            </a:r>
            <a:endParaRPr lang="cs-CZ" spc="-1" dirty="0" smtClean="0">
              <a:solidFill>
                <a:srgbClr val="000000"/>
              </a:solidFill>
              <a:latin typeface="Arial"/>
            </a:endParaRPr>
          </a:p>
          <a:p>
            <a:pPr marL="285750" indent="-285750">
              <a:lnSpc>
                <a:spcPct val="100000"/>
              </a:lnSpc>
              <a:buFont typeface="Wingdings" panose="05000000000000000000" pitchFamily="2" charset="2"/>
              <a:buChar char="v"/>
            </a:pPr>
            <a:r>
              <a:rPr lang="cs-CZ" spc="-1" dirty="0" smtClean="0">
                <a:solidFill>
                  <a:srgbClr val="000000"/>
                </a:solidFill>
                <a:latin typeface="Arial"/>
              </a:rPr>
              <a:t>Latinsky </a:t>
            </a:r>
            <a:r>
              <a:rPr lang="cs-CZ" spc="-1" dirty="0" err="1" smtClean="0">
                <a:solidFill>
                  <a:srgbClr val="000000"/>
                </a:solidFill>
                <a:latin typeface="Arial"/>
              </a:rPr>
              <a:t>intellegere</a:t>
            </a:r>
            <a:r>
              <a:rPr lang="cs-CZ" spc="-1" dirty="0" smtClean="0">
                <a:solidFill>
                  <a:srgbClr val="000000"/>
                </a:solidFill>
                <a:latin typeface="Arial"/>
              </a:rPr>
              <a:t> – pochopit, uvědomit si; inter – uprostřed mezi; </a:t>
            </a:r>
            <a:r>
              <a:rPr lang="cs-CZ" spc="-1" dirty="0" err="1" smtClean="0">
                <a:solidFill>
                  <a:srgbClr val="000000"/>
                </a:solidFill>
                <a:latin typeface="Arial"/>
              </a:rPr>
              <a:t>legere</a:t>
            </a:r>
            <a:r>
              <a:rPr lang="cs-CZ" spc="-1" dirty="0">
                <a:solidFill>
                  <a:srgbClr val="000000"/>
                </a:solidFill>
                <a:latin typeface="Arial"/>
              </a:rPr>
              <a:t> </a:t>
            </a:r>
            <a:r>
              <a:rPr lang="cs-CZ" spc="-1" dirty="0" smtClean="0">
                <a:solidFill>
                  <a:srgbClr val="000000"/>
                </a:solidFill>
                <a:latin typeface="Arial"/>
              </a:rPr>
              <a:t>– myslet, vybírat, shromažďovat, mluvit</a:t>
            </a:r>
          </a:p>
          <a:p>
            <a:pPr>
              <a:lnSpc>
                <a:spcPct val="100000"/>
              </a:lnSpc>
            </a:pPr>
            <a:endParaRPr lang="cs-CZ" spc="-1" dirty="0" smtClean="0">
              <a:solidFill>
                <a:srgbClr val="000000"/>
              </a:solidFill>
              <a:latin typeface="Arial"/>
            </a:endParaRPr>
          </a:p>
          <a:p>
            <a:pPr marL="285750" indent="-285750">
              <a:lnSpc>
                <a:spcPct val="100000"/>
              </a:lnSpc>
              <a:buFont typeface="Wingdings" panose="05000000000000000000" pitchFamily="2" charset="2"/>
              <a:buChar char="v"/>
            </a:pPr>
            <a:r>
              <a:rPr lang="cs-CZ" spc="-1" dirty="0" err="1" smtClean="0">
                <a:solidFill>
                  <a:srgbClr val="000000"/>
                </a:solidFill>
                <a:latin typeface="Arial"/>
              </a:rPr>
              <a:t>Intelligence</a:t>
            </a:r>
            <a:r>
              <a:rPr lang="cs-CZ" spc="-1" dirty="0" smtClean="0">
                <a:solidFill>
                  <a:srgbClr val="000000"/>
                </a:solidFill>
                <a:latin typeface="Arial"/>
              </a:rPr>
              <a:t> – angl. zpráva, novinka, informace (především ve spojitosti zprávy od špionů)</a:t>
            </a:r>
          </a:p>
          <a:p>
            <a:pPr>
              <a:lnSpc>
                <a:spcPct val="100000"/>
              </a:lnSpc>
            </a:pPr>
            <a:endParaRPr lang="cs-CZ" spc="-1" dirty="0">
              <a:solidFill>
                <a:srgbClr val="000000"/>
              </a:solidFill>
              <a:latin typeface="Arial"/>
            </a:endParaRPr>
          </a:p>
          <a:p>
            <a:pPr marL="285750" indent="-285750">
              <a:lnSpc>
                <a:spcPct val="100000"/>
              </a:lnSpc>
              <a:buFont typeface="Wingdings" panose="05000000000000000000" pitchFamily="2" charset="2"/>
              <a:buChar char="v"/>
            </a:pPr>
            <a:r>
              <a:rPr lang="cs-CZ" spc="-1" dirty="0" smtClean="0">
                <a:solidFill>
                  <a:srgbClr val="000000"/>
                </a:solidFill>
                <a:latin typeface="Arial"/>
              </a:rPr>
              <a:t>Slovník spisovné češtiny pro školu a veřejnost (i ASCS)</a:t>
            </a:r>
          </a:p>
          <a:p>
            <a:pPr marL="285750" indent="-285750">
              <a:lnSpc>
                <a:spcPct val="100000"/>
              </a:lnSpc>
              <a:buFont typeface="Arial" panose="020B0604020202020204" pitchFamily="34" charset="0"/>
              <a:buChar char="•"/>
            </a:pPr>
            <a:r>
              <a:rPr lang="cs-CZ" spc="-1" dirty="0" smtClean="0">
                <a:solidFill>
                  <a:srgbClr val="000000"/>
                </a:solidFill>
                <a:latin typeface="Arial"/>
              </a:rPr>
              <a:t>Schopnost chápání a samostatného myšlení</a:t>
            </a:r>
          </a:p>
          <a:p>
            <a:pPr marL="285750" indent="-285750">
              <a:lnSpc>
                <a:spcPct val="100000"/>
              </a:lnSpc>
              <a:buFont typeface="Arial" panose="020B0604020202020204" pitchFamily="34" charset="0"/>
              <a:buChar char="•"/>
            </a:pPr>
            <a:r>
              <a:rPr lang="cs-CZ" spc="-1" dirty="0" smtClean="0">
                <a:solidFill>
                  <a:srgbClr val="000000"/>
                </a:solidFill>
                <a:latin typeface="Arial"/>
              </a:rPr>
              <a:t>Společenská vrstva tvořená duševně pracujícími lidmi</a:t>
            </a:r>
          </a:p>
          <a:p>
            <a:pPr marL="285750" indent="-285750">
              <a:lnSpc>
                <a:spcPct val="100000"/>
              </a:lnSpc>
              <a:buFont typeface="Arial" panose="020B0604020202020204" pitchFamily="34" charset="0"/>
              <a:buChar char="•"/>
            </a:pPr>
            <a:endParaRPr lang="cs-CZ" spc="-1" dirty="0">
              <a:solidFill>
                <a:srgbClr val="000000"/>
              </a:solidFill>
              <a:latin typeface="Arial"/>
            </a:endParaRPr>
          </a:p>
          <a:p>
            <a:pPr>
              <a:lnSpc>
                <a:spcPct val="100000"/>
              </a:lnSpc>
            </a:pPr>
            <a:r>
              <a:rPr lang="cs-CZ" b="1" spc="-1" dirty="0" smtClean="0">
                <a:solidFill>
                  <a:srgbClr val="000000"/>
                </a:solidFill>
                <a:latin typeface="Arial"/>
              </a:rPr>
              <a:t>Intelekt</a:t>
            </a:r>
          </a:p>
          <a:p>
            <a:pPr marL="285750" indent="-285750">
              <a:lnSpc>
                <a:spcPct val="100000"/>
              </a:lnSpc>
              <a:buFont typeface="Wingdings" panose="05000000000000000000" pitchFamily="2" charset="2"/>
              <a:buChar char="v"/>
            </a:pPr>
            <a:r>
              <a:rPr lang="cs-CZ" spc="-1" dirty="0" smtClean="0">
                <a:solidFill>
                  <a:srgbClr val="000000"/>
                </a:solidFill>
                <a:latin typeface="Arial"/>
              </a:rPr>
              <a:t>Latinsky </a:t>
            </a:r>
            <a:r>
              <a:rPr lang="cs-CZ" spc="-1" dirty="0" err="1" smtClean="0">
                <a:solidFill>
                  <a:srgbClr val="000000"/>
                </a:solidFill>
                <a:latin typeface="Arial"/>
              </a:rPr>
              <a:t>intellectus</a:t>
            </a:r>
            <a:r>
              <a:rPr lang="cs-CZ" spc="-1" dirty="0" smtClean="0">
                <a:solidFill>
                  <a:srgbClr val="000000"/>
                </a:solidFill>
                <a:latin typeface="Arial"/>
              </a:rPr>
              <a:t> – rozlišování, vnímavost, úsudek, chápání, porozumění</a:t>
            </a:r>
          </a:p>
          <a:p>
            <a:pPr marL="285750" indent="-285750">
              <a:lnSpc>
                <a:spcPct val="100000"/>
              </a:lnSpc>
              <a:buFont typeface="Wingdings" panose="05000000000000000000" pitchFamily="2" charset="2"/>
              <a:buChar char="v"/>
            </a:pPr>
            <a:r>
              <a:rPr lang="cs-CZ" spc="-1" dirty="0" smtClean="0">
                <a:solidFill>
                  <a:srgbClr val="000000"/>
                </a:solidFill>
                <a:latin typeface="Arial"/>
              </a:rPr>
              <a:t>Akademický slovník cizích slov (ASCS) – schopnost myšlení, racionálního poznání, rozumu</a:t>
            </a:r>
            <a:endParaRPr lang="cs-CZ" spc="-1" dirty="0">
              <a:solidFill>
                <a:srgbClr val="000000"/>
              </a:solidFill>
              <a:latin typeface="Arial"/>
            </a:endParaRPr>
          </a:p>
          <a:p>
            <a:pPr>
              <a:lnSpc>
                <a:spcPct val="100000"/>
              </a:lnSpc>
            </a:pPr>
            <a:endParaRPr lang="cs-CZ" sz="1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CustomShape 1"/>
          <p:cNvSpPr/>
          <p:nvPr/>
        </p:nvSpPr>
        <p:spPr>
          <a:xfrm>
            <a:off x="504000" y="226080"/>
            <a:ext cx="9068040" cy="19576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noAutofit/>
          </a:bodyPr>
          <a:lstStyle/>
          <a:p>
            <a:pPr algn="ctr">
              <a:lnSpc>
                <a:spcPct val="100000"/>
              </a:lnSpc>
            </a:pPr>
            <a:r>
              <a:rPr lang="cs-CZ" sz="4400" b="1" strike="noStrike" spc="-1">
                <a:solidFill>
                  <a:srgbClr val="21409A"/>
                </a:solidFill>
                <a:latin typeface="Calibri"/>
                <a:ea typeface="Microsoft YaHei"/>
              </a:rPr>
              <a:t>Vyspělost a ekonomická síla států </a:t>
            </a:r>
            <a:endParaRPr lang="cs-CZ" sz="4400" b="0" strike="noStrike" spc="-1">
              <a:latin typeface="Arial"/>
            </a:endParaRPr>
          </a:p>
          <a:p>
            <a:pPr algn="ctr">
              <a:lnSpc>
                <a:spcPct val="100000"/>
              </a:lnSpc>
            </a:pPr>
            <a:r>
              <a:rPr lang="cs-CZ" sz="4400" b="1" strike="noStrike" spc="-1">
                <a:solidFill>
                  <a:srgbClr val="21409A"/>
                </a:solidFill>
                <a:latin typeface="Calibri"/>
                <a:ea typeface="Microsoft YaHei"/>
              </a:rPr>
              <a:t>do určité míry závisí na inteligenci jejich obyvatel</a:t>
            </a:r>
            <a:endParaRPr lang="cs-CZ" sz="4400" b="0" strike="noStrike" spc="-1">
              <a:latin typeface="Arial"/>
            </a:endParaRPr>
          </a:p>
        </p:txBody>
      </p:sp>
      <p:sp>
        <p:nvSpPr>
          <p:cNvPr id="391" name="CustomShape 2"/>
          <p:cNvSpPr/>
          <p:nvPr/>
        </p:nvSpPr>
        <p:spPr>
          <a:xfrm>
            <a:off x="576000" y="2543760"/>
            <a:ext cx="9113040" cy="2522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89500" lnSpcReduction="20000"/>
          </a:bodyPr>
          <a:lstStyle/>
          <a:p>
            <a:pPr marL="216000" indent="-212760">
              <a:lnSpc>
                <a:spcPct val="100000"/>
              </a:lnSpc>
              <a:spcBef>
                <a:spcPts val="1414"/>
              </a:spcBef>
              <a:buClr>
                <a:srgbClr val="000000"/>
              </a:buClr>
              <a:buSzPct val="45000"/>
              <a:buFont typeface="Wingdings" charset="2"/>
              <a:buChar char=""/>
            </a:pPr>
            <a:r>
              <a:rPr lang="cs-CZ" sz="3200" b="0" strike="noStrike" spc="-1" dirty="0">
                <a:solidFill>
                  <a:srgbClr val="000000"/>
                </a:solidFill>
                <a:latin typeface="Arial"/>
                <a:ea typeface="Microsoft YaHei"/>
              </a:rPr>
              <a:t> </a:t>
            </a:r>
            <a:r>
              <a:rPr lang="cs-CZ" sz="3200" b="0" u="sng" strike="noStrike" spc="-1" dirty="0">
                <a:solidFill>
                  <a:srgbClr val="0000FF"/>
                </a:solidFill>
                <a:uFillTx/>
                <a:latin typeface="Arial"/>
                <a:ea typeface="Microsoft YaHei"/>
                <a:hlinkClick r:id="rId3"/>
              </a:rPr>
              <a:t>http://iqtest-narodu.wz.cz/</a:t>
            </a:r>
            <a:endParaRPr lang="cs-CZ" sz="3200" b="0" strike="noStrike" spc="-1" dirty="0">
              <a:latin typeface="Arial"/>
            </a:endParaRPr>
          </a:p>
          <a:p>
            <a:pPr marL="216000" indent="-212760">
              <a:lnSpc>
                <a:spcPct val="100000"/>
              </a:lnSpc>
              <a:spcBef>
                <a:spcPts val="1414"/>
              </a:spcBef>
              <a:buClr>
                <a:srgbClr val="000000"/>
              </a:buClr>
              <a:buSzPct val="45000"/>
              <a:buFont typeface="Wingdings" charset="2"/>
              <a:buChar char=""/>
            </a:pPr>
            <a:r>
              <a:rPr lang="cs-CZ" sz="3200" b="0" strike="noStrike" spc="-1" dirty="0">
                <a:solidFill>
                  <a:srgbClr val="000000"/>
                </a:solidFill>
                <a:latin typeface="Arial"/>
                <a:ea typeface="Microsoft YaHei"/>
              </a:rPr>
              <a:t> </a:t>
            </a:r>
            <a:r>
              <a:rPr lang="cs-CZ" sz="2800" b="0" strike="noStrike" spc="-1" dirty="0">
                <a:solidFill>
                  <a:srgbClr val="000000"/>
                </a:solidFill>
                <a:latin typeface="Calibri"/>
                <a:ea typeface="Microsoft YaHei"/>
              </a:rPr>
              <a:t>Výzkum </a:t>
            </a:r>
            <a:r>
              <a:rPr lang="cs-CZ" sz="2800" b="0" strike="noStrike" spc="-1" dirty="0" err="1">
                <a:solidFill>
                  <a:srgbClr val="000000"/>
                </a:solidFill>
                <a:latin typeface="Calibri"/>
                <a:ea typeface="Microsoft YaHei"/>
              </a:rPr>
              <a:t>Lynna</a:t>
            </a:r>
            <a:r>
              <a:rPr lang="cs-CZ" sz="2800" b="0" strike="noStrike" spc="-1" dirty="0">
                <a:solidFill>
                  <a:srgbClr val="000000"/>
                </a:solidFill>
                <a:latin typeface="Calibri"/>
                <a:ea typeface="Microsoft YaHei"/>
              </a:rPr>
              <a:t> a </a:t>
            </a:r>
            <a:r>
              <a:rPr lang="cs-CZ" sz="2800" b="0" strike="noStrike" spc="-1" dirty="0" err="1">
                <a:solidFill>
                  <a:srgbClr val="000000"/>
                </a:solidFill>
                <a:latin typeface="Calibri"/>
                <a:ea typeface="Microsoft YaHei"/>
              </a:rPr>
              <a:t>Vanhanena</a:t>
            </a:r>
            <a:r>
              <a:rPr lang="cs-CZ" sz="2800" b="0" strike="noStrike" spc="-1" dirty="0">
                <a:solidFill>
                  <a:srgbClr val="000000"/>
                </a:solidFill>
                <a:latin typeface="Calibri"/>
                <a:ea typeface="Microsoft YaHei"/>
              </a:rPr>
              <a:t> (2006) týkající se souvislosti IQ a ekonomického vývoje</a:t>
            </a:r>
            <a:endParaRPr lang="cs-CZ" sz="2800" b="0" strike="noStrike" spc="-1" dirty="0">
              <a:latin typeface="Arial"/>
            </a:endParaRPr>
          </a:p>
          <a:p>
            <a:pPr marL="216000" indent="-212760">
              <a:lnSpc>
                <a:spcPct val="100000"/>
              </a:lnSpc>
              <a:spcBef>
                <a:spcPts val="1414"/>
              </a:spcBef>
              <a:buClr>
                <a:srgbClr val="000000"/>
              </a:buClr>
              <a:buSzPct val="45000"/>
              <a:buFont typeface="Wingdings" charset="2"/>
              <a:buChar char=""/>
            </a:pPr>
            <a:r>
              <a:rPr lang="cs-CZ" sz="2800" b="0" strike="noStrike" spc="-1" dirty="0">
                <a:solidFill>
                  <a:srgbClr val="000000"/>
                </a:solidFill>
                <a:latin typeface="Calibri"/>
                <a:ea typeface="Microsoft YaHei"/>
              </a:rPr>
              <a:t> </a:t>
            </a:r>
            <a:r>
              <a:rPr lang="cs-CZ" sz="2800" b="0" u="sng" strike="noStrike" spc="-1" dirty="0">
                <a:solidFill>
                  <a:srgbClr val="0000FF"/>
                </a:solidFill>
                <a:uFillTx/>
                <a:latin typeface="Calibri"/>
                <a:ea typeface="Microsoft YaHei"/>
                <a:hlinkClick r:id="rId4"/>
              </a:rPr>
              <a:t>dr. </a:t>
            </a:r>
            <a:r>
              <a:rPr lang="cs-CZ" sz="2800" b="0" u="sng" strike="noStrike" spc="-1" dirty="0" err="1">
                <a:solidFill>
                  <a:srgbClr val="0000FF"/>
                </a:solidFill>
                <a:uFillTx/>
                <a:latin typeface="Calibri"/>
                <a:ea typeface="Microsoft YaHei"/>
                <a:hlinkClick r:id="rId4"/>
              </a:rPr>
              <a:t>Stránský</a:t>
            </a:r>
            <a:r>
              <a:rPr lang="cs-CZ" sz="2800" b="0" strike="noStrike" spc="-1" dirty="0" err="1">
                <a:solidFill>
                  <a:srgbClr val="000000"/>
                </a:solidFill>
                <a:latin typeface="Calibri"/>
                <a:ea typeface="Microsoft YaHei"/>
              </a:rPr>
              <a:t>„inteligence</a:t>
            </a:r>
            <a:r>
              <a:rPr lang="cs-CZ" sz="2800" b="0" strike="noStrike" spc="-1" dirty="0">
                <a:solidFill>
                  <a:srgbClr val="000000"/>
                </a:solidFill>
                <a:latin typeface="Calibri"/>
                <a:ea typeface="Microsoft YaHei"/>
              </a:rPr>
              <a:t> se snižuje“</a:t>
            </a:r>
            <a:endParaRPr lang="cs-CZ" sz="2800" b="0" strike="noStrike" spc="-1" dirty="0">
              <a:latin typeface="Arial"/>
            </a:endParaRPr>
          </a:p>
          <a:p>
            <a:pPr marL="216000" indent="-212760">
              <a:lnSpc>
                <a:spcPct val="100000"/>
              </a:lnSpc>
              <a:spcBef>
                <a:spcPts val="1414"/>
              </a:spcBef>
              <a:buClr>
                <a:srgbClr val="000000"/>
              </a:buClr>
              <a:buSzPct val="45000"/>
              <a:buFont typeface="Wingdings" charset="2"/>
              <a:buChar char=""/>
            </a:pPr>
            <a:r>
              <a:rPr lang="cs-CZ" sz="2800" b="0" strike="noStrike" spc="-1" dirty="0">
                <a:solidFill>
                  <a:srgbClr val="000000"/>
                </a:solidFill>
                <a:latin typeface="Calibri"/>
                <a:ea typeface="Microsoft YaHei"/>
              </a:rPr>
              <a:t>Výzkumy ukazují, že přírůstky IQ jsou v různých zemích různé</a:t>
            </a:r>
            <a:endParaRPr lang="cs-CZ" sz="2800" b="0" strike="noStrike" spc="-1" dirty="0">
              <a:latin typeface="Arial"/>
            </a:endParaRPr>
          </a:p>
          <a:p>
            <a:pPr>
              <a:lnSpc>
                <a:spcPct val="100000"/>
              </a:lnSpc>
              <a:spcBef>
                <a:spcPts val="1414"/>
              </a:spcBef>
            </a:pPr>
            <a:r>
              <a:rPr lang="cs-CZ" sz="1200" b="0" strike="noStrike" spc="-1" dirty="0">
                <a:solidFill>
                  <a:srgbClr val="000000"/>
                </a:solidFill>
                <a:latin typeface="Calibri"/>
                <a:ea typeface="Microsoft YaHei"/>
                <a:hlinkClick r:id="rId5"/>
              </a:rPr>
              <a:t>https://deti.mensa.cz/index.php?pg=odborne-informace--identifikace-nadani--</a:t>
            </a:r>
            <a:r>
              <a:rPr lang="cs-CZ" sz="1200" b="0" strike="noStrike" spc="-1" dirty="0" smtClean="0">
                <a:solidFill>
                  <a:srgbClr val="000000"/>
                </a:solidFill>
                <a:latin typeface="Calibri"/>
                <a:ea typeface="Microsoft YaHei"/>
                <a:hlinkClick r:id="rId5"/>
              </a:rPr>
              <a:t>testovani-inteligence&amp;aid=61</a:t>
            </a:r>
            <a:endParaRPr lang="cs-CZ" sz="1200" b="0" strike="noStrike" spc="-1" dirty="0" smtClean="0">
              <a:solidFill>
                <a:srgbClr val="000000"/>
              </a:solidFill>
              <a:latin typeface="Calibri"/>
              <a:ea typeface="Microsoft YaHei"/>
            </a:endParaRPr>
          </a:p>
          <a:p>
            <a:pPr>
              <a:lnSpc>
                <a:spcPct val="100000"/>
              </a:lnSpc>
              <a:spcBef>
                <a:spcPts val="1414"/>
              </a:spcBef>
            </a:pPr>
            <a:endParaRPr lang="cs-CZ" sz="1200" b="0" strike="noStrike" spc="-1" dirty="0">
              <a:latin typeface="Arial"/>
            </a:endParaRPr>
          </a:p>
        </p:txBody>
      </p:sp>
    </p:spTree>
    <p:extLst>
      <p:ext uri="{BB962C8B-B14F-4D97-AF65-F5344CB8AC3E}">
        <p14:creationId xmlns:p14="http://schemas.microsoft.com/office/powerpoint/2010/main" val="303424856"/>
      </p:ext>
    </p:extLst>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CustomShape 1"/>
          <p:cNvSpPr/>
          <p:nvPr/>
        </p:nvSpPr>
        <p:spPr>
          <a:xfrm>
            <a:off x="504000" y="171000"/>
            <a:ext cx="9068040" cy="10764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noAutofit/>
          </a:bodyPr>
          <a:lstStyle/>
          <a:p>
            <a:pPr>
              <a:lnSpc>
                <a:spcPct val="100000"/>
              </a:lnSpc>
            </a:pPr>
            <a:r>
              <a:t/>
            </a:r>
            <a:br/>
            <a:r>
              <a:t/>
            </a:r>
            <a:br/>
            <a:r>
              <a:rPr lang="cs-CZ" sz="2400" b="0" strike="noStrike" spc="-1">
                <a:solidFill>
                  <a:srgbClr val="000000"/>
                </a:solidFill>
                <a:latin typeface="Arial"/>
                <a:ea typeface="Microsoft YaHei"/>
              </a:rPr>
              <a:t>Rozložení inteligence </a:t>
            </a:r>
            <a:r>
              <a:t/>
            </a:r>
            <a:br/>
            <a:r>
              <a:rPr lang="cs-CZ" sz="2400" b="0" strike="noStrike" spc="-1">
                <a:solidFill>
                  <a:srgbClr val="000000"/>
                </a:solidFill>
                <a:latin typeface="Arial"/>
                <a:ea typeface="Microsoft YaHei"/>
              </a:rPr>
              <a:t>Červená a žlutá značí oblasti s velmi nízkou inteligencí obyvatel</a:t>
            </a:r>
            <a:r>
              <a:t/>
            </a:r>
            <a:br/>
            <a:r>
              <a:rPr lang="cs-CZ" sz="2400" b="0" strike="noStrike" spc="-1">
                <a:solidFill>
                  <a:srgbClr val="000000"/>
                </a:solidFill>
                <a:latin typeface="Arial"/>
                <a:ea typeface="Microsoft YaHei"/>
              </a:rPr>
              <a:t>Zelená oblasti s vysokou inteligencí</a:t>
            </a:r>
            <a:r>
              <a:t/>
            </a:r>
            <a:br/>
            <a:endParaRPr lang="cs-CZ" sz="2400" b="0" strike="noStrike" spc="-1">
              <a:latin typeface="Arial"/>
            </a:endParaRPr>
          </a:p>
        </p:txBody>
      </p:sp>
      <p:pic>
        <p:nvPicPr>
          <p:cNvPr id="393" name="Picture 2"/>
          <p:cNvPicPr/>
          <p:nvPr/>
        </p:nvPicPr>
        <p:blipFill>
          <a:blip r:embed="rId2"/>
          <a:stretch/>
        </p:blipFill>
        <p:spPr>
          <a:xfrm>
            <a:off x="503640" y="1323000"/>
            <a:ext cx="8900280" cy="4116960"/>
          </a:xfrm>
          <a:prstGeom prst="rect">
            <a:avLst/>
          </a:prstGeom>
          <a:ln>
            <a:noFill/>
          </a:ln>
        </p:spPr>
      </p:pic>
    </p:spTree>
    <p:extLst>
      <p:ext uri="{BB962C8B-B14F-4D97-AF65-F5344CB8AC3E}">
        <p14:creationId xmlns:p14="http://schemas.microsoft.com/office/powerpoint/2010/main" val="3081561036"/>
      </p:ext>
    </p:extLst>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3808" y="387003"/>
            <a:ext cx="9073008" cy="683496"/>
          </a:xfrm>
          <a:solidFill>
            <a:schemeClr val="accent2"/>
          </a:solidFill>
        </p:spPr>
        <p:txBody>
          <a:bodyPr/>
          <a:lstStyle/>
          <a:p>
            <a:r>
              <a:rPr lang="cs-CZ" sz="2800" b="1" dirty="0" smtClean="0">
                <a:solidFill>
                  <a:srgbClr val="FFFF00"/>
                </a:solidFill>
              </a:rPr>
              <a:t>Modely inteligence</a:t>
            </a:r>
            <a:endParaRPr lang="cs-CZ" sz="2800" b="1" dirty="0">
              <a:solidFill>
                <a:srgbClr val="FFFF00"/>
              </a:solidFill>
            </a:endParaRPr>
          </a:p>
        </p:txBody>
      </p:sp>
      <p:sp>
        <p:nvSpPr>
          <p:cNvPr id="3" name="Podnadpis 2"/>
          <p:cNvSpPr>
            <a:spLocks noGrp="1"/>
          </p:cNvSpPr>
          <p:nvPr>
            <p:ph type="subTitle"/>
          </p:nvPr>
        </p:nvSpPr>
        <p:spPr>
          <a:xfrm>
            <a:off x="504000" y="1293005"/>
            <a:ext cx="9072000" cy="3355790"/>
          </a:xfrm>
        </p:spPr>
        <p:txBody>
          <a:bodyPr/>
          <a:lstStyle/>
          <a:p>
            <a:pPr marL="36360">
              <a:lnSpc>
                <a:spcPct val="80000"/>
              </a:lnSpc>
              <a:spcBef>
                <a:spcPts val="499"/>
              </a:spcBef>
            </a:pPr>
            <a:r>
              <a:rPr lang="cs-CZ" b="1" strike="noStrike" spc="-1" dirty="0" err="1" smtClean="0">
                <a:solidFill>
                  <a:schemeClr val="tx1"/>
                </a:solidFill>
                <a:latin typeface="Arial"/>
                <a:ea typeface="Microsoft YaHei"/>
              </a:rPr>
              <a:t>Spearmanův</a:t>
            </a:r>
            <a:r>
              <a:rPr lang="cs-CZ" b="1" strike="noStrike" spc="-1" dirty="0" smtClean="0">
                <a:solidFill>
                  <a:schemeClr val="tx1"/>
                </a:solidFill>
                <a:latin typeface="Arial"/>
                <a:ea typeface="Microsoft YaHei"/>
              </a:rPr>
              <a:t> model dvou faktorové inteligence</a:t>
            </a:r>
            <a:endParaRPr lang="cs-CZ" b="0" strike="noStrike" spc="-1" dirty="0" smtClean="0">
              <a:solidFill>
                <a:schemeClr val="tx1"/>
              </a:solidFill>
              <a:latin typeface="Arial"/>
            </a:endParaRPr>
          </a:p>
          <a:p>
            <a:pPr marL="36360">
              <a:lnSpc>
                <a:spcPct val="80000"/>
              </a:lnSpc>
              <a:spcBef>
                <a:spcPts val="499"/>
              </a:spcBef>
            </a:pPr>
            <a:endParaRPr lang="cs-CZ" b="0" strike="noStrike" spc="-1" dirty="0" smtClean="0">
              <a:solidFill>
                <a:schemeClr val="tx1"/>
              </a:solidFill>
              <a:latin typeface="Arial"/>
            </a:endParaRPr>
          </a:p>
          <a:p>
            <a:pPr marL="36360">
              <a:lnSpc>
                <a:spcPct val="80000"/>
              </a:lnSpc>
              <a:spcBef>
                <a:spcPts val="499"/>
              </a:spcBef>
            </a:pPr>
            <a:r>
              <a:rPr lang="cs-CZ" b="1" strike="noStrike" spc="-1" dirty="0" err="1" smtClean="0">
                <a:solidFill>
                  <a:schemeClr val="tx1"/>
                </a:solidFill>
                <a:latin typeface="Arial"/>
                <a:ea typeface="Microsoft YaHei"/>
              </a:rPr>
              <a:t>Cattellova</a:t>
            </a:r>
            <a:r>
              <a:rPr lang="cs-CZ" b="1" strike="noStrike" spc="-1" dirty="0" smtClean="0">
                <a:solidFill>
                  <a:schemeClr val="tx1"/>
                </a:solidFill>
                <a:latin typeface="Arial"/>
                <a:ea typeface="Microsoft YaHei"/>
              </a:rPr>
              <a:t> fluidní a krystalická inteligence</a:t>
            </a:r>
            <a:endParaRPr lang="cs-CZ" b="0" strike="noStrike" spc="-1" dirty="0" smtClean="0">
              <a:solidFill>
                <a:schemeClr val="tx1"/>
              </a:solidFill>
              <a:latin typeface="Arial"/>
            </a:endParaRPr>
          </a:p>
          <a:p>
            <a:pPr marL="36360">
              <a:lnSpc>
                <a:spcPct val="80000"/>
              </a:lnSpc>
              <a:spcBef>
                <a:spcPts val="499"/>
              </a:spcBef>
            </a:pPr>
            <a:endParaRPr lang="cs-CZ" b="0" strike="noStrike" spc="-1" dirty="0" smtClean="0">
              <a:solidFill>
                <a:schemeClr val="tx1"/>
              </a:solidFill>
              <a:latin typeface="Arial"/>
            </a:endParaRPr>
          </a:p>
          <a:p>
            <a:pPr marL="36360">
              <a:lnSpc>
                <a:spcPct val="80000"/>
              </a:lnSpc>
              <a:spcBef>
                <a:spcPts val="499"/>
              </a:spcBef>
            </a:pPr>
            <a:r>
              <a:rPr lang="cs-CZ" b="1" strike="noStrike" spc="-1" dirty="0" err="1" smtClean="0">
                <a:solidFill>
                  <a:schemeClr val="tx1"/>
                </a:solidFill>
                <a:latin typeface="Arial"/>
                <a:ea typeface="Microsoft YaHei"/>
              </a:rPr>
              <a:t>Guilfordův</a:t>
            </a:r>
            <a:r>
              <a:rPr lang="cs-CZ" b="1" strike="noStrike" spc="-1" dirty="0" smtClean="0">
                <a:solidFill>
                  <a:schemeClr val="tx1"/>
                </a:solidFill>
                <a:latin typeface="Arial"/>
                <a:ea typeface="Microsoft YaHei"/>
              </a:rPr>
              <a:t> strukturální model intelektu</a:t>
            </a:r>
            <a:endParaRPr lang="cs-CZ" b="0" strike="noStrike" spc="-1" dirty="0" smtClean="0">
              <a:solidFill>
                <a:schemeClr val="tx1"/>
              </a:solidFill>
              <a:latin typeface="Arial"/>
            </a:endParaRPr>
          </a:p>
          <a:p>
            <a:pPr marL="36360">
              <a:lnSpc>
                <a:spcPct val="80000"/>
              </a:lnSpc>
              <a:spcBef>
                <a:spcPts val="499"/>
              </a:spcBef>
            </a:pPr>
            <a:endParaRPr lang="cs-CZ" b="0" strike="noStrike" spc="-1" dirty="0" smtClean="0">
              <a:solidFill>
                <a:schemeClr val="tx1"/>
              </a:solidFill>
              <a:latin typeface="Arial"/>
            </a:endParaRPr>
          </a:p>
          <a:p>
            <a:pPr marL="36360">
              <a:lnSpc>
                <a:spcPct val="80000"/>
              </a:lnSpc>
              <a:spcBef>
                <a:spcPts val="499"/>
              </a:spcBef>
            </a:pPr>
            <a:r>
              <a:rPr lang="cs-CZ" b="1" strike="noStrike" spc="-1" dirty="0" err="1" smtClean="0">
                <a:solidFill>
                  <a:schemeClr val="tx1"/>
                </a:solidFill>
                <a:latin typeface="Arial"/>
                <a:ea typeface="Microsoft YaHei"/>
              </a:rPr>
              <a:t>Sternbergova</a:t>
            </a:r>
            <a:r>
              <a:rPr lang="cs-CZ" b="1" strike="noStrike" spc="-1" dirty="0" smtClean="0">
                <a:solidFill>
                  <a:schemeClr val="tx1"/>
                </a:solidFill>
                <a:latin typeface="Arial"/>
                <a:ea typeface="Microsoft YaHei"/>
              </a:rPr>
              <a:t>  </a:t>
            </a:r>
            <a:r>
              <a:rPr lang="cs-CZ" b="1" strike="noStrike" spc="-1" dirty="0" err="1" smtClean="0">
                <a:solidFill>
                  <a:schemeClr val="tx1"/>
                </a:solidFill>
                <a:latin typeface="Arial"/>
                <a:ea typeface="Microsoft YaHei"/>
              </a:rPr>
              <a:t>triarchická</a:t>
            </a:r>
            <a:r>
              <a:rPr lang="cs-CZ" b="1" strike="noStrike" spc="-1" dirty="0" smtClean="0">
                <a:solidFill>
                  <a:schemeClr val="tx1"/>
                </a:solidFill>
                <a:latin typeface="Arial"/>
                <a:ea typeface="Microsoft YaHei"/>
              </a:rPr>
              <a:t> teorie inteligence (analytická, praktická, kreativní)</a:t>
            </a:r>
            <a:endParaRPr lang="cs-CZ" b="0" strike="noStrike" spc="-1" dirty="0" smtClean="0">
              <a:solidFill>
                <a:schemeClr val="tx1"/>
              </a:solidFill>
              <a:latin typeface="Arial"/>
            </a:endParaRPr>
          </a:p>
          <a:p>
            <a:pPr marL="36360">
              <a:lnSpc>
                <a:spcPct val="80000"/>
              </a:lnSpc>
              <a:spcBef>
                <a:spcPts val="499"/>
              </a:spcBef>
            </a:pPr>
            <a:endParaRPr lang="cs-CZ" b="0" strike="noStrike" spc="-1" dirty="0" smtClean="0">
              <a:solidFill>
                <a:schemeClr val="tx1"/>
              </a:solidFill>
              <a:latin typeface="Arial"/>
            </a:endParaRPr>
          </a:p>
          <a:p>
            <a:pPr marL="36360">
              <a:lnSpc>
                <a:spcPct val="80000"/>
              </a:lnSpc>
              <a:spcBef>
                <a:spcPts val="499"/>
              </a:spcBef>
            </a:pPr>
            <a:r>
              <a:rPr lang="cs-CZ" b="1" strike="noStrike" spc="-1" dirty="0" err="1" smtClean="0">
                <a:solidFill>
                  <a:schemeClr val="tx1"/>
                </a:solidFill>
                <a:latin typeface="Arial"/>
                <a:ea typeface="Microsoft YaHei"/>
              </a:rPr>
              <a:t>Gardnerova</a:t>
            </a:r>
            <a:r>
              <a:rPr lang="cs-CZ" b="1" strike="noStrike" spc="-1" dirty="0" smtClean="0">
                <a:solidFill>
                  <a:schemeClr val="tx1"/>
                </a:solidFill>
                <a:latin typeface="Arial"/>
                <a:ea typeface="Microsoft YaHei"/>
              </a:rPr>
              <a:t> teorie mnohočetné inteligence</a:t>
            </a:r>
            <a:endParaRPr lang="cs-CZ" b="0" strike="noStrike" spc="-1" dirty="0" smtClean="0">
              <a:solidFill>
                <a:schemeClr val="tx1"/>
              </a:solidFill>
              <a:latin typeface="Arial"/>
            </a:endParaRPr>
          </a:p>
          <a:p>
            <a:pPr marL="36360">
              <a:lnSpc>
                <a:spcPct val="80000"/>
              </a:lnSpc>
              <a:spcBef>
                <a:spcPts val="499"/>
              </a:spcBef>
            </a:pPr>
            <a:endParaRPr lang="cs-CZ" b="0" strike="noStrike" spc="-1" dirty="0" smtClean="0">
              <a:solidFill>
                <a:schemeClr val="tx1"/>
              </a:solidFill>
              <a:latin typeface="Arial"/>
            </a:endParaRPr>
          </a:p>
          <a:p>
            <a:pPr marL="36360">
              <a:lnSpc>
                <a:spcPct val="80000"/>
              </a:lnSpc>
              <a:spcBef>
                <a:spcPts val="499"/>
              </a:spcBef>
            </a:pPr>
            <a:r>
              <a:rPr lang="cs-CZ" b="1" strike="noStrike" spc="-1" dirty="0" err="1" smtClean="0">
                <a:solidFill>
                  <a:schemeClr val="tx1"/>
                </a:solidFill>
                <a:latin typeface="Arial"/>
                <a:ea typeface="Microsoft YaHei"/>
              </a:rPr>
              <a:t>Golemanova</a:t>
            </a:r>
            <a:r>
              <a:rPr lang="cs-CZ" b="1" strike="noStrike" spc="-1" dirty="0" smtClean="0">
                <a:solidFill>
                  <a:schemeClr val="tx1"/>
                </a:solidFill>
                <a:latin typeface="Arial"/>
                <a:ea typeface="Microsoft YaHei"/>
              </a:rPr>
              <a:t> emoční </a:t>
            </a:r>
            <a:r>
              <a:rPr lang="cs-CZ" b="1" strike="noStrike" spc="-1" dirty="0" smtClean="0">
                <a:solidFill>
                  <a:schemeClr val="tx1"/>
                </a:solidFill>
                <a:latin typeface="Arial"/>
                <a:ea typeface="Microsoft YaHei"/>
              </a:rPr>
              <a:t>inteligence</a:t>
            </a:r>
            <a:endParaRPr lang="cs-CZ" b="0" strike="noStrike" spc="-1" dirty="0" smtClean="0">
              <a:solidFill>
                <a:schemeClr val="tx1"/>
              </a:solidFill>
              <a:latin typeface="Arial"/>
            </a:endParaRPr>
          </a:p>
          <a:p>
            <a:endParaRPr lang="cs-CZ" dirty="0">
              <a:solidFill>
                <a:schemeClr val="tx1"/>
              </a:solidFill>
            </a:endParaRPr>
          </a:p>
        </p:txBody>
      </p:sp>
    </p:spTree>
    <p:extLst>
      <p:ext uri="{BB962C8B-B14F-4D97-AF65-F5344CB8AC3E}">
        <p14:creationId xmlns:p14="http://schemas.microsoft.com/office/powerpoint/2010/main" val="1269806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CustomShape 1"/>
          <p:cNvSpPr/>
          <p:nvPr/>
        </p:nvSpPr>
        <p:spPr>
          <a:xfrm>
            <a:off x="215776" y="170979"/>
            <a:ext cx="9238336" cy="861774"/>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p:style>
        <p:txBody>
          <a:bodyPr wrap="square" lIns="0" tIns="0" rIns="0" bIns="0" anchor="ctr">
            <a:spAutoFit/>
          </a:bodyPr>
          <a:lstStyle/>
          <a:p>
            <a:pPr>
              <a:lnSpc>
                <a:spcPct val="100000"/>
              </a:lnSpc>
            </a:pPr>
            <a:r>
              <a:rPr lang="cs-CZ" sz="3600" b="1" strike="noStrike" spc="-1" dirty="0" smtClean="0">
                <a:solidFill>
                  <a:srgbClr val="000000"/>
                </a:solidFill>
                <a:latin typeface="Arial"/>
                <a:ea typeface="Microsoft YaHei"/>
              </a:rPr>
              <a:t>Charles E. </a:t>
            </a:r>
            <a:r>
              <a:rPr lang="cs-CZ" sz="3600" b="1" strike="noStrike" spc="-1" dirty="0" err="1" smtClean="0">
                <a:solidFill>
                  <a:srgbClr val="000000"/>
                </a:solidFill>
                <a:latin typeface="Arial"/>
                <a:ea typeface="Microsoft YaHei"/>
              </a:rPr>
              <a:t>Spearman</a:t>
            </a:r>
            <a:r>
              <a:rPr lang="cs-CZ" sz="3600" b="1" strike="noStrike" spc="-1" dirty="0" smtClean="0">
                <a:solidFill>
                  <a:srgbClr val="000000"/>
                </a:solidFill>
                <a:latin typeface="Arial"/>
                <a:ea typeface="Microsoft YaHei"/>
              </a:rPr>
              <a:t> </a:t>
            </a:r>
            <a:endParaRPr lang="cs-CZ" sz="3600" b="1" strike="noStrike" spc="-1" dirty="0" smtClean="0">
              <a:solidFill>
                <a:srgbClr val="000000"/>
              </a:solidFill>
              <a:latin typeface="Arial"/>
              <a:ea typeface="Microsoft YaHei"/>
            </a:endParaRPr>
          </a:p>
          <a:p>
            <a:pPr>
              <a:lnSpc>
                <a:spcPct val="100000"/>
              </a:lnSpc>
            </a:pPr>
            <a:r>
              <a:rPr lang="cs-CZ" sz="2000" b="0" strike="noStrike" spc="-1" dirty="0" smtClean="0">
                <a:solidFill>
                  <a:srgbClr val="000000"/>
                </a:solidFill>
                <a:latin typeface="Arial"/>
                <a:ea typeface="Microsoft YaHei"/>
              </a:rPr>
              <a:t>1863-1945</a:t>
            </a:r>
            <a:endParaRPr lang="cs-CZ" sz="2000" b="0" strike="noStrike" spc="-1" dirty="0" smtClean="0">
              <a:latin typeface="Arial"/>
            </a:endParaRPr>
          </a:p>
        </p:txBody>
      </p:sp>
      <p:sp>
        <p:nvSpPr>
          <p:cNvPr id="331" name="CustomShape 2"/>
          <p:cNvSpPr/>
          <p:nvPr/>
        </p:nvSpPr>
        <p:spPr>
          <a:xfrm>
            <a:off x="366136" y="1496070"/>
            <a:ext cx="9577064" cy="4104457"/>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47500" lnSpcReduction="20000"/>
          </a:bodyPr>
          <a:lstStyle/>
          <a:p>
            <a:pPr>
              <a:lnSpc>
                <a:spcPct val="80000"/>
              </a:lnSpc>
              <a:spcBef>
                <a:spcPts val="499"/>
              </a:spcBef>
            </a:pPr>
            <a:endParaRPr lang="cs-CZ" sz="1800" b="0" strike="noStrike" spc="-1" dirty="0">
              <a:latin typeface="Arial"/>
            </a:endParaRPr>
          </a:p>
          <a:p>
            <a:pPr marL="36360" indent="-212400">
              <a:lnSpc>
                <a:spcPct val="80000"/>
              </a:lnSpc>
              <a:spcBef>
                <a:spcPts val="499"/>
              </a:spcBef>
              <a:buClr>
                <a:srgbClr val="000000"/>
              </a:buClr>
              <a:buSzPct val="45000"/>
              <a:buFont typeface="Wingdings" charset="2"/>
              <a:buChar char=""/>
            </a:pPr>
            <a:r>
              <a:rPr lang="cs-CZ" sz="4200" spc="-1" dirty="0" smtClean="0">
                <a:solidFill>
                  <a:srgbClr val="000000"/>
                </a:solidFill>
                <a:latin typeface="Calibri" panose="020F0502020204030204" pitchFamily="34" charset="0"/>
                <a:ea typeface="Microsoft YaHei"/>
                <a:cs typeface="Calibri" panose="020F0502020204030204" pitchFamily="34" charset="0"/>
              </a:rPr>
              <a:t>průkopník tzv. faktorové analýzy</a:t>
            </a:r>
            <a:endParaRPr lang="cs-CZ" sz="4200" b="0" strike="noStrike" spc="-1" dirty="0" smtClean="0">
              <a:solidFill>
                <a:srgbClr val="000000"/>
              </a:solidFill>
              <a:latin typeface="Calibri" panose="020F0502020204030204" pitchFamily="34" charset="0"/>
              <a:ea typeface="Microsoft YaHei"/>
              <a:cs typeface="Calibri" panose="020F0502020204030204" pitchFamily="34" charset="0"/>
            </a:endParaRPr>
          </a:p>
          <a:p>
            <a:pPr marL="36360" indent="-212400">
              <a:lnSpc>
                <a:spcPct val="80000"/>
              </a:lnSpc>
              <a:spcBef>
                <a:spcPts val="499"/>
              </a:spcBef>
              <a:buClr>
                <a:srgbClr val="000000"/>
              </a:buClr>
              <a:buSzPct val="45000"/>
              <a:buFont typeface="Wingdings" charset="2"/>
              <a:buChar char=""/>
            </a:pPr>
            <a:r>
              <a:rPr lang="cs-CZ" sz="4200" b="0" strike="noStrike" spc="-1" dirty="0" smtClean="0">
                <a:solidFill>
                  <a:srgbClr val="000000"/>
                </a:solidFill>
                <a:latin typeface="Calibri" panose="020F0502020204030204" pitchFamily="34" charset="0"/>
                <a:ea typeface="Microsoft YaHei"/>
                <a:cs typeface="Calibri" panose="020F0502020204030204" pitchFamily="34" charset="0"/>
              </a:rPr>
              <a:t>teorii </a:t>
            </a:r>
            <a:r>
              <a:rPr lang="cs-CZ" sz="4200" b="0" strike="noStrike" spc="-1" dirty="0">
                <a:solidFill>
                  <a:srgbClr val="000000"/>
                </a:solidFill>
                <a:latin typeface="Calibri" panose="020F0502020204030204" pitchFamily="34" charset="0"/>
                <a:ea typeface="Microsoft YaHei"/>
                <a:cs typeface="Calibri" panose="020F0502020204030204" pitchFamily="34" charset="0"/>
              </a:rPr>
              <a:t>třídění charakteristických vlastností na základě statistické analýzy výsledků IQ </a:t>
            </a:r>
            <a:r>
              <a:rPr lang="cs-CZ" sz="4200" b="0" strike="noStrike" spc="-1" dirty="0" smtClean="0">
                <a:solidFill>
                  <a:srgbClr val="000000"/>
                </a:solidFill>
                <a:latin typeface="Calibri" panose="020F0502020204030204" pitchFamily="34" charset="0"/>
                <a:ea typeface="Microsoft YaHei"/>
                <a:cs typeface="Calibri" panose="020F0502020204030204" pitchFamily="34" charset="0"/>
              </a:rPr>
              <a:t>testů</a:t>
            </a:r>
            <a:endParaRPr lang="cs-CZ" sz="4200" b="0" strike="noStrike" spc="-1" dirty="0">
              <a:latin typeface="Calibri" panose="020F0502020204030204" pitchFamily="34" charset="0"/>
              <a:cs typeface="Calibri" panose="020F0502020204030204" pitchFamily="34" charset="0"/>
            </a:endParaRPr>
          </a:p>
          <a:p>
            <a:pPr marL="36360" indent="-212400">
              <a:lnSpc>
                <a:spcPct val="80000"/>
              </a:lnSpc>
              <a:spcBef>
                <a:spcPts val="499"/>
              </a:spcBef>
              <a:buClr>
                <a:srgbClr val="000000"/>
              </a:buClr>
              <a:buSzPct val="45000"/>
              <a:buFont typeface="Wingdings" charset="2"/>
              <a:buChar char=""/>
            </a:pPr>
            <a:r>
              <a:rPr lang="cs-CZ" sz="4200" spc="-1" dirty="0" smtClean="0">
                <a:solidFill>
                  <a:srgbClr val="000000"/>
                </a:solidFill>
                <a:latin typeface="Calibri" panose="020F0502020204030204" pitchFamily="34" charset="0"/>
                <a:ea typeface="Microsoft YaHei"/>
                <a:cs typeface="Calibri" panose="020F0502020204030204" pitchFamily="34" charset="0"/>
              </a:rPr>
              <a:t>termín „g-faktoru“</a:t>
            </a:r>
            <a:endParaRPr lang="cs-CZ" sz="4200" b="0" strike="noStrike" spc="-1" dirty="0" smtClean="0">
              <a:solidFill>
                <a:srgbClr val="000000"/>
              </a:solidFill>
              <a:latin typeface="Calibri" panose="020F0502020204030204" pitchFamily="34" charset="0"/>
              <a:ea typeface="Microsoft YaHei"/>
              <a:cs typeface="Calibri" panose="020F0502020204030204" pitchFamily="34" charset="0"/>
            </a:endParaRPr>
          </a:p>
          <a:p>
            <a:pPr marL="36360" indent="-212400">
              <a:lnSpc>
                <a:spcPct val="80000"/>
              </a:lnSpc>
              <a:spcBef>
                <a:spcPts val="499"/>
              </a:spcBef>
              <a:buClr>
                <a:srgbClr val="000000"/>
              </a:buClr>
              <a:buSzPct val="45000"/>
              <a:buFont typeface="Wingdings" charset="2"/>
              <a:buChar char=""/>
            </a:pPr>
            <a:r>
              <a:rPr lang="cs-CZ" sz="4200" b="0" strike="noStrike" spc="-1" dirty="0" smtClean="0">
                <a:solidFill>
                  <a:srgbClr val="000000"/>
                </a:solidFill>
                <a:latin typeface="Calibri" panose="020F0502020204030204" pitchFamily="34" charset="0"/>
                <a:ea typeface="Microsoft YaHei"/>
                <a:cs typeface="Calibri" panose="020F0502020204030204" pitchFamily="34" charset="0"/>
              </a:rPr>
              <a:t>předpokládal</a:t>
            </a:r>
            <a:r>
              <a:rPr lang="cs-CZ" sz="4200" b="0" strike="noStrike" spc="-1" dirty="0">
                <a:solidFill>
                  <a:srgbClr val="000000"/>
                </a:solidFill>
                <a:latin typeface="Calibri" panose="020F0502020204030204" pitchFamily="34" charset="0"/>
                <a:ea typeface="Microsoft YaHei"/>
                <a:cs typeface="Calibri" panose="020F0502020204030204" pitchFamily="34" charset="0"/>
              </a:rPr>
              <a:t>, že g-faktor je </a:t>
            </a:r>
            <a:r>
              <a:rPr lang="cs-CZ" sz="4200" b="0" strike="noStrike" spc="-1" dirty="0" smtClean="0">
                <a:solidFill>
                  <a:srgbClr val="000000"/>
                </a:solidFill>
                <a:latin typeface="Calibri" panose="020F0502020204030204" pitchFamily="34" charset="0"/>
                <a:ea typeface="Microsoft YaHei"/>
                <a:cs typeface="Calibri" panose="020F0502020204030204" pitchFamily="34" charset="0"/>
              </a:rPr>
              <a:t>druhem </a:t>
            </a:r>
            <a:r>
              <a:rPr lang="cs-CZ" sz="4200" b="0" strike="noStrike" spc="-1" dirty="0">
                <a:solidFill>
                  <a:srgbClr val="000000"/>
                </a:solidFill>
                <a:latin typeface="Calibri" panose="020F0502020204030204" pitchFamily="34" charset="0"/>
                <a:ea typeface="Microsoft YaHei"/>
                <a:cs typeface="Calibri" panose="020F0502020204030204" pitchFamily="34" charset="0"/>
              </a:rPr>
              <a:t>„zrcadla“ neboli odrazem inteligence jedince</a:t>
            </a:r>
            <a:endParaRPr lang="cs-CZ" sz="4200" b="0" strike="noStrike" spc="-1" dirty="0">
              <a:latin typeface="Calibri" panose="020F0502020204030204" pitchFamily="34" charset="0"/>
              <a:cs typeface="Calibri" panose="020F0502020204030204" pitchFamily="34" charset="0"/>
            </a:endParaRPr>
          </a:p>
          <a:p>
            <a:pPr marL="36360" indent="-212400">
              <a:lnSpc>
                <a:spcPct val="80000"/>
              </a:lnSpc>
              <a:spcBef>
                <a:spcPts val="499"/>
              </a:spcBef>
              <a:buClr>
                <a:srgbClr val="000000"/>
              </a:buClr>
              <a:buSzPct val="45000"/>
              <a:buFont typeface="Wingdings" charset="2"/>
              <a:buChar char=""/>
            </a:pPr>
            <a:r>
              <a:rPr lang="cs-CZ" sz="4200" b="0" strike="noStrike" spc="-1" dirty="0" smtClean="0">
                <a:solidFill>
                  <a:srgbClr val="000000"/>
                </a:solidFill>
                <a:latin typeface="Calibri" panose="020F0502020204030204" pitchFamily="34" charset="0"/>
                <a:ea typeface="Microsoft YaHei"/>
                <a:cs typeface="Calibri" panose="020F0502020204030204" pitchFamily="34" charset="0"/>
              </a:rPr>
              <a:t>inteligence </a:t>
            </a:r>
            <a:r>
              <a:rPr lang="cs-CZ" sz="4200" b="0" strike="noStrike" spc="-1" dirty="0">
                <a:solidFill>
                  <a:srgbClr val="000000"/>
                </a:solidFill>
                <a:latin typeface="Calibri" panose="020F0502020204030204" pitchFamily="34" charset="0"/>
                <a:ea typeface="Microsoft YaHei"/>
                <a:cs typeface="Calibri" panose="020F0502020204030204" pitchFamily="34" charset="0"/>
              </a:rPr>
              <a:t>se skládá z obecného fakturu „g“ a specifických faktorů „s“</a:t>
            </a:r>
            <a:endParaRPr lang="cs-CZ" sz="4200" b="0" strike="noStrike" spc="-1" dirty="0">
              <a:latin typeface="Calibri" panose="020F0502020204030204" pitchFamily="34" charset="0"/>
              <a:cs typeface="Calibri" panose="020F0502020204030204" pitchFamily="34" charset="0"/>
            </a:endParaRPr>
          </a:p>
          <a:p>
            <a:pPr marL="36360" indent="-212400">
              <a:lnSpc>
                <a:spcPct val="80000"/>
              </a:lnSpc>
              <a:spcBef>
                <a:spcPts val="499"/>
              </a:spcBef>
              <a:buClr>
                <a:srgbClr val="000000"/>
              </a:buClr>
              <a:buSzPct val="45000"/>
              <a:buFont typeface="Wingdings" charset="2"/>
              <a:buChar char=""/>
            </a:pPr>
            <a:r>
              <a:rPr lang="cs-CZ" sz="4200" b="0" strike="noStrike" spc="-1" dirty="0" smtClean="0">
                <a:solidFill>
                  <a:srgbClr val="000000"/>
                </a:solidFill>
                <a:latin typeface="Calibri" panose="020F0502020204030204" pitchFamily="34" charset="0"/>
                <a:ea typeface="Microsoft YaHei"/>
                <a:cs typeface="Calibri" panose="020F0502020204030204" pitchFamily="34" charset="0"/>
              </a:rPr>
              <a:t>„</a:t>
            </a:r>
            <a:r>
              <a:rPr lang="cs-CZ" sz="4200" b="0" strike="noStrike" spc="-1" dirty="0">
                <a:solidFill>
                  <a:srgbClr val="000000"/>
                </a:solidFill>
                <a:latin typeface="Calibri" panose="020F0502020204030204" pitchFamily="34" charset="0"/>
                <a:ea typeface="Microsoft YaHei"/>
                <a:cs typeface="Calibri" panose="020F0502020204030204" pitchFamily="34" charset="0"/>
              </a:rPr>
              <a:t>g“ obecný faktor,  řešení složitějších úkolů</a:t>
            </a:r>
            <a:endParaRPr lang="cs-CZ" sz="4200" b="0" strike="noStrike" spc="-1" dirty="0">
              <a:latin typeface="Calibri" panose="020F0502020204030204" pitchFamily="34" charset="0"/>
              <a:cs typeface="Calibri" panose="020F0502020204030204" pitchFamily="34" charset="0"/>
            </a:endParaRPr>
          </a:p>
          <a:p>
            <a:pPr marL="36360" indent="-212400">
              <a:lnSpc>
                <a:spcPct val="80000"/>
              </a:lnSpc>
              <a:spcBef>
                <a:spcPts val="499"/>
              </a:spcBef>
              <a:buClr>
                <a:srgbClr val="000000"/>
              </a:buClr>
              <a:buSzPct val="45000"/>
              <a:buFont typeface="Wingdings" charset="2"/>
              <a:buChar char=""/>
            </a:pPr>
            <a:r>
              <a:rPr lang="cs-CZ" sz="4200" b="0" strike="noStrike" spc="-1" dirty="0" smtClean="0">
                <a:solidFill>
                  <a:srgbClr val="000000"/>
                </a:solidFill>
                <a:latin typeface="Calibri" panose="020F0502020204030204" pitchFamily="34" charset="0"/>
                <a:ea typeface="Microsoft YaHei"/>
                <a:cs typeface="Calibri" panose="020F0502020204030204" pitchFamily="34" charset="0"/>
              </a:rPr>
              <a:t>g-faktor </a:t>
            </a:r>
            <a:r>
              <a:rPr lang="cs-CZ" sz="4200" b="0" strike="noStrike" spc="-1" dirty="0">
                <a:solidFill>
                  <a:srgbClr val="000000"/>
                </a:solidFill>
                <a:latin typeface="Calibri" panose="020F0502020204030204" pitchFamily="34" charset="0"/>
                <a:ea typeface="Microsoft YaHei"/>
                <a:cs typeface="Calibri" panose="020F0502020204030204" pitchFamily="34" charset="0"/>
              </a:rPr>
              <a:t>postihuje všechny mentální schopnosti a předurčuje výkonnost jednotlivce</a:t>
            </a:r>
            <a:endParaRPr lang="cs-CZ" sz="4200" b="0" strike="noStrike" spc="-1" dirty="0">
              <a:latin typeface="Calibri" panose="020F0502020204030204" pitchFamily="34" charset="0"/>
              <a:cs typeface="Calibri" panose="020F0502020204030204" pitchFamily="34" charset="0"/>
            </a:endParaRPr>
          </a:p>
          <a:p>
            <a:pPr marL="36360" indent="-212400">
              <a:lnSpc>
                <a:spcPct val="80000"/>
              </a:lnSpc>
              <a:spcBef>
                <a:spcPts val="499"/>
              </a:spcBef>
              <a:buClr>
                <a:srgbClr val="000000"/>
              </a:buClr>
              <a:buSzPct val="45000"/>
              <a:buFont typeface="Wingdings" charset="2"/>
              <a:buChar char=""/>
            </a:pPr>
            <a:r>
              <a:rPr lang="cs-CZ" sz="4200" b="0" strike="noStrike" spc="-1" dirty="0" smtClean="0">
                <a:solidFill>
                  <a:srgbClr val="000000"/>
                </a:solidFill>
                <a:latin typeface="Calibri" panose="020F0502020204030204" pitchFamily="34" charset="0"/>
                <a:ea typeface="Microsoft YaHei"/>
                <a:cs typeface="Calibri" panose="020F0502020204030204" pitchFamily="34" charset="0"/>
              </a:rPr>
              <a:t>dokáže-li </a:t>
            </a:r>
            <a:r>
              <a:rPr lang="cs-CZ" sz="4200" b="0" strike="noStrike" spc="-1" dirty="0">
                <a:solidFill>
                  <a:srgbClr val="000000"/>
                </a:solidFill>
                <a:latin typeface="Calibri" panose="020F0502020204030204" pitchFamily="34" charset="0"/>
                <a:ea typeface="Microsoft YaHei"/>
                <a:cs typeface="Calibri" panose="020F0502020204030204" pitchFamily="34" charset="0"/>
              </a:rPr>
              <a:t>někdo řešit určitý okruh problémů, dokáže také zároveň řešit i problémy jiného typu</a:t>
            </a:r>
            <a:endParaRPr lang="cs-CZ" sz="4200" b="0" strike="noStrike" spc="-1" dirty="0">
              <a:latin typeface="Calibri" panose="020F0502020204030204" pitchFamily="34" charset="0"/>
              <a:cs typeface="Calibri" panose="020F0502020204030204" pitchFamily="34" charset="0"/>
            </a:endParaRPr>
          </a:p>
          <a:p>
            <a:pPr marL="36360" indent="-212400">
              <a:lnSpc>
                <a:spcPct val="80000"/>
              </a:lnSpc>
              <a:spcBef>
                <a:spcPts val="499"/>
              </a:spcBef>
              <a:buClr>
                <a:srgbClr val="000000"/>
              </a:buClr>
              <a:buSzPct val="45000"/>
              <a:buFont typeface="Wingdings" charset="2"/>
              <a:buChar char=""/>
            </a:pPr>
            <a:r>
              <a:rPr lang="cs-CZ" sz="4200" b="0" strike="noStrike" spc="-1" dirty="0" smtClean="0">
                <a:solidFill>
                  <a:srgbClr val="000000"/>
                </a:solidFill>
                <a:latin typeface="Calibri" panose="020F0502020204030204" pitchFamily="34" charset="0"/>
                <a:ea typeface="Microsoft YaHei"/>
                <a:cs typeface="Calibri" panose="020F0502020204030204" pitchFamily="34" charset="0"/>
              </a:rPr>
              <a:t>při </a:t>
            </a:r>
            <a:r>
              <a:rPr lang="cs-CZ" sz="4200" b="0" strike="noStrike" spc="-1" dirty="0">
                <a:solidFill>
                  <a:srgbClr val="000000"/>
                </a:solidFill>
                <a:latin typeface="Calibri" panose="020F0502020204030204" pitchFamily="34" charset="0"/>
                <a:ea typeface="Microsoft YaHei"/>
                <a:cs typeface="Calibri" panose="020F0502020204030204" pitchFamily="34" charset="0"/>
              </a:rPr>
              <a:t>testování inteligence se vychází z jednoho všeobecného testu a jeho výsledku v hodnotě inteligenčního kvocientu (</a:t>
            </a:r>
            <a:r>
              <a:rPr lang="cs-CZ" sz="4200" b="0" strike="noStrike" spc="-1" dirty="0" smtClean="0">
                <a:solidFill>
                  <a:srgbClr val="000000"/>
                </a:solidFill>
                <a:latin typeface="Calibri" panose="020F0502020204030204" pitchFamily="34" charset="0"/>
                <a:ea typeface="Microsoft YaHei"/>
                <a:cs typeface="Calibri" panose="020F0502020204030204" pitchFamily="34" charset="0"/>
              </a:rPr>
              <a:t>IQ)</a:t>
            </a:r>
          </a:p>
          <a:p>
            <a:pPr marL="36360" indent="-212400">
              <a:lnSpc>
                <a:spcPct val="80000"/>
              </a:lnSpc>
              <a:spcBef>
                <a:spcPts val="499"/>
              </a:spcBef>
              <a:buClr>
                <a:srgbClr val="000000"/>
              </a:buClr>
              <a:buSzPct val="45000"/>
              <a:buFont typeface="Wingdings" charset="2"/>
              <a:buChar char=""/>
            </a:pPr>
            <a:r>
              <a:rPr lang="cs-CZ" sz="4200" spc="-1" dirty="0" smtClean="0">
                <a:solidFill>
                  <a:srgbClr val="000000"/>
                </a:solidFill>
                <a:latin typeface="Calibri" panose="020F0502020204030204" pitchFamily="34" charset="0"/>
                <a:ea typeface="Microsoft YaHei"/>
                <a:cs typeface="Calibri" panose="020F0502020204030204" pitchFamily="34" charset="0"/>
              </a:rPr>
              <a:t>k</a:t>
            </a:r>
            <a:r>
              <a:rPr lang="cs-CZ" sz="4200" b="0" strike="noStrike" spc="-1" dirty="0" smtClean="0">
                <a:solidFill>
                  <a:srgbClr val="000000"/>
                </a:solidFill>
                <a:latin typeface="Calibri" panose="020F0502020204030204" pitchFamily="34" charset="0"/>
                <a:ea typeface="Microsoft YaHei"/>
                <a:cs typeface="Calibri" panose="020F0502020204030204" pitchFamily="34" charset="0"/>
              </a:rPr>
              <a:t> </a:t>
            </a:r>
            <a:r>
              <a:rPr lang="cs-CZ" sz="4200" b="0" strike="noStrike" spc="-1" dirty="0">
                <a:solidFill>
                  <a:srgbClr val="000000"/>
                </a:solidFill>
                <a:latin typeface="Calibri" panose="020F0502020204030204" pitchFamily="34" charset="0"/>
                <a:ea typeface="Microsoft YaHei"/>
                <a:cs typeface="Calibri" panose="020F0502020204030204" pitchFamily="34" charset="0"/>
              </a:rPr>
              <a:t>tomuto účelu se nejčastěji používají např. </a:t>
            </a:r>
            <a:r>
              <a:rPr lang="cs-CZ" sz="4200" b="0" strike="noStrike" spc="-1" dirty="0" err="1">
                <a:solidFill>
                  <a:srgbClr val="000000"/>
                </a:solidFill>
                <a:latin typeface="Calibri" panose="020F0502020204030204" pitchFamily="34" charset="0"/>
                <a:ea typeface="Microsoft YaHei"/>
                <a:cs typeface="Calibri" panose="020F0502020204030204" pitchFamily="34" charset="0"/>
              </a:rPr>
              <a:t>Ravenovy</a:t>
            </a:r>
            <a:r>
              <a:rPr lang="cs-CZ" sz="4200" b="0" strike="noStrike" spc="-1" dirty="0">
                <a:solidFill>
                  <a:srgbClr val="000000"/>
                </a:solidFill>
                <a:latin typeface="Calibri" panose="020F0502020204030204" pitchFamily="34" charset="0"/>
                <a:ea typeface="Microsoft YaHei"/>
                <a:cs typeface="Calibri" panose="020F0502020204030204" pitchFamily="34" charset="0"/>
              </a:rPr>
              <a:t> progresivní matice (RMP viz dále). </a:t>
            </a:r>
            <a:endParaRPr lang="cs-CZ" sz="4200" b="0" strike="noStrike" spc="-1" dirty="0">
              <a:latin typeface="Calibri" panose="020F0502020204030204" pitchFamily="34" charset="0"/>
              <a:cs typeface="Calibri" panose="020F0502020204030204" pitchFamily="34" charset="0"/>
            </a:endParaRPr>
          </a:p>
          <a:p>
            <a:pPr marL="36360" indent="-212400">
              <a:lnSpc>
                <a:spcPct val="80000"/>
              </a:lnSpc>
              <a:spcBef>
                <a:spcPts val="499"/>
              </a:spcBef>
              <a:buClr>
                <a:srgbClr val="000000"/>
              </a:buClr>
              <a:buSzPct val="45000"/>
              <a:buFont typeface="Wingdings" charset="2"/>
              <a:buChar char=""/>
            </a:pPr>
            <a:r>
              <a:rPr lang="cs-CZ" sz="4200" b="0" strike="noStrike" spc="-1" dirty="0" smtClean="0">
                <a:solidFill>
                  <a:srgbClr val="000000"/>
                </a:solidFill>
                <a:latin typeface="Calibri" panose="020F0502020204030204" pitchFamily="34" charset="0"/>
                <a:ea typeface="Microsoft YaHei"/>
                <a:cs typeface="Calibri" panose="020F0502020204030204" pitchFamily="34" charset="0"/>
              </a:rPr>
              <a:t>experimentálně </a:t>
            </a:r>
            <a:r>
              <a:rPr lang="cs-CZ" sz="4200" b="0" strike="noStrike" spc="-1" dirty="0">
                <a:solidFill>
                  <a:srgbClr val="000000"/>
                </a:solidFill>
                <a:latin typeface="Calibri" panose="020F0502020204030204" pitchFamily="34" charset="0"/>
                <a:ea typeface="Microsoft YaHei"/>
                <a:cs typeface="Calibri" panose="020F0502020204030204" pitchFamily="34" charset="0"/>
              </a:rPr>
              <a:t>potvrzeno, že úspěšní řešitelé toho testu jsou rovněž úspěšní v testech zaměřených na speciální schopnosti např. verbální, numerické, paměťové apod.</a:t>
            </a:r>
            <a:endParaRPr lang="cs-CZ" sz="4200" b="0" strike="noStrike" spc="-1" dirty="0">
              <a:latin typeface="Calibri" panose="020F0502020204030204" pitchFamily="34" charset="0"/>
              <a:cs typeface="Calibri" panose="020F0502020204030204" pitchFamily="34" charset="0"/>
            </a:endParaRPr>
          </a:p>
          <a:p>
            <a:pPr marL="36360" indent="-212400">
              <a:lnSpc>
                <a:spcPct val="80000"/>
              </a:lnSpc>
              <a:spcBef>
                <a:spcPts val="499"/>
              </a:spcBef>
              <a:buClr>
                <a:srgbClr val="000000"/>
              </a:buClr>
              <a:buSzPct val="45000"/>
              <a:buFont typeface="Wingdings" charset="2"/>
              <a:buChar char=""/>
            </a:pPr>
            <a:r>
              <a:rPr lang="cs-CZ" sz="4200" b="0" strike="noStrike" spc="-1" dirty="0">
                <a:solidFill>
                  <a:srgbClr val="000000"/>
                </a:solidFill>
                <a:latin typeface="Calibri" panose="020F0502020204030204" pitchFamily="34" charset="0"/>
                <a:ea typeface="Microsoft YaHei"/>
                <a:cs typeface="Calibri" panose="020F0502020204030204" pitchFamily="34" charset="0"/>
              </a:rPr>
              <a:t> </a:t>
            </a:r>
            <a:r>
              <a:rPr lang="cs-CZ" sz="4200" b="0" strike="noStrike" spc="-1" dirty="0">
                <a:solidFill>
                  <a:srgbClr val="C9211E"/>
                </a:solidFill>
                <a:latin typeface="Calibri" panose="020F0502020204030204" pitchFamily="34" charset="0"/>
                <a:ea typeface="Microsoft YaHei"/>
                <a:cs typeface="Calibri" panose="020F0502020204030204" pitchFamily="34" charset="0"/>
              </a:rPr>
              <a:t> specifické faktory se projevují  při </a:t>
            </a:r>
            <a:r>
              <a:rPr lang="cs-CZ" sz="4200" b="0" strike="noStrike" spc="-1" dirty="0" smtClean="0">
                <a:solidFill>
                  <a:srgbClr val="C9211E"/>
                </a:solidFill>
                <a:latin typeface="Calibri" panose="020F0502020204030204" pitchFamily="34" charset="0"/>
                <a:ea typeface="Microsoft YaHei"/>
                <a:cs typeface="Calibri" panose="020F0502020204030204" pitchFamily="34" charset="0"/>
              </a:rPr>
              <a:t>řešení již  </a:t>
            </a:r>
            <a:r>
              <a:rPr lang="cs-CZ" sz="4200" b="0" strike="noStrike" spc="-1" dirty="0">
                <a:solidFill>
                  <a:srgbClr val="C9211E"/>
                </a:solidFill>
                <a:latin typeface="Calibri" panose="020F0502020204030204" pitchFamily="34" charset="0"/>
                <a:ea typeface="Microsoft YaHei"/>
                <a:cs typeface="Calibri" panose="020F0502020204030204" pitchFamily="34" charset="0"/>
              </a:rPr>
              <a:t>jednoduchých </a:t>
            </a:r>
            <a:r>
              <a:rPr lang="cs-CZ" sz="4200" b="0" strike="noStrike" spc="-1" dirty="0" smtClean="0">
                <a:solidFill>
                  <a:srgbClr val="C9211E"/>
                </a:solidFill>
                <a:latin typeface="Calibri" panose="020F0502020204030204" pitchFamily="34" charset="0"/>
                <a:ea typeface="Microsoft YaHei"/>
                <a:cs typeface="Calibri" panose="020F0502020204030204" pitchFamily="34" charset="0"/>
              </a:rPr>
              <a:t>úkolů</a:t>
            </a:r>
            <a:endParaRPr lang="cs-CZ" sz="4200" b="0" strike="noStrike" spc="-1" dirty="0">
              <a:latin typeface="Arial"/>
            </a:endParaRPr>
          </a:p>
        </p:txBody>
      </p:sp>
      <p:pic>
        <p:nvPicPr>
          <p:cNvPr id="332" name="Obrázek 301"/>
          <p:cNvPicPr/>
          <p:nvPr/>
        </p:nvPicPr>
        <p:blipFill>
          <a:blip r:embed="rId2"/>
          <a:stretch/>
        </p:blipFill>
        <p:spPr>
          <a:xfrm>
            <a:off x="8712720" y="0"/>
            <a:ext cx="1230480" cy="1662840"/>
          </a:xfrm>
          <a:prstGeom prst="rect">
            <a:avLst/>
          </a:prstGeom>
          <a:ln>
            <a:noFill/>
          </a:ln>
        </p:spPr>
      </p:pic>
      <p:pic>
        <p:nvPicPr>
          <p:cNvPr id="333" name="Obrázek 302"/>
          <p:cNvPicPr/>
          <p:nvPr/>
        </p:nvPicPr>
        <p:blipFill>
          <a:blip r:embed="rId3"/>
          <a:stretch/>
        </p:blipFill>
        <p:spPr>
          <a:xfrm>
            <a:off x="7286093" y="601866"/>
            <a:ext cx="1426627" cy="1131821"/>
          </a:xfrm>
          <a:prstGeom prst="rect">
            <a:avLst/>
          </a:prstGeom>
          <a:ln>
            <a:noFill/>
          </a:ln>
        </p:spPr>
      </p:pic>
      <p:sp>
        <p:nvSpPr>
          <p:cNvPr id="2" name="Obdélník 1"/>
          <p:cNvSpPr/>
          <p:nvPr/>
        </p:nvSpPr>
        <p:spPr>
          <a:xfrm>
            <a:off x="215776" y="1115628"/>
            <a:ext cx="2849242" cy="369332"/>
          </a:xfrm>
          <a:prstGeom prst="rect">
            <a:avLst/>
          </a:prstGeom>
        </p:spPr>
        <p:txBody>
          <a:bodyPr wrap="none">
            <a:spAutoFit/>
          </a:bodyPr>
          <a:lstStyle/>
          <a:p>
            <a:r>
              <a:rPr lang="cs-CZ" b="1" spc="-1" dirty="0" err="1">
                <a:solidFill>
                  <a:schemeClr val="tx2">
                    <a:lumMod val="75000"/>
                  </a:schemeClr>
                </a:solidFill>
                <a:ea typeface="Microsoft YaHei"/>
              </a:rPr>
              <a:t>Dvoufaktorový</a:t>
            </a:r>
            <a:r>
              <a:rPr lang="cs-CZ" b="1" spc="-1" dirty="0">
                <a:solidFill>
                  <a:schemeClr val="tx2">
                    <a:lumMod val="75000"/>
                  </a:schemeClr>
                </a:solidFill>
                <a:ea typeface="Microsoft YaHei"/>
              </a:rPr>
              <a:t> model IQ</a:t>
            </a:r>
            <a:endParaRPr lang="cs-CZ" b="1" spc="-1" dirty="0">
              <a:solidFill>
                <a:schemeClr val="tx2">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CustomShape 1"/>
          <p:cNvSpPr/>
          <p:nvPr/>
        </p:nvSpPr>
        <p:spPr>
          <a:xfrm>
            <a:off x="360000" y="230400"/>
            <a:ext cx="9068400" cy="1096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cs-CZ" sz="3600" b="0" strike="noStrike" spc="-1" dirty="0" err="1">
                <a:solidFill>
                  <a:srgbClr val="C9211E"/>
                </a:solidFill>
                <a:latin typeface="Arial"/>
                <a:ea typeface="Microsoft YaHei"/>
              </a:rPr>
              <a:t>Ravenovy</a:t>
            </a:r>
            <a:r>
              <a:rPr lang="cs-CZ" sz="3600" b="0" strike="noStrike" spc="-1" dirty="0">
                <a:solidFill>
                  <a:srgbClr val="C9211E"/>
                </a:solidFill>
                <a:latin typeface="Arial"/>
                <a:ea typeface="Microsoft YaHei"/>
              </a:rPr>
              <a:t> progresivní matice</a:t>
            </a:r>
            <a:endParaRPr lang="cs-CZ" sz="3600" b="0" strike="noStrike" spc="-1" dirty="0">
              <a:latin typeface="Arial"/>
            </a:endParaRPr>
          </a:p>
          <a:p>
            <a:pPr>
              <a:lnSpc>
                <a:spcPct val="100000"/>
              </a:lnSpc>
            </a:pPr>
            <a:r>
              <a:rPr lang="cs-CZ" sz="3600" b="0" strike="noStrike" spc="-1" dirty="0">
                <a:solidFill>
                  <a:srgbClr val="C9211E"/>
                </a:solidFill>
                <a:latin typeface="Arial"/>
                <a:ea typeface="Microsoft YaHei"/>
              </a:rPr>
              <a:t>Elementární kognitivní úlohy </a:t>
            </a:r>
            <a:endParaRPr lang="cs-CZ" sz="3600" b="0" strike="noStrike" spc="-1" dirty="0">
              <a:latin typeface="Arial"/>
            </a:endParaRPr>
          </a:p>
        </p:txBody>
      </p:sp>
      <p:sp>
        <p:nvSpPr>
          <p:cNvPr id="335" name="CustomShape 2"/>
          <p:cNvSpPr/>
          <p:nvPr/>
        </p:nvSpPr>
        <p:spPr>
          <a:xfrm>
            <a:off x="361440" y="2232000"/>
            <a:ext cx="9356040" cy="24343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ct val="80000"/>
              </a:lnSpc>
              <a:spcBef>
                <a:spcPts val="499"/>
              </a:spcBef>
            </a:pPr>
            <a:endParaRPr lang="cs-CZ" sz="1800" b="0" strike="noStrike" spc="-1">
              <a:latin typeface="Arial"/>
            </a:endParaRPr>
          </a:p>
          <a:p>
            <a:pPr>
              <a:lnSpc>
                <a:spcPct val="80000"/>
              </a:lnSpc>
              <a:spcBef>
                <a:spcPts val="499"/>
              </a:spcBef>
            </a:pPr>
            <a:endParaRPr lang="cs-CZ" sz="1800" b="0" strike="noStrike" spc="-1">
              <a:latin typeface="Arial"/>
            </a:endParaRPr>
          </a:p>
          <a:p>
            <a:pPr>
              <a:lnSpc>
                <a:spcPct val="80000"/>
              </a:lnSpc>
              <a:spcBef>
                <a:spcPts val="499"/>
              </a:spcBef>
            </a:pPr>
            <a:endParaRPr lang="cs-CZ" sz="1800" b="0" strike="noStrike" spc="-1">
              <a:latin typeface="Arial"/>
            </a:endParaRPr>
          </a:p>
          <a:p>
            <a:pPr>
              <a:lnSpc>
                <a:spcPct val="80000"/>
              </a:lnSpc>
              <a:spcBef>
                <a:spcPts val="499"/>
              </a:spcBef>
            </a:pPr>
            <a:endParaRPr lang="cs-CZ" sz="1800" b="0" strike="noStrike" spc="-1">
              <a:latin typeface="Arial"/>
            </a:endParaRPr>
          </a:p>
          <a:p>
            <a:pPr>
              <a:lnSpc>
                <a:spcPct val="80000"/>
              </a:lnSpc>
              <a:spcBef>
                <a:spcPts val="499"/>
              </a:spcBef>
            </a:pPr>
            <a:r>
              <a:rPr lang="cs-CZ" sz="2200" b="0" strike="noStrike" spc="-1">
                <a:solidFill>
                  <a:srgbClr val="C9211E"/>
                </a:solidFill>
                <a:latin typeface="Times New Roman"/>
                <a:ea typeface="Microsoft YaHei"/>
              </a:rPr>
              <a:t> . 						</a:t>
            </a:r>
            <a:endParaRPr lang="cs-CZ" sz="2200" b="0" strike="noStrike" spc="-1">
              <a:latin typeface="Arial"/>
            </a:endParaRPr>
          </a:p>
          <a:p>
            <a:pPr>
              <a:lnSpc>
                <a:spcPct val="80000"/>
              </a:lnSpc>
              <a:spcBef>
                <a:spcPts val="499"/>
              </a:spcBef>
            </a:pPr>
            <a:endParaRPr lang="cs-CZ" sz="2200" b="0" strike="noStrike" spc="-1">
              <a:latin typeface="Arial"/>
            </a:endParaRPr>
          </a:p>
          <a:p>
            <a:pPr>
              <a:lnSpc>
                <a:spcPct val="100000"/>
              </a:lnSpc>
              <a:spcBef>
                <a:spcPts val="1417"/>
              </a:spcBef>
            </a:pPr>
            <a:endParaRPr lang="cs-CZ" sz="2200" b="0" strike="noStrike" spc="-1">
              <a:latin typeface="Arial"/>
            </a:endParaRPr>
          </a:p>
        </p:txBody>
      </p:sp>
      <p:pic>
        <p:nvPicPr>
          <p:cNvPr id="336" name="Obrázek 305"/>
          <p:cNvPicPr/>
          <p:nvPr/>
        </p:nvPicPr>
        <p:blipFill>
          <a:blip r:embed="rId2"/>
          <a:stretch/>
        </p:blipFill>
        <p:spPr>
          <a:xfrm>
            <a:off x="1151880" y="2979291"/>
            <a:ext cx="2448272" cy="2347423"/>
          </a:xfrm>
          <a:prstGeom prst="rect">
            <a:avLst/>
          </a:prstGeom>
          <a:ln>
            <a:noFill/>
          </a:ln>
        </p:spPr>
      </p:pic>
      <p:sp>
        <p:nvSpPr>
          <p:cNvPr id="337" name="CustomShape 3"/>
          <p:cNvSpPr/>
          <p:nvPr/>
        </p:nvSpPr>
        <p:spPr>
          <a:xfrm>
            <a:off x="5039460" y="3819206"/>
            <a:ext cx="4676120" cy="147587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s-CZ" sz="1800" b="0" strike="noStrike" spc="-1" dirty="0">
                <a:solidFill>
                  <a:srgbClr val="000000"/>
                </a:solidFill>
                <a:latin typeface="Arial"/>
                <a:ea typeface="DejaVu Sans"/>
              </a:rPr>
              <a:t>Autorem testů je anglický psycholog</a:t>
            </a:r>
            <a:endParaRPr lang="cs-CZ" sz="1800" b="0" strike="noStrike" spc="-1" dirty="0">
              <a:latin typeface="Arial"/>
            </a:endParaRPr>
          </a:p>
          <a:p>
            <a:pPr>
              <a:lnSpc>
                <a:spcPct val="100000"/>
              </a:lnSpc>
            </a:pPr>
            <a:r>
              <a:rPr lang="cs-CZ" sz="1800" b="1" strike="noStrike" spc="-1" dirty="0">
                <a:solidFill>
                  <a:srgbClr val="000000"/>
                </a:solidFill>
                <a:latin typeface="Arial"/>
                <a:ea typeface="DejaVu Sans"/>
              </a:rPr>
              <a:t>John </a:t>
            </a:r>
            <a:r>
              <a:rPr lang="cs-CZ" sz="1800" b="1" strike="noStrike" spc="-1" dirty="0" err="1">
                <a:solidFill>
                  <a:srgbClr val="000000"/>
                </a:solidFill>
                <a:latin typeface="Arial"/>
                <a:ea typeface="DejaVu Sans"/>
              </a:rPr>
              <a:t>Carlyle</a:t>
            </a:r>
            <a:r>
              <a:rPr lang="cs-CZ" sz="1800" b="1" strike="noStrike" spc="-1" dirty="0">
                <a:solidFill>
                  <a:srgbClr val="000000"/>
                </a:solidFill>
                <a:latin typeface="Arial"/>
                <a:ea typeface="DejaVu Sans"/>
              </a:rPr>
              <a:t> </a:t>
            </a:r>
            <a:r>
              <a:rPr lang="cs-CZ" sz="1800" b="1" strike="noStrike" spc="-1" dirty="0" err="1">
                <a:solidFill>
                  <a:srgbClr val="000000"/>
                </a:solidFill>
                <a:latin typeface="Arial"/>
                <a:ea typeface="DejaVu Sans"/>
              </a:rPr>
              <a:t>Raven</a:t>
            </a:r>
            <a:r>
              <a:rPr lang="cs-CZ" sz="1800" b="0" strike="noStrike" spc="-1" dirty="0">
                <a:solidFill>
                  <a:srgbClr val="000000"/>
                </a:solidFill>
                <a:latin typeface="Arial"/>
                <a:ea typeface="DejaVu Sans"/>
              </a:rPr>
              <a:t> (1902-1970), který při tvorbě </a:t>
            </a:r>
            <a:r>
              <a:rPr lang="cs-CZ" sz="1800" b="0" strike="noStrike" spc="-1" dirty="0" smtClean="0">
                <a:solidFill>
                  <a:srgbClr val="000000"/>
                </a:solidFill>
                <a:latin typeface="Arial"/>
                <a:ea typeface="DejaVu Sans"/>
              </a:rPr>
              <a:t>psychometrického diagnostického </a:t>
            </a:r>
            <a:r>
              <a:rPr lang="cs-CZ" sz="1800" b="0" strike="noStrike" spc="-1" dirty="0">
                <a:solidFill>
                  <a:srgbClr val="000000"/>
                </a:solidFill>
                <a:latin typeface="Arial"/>
                <a:ea typeface="DejaVu Sans"/>
              </a:rPr>
              <a:t>prostředku vyšel z </a:t>
            </a:r>
            <a:r>
              <a:rPr lang="cs-CZ" sz="1800" b="0" strike="noStrike" spc="-1" dirty="0" err="1">
                <a:solidFill>
                  <a:srgbClr val="000000"/>
                </a:solidFill>
                <a:latin typeface="Arial"/>
                <a:ea typeface="DejaVu Sans"/>
              </a:rPr>
              <a:t>dvoufaktorové</a:t>
            </a:r>
            <a:r>
              <a:rPr lang="cs-CZ" sz="1800" b="0" strike="noStrike" spc="-1" dirty="0">
                <a:solidFill>
                  <a:srgbClr val="000000"/>
                </a:solidFill>
                <a:latin typeface="Arial"/>
                <a:ea typeface="DejaVu Sans"/>
              </a:rPr>
              <a:t> teorie schopností podle Ch. </a:t>
            </a:r>
            <a:r>
              <a:rPr lang="cs-CZ" sz="1800" b="0" strike="noStrike" spc="-1" dirty="0" err="1">
                <a:solidFill>
                  <a:srgbClr val="000000"/>
                </a:solidFill>
                <a:latin typeface="Arial"/>
                <a:ea typeface="DejaVu Sans"/>
              </a:rPr>
              <a:t>Spearmana</a:t>
            </a:r>
            <a:r>
              <a:rPr lang="cs-CZ" sz="1800" b="0" strike="noStrike" spc="-1" dirty="0">
                <a:solidFill>
                  <a:srgbClr val="000000"/>
                </a:solidFill>
                <a:latin typeface="Arial"/>
                <a:ea typeface="DejaVu Sans"/>
              </a:rPr>
              <a:t> </a:t>
            </a:r>
            <a:endParaRPr lang="cs-CZ" sz="1800" b="0" strike="noStrike" spc="-1" dirty="0">
              <a:latin typeface="Arial"/>
            </a:endParaRPr>
          </a:p>
        </p:txBody>
      </p:sp>
      <p:sp>
        <p:nvSpPr>
          <p:cNvPr id="6" name="CustomShape 1"/>
          <p:cNvSpPr/>
          <p:nvPr/>
        </p:nvSpPr>
        <p:spPr>
          <a:xfrm>
            <a:off x="238339" y="1395115"/>
            <a:ext cx="9842286" cy="147587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s-CZ" spc="-1" dirty="0">
                <a:solidFill>
                  <a:srgbClr val="000000"/>
                </a:solidFill>
                <a:latin typeface="Arial"/>
                <a:ea typeface="DejaVu Sans"/>
              </a:rPr>
              <a:t>D</a:t>
            </a:r>
            <a:r>
              <a:rPr lang="cs-CZ" sz="1800" b="0" strike="noStrike" spc="-1" dirty="0" smtClean="0">
                <a:solidFill>
                  <a:srgbClr val="000000"/>
                </a:solidFill>
                <a:latin typeface="Arial"/>
                <a:ea typeface="DejaVu Sans"/>
              </a:rPr>
              <a:t>okáže-li </a:t>
            </a:r>
            <a:r>
              <a:rPr lang="cs-CZ" sz="1800" b="0" strike="noStrike" spc="-1" dirty="0">
                <a:solidFill>
                  <a:srgbClr val="000000"/>
                </a:solidFill>
                <a:latin typeface="Arial"/>
                <a:ea typeface="DejaVu Sans"/>
              </a:rPr>
              <a:t>někdo řešit určitý okruh problémů, dokáže také zároveň řešit i problémy jiného typu. Při testování inteligence se vychází z jednoho všeobecného testu a jeho výsledku v hodnotě inteligenčního kvocientu (IQ).K tomuto účelu se nejčastěji používají např. </a:t>
            </a:r>
            <a:r>
              <a:rPr lang="cs-CZ" sz="1800" b="0" strike="noStrike" spc="-1" dirty="0" err="1">
                <a:solidFill>
                  <a:srgbClr val="000000"/>
                </a:solidFill>
                <a:latin typeface="Arial"/>
                <a:ea typeface="DejaVu Sans"/>
              </a:rPr>
              <a:t>Ravenovy</a:t>
            </a:r>
            <a:r>
              <a:rPr lang="cs-CZ" sz="1800" b="0" strike="noStrike" spc="-1" dirty="0">
                <a:solidFill>
                  <a:srgbClr val="000000"/>
                </a:solidFill>
                <a:latin typeface="Arial"/>
                <a:ea typeface="DejaVu Sans"/>
              </a:rPr>
              <a:t> </a:t>
            </a:r>
            <a:r>
              <a:rPr lang="cs-CZ" sz="1800" b="0" strike="noStrike" spc="-1" dirty="0" smtClean="0">
                <a:solidFill>
                  <a:srgbClr val="000000"/>
                </a:solidFill>
                <a:latin typeface="Arial"/>
                <a:ea typeface="DejaVu Sans"/>
              </a:rPr>
              <a:t>matice. </a:t>
            </a:r>
            <a:r>
              <a:rPr lang="cs-CZ" sz="1800" b="0" strike="noStrike" spc="-1" dirty="0">
                <a:solidFill>
                  <a:srgbClr val="000000"/>
                </a:solidFill>
                <a:latin typeface="Arial"/>
                <a:ea typeface="DejaVu Sans"/>
              </a:rPr>
              <a:t>Experimentálně bylo potvrzeno, že úspěšní řešitelé toho testu jsou rovněž úspěšní v testech zaměřených na speciální schopnosti např. verbální, numerické, paměťové apod.</a:t>
            </a:r>
            <a:endParaRPr lang="cs-CZ" sz="1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CustomShape 1"/>
          <p:cNvSpPr/>
          <p:nvPr/>
        </p:nvSpPr>
        <p:spPr>
          <a:xfrm>
            <a:off x="504000" y="565920"/>
            <a:ext cx="9067680" cy="638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cs-CZ" sz="1800" b="0" strike="noStrike" spc="-1">
                <a:solidFill>
                  <a:srgbClr val="000000"/>
                </a:solidFill>
                <a:latin typeface="Arial"/>
                <a:ea typeface="DejaVu Sans"/>
              </a:rPr>
              <a:t>„g“ faktor</a:t>
            </a:r>
            <a:endParaRPr lang="cs-CZ" sz="1800" b="0" strike="noStrike" spc="-1">
              <a:latin typeface="Arial"/>
            </a:endParaRPr>
          </a:p>
          <a:p>
            <a:pPr>
              <a:lnSpc>
                <a:spcPct val="100000"/>
              </a:lnSpc>
            </a:pPr>
            <a:r>
              <a:rPr lang="cs-CZ" sz="1200" b="0" strike="noStrike" spc="-1">
                <a:solidFill>
                  <a:srgbClr val="000000"/>
                </a:solidFill>
                <a:latin typeface="Arial"/>
                <a:ea typeface="DejaVu Sans"/>
              </a:rPr>
              <a:t>Z originálu The G Factor, Thomas J. Hally, který vyšel v Mensa International Journal květen 2012, přeložil Petr Psutka. Článek je kapitolou z autorovy knihy Concepts of Intelligence</a:t>
            </a:r>
            <a:endParaRPr lang="cs-CZ" sz="1200" b="0" strike="noStrike" spc="-1">
              <a:latin typeface="Arial"/>
            </a:endParaRPr>
          </a:p>
        </p:txBody>
      </p:sp>
      <p:sp>
        <p:nvSpPr>
          <p:cNvPr id="340" name="CustomShape 2"/>
          <p:cNvSpPr/>
          <p:nvPr/>
        </p:nvSpPr>
        <p:spPr>
          <a:xfrm>
            <a:off x="504000" y="1296000"/>
            <a:ext cx="9288840" cy="437455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cs-CZ" b="0" strike="noStrike" spc="-1" dirty="0">
                <a:latin typeface="Arial"/>
                <a:ea typeface="Microsoft YaHei"/>
              </a:rPr>
              <a:t>K nejtěsnějším biologickým korelacím u </a:t>
            </a:r>
            <a:r>
              <a:rPr lang="cs-CZ" b="1" strike="noStrike" spc="-1" dirty="0">
                <a:latin typeface="Arial"/>
                <a:ea typeface="Microsoft YaHei"/>
              </a:rPr>
              <a:t>g-faktoru patří hmotnost </a:t>
            </a:r>
            <a:r>
              <a:rPr lang="cs-CZ" b="1" strike="noStrike" spc="-1" dirty="0" err="1">
                <a:latin typeface="Arial"/>
                <a:ea typeface="Microsoft YaHei"/>
              </a:rPr>
              <a:t>prefrontálního</a:t>
            </a:r>
            <a:r>
              <a:rPr lang="cs-CZ" b="1" strike="noStrike" spc="-1" dirty="0">
                <a:latin typeface="Arial"/>
                <a:ea typeface="Microsoft YaHei"/>
              </a:rPr>
              <a:t> mozkového laloku, celková hmotnost mozku a rychlost </a:t>
            </a:r>
            <a:r>
              <a:rPr lang="cs-CZ" b="1" strike="noStrike" spc="-1" dirty="0" err="1">
                <a:latin typeface="Arial"/>
                <a:ea typeface="Microsoft YaHei"/>
              </a:rPr>
              <a:t>metabolizace</a:t>
            </a:r>
            <a:r>
              <a:rPr lang="cs-CZ" b="1" strike="noStrike" spc="-1" dirty="0">
                <a:latin typeface="Arial"/>
                <a:ea typeface="Microsoft YaHei"/>
              </a:rPr>
              <a:t> glukózy v mozku a kortikální tloušťka.</a:t>
            </a:r>
            <a:r>
              <a:rPr lang="cs-CZ" b="0" strike="noStrike" spc="-1" dirty="0">
                <a:latin typeface="Arial"/>
                <a:ea typeface="Microsoft YaHei"/>
              </a:rPr>
              <a:t> Faktor g rovněž koreluje s celkovými tělesnými rozměry, třebaže poněkud volněji. Současný výzkum naznačuje, že dědičnost g je přibližně 0,85, což je dokonce více než u samotného IQ. Zdá se proto, že dědičnost většiny výsledků testů je nutné přičíst právě g-faktoru a že g a velikost mozku spolu těsně korelují. Studie dvojčat pomocí MRI ukázaly, že objem čelní šedé hmoty významným způsobem koreluje s </a:t>
            </a:r>
            <a:r>
              <a:rPr lang="cs-CZ" b="0" strike="noStrike" spc="-1" dirty="0" smtClean="0">
                <a:latin typeface="Arial"/>
                <a:ea typeface="Microsoft YaHei"/>
              </a:rPr>
              <a:t>„g“ </a:t>
            </a:r>
            <a:r>
              <a:rPr lang="cs-CZ" b="0" strike="noStrike" spc="-1" dirty="0">
                <a:latin typeface="Arial"/>
                <a:ea typeface="Microsoft YaHei"/>
              </a:rPr>
              <a:t>a s dědičností. Korelace mezi velikostí mozku a g je spojena i s mnohými genetickými a mentálními poruchami. </a:t>
            </a:r>
            <a:endParaRPr lang="cs-CZ" b="0" strike="noStrike" spc="-1" dirty="0">
              <a:latin typeface="Arial"/>
            </a:endParaRPr>
          </a:p>
          <a:p>
            <a:pPr>
              <a:lnSpc>
                <a:spcPct val="100000"/>
              </a:lnSpc>
            </a:pPr>
            <a:r>
              <a:rPr lang="cs-CZ" b="0" strike="noStrike" spc="-1" dirty="0">
                <a:latin typeface="Arial"/>
                <a:ea typeface="Microsoft YaHei"/>
              </a:rPr>
              <a:t>Faktor g také předurčuje výkony v pracovní činnosti – a to tím lépe, čím je vykonávaná práce složitější. Ve skutečnosti všeobecná inteligence předurčuje pracovní výkony lépe než kterýkoli jiný charakteristický rys jednotlivce. Hodnota mentálních testů a s nimi spojeného měření g roste se složitostí a prestiží vykonávané činnosti. S tím, jak roste složitost zadaného úkolu, zvyšuje se i úroveň g. Nižší hodnoty g se pak stávají ještě větším handicapem. Tyto vysoké a nízké hodnoty g-faktoru se odrážejí v úspěších nebo neúspěších našich každodenních činností a našich vztahů.</a:t>
            </a:r>
            <a:endParaRPr lang="cs-CZ" b="0" strike="noStrike" spc="-1" dirty="0">
              <a:latin typeface="Arial"/>
            </a:endParaRPr>
          </a:p>
          <a:p>
            <a:pPr>
              <a:lnSpc>
                <a:spcPct val="100000"/>
              </a:lnSpc>
            </a:pPr>
            <a:r>
              <a:rPr lang="cs-CZ" b="0" strike="noStrike" spc="-1" dirty="0">
                <a:latin typeface="Arial"/>
                <a:ea typeface="Microsoft YaHei"/>
              </a:rPr>
              <a:t>  </a:t>
            </a:r>
            <a:endParaRPr lang="cs-CZ"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CustomShape 1"/>
          <p:cNvSpPr/>
          <p:nvPr/>
        </p:nvSpPr>
        <p:spPr>
          <a:xfrm>
            <a:off x="215776" y="242988"/>
            <a:ext cx="9721080" cy="4799860"/>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s-CZ" sz="1800" b="0" strike="noStrike" spc="-1" dirty="0">
                <a:latin typeface="Arial"/>
              </a:rPr>
              <a:t>Četné další studie </a:t>
            </a:r>
            <a:r>
              <a:rPr lang="cs-CZ" spc="-1" dirty="0"/>
              <a:t>potvrdily </a:t>
            </a:r>
            <a:r>
              <a:rPr lang="cs-CZ" sz="1800" b="0" strike="noStrike" spc="-1" dirty="0" err="1">
                <a:latin typeface="Arial"/>
              </a:rPr>
              <a:t>Galtonovy</a:t>
            </a:r>
            <a:r>
              <a:rPr lang="cs-CZ" sz="1800" b="0" strike="noStrike" spc="-1" dirty="0">
                <a:latin typeface="Arial"/>
              </a:rPr>
              <a:t> závěry </a:t>
            </a:r>
            <a:r>
              <a:rPr lang="cs-CZ" sz="1800" b="0" strike="noStrike" spc="-1" dirty="0" smtClean="0">
                <a:latin typeface="Arial"/>
              </a:rPr>
              <a:t>a </a:t>
            </a:r>
            <a:r>
              <a:rPr lang="cs-CZ" sz="1800" b="0" strike="noStrike" spc="-1" dirty="0">
                <a:latin typeface="Arial"/>
              </a:rPr>
              <a:t>zájem o pořadí v rodině a výjimečnost trvá i nadále.</a:t>
            </a:r>
            <a:r>
              <a:rPr lang="cs-CZ" sz="1800" b="1" strike="noStrike" spc="-1" dirty="0">
                <a:solidFill>
                  <a:srgbClr val="C9211E"/>
                </a:solidFill>
                <a:latin typeface="Arial"/>
              </a:rPr>
              <a:t> Korelace mezi prvorozeností a výjimečností</a:t>
            </a:r>
            <a:r>
              <a:rPr lang="cs-CZ" sz="1800" b="0" strike="noStrike" spc="-1" dirty="0">
                <a:latin typeface="Arial"/>
              </a:rPr>
              <a:t> je, jak se zdá, omezena na určité typy vědeckých výkonů, protože později narozené děti mají větší sklony být revoluční, jak coby vůdcové, tak i vědci, a jsou tedy nejspíše mnohem kreativnější nežli prvorozenci</a:t>
            </a:r>
            <a:r>
              <a:rPr lang="cs-CZ" sz="1800" b="0" strike="noStrike" spc="-1" dirty="0" smtClean="0">
                <a:latin typeface="Arial"/>
              </a:rPr>
              <a:t>.</a:t>
            </a:r>
            <a:endParaRPr lang="cs-CZ" sz="1800" b="0" strike="noStrike" spc="-1" dirty="0">
              <a:latin typeface="Arial"/>
            </a:endParaRPr>
          </a:p>
          <a:p>
            <a:pPr>
              <a:lnSpc>
                <a:spcPct val="100000"/>
              </a:lnSpc>
            </a:pPr>
            <a:r>
              <a:rPr lang="cs-CZ" sz="1800" b="0" strike="noStrike" spc="-1" dirty="0">
                <a:latin typeface="Arial"/>
              </a:rPr>
              <a:t>V roce 1973 zveřejnili </a:t>
            </a:r>
            <a:r>
              <a:rPr lang="cs-CZ" sz="1800" b="0" strike="noStrike" spc="-1" dirty="0" err="1">
                <a:latin typeface="Arial"/>
              </a:rPr>
              <a:t>Lillian</a:t>
            </a:r>
            <a:r>
              <a:rPr lang="cs-CZ" sz="1800" b="0" strike="noStrike" spc="-1" dirty="0">
                <a:latin typeface="Arial"/>
              </a:rPr>
              <a:t> </a:t>
            </a:r>
            <a:r>
              <a:rPr lang="cs-CZ" sz="1800" b="0" strike="noStrike" spc="-1" dirty="0" err="1">
                <a:latin typeface="Arial"/>
              </a:rPr>
              <a:t>Belmont</a:t>
            </a:r>
            <a:r>
              <a:rPr lang="cs-CZ" sz="1800" b="0" strike="noStrike" spc="-1" dirty="0">
                <a:latin typeface="Arial"/>
              </a:rPr>
              <a:t> a Francis </a:t>
            </a:r>
            <a:r>
              <a:rPr lang="cs-CZ" sz="1800" b="0" strike="noStrike" spc="-1" dirty="0" err="1">
                <a:latin typeface="Arial"/>
              </a:rPr>
              <a:t>Marolla</a:t>
            </a:r>
            <a:r>
              <a:rPr lang="cs-CZ" sz="1800" b="0" strike="noStrike" spc="-1" dirty="0">
                <a:latin typeface="Arial"/>
              </a:rPr>
              <a:t> výsledky testu provedeného v téměř celé mužské populaci 19letých Holanďanů (celkem 386 114 respondentů). Test zkoumal počet sourozenců, pořadí narození a inteligenci (holandská verze </a:t>
            </a:r>
            <a:r>
              <a:rPr lang="cs-CZ" sz="1800" b="0" strike="noStrike" spc="-1" dirty="0" err="1">
                <a:latin typeface="Arial"/>
              </a:rPr>
              <a:t>Ravenových</a:t>
            </a:r>
            <a:r>
              <a:rPr lang="cs-CZ" sz="1800" b="0" strike="noStrike" spc="-1" dirty="0">
                <a:latin typeface="Arial"/>
              </a:rPr>
              <a:t> progresivních matic, RPM). Výsledky ukázaly, že děti z větších rodin mívají v inteligenčních testech a testech srovnávajících vzdělanost horší výsledky než jejich vrstevníci z menších rodin, dokonce i když eliminujeme sociální skupinu. Prvorození shodně dosahovali v </a:t>
            </a:r>
            <a:r>
              <a:rPr lang="cs-CZ" sz="1800" b="0" strike="noStrike" spc="-1" dirty="0" err="1">
                <a:latin typeface="Arial"/>
              </a:rPr>
              <a:t>Ravenu</a:t>
            </a:r>
            <a:r>
              <a:rPr lang="cs-CZ" sz="1800" b="0" strike="noStrike" spc="-1" dirty="0">
                <a:latin typeface="Arial"/>
              </a:rPr>
              <a:t> lepších výsledků než děti narozené později a až na několik málo výjimek znamenalo stoupající pořadí v řadě sourozenců pokles v dosaženém výsledku testu, a to tak, že prvorození uspěli lépe než druhorození, kteří naproti tomu měli lepší výsledky než třetí v pořadí narození atd. Nárůst počtu sourozenců v rodině obvykle naznačoval pokles výsledků RPM, a to bez ohledu na pořadí v rodině. Například třetí narozené dítě z rodiny se třemi dětmi dosahuje s velkou pravděpodobností vyššího hodnocení než třetí dítě z rodiny se čtyřmi dětmi a třetí dítě z rodiny s pěti dětmi dosahuje ještě nižšího hodnocení a tak dále.</a:t>
            </a:r>
          </a:p>
        </p:txBody>
      </p:sp>
      <p:sp>
        <p:nvSpPr>
          <p:cNvPr id="424" name="CustomShape 2"/>
          <p:cNvSpPr/>
          <p:nvPr/>
        </p:nvSpPr>
        <p:spPr>
          <a:xfrm>
            <a:off x="431800" y="5321301"/>
            <a:ext cx="8946360" cy="27554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1200" b="0" strike="noStrike" spc="-1" dirty="0">
                <a:latin typeface="Arial"/>
              </a:rPr>
              <a:t>https://deti.mensa.cz/index.php?pg=odborne-informace--identifikace-nadani--testovani-inteligence&amp;aid=61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2" name="CustomShape 2"/>
          <p:cNvSpPr/>
          <p:nvPr/>
        </p:nvSpPr>
        <p:spPr>
          <a:xfrm>
            <a:off x="504000" y="1296000"/>
            <a:ext cx="8854200" cy="43182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85000" lnSpcReduction="20000"/>
          </a:bodyPr>
          <a:lstStyle/>
          <a:p>
            <a:pPr marL="216000" indent="-214200">
              <a:lnSpc>
                <a:spcPct val="90000"/>
              </a:lnSpc>
              <a:spcBef>
                <a:spcPts val="1414"/>
              </a:spcBef>
              <a:buClr>
                <a:srgbClr val="000000"/>
              </a:buClr>
              <a:buFont typeface="Wingdings" charset="2"/>
              <a:buChar char=""/>
            </a:pPr>
            <a:r>
              <a:rPr lang="cs-CZ" sz="2400" b="0" strike="noStrike" spc="-1" dirty="0">
                <a:solidFill>
                  <a:srgbClr val="000000"/>
                </a:solidFill>
                <a:latin typeface="Arial"/>
                <a:ea typeface="Microsoft YaHei"/>
              </a:rPr>
              <a:t> </a:t>
            </a:r>
            <a:r>
              <a:rPr lang="cs-CZ" sz="2400" b="0" strike="noStrike" spc="-1" dirty="0" smtClean="0">
                <a:solidFill>
                  <a:srgbClr val="000000"/>
                </a:solidFill>
                <a:latin typeface="Arial"/>
                <a:ea typeface="Microsoft YaHei"/>
              </a:rPr>
              <a:t>Významný americký psycholog, výzkum v mnoha oblastech</a:t>
            </a:r>
          </a:p>
          <a:p>
            <a:pPr marL="216000" indent="-214200">
              <a:lnSpc>
                <a:spcPct val="90000"/>
              </a:lnSpc>
              <a:spcBef>
                <a:spcPts val="1414"/>
              </a:spcBef>
              <a:buClr>
                <a:srgbClr val="000000"/>
              </a:buClr>
              <a:buFont typeface="Wingdings" charset="2"/>
              <a:buChar char=""/>
            </a:pPr>
            <a:r>
              <a:rPr lang="cs-CZ" sz="2400" b="0" strike="noStrike" spc="-1" dirty="0" smtClean="0">
                <a:solidFill>
                  <a:srgbClr val="000000"/>
                </a:solidFill>
                <a:latin typeface="Arial"/>
                <a:ea typeface="Microsoft YaHei"/>
              </a:rPr>
              <a:t> Inteligence </a:t>
            </a:r>
            <a:r>
              <a:rPr lang="cs-CZ" sz="2400" b="0" strike="noStrike" spc="-1" dirty="0">
                <a:solidFill>
                  <a:srgbClr val="000000"/>
                </a:solidFill>
                <a:latin typeface="Arial"/>
                <a:ea typeface="Microsoft YaHei"/>
              </a:rPr>
              <a:t>je kombinací různých charakteristik jedince</a:t>
            </a:r>
            <a:endParaRPr lang="cs-CZ" sz="2400" b="0" strike="noStrike" spc="-1" dirty="0">
              <a:latin typeface="Arial"/>
            </a:endParaRPr>
          </a:p>
          <a:p>
            <a:pPr marL="216000" indent="-214200">
              <a:lnSpc>
                <a:spcPct val="90000"/>
              </a:lnSpc>
              <a:spcBef>
                <a:spcPts val="1414"/>
              </a:spcBef>
              <a:buClr>
                <a:srgbClr val="000000"/>
              </a:buClr>
              <a:buFont typeface="Wingdings" charset="2"/>
              <a:buChar char=""/>
            </a:pPr>
            <a:r>
              <a:rPr lang="cs-CZ" sz="2400" b="0" strike="noStrike" spc="-1" dirty="0">
                <a:solidFill>
                  <a:srgbClr val="000000"/>
                </a:solidFill>
                <a:latin typeface="Arial"/>
                <a:ea typeface="Microsoft YaHei"/>
              </a:rPr>
              <a:t> Zpočátku spolupracoval se </a:t>
            </a:r>
            <a:r>
              <a:rPr lang="cs-CZ" sz="2400" b="0" strike="noStrike" spc="-1" dirty="0" err="1">
                <a:solidFill>
                  <a:srgbClr val="000000"/>
                </a:solidFill>
                <a:latin typeface="Arial"/>
                <a:ea typeface="Microsoft YaHei"/>
              </a:rPr>
              <a:t>Spearmanem</a:t>
            </a:r>
            <a:endParaRPr lang="cs-CZ" sz="2400" b="0" strike="noStrike" spc="-1" dirty="0">
              <a:latin typeface="Arial"/>
            </a:endParaRPr>
          </a:p>
          <a:p>
            <a:pPr marL="216000" indent="-214200">
              <a:lnSpc>
                <a:spcPct val="90000"/>
              </a:lnSpc>
              <a:spcBef>
                <a:spcPts val="1414"/>
              </a:spcBef>
              <a:buClr>
                <a:srgbClr val="000000"/>
              </a:buClr>
              <a:buFont typeface="Wingdings" charset="2"/>
              <a:buChar char=""/>
            </a:pPr>
            <a:r>
              <a:rPr lang="cs-CZ" sz="2400" b="0" strike="noStrike" spc="-1" dirty="0">
                <a:solidFill>
                  <a:srgbClr val="000000"/>
                </a:solidFill>
                <a:latin typeface="Arial"/>
                <a:ea typeface="Microsoft YaHei"/>
              </a:rPr>
              <a:t> </a:t>
            </a:r>
            <a:r>
              <a:rPr lang="cs-CZ" sz="2400" b="0" strike="noStrike" spc="-1" dirty="0">
                <a:solidFill>
                  <a:srgbClr val="FF0000"/>
                </a:solidFill>
                <a:latin typeface="Arial"/>
                <a:ea typeface="Microsoft YaHei"/>
              </a:rPr>
              <a:t>Fluidní inteligence </a:t>
            </a:r>
            <a:r>
              <a:rPr lang="cs-CZ" sz="2400" b="0" strike="noStrike" spc="-1" dirty="0" smtClean="0">
                <a:solidFill>
                  <a:srgbClr val="FF0000"/>
                </a:solidFill>
                <a:latin typeface="Arial"/>
                <a:ea typeface="Microsoft YaHei"/>
              </a:rPr>
              <a:t>- </a:t>
            </a:r>
            <a:r>
              <a:rPr lang="cs-CZ" sz="2400" b="0" strike="noStrike" spc="-1" dirty="0" smtClean="0">
                <a:solidFill>
                  <a:srgbClr val="000000"/>
                </a:solidFill>
                <a:latin typeface="Arial"/>
                <a:ea typeface="Microsoft YaHei"/>
              </a:rPr>
              <a:t>vrozená </a:t>
            </a:r>
            <a:r>
              <a:rPr lang="cs-CZ" sz="2400" b="0" strike="noStrike" spc="-1" dirty="0">
                <a:solidFill>
                  <a:srgbClr val="000000"/>
                </a:solidFill>
                <a:latin typeface="Arial"/>
                <a:ea typeface="Microsoft YaHei"/>
              </a:rPr>
              <a:t>schopnost učit se a nalézat efektivní řešení problémů, jakýsi potenciál, který je možno kdykoli zaktivovat a využít při běžném životě</a:t>
            </a:r>
            <a:r>
              <a:rPr lang="cs-CZ" sz="2400" b="0" strike="noStrike" spc="-1" dirty="0" smtClean="0">
                <a:solidFill>
                  <a:srgbClr val="000000"/>
                </a:solidFill>
                <a:latin typeface="Arial"/>
                <a:ea typeface="Microsoft YaHei"/>
              </a:rPr>
              <a:t>. </a:t>
            </a:r>
            <a:r>
              <a:rPr lang="cs-CZ" sz="2400" spc="-1" dirty="0">
                <a:solidFill>
                  <a:srgbClr val="000000"/>
                </a:solidFill>
                <a:latin typeface="Arial"/>
                <a:ea typeface="Microsoft YaHei"/>
              </a:rPr>
              <a:t>D</a:t>
            </a:r>
            <a:r>
              <a:rPr lang="cs-CZ" altLang="cs-CZ" sz="2400" dirty="0" smtClean="0">
                <a:ea typeface="Microsoft YaHei" charset="-122"/>
              </a:rPr>
              <a:t>ána </a:t>
            </a:r>
            <a:r>
              <a:rPr lang="cs-CZ" altLang="cs-CZ" sz="2400" dirty="0">
                <a:ea typeface="Microsoft YaHei" charset="-122"/>
              </a:rPr>
              <a:t>biologickou kapacitou mozku, umožňuje chápání abstraktních a často nových vztahů, což se vyžaduje v testech zaměřených na induktivní logické uvažování (kde </a:t>
            </a:r>
            <a:r>
              <a:rPr lang="pl-PL" altLang="cs-CZ" sz="2400" dirty="0">
                <a:ea typeface="Microsoft YaHei" charset="-122"/>
              </a:rPr>
              <a:t>člověk postupuje od specifického k obecnému), jako je </a:t>
            </a:r>
            <a:r>
              <a:rPr lang="cs-CZ" altLang="cs-CZ" sz="2400" dirty="0">
                <a:ea typeface="Microsoft YaHei" charset="-122"/>
              </a:rPr>
              <a:t>doplňování číselných řad a </a:t>
            </a:r>
            <a:r>
              <a:rPr lang="cs-CZ" altLang="cs-CZ" sz="2400" dirty="0" smtClean="0">
                <a:ea typeface="Microsoft YaHei" charset="-122"/>
              </a:rPr>
              <a:t>analogie. Stárnutím klesá úroveň. </a:t>
            </a:r>
            <a:endParaRPr lang="cs-CZ" sz="2400" b="0" strike="noStrike" spc="-1" dirty="0" smtClean="0">
              <a:solidFill>
                <a:srgbClr val="000000"/>
              </a:solidFill>
              <a:latin typeface="Arial"/>
              <a:ea typeface="Microsoft YaHei"/>
            </a:endParaRPr>
          </a:p>
          <a:p>
            <a:pPr marL="216000" indent="-214200">
              <a:lnSpc>
                <a:spcPct val="90000"/>
              </a:lnSpc>
              <a:spcBef>
                <a:spcPts val="1414"/>
              </a:spcBef>
              <a:buClr>
                <a:srgbClr val="000000"/>
              </a:buClr>
              <a:buFont typeface="Wingdings" charset="2"/>
              <a:buChar char=""/>
            </a:pPr>
            <a:r>
              <a:rPr lang="cs-CZ" sz="2400" b="0" strike="noStrike" spc="-1" dirty="0" smtClean="0">
                <a:solidFill>
                  <a:srgbClr val="FF0000"/>
                </a:solidFill>
                <a:latin typeface="Arial"/>
                <a:ea typeface="Microsoft YaHei"/>
              </a:rPr>
              <a:t>Krystalizovaná </a:t>
            </a:r>
            <a:r>
              <a:rPr lang="cs-CZ" sz="2400" b="0" strike="noStrike" spc="-1" dirty="0">
                <a:solidFill>
                  <a:srgbClr val="FF0000"/>
                </a:solidFill>
                <a:latin typeface="Arial"/>
                <a:ea typeface="Microsoft YaHei"/>
              </a:rPr>
              <a:t>inteligence </a:t>
            </a:r>
            <a:r>
              <a:rPr lang="cs-CZ" sz="2400" b="0" strike="noStrike" spc="-1" dirty="0">
                <a:solidFill>
                  <a:srgbClr val="000000"/>
                </a:solidFill>
                <a:latin typeface="Arial"/>
                <a:ea typeface="Microsoft YaHei"/>
              </a:rPr>
              <a:t>-  založená na zkušenostech, na znalostech a naučených dovednostech, a zároveň zahrnuje i slovní zásobu. Je to schopnost využít takto získané znalosti při řešení problémů. Tento typ inteligence je tedy silně kulturně </a:t>
            </a:r>
            <a:r>
              <a:rPr lang="cs-CZ" sz="2400" b="0" strike="noStrike" spc="-1" dirty="0" smtClean="0">
                <a:solidFill>
                  <a:srgbClr val="000000"/>
                </a:solidFill>
                <a:latin typeface="Arial"/>
                <a:ea typeface="Microsoft YaHei"/>
              </a:rPr>
              <a:t>determinován (úroveň rodin a inteligence dětí).  </a:t>
            </a:r>
            <a:r>
              <a:rPr lang="cs-CZ" sz="2400" spc="-1" dirty="0">
                <a:solidFill>
                  <a:srgbClr val="000000"/>
                </a:solidFill>
                <a:ea typeface="Microsoft YaHei"/>
              </a:rPr>
              <a:t>Je vytvářena ontogenetickou zkušeností a především vzděláváním. Měří se testy všeobecných znalostí a testy slovními. </a:t>
            </a:r>
            <a:endParaRPr lang="cs-CZ" sz="2400" spc="-1" dirty="0"/>
          </a:p>
          <a:p>
            <a:pPr marL="216000" indent="-214200">
              <a:lnSpc>
                <a:spcPct val="90000"/>
              </a:lnSpc>
              <a:spcBef>
                <a:spcPts val="1414"/>
              </a:spcBef>
              <a:buClr>
                <a:srgbClr val="000000"/>
              </a:buClr>
              <a:buFont typeface="Wingdings" charset="2"/>
              <a:buChar char=""/>
            </a:pPr>
            <a:endParaRPr lang="cs-CZ" sz="2400" b="0" strike="noStrike" spc="-1" dirty="0">
              <a:latin typeface="Arial"/>
            </a:endParaRPr>
          </a:p>
        </p:txBody>
      </p:sp>
      <p:sp>
        <p:nvSpPr>
          <p:cNvPr id="2" name="Obdélník 1"/>
          <p:cNvSpPr/>
          <p:nvPr/>
        </p:nvSpPr>
        <p:spPr>
          <a:xfrm>
            <a:off x="431800" y="142749"/>
            <a:ext cx="8477909" cy="923330"/>
          </a:xfrm>
          <a:prstGeom prst="rect">
            <a:avLst/>
          </a:prstGeom>
          <a:solidFill>
            <a:schemeClr val="accent6">
              <a:lumMod val="75000"/>
            </a:schemeClr>
          </a:solidFill>
        </p:spPr>
        <p:txBody>
          <a:bodyPr wrap="square">
            <a:spAutoFit/>
          </a:bodyPr>
          <a:lstStyle/>
          <a:p>
            <a:pPr>
              <a:lnSpc>
                <a:spcPct val="100000"/>
              </a:lnSpc>
            </a:pPr>
            <a:r>
              <a:rPr lang="cs-CZ" sz="3600" b="1" spc="-1" dirty="0">
                <a:solidFill>
                  <a:srgbClr val="000000"/>
                </a:solidFill>
              </a:rPr>
              <a:t>Raymond </a:t>
            </a:r>
            <a:r>
              <a:rPr lang="cs-CZ" sz="3600" b="1" spc="-1" dirty="0" err="1" smtClean="0">
                <a:solidFill>
                  <a:srgbClr val="000000"/>
                </a:solidFill>
              </a:rPr>
              <a:t>Cattell</a:t>
            </a:r>
            <a:endParaRPr lang="cs-CZ" sz="3600" b="1" spc="-1" dirty="0" smtClean="0">
              <a:solidFill>
                <a:srgbClr val="000000"/>
              </a:solidFill>
            </a:endParaRPr>
          </a:p>
          <a:p>
            <a:pPr>
              <a:lnSpc>
                <a:spcPct val="100000"/>
              </a:lnSpc>
            </a:pPr>
            <a:r>
              <a:rPr lang="cs-CZ" spc="-1" dirty="0" smtClean="0">
                <a:solidFill>
                  <a:srgbClr val="000000"/>
                </a:solidFill>
              </a:rPr>
              <a:t>1905-1998</a:t>
            </a:r>
            <a:endParaRPr lang="cs-CZ" spc="-1" dirty="0"/>
          </a:p>
        </p:txBody>
      </p:sp>
      <p:pic>
        <p:nvPicPr>
          <p:cNvPr id="8" name="Obrázek 331"/>
          <p:cNvPicPr/>
          <p:nvPr/>
        </p:nvPicPr>
        <p:blipFill>
          <a:blip r:embed="rId3"/>
          <a:stretch/>
        </p:blipFill>
        <p:spPr>
          <a:xfrm rot="21585000">
            <a:off x="8371271" y="214499"/>
            <a:ext cx="1244520" cy="1703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CustomShape 1"/>
          <p:cNvSpPr/>
          <p:nvPr/>
        </p:nvSpPr>
        <p:spPr>
          <a:xfrm>
            <a:off x="359792" y="239413"/>
            <a:ext cx="9145016" cy="677108"/>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p:style>
        <p:txBody>
          <a:bodyPr wrap="square" lIns="0" tIns="0" rIns="0" bIns="0" anchor="ctr">
            <a:spAutoFit/>
          </a:bodyPr>
          <a:lstStyle/>
          <a:p>
            <a:pPr>
              <a:lnSpc>
                <a:spcPct val="100000"/>
              </a:lnSpc>
            </a:pPr>
            <a:r>
              <a:rPr lang="cs-CZ" sz="4400" b="0" strike="noStrike" spc="-1">
                <a:solidFill>
                  <a:srgbClr val="000000"/>
                </a:solidFill>
                <a:latin typeface="Arial"/>
                <a:ea typeface="DejaVu Sans"/>
              </a:rPr>
              <a:t>Raymond   Cattell</a:t>
            </a:r>
            <a:endParaRPr lang="cs-CZ" sz="4400" b="0" strike="noStrike" spc="-1">
              <a:latin typeface="Arial"/>
            </a:endParaRPr>
          </a:p>
        </p:txBody>
      </p:sp>
      <p:pic>
        <p:nvPicPr>
          <p:cNvPr id="344" name="Obrázek 330"/>
          <p:cNvPicPr/>
          <p:nvPr/>
        </p:nvPicPr>
        <p:blipFill>
          <a:blip r:embed="rId2"/>
          <a:stretch/>
        </p:blipFill>
        <p:spPr>
          <a:xfrm>
            <a:off x="1727944" y="1251099"/>
            <a:ext cx="6264688" cy="4183004"/>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CustomShape 1"/>
          <p:cNvSpPr/>
          <p:nvPr/>
        </p:nvSpPr>
        <p:spPr>
          <a:xfrm>
            <a:off x="1728000" y="408187"/>
            <a:ext cx="7843680" cy="954107"/>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p:style>
        <p:txBody>
          <a:bodyPr lIns="0" tIns="0" rIns="0" bIns="0" anchor="ctr">
            <a:spAutoFit/>
          </a:bodyPr>
          <a:lstStyle/>
          <a:p>
            <a:r>
              <a:rPr lang="cs-CZ" sz="4400" b="1" strike="noStrike" spc="-1" dirty="0" err="1">
                <a:solidFill>
                  <a:srgbClr val="000000"/>
                </a:solidFill>
                <a:latin typeface="Arial"/>
                <a:ea typeface="Microsoft YaHei"/>
              </a:rPr>
              <a:t>Joy</a:t>
            </a:r>
            <a:r>
              <a:rPr lang="cs-CZ" sz="4400" b="1" strike="noStrike" spc="-1" dirty="0">
                <a:solidFill>
                  <a:srgbClr val="000000"/>
                </a:solidFill>
                <a:latin typeface="Arial"/>
                <a:ea typeface="Microsoft YaHei"/>
              </a:rPr>
              <a:t> Paul  </a:t>
            </a:r>
            <a:r>
              <a:rPr lang="cs-CZ" sz="4400" b="1" strike="noStrike" spc="-1" dirty="0" err="1">
                <a:solidFill>
                  <a:srgbClr val="000000"/>
                </a:solidFill>
                <a:latin typeface="Arial"/>
                <a:ea typeface="Microsoft YaHei"/>
              </a:rPr>
              <a:t>Guilford</a:t>
            </a:r>
            <a:r>
              <a:rPr lang="cs-CZ" sz="4400" b="1" strike="noStrike" spc="-1" dirty="0">
                <a:solidFill>
                  <a:srgbClr val="000000"/>
                </a:solidFill>
                <a:latin typeface="Arial"/>
                <a:ea typeface="Microsoft YaHei"/>
              </a:rPr>
              <a:t>  </a:t>
            </a:r>
            <a:r>
              <a:rPr dirty="0"/>
              <a:t/>
            </a:r>
            <a:br>
              <a:rPr dirty="0"/>
            </a:br>
            <a:r>
              <a:rPr lang="cs-CZ" dirty="0" smtClean="0"/>
              <a:t>1897-1987</a:t>
            </a:r>
            <a:endParaRPr lang="cs-CZ" dirty="0" smtClean="0"/>
          </a:p>
        </p:txBody>
      </p:sp>
      <p:sp>
        <p:nvSpPr>
          <p:cNvPr id="353" name="CustomShape 2"/>
          <p:cNvSpPr/>
          <p:nvPr/>
        </p:nvSpPr>
        <p:spPr>
          <a:xfrm>
            <a:off x="1584000" y="1823400"/>
            <a:ext cx="8208840" cy="3845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53500" lnSpcReduction="20000"/>
          </a:bodyPr>
          <a:lstStyle/>
          <a:p>
            <a:pPr>
              <a:lnSpc>
                <a:spcPct val="100000"/>
              </a:lnSpc>
              <a:spcBef>
                <a:spcPts val="1417"/>
              </a:spcBef>
            </a:pPr>
            <a:r>
              <a:rPr lang="cs-CZ" sz="2000" b="0" strike="noStrike" spc="-1" dirty="0">
                <a:solidFill>
                  <a:srgbClr val="000000"/>
                </a:solidFill>
                <a:latin typeface="Arial"/>
                <a:ea typeface="Microsoft YaHei"/>
              </a:rPr>
              <a:t> </a:t>
            </a:r>
            <a:endParaRPr lang="cs-CZ" sz="2000" b="0" strike="noStrike" spc="-1" dirty="0" smtClean="0">
              <a:solidFill>
                <a:srgbClr val="000000"/>
              </a:solidFill>
              <a:latin typeface="Arial"/>
              <a:ea typeface="Microsoft YaHei"/>
            </a:endParaRPr>
          </a:p>
          <a:p>
            <a:pPr>
              <a:lnSpc>
                <a:spcPct val="100000"/>
              </a:lnSpc>
              <a:spcBef>
                <a:spcPts val="1417"/>
              </a:spcBef>
            </a:pPr>
            <a:r>
              <a:rPr lang="cs-CZ" sz="2600" b="0" strike="noStrike" spc="-1" dirty="0" smtClean="0">
                <a:solidFill>
                  <a:srgbClr val="000000"/>
                </a:solidFill>
                <a:latin typeface="Arial"/>
                <a:ea typeface="Microsoft YaHei"/>
              </a:rPr>
              <a:t>„</a:t>
            </a:r>
            <a:r>
              <a:rPr lang="cs-CZ" sz="2600" b="0" strike="noStrike" spc="-1" dirty="0">
                <a:solidFill>
                  <a:srgbClr val="000000"/>
                </a:solidFill>
                <a:latin typeface="Arial"/>
                <a:ea typeface="Microsoft YaHei"/>
              </a:rPr>
              <a:t>atomizace intelektu</a:t>
            </a:r>
            <a:r>
              <a:rPr lang="cs-CZ" sz="2600" b="0" strike="noStrike" spc="-1" dirty="0" smtClean="0">
                <a:solidFill>
                  <a:srgbClr val="000000"/>
                </a:solidFill>
                <a:latin typeface="Arial"/>
                <a:ea typeface="Microsoft YaHei"/>
              </a:rPr>
              <a:t>“</a:t>
            </a:r>
            <a:endParaRPr lang="cs-CZ" sz="2600" b="0" strike="noStrike" spc="-1" dirty="0">
              <a:latin typeface="Arial"/>
            </a:endParaRPr>
          </a:p>
          <a:p>
            <a:pPr marL="432000" indent="-320040">
              <a:spcBef>
                <a:spcPts val="1417"/>
              </a:spcBef>
              <a:buClr>
                <a:srgbClr val="000000"/>
              </a:buClr>
              <a:buSzPct val="45000"/>
              <a:buFont typeface="Wingdings" charset="2"/>
              <a:buChar char=""/>
            </a:pPr>
            <a:r>
              <a:rPr lang="cs-CZ" sz="2600" b="0" strike="noStrike" spc="-1" dirty="0">
                <a:solidFill>
                  <a:srgbClr val="000000"/>
                </a:solidFill>
                <a:latin typeface="Arial"/>
                <a:ea typeface="Microsoft YaHei"/>
              </a:rPr>
              <a:t>kombinace tří kritérií: </a:t>
            </a:r>
            <a:r>
              <a:rPr lang="cs-CZ" sz="2600" b="0" strike="noStrike" spc="-1" dirty="0" smtClean="0">
                <a:solidFill>
                  <a:srgbClr val="000000"/>
                </a:solidFill>
                <a:latin typeface="Arial"/>
                <a:ea typeface="Microsoft YaHei"/>
              </a:rPr>
              <a:t>intelektových (mentálních)  operací (procesů), intelektových </a:t>
            </a:r>
            <a:r>
              <a:rPr lang="cs-CZ" sz="2600" b="0" strike="noStrike" spc="-1" dirty="0">
                <a:solidFill>
                  <a:srgbClr val="000000"/>
                </a:solidFill>
                <a:latin typeface="Arial"/>
                <a:ea typeface="Microsoft YaHei"/>
              </a:rPr>
              <a:t>činností </a:t>
            </a:r>
            <a:r>
              <a:rPr lang="cs-CZ" sz="2600" b="0" strike="noStrike" spc="-1" dirty="0" smtClean="0">
                <a:solidFill>
                  <a:srgbClr val="000000"/>
                </a:solidFill>
                <a:latin typeface="Arial"/>
                <a:ea typeface="Microsoft YaHei"/>
              </a:rPr>
              <a:t>(produktů mentálních činností) a obsahů</a:t>
            </a:r>
            <a:r>
              <a:rPr lang="cs-CZ" sz="2600" b="0" strike="noStrike" spc="-1" dirty="0">
                <a:solidFill>
                  <a:srgbClr val="000000"/>
                </a:solidFill>
                <a:latin typeface="Arial"/>
                <a:ea typeface="Microsoft YaHei"/>
              </a:rPr>
              <a:t>, </a:t>
            </a:r>
            <a:r>
              <a:rPr lang="cs-CZ" sz="2600" b="0" strike="noStrike" spc="-1" dirty="0" smtClean="0">
                <a:solidFill>
                  <a:srgbClr val="000000"/>
                </a:solidFill>
                <a:latin typeface="Arial"/>
                <a:ea typeface="Microsoft YaHei"/>
              </a:rPr>
              <a:t>kterých se intelektová </a:t>
            </a:r>
            <a:r>
              <a:rPr lang="cs-CZ" sz="2600" b="0" strike="noStrike" spc="-1" dirty="0">
                <a:solidFill>
                  <a:srgbClr val="000000"/>
                </a:solidFill>
                <a:latin typeface="Arial"/>
                <a:ea typeface="Microsoft YaHei"/>
              </a:rPr>
              <a:t>činnost </a:t>
            </a:r>
            <a:r>
              <a:rPr lang="cs-CZ" sz="2600" b="0" strike="noStrike" spc="-1" dirty="0" smtClean="0">
                <a:solidFill>
                  <a:srgbClr val="000000"/>
                </a:solidFill>
                <a:latin typeface="Arial"/>
                <a:ea typeface="Microsoft YaHei"/>
              </a:rPr>
              <a:t>týká. </a:t>
            </a:r>
          </a:p>
          <a:p>
            <a:pPr marL="432000" indent="-320040">
              <a:lnSpc>
                <a:spcPct val="100000"/>
              </a:lnSpc>
              <a:spcBef>
                <a:spcPts val="1417"/>
              </a:spcBef>
              <a:buClr>
                <a:srgbClr val="000000"/>
              </a:buClr>
              <a:buSzPct val="45000"/>
              <a:buFont typeface="Wingdings" charset="2"/>
              <a:buChar char=""/>
            </a:pPr>
            <a:r>
              <a:rPr lang="cs-CZ" sz="2600" b="0" strike="noStrike" spc="-1" dirty="0" smtClean="0">
                <a:solidFill>
                  <a:srgbClr val="000000"/>
                </a:solidFill>
                <a:latin typeface="Arial"/>
                <a:ea typeface="Microsoft YaHei"/>
              </a:rPr>
              <a:t>r</a:t>
            </a:r>
            <a:r>
              <a:rPr lang="cs-CZ" sz="2600" b="0" strike="noStrike" spc="-1" dirty="0">
                <a:solidFill>
                  <a:srgbClr val="000000"/>
                </a:solidFill>
                <a:latin typeface="Arial"/>
                <a:ea typeface="Microsoft YaHei"/>
              </a:rPr>
              <a:t>. 1959 první model se 120 elementárními </a:t>
            </a:r>
            <a:r>
              <a:rPr lang="cs-CZ" sz="2600" b="0" strike="noStrike" spc="-1" dirty="0" smtClean="0">
                <a:solidFill>
                  <a:srgbClr val="000000"/>
                </a:solidFill>
                <a:latin typeface="Arial"/>
                <a:ea typeface="Microsoft YaHei"/>
              </a:rPr>
              <a:t>schopnostmi. </a:t>
            </a:r>
            <a:r>
              <a:rPr lang="cs-CZ" sz="2400" spc="-1" dirty="0">
                <a:solidFill>
                  <a:srgbClr val="000000"/>
                </a:solidFill>
                <a:ea typeface="Microsoft YaHei"/>
              </a:rPr>
              <a:t>Vyjádření inteligence hodnotou IQ je </a:t>
            </a:r>
            <a:r>
              <a:rPr lang="cs-CZ" sz="2400" spc="-1" dirty="0" smtClean="0">
                <a:solidFill>
                  <a:srgbClr val="000000"/>
                </a:solidFill>
                <a:ea typeface="Microsoft YaHei"/>
              </a:rPr>
              <a:t>možné tedy </a:t>
            </a:r>
            <a:r>
              <a:rPr lang="cs-CZ" sz="2400" spc="-1" dirty="0">
                <a:solidFill>
                  <a:srgbClr val="000000"/>
                </a:solidFill>
                <a:ea typeface="Microsoft YaHei"/>
              </a:rPr>
              <a:t>na základě 120 </a:t>
            </a:r>
            <a:r>
              <a:rPr lang="cs-CZ" sz="2400" spc="-1" dirty="0" smtClean="0">
                <a:solidFill>
                  <a:srgbClr val="000000"/>
                </a:solidFill>
                <a:ea typeface="Microsoft YaHei"/>
              </a:rPr>
              <a:t>faktorů. </a:t>
            </a:r>
            <a:endParaRPr lang="cs-CZ" sz="2600" b="0" strike="noStrike" spc="-1" dirty="0">
              <a:latin typeface="Arial"/>
            </a:endParaRPr>
          </a:p>
          <a:p>
            <a:pPr marL="432000" indent="-320040">
              <a:lnSpc>
                <a:spcPct val="100000"/>
              </a:lnSpc>
              <a:spcBef>
                <a:spcPts val="1417"/>
              </a:spcBef>
              <a:buClr>
                <a:srgbClr val="000000"/>
              </a:buClr>
              <a:buSzPct val="45000"/>
              <a:buFont typeface="Wingdings" charset="2"/>
              <a:buChar char=""/>
            </a:pPr>
            <a:r>
              <a:rPr lang="cs-CZ" sz="2600" b="0" strike="noStrike" spc="-1" dirty="0">
                <a:solidFill>
                  <a:srgbClr val="000000"/>
                </a:solidFill>
                <a:latin typeface="Arial"/>
                <a:ea typeface="Microsoft YaHei"/>
              </a:rPr>
              <a:t>r. 1985 změna: rozdělil  v modelu paměťové operace na zaznamenávání (</a:t>
            </a:r>
            <a:r>
              <a:rPr lang="cs-CZ" sz="2600" b="0" strike="noStrike" spc="-1" dirty="0" err="1">
                <a:solidFill>
                  <a:srgbClr val="000000"/>
                </a:solidFill>
                <a:latin typeface="Arial"/>
                <a:ea typeface="Microsoft YaHei"/>
              </a:rPr>
              <a:t>recording</a:t>
            </a:r>
            <a:r>
              <a:rPr lang="cs-CZ" sz="2600" b="0" strike="noStrike" spc="-1" dirty="0">
                <a:solidFill>
                  <a:srgbClr val="000000"/>
                </a:solidFill>
                <a:latin typeface="Arial"/>
                <a:ea typeface="Microsoft YaHei"/>
              </a:rPr>
              <a:t>) a uchovávání (</a:t>
            </a:r>
            <a:r>
              <a:rPr lang="cs-CZ" sz="2600" b="0" strike="noStrike" spc="-1" dirty="0" err="1">
                <a:solidFill>
                  <a:srgbClr val="000000"/>
                </a:solidFill>
                <a:latin typeface="Arial"/>
                <a:ea typeface="Microsoft YaHei"/>
              </a:rPr>
              <a:t>retention</a:t>
            </a:r>
            <a:r>
              <a:rPr lang="cs-CZ" sz="2600" b="0" strike="noStrike" spc="-1" dirty="0">
                <a:solidFill>
                  <a:srgbClr val="000000"/>
                </a:solidFill>
                <a:latin typeface="Arial"/>
                <a:ea typeface="Microsoft YaHei"/>
              </a:rPr>
              <a:t>) </a:t>
            </a:r>
            <a:r>
              <a:rPr lang="cs-CZ" sz="2600" b="0" strike="noStrike" spc="-1" dirty="0" smtClean="0">
                <a:solidFill>
                  <a:srgbClr val="000000"/>
                </a:solidFill>
                <a:latin typeface="Arial"/>
                <a:ea typeface="Microsoft YaHei"/>
              </a:rPr>
              <a:t>informací. Model  podobu 180 buněk (</a:t>
            </a:r>
            <a:r>
              <a:rPr lang="cs-CZ" sz="2600" b="0" strike="noStrike" spc="-1" dirty="0">
                <a:solidFill>
                  <a:srgbClr val="000000"/>
                </a:solidFill>
                <a:latin typeface="Arial"/>
                <a:ea typeface="Microsoft YaHei"/>
              </a:rPr>
              <a:t>6  operací  x  5  obsahů  x  </a:t>
            </a:r>
            <a:r>
              <a:rPr lang="cs-CZ" sz="2600" b="0" strike="noStrike" spc="-1" dirty="0" smtClean="0">
                <a:solidFill>
                  <a:srgbClr val="000000"/>
                </a:solidFill>
                <a:latin typeface="Arial"/>
                <a:ea typeface="Microsoft YaHei"/>
              </a:rPr>
              <a:t>6 činností)  </a:t>
            </a:r>
            <a:endParaRPr lang="cs-CZ" sz="2600" b="0" strike="noStrike" spc="-1" dirty="0">
              <a:latin typeface="Arial"/>
            </a:endParaRPr>
          </a:p>
          <a:p>
            <a:pPr marL="432000" indent="-320040">
              <a:lnSpc>
                <a:spcPct val="100000"/>
              </a:lnSpc>
              <a:spcBef>
                <a:spcPts val="1417"/>
              </a:spcBef>
              <a:buClr>
                <a:srgbClr val="000000"/>
              </a:buClr>
              <a:buSzPct val="45000"/>
              <a:buFont typeface="Wingdings" charset="2"/>
              <a:buChar char=""/>
            </a:pPr>
            <a:r>
              <a:rPr lang="cs-CZ" sz="2600" b="0" strike="noStrike" spc="-1" dirty="0" smtClean="0">
                <a:solidFill>
                  <a:srgbClr val="000000"/>
                </a:solidFill>
                <a:latin typeface="Arial"/>
                <a:ea typeface="Microsoft YaHei"/>
              </a:rPr>
              <a:t>Operace: </a:t>
            </a:r>
            <a:r>
              <a:rPr lang="cs-CZ" sz="2600" b="0" strike="noStrike" spc="-1" dirty="0">
                <a:solidFill>
                  <a:srgbClr val="000000"/>
                </a:solidFill>
                <a:latin typeface="Arial"/>
                <a:ea typeface="Microsoft YaHei"/>
              </a:rPr>
              <a:t>Poznávání; Vštěpování do paměti; Uchovávání v paměti; Produktivní konvergentní myšlení; Produktivní divergentní myšlení; Hodnocení </a:t>
            </a:r>
            <a:endParaRPr lang="cs-CZ" sz="2600" b="0" strike="noStrike" spc="-1" dirty="0">
              <a:latin typeface="Arial"/>
            </a:endParaRPr>
          </a:p>
          <a:p>
            <a:pPr marL="432000" indent="-320040">
              <a:lnSpc>
                <a:spcPct val="100000"/>
              </a:lnSpc>
              <a:spcBef>
                <a:spcPts val="1417"/>
              </a:spcBef>
              <a:buClr>
                <a:srgbClr val="000000"/>
              </a:buClr>
              <a:buSzPct val="45000"/>
              <a:buFont typeface="Wingdings" charset="2"/>
              <a:buChar char=""/>
            </a:pPr>
            <a:r>
              <a:rPr lang="cs-CZ" sz="2600" b="0" strike="noStrike" spc="-1" dirty="0">
                <a:solidFill>
                  <a:srgbClr val="000000"/>
                </a:solidFill>
                <a:latin typeface="Arial"/>
                <a:ea typeface="Microsoft YaHei"/>
              </a:rPr>
              <a:t>Obsahy: </a:t>
            </a:r>
            <a:r>
              <a:rPr lang="cs-CZ" sz="2600" spc="-1" dirty="0">
                <a:solidFill>
                  <a:srgbClr val="000000"/>
                </a:solidFill>
                <a:latin typeface="Arial"/>
                <a:ea typeface="Microsoft YaHei"/>
              </a:rPr>
              <a:t>V</a:t>
            </a:r>
            <a:r>
              <a:rPr lang="cs-CZ" sz="2600" b="0" strike="noStrike" spc="-1" dirty="0" smtClean="0">
                <a:solidFill>
                  <a:srgbClr val="000000"/>
                </a:solidFill>
                <a:latin typeface="Arial"/>
                <a:ea typeface="Microsoft YaHei"/>
              </a:rPr>
              <a:t>izuální</a:t>
            </a:r>
            <a:r>
              <a:rPr lang="cs-CZ" sz="2600" b="0" strike="noStrike" spc="-1" dirty="0">
                <a:solidFill>
                  <a:srgbClr val="000000"/>
                </a:solidFill>
                <a:latin typeface="Arial"/>
                <a:ea typeface="Microsoft YaHei"/>
              </a:rPr>
              <a:t>; Auditivní; Symbolický; Sémantický; Behaviorální</a:t>
            </a:r>
            <a:endParaRPr lang="cs-CZ" sz="2600" b="0" strike="noStrike" spc="-1" dirty="0">
              <a:latin typeface="Arial"/>
            </a:endParaRPr>
          </a:p>
          <a:p>
            <a:pPr marL="432000" indent="-320040">
              <a:lnSpc>
                <a:spcPct val="100000"/>
              </a:lnSpc>
              <a:spcBef>
                <a:spcPts val="1417"/>
              </a:spcBef>
              <a:buClr>
                <a:srgbClr val="000000"/>
              </a:buClr>
              <a:buSzPct val="45000"/>
              <a:buFont typeface="Wingdings" charset="2"/>
              <a:buChar char=""/>
            </a:pPr>
            <a:r>
              <a:rPr lang="cs-CZ" sz="2600" b="0" strike="noStrike" spc="-1" dirty="0">
                <a:solidFill>
                  <a:srgbClr val="000000"/>
                </a:solidFill>
                <a:latin typeface="Arial"/>
                <a:ea typeface="Microsoft YaHei"/>
              </a:rPr>
              <a:t>Produkty: Jednotky; Třídy; Vztahy; Systémy; Transformace; </a:t>
            </a:r>
            <a:r>
              <a:rPr lang="cs-CZ" sz="2600" b="0" strike="noStrike" spc="-1" dirty="0" smtClean="0">
                <a:solidFill>
                  <a:srgbClr val="000000"/>
                </a:solidFill>
                <a:latin typeface="Arial"/>
                <a:ea typeface="Microsoft YaHei"/>
              </a:rPr>
              <a:t>Implikace</a:t>
            </a:r>
          </a:p>
          <a:p>
            <a:pPr marL="432000" indent="-320040">
              <a:lnSpc>
                <a:spcPct val="100000"/>
              </a:lnSpc>
              <a:spcBef>
                <a:spcPts val="1417"/>
              </a:spcBef>
              <a:buClr>
                <a:srgbClr val="000000"/>
              </a:buClr>
              <a:buSzPct val="45000"/>
              <a:buFont typeface="Wingdings" charset="2"/>
              <a:buChar char=""/>
            </a:pPr>
            <a:r>
              <a:rPr lang="cs-CZ" sz="2400" spc="-1" dirty="0" smtClean="0">
                <a:solidFill>
                  <a:srgbClr val="000000"/>
                </a:solidFill>
                <a:ea typeface="Microsoft YaHei"/>
              </a:rPr>
              <a:t>Model je kritizován </a:t>
            </a:r>
            <a:r>
              <a:rPr lang="cs-CZ" sz="2400" spc="-1" dirty="0">
                <a:solidFill>
                  <a:srgbClr val="000000"/>
                </a:solidFill>
                <a:ea typeface="Microsoft YaHei"/>
              </a:rPr>
              <a:t>jako „čistě logický model</a:t>
            </a:r>
            <a:r>
              <a:rPr lang="cs-CZ" sz="2400" spc="-1" dirty="0" smtClean="0">
                <a:solidFill>
                  <a:srgbClr val="000000"/>
                </a:solidFill>
                <a:ea typeface="Microsoft YaHei"/>
              </a:rPr>
              <a:t>“</a:t>
            </a:r>
            <a:endParaRPr lang="cs-CZ" sz="2600" b="0" strike="noStrike" spc="-1" dirty="0">
              <a:latin typeface="Arial"/>
            </a:endParaRPr>
          </a:p>
        </p:txBody>
      </p:sp>
      <p:pic>
        <p:nvPicPr>
          <p:cNvPr id="354" name="Obrázek 313"/>
          <p:cNvPicPr/>
          <p:nvPr/>
        </p:nvPicPr>
        <p:blipFill>
          <a:blip r:embed="rId2"/>
          <a:stretch/>
        </p:blipFill>
        <p:spPr>
          <a:xfrm>
            <a:off x="8268840" y="360000"/>
            <a:ext cx="1087560" cy="1474560"/>
          </a:xfrm>
          <a:prstGeom prst="rect">
            <a:avLst/>
          </a:prstGeom>
          <a:ln>
            <a:noFill/>
          </a:ln>
        </p:spPr>
      </p:pic>
      <p:sp>
        <p:nvSpPr>
          <p:cNvPr id="2" name="Obdélník 1"/>
          <p:cNvSpPr/>
          <p:nvPr/>
        </p:nvSpPr>
        <p:spPr>
          <a:xfrm>
            <a:off x="1728000" y="1433905"/>
            <a:ext cx="4437240" cy="369332"/>
          </a:xfrm>
          <a:prstGeom prst="rect">
            <a:avLst/>
          </a:prstGeom>
        </p:spPr>
        <p:txBody>
          <a:bodyPr wrap="none">
            <a:spAutoFit/>
          </a:bodyPr>
          <a:lstStyle/>
          <a:p>
            <a:r>
              <a:rPr lang="cs-CZ" b="1" spc="-1" dirty="0" err="1">
                <a:solidFill>
                  <a:schemeClr val="tx2">
                    <a:lumMod val="75000"/>
                  </a:schemeClr>
                </a:solidFill>
                <a:ea typeface="Microsoft YaHei"/>
              </a:rPr>
              <a:t>Guilfordův</a:t>
            </a:r>
            <a:r>
              <a:rPr lang="cs-CZ" b="1" spc="-1" dirty="0">
                <a:solidFill>
                  <a:schemeClr val="tx2">
                    <a:lumMod val="75000"/>
                  </a:schemeClr>
                </a:solidFill>
                <a:ea typeface="Microsoft YaHei"/>
              </a:rPr>
              <a:t> strukturální model intelektu</a:t>
            </a:r>
            <a:endParaRPr lang="cs-CZ" b="1" spc="-1" dirty="0">
              <a:solidFill>
                <a:schemeClr val="tx2">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CustomShape 1"/>
          <p:cNvSpPr/>
          <p:nvPr/>
        </p:nvSpPr>
        <p:spPr>
          <a:xfrm>
            <a:off x="1799952" y="170979"/>
            <a:ext cx="7682138" cy="64487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endParaRPr lang="cs-CZ" spc="-1" dirty="0">
              <a:solidFill>
                <a:srgbClr val="000000"/>
              </a:solidFill>
              <a:latin typeface="Arial"/>
            </a:endParaRPr>
          </a:p>
          <a:p>
            <a:pPr>
              <a:lnSpc>
                <a:spcPct val="100000"/>
              </a:lnSpc>
            </a:pPr>
            <a:endParaRPr lang="cs-CZ" sz="1800" b="0" strike="noStrike" spc="-1" dirty="0">
              <a:latin typeface="Arial"/>
            </a:endParaRPr>
          </a:p>
        </p:txBody>
      </p:sp>
      <p:sp>
        <p:nvSpPr>
          <p:cNvPr id="2" name="Obdélník 1"/>
          <p:cNvSpPr/>
          <p:nvPr/>
        </p:nvSpPr>
        <p:spPr>
          <a:xfrm>
            <a:off x="1799952" y="1542614"/>
            <a:ext cx="7560840" cy="1754326"/>
          </a:xfrm>
          <a:prstGeom prst="rect">
            <a:avLst/>
          </a:prstGeom>
        </p:spPr>
        <p:txBody>
          <a:bodyPr wrap="square">
            <a:spAutoFit/>
          </a:bodyPr>
          <a:lstStyle/>
          <a:p>
            <a:pPr>
              <a:lnSpc>
                <a:spcPct val="100000"/>
              </a:lnSpc>
            </a:pPr>
            <a:r>
              <a:rPr lang="cs-CZ" spc="-1" dirty="0">
                <a:solidFill>
                  <a:srgbClr val="000000"/>
                </a:solidFill>
              </a:rPr>
              <a:t>Motto: </a:t>
            </a:r>
            <a:endParaRPr lang="cs-CZ" spc="-1" dirty="0" smtClean="0">
              <a:solidFill>
                <a:srgbClr val="000000"/>
              </a:solidFill>
            </a:endParaRPr>
          </a:p>
          <a:p>
            <a:pPr>
              <a:lnSpc>
                <a:spcPct val="100000"/>
              </a:lnSpc>
            </a:pPr>
            <a:endParaRPr lang="cs-CZ" b="1" spc="-1" dirty="0">
              <a:solidFill>
                <a:srgbClr val="000000"/>
              </a:solidFill>
            </a:endParaRPr>
          </a:p>
          <a:p>
            <a:pPr>
              <a:lnSpc>
                <a:spcPct val="100000"/>
              </a:lnSpc>
            </a:pPr>
            <a:r>
              <a:rPr lang="cs-CZ" b="1" spc="-1" dirty="0">
                <a:solidFill>
                  <a:srgbClr val="000000"/>
                </a:solidFill>
              </a:rPr>
              <a:t>Inteligentní člověk dokáže rozpoznat v chaosu řád a naopak v řádu chaos.</a:t>
            </a:r>
            <a:endParaRPr lang="cs-CZ" b="1" spc="-1" dirty="0"/>
          </a:p>
          <a:p>
            <a:pPr>
              <a:lnSpc>
                <a:spcPct val="100000"/>
              </a:lnSpc>
            </a:pPr>
            <a:endParaRPr lang="cs-CZ" spc="-1" dirty="0">
              <a:solidFill>
                <a:srgbClr val="000000"/>
              </a:solidFill>
            </a:endParaRPr>
          </a:p>
          <a:p>
            <a:pPr>
              <a:lnSpc>
                <a:spcPct val="100000"/>
              </a:lnSpc>
            </a:pPr>
            <a:endParaRPr lang="cs-CZ" spc="-1" dirty="0">
              <a:solidFill>
                <a:srgbClr val="000000"/>
              </a:solidFill>
            </a:endParaRPr>
          </a:p>
        </p:txBody>
      </p:sp>
    </p:spTree>
    <p:extLst>
      <p:ext uri="{BB962C8B-B14F-4D97-AF65-F5344CB8AC3E}">
        <p14:creationId xmlns:p14="http://schemas.microsoft.com/office/powerpoint/2010/main" val="4093646060"/>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CustomShape 1"/>
          <p:cNvSpPr/>
          <p:nvPr/>
        </p:nvSpPr>
        <p:spPr>
          <a:xfrm>
            <a:off x="504000" y="-1440"/>
            <a:ext cx="9067680" cy="14011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cs-CZ" sz="4600" b="0" strike="noStrike" spc="-1">
                <a:solidFill>
                  <a:srgbClr val="000000"/>
                </a:solidFill>
                <a:latin typeface="Arial"/>
                <a:ea typeface="Microsoft YaHei"/>
              </a:rPr>
              <a:t>Guilfordův model struktury intelektu</a:t>
            </a:r>
            <a:endParaRPr lang="cs-CZ" sz="4600" b="0" strike="noStrike" spc="-1">
              <a:latin typeface="Arial"/>
            </a:endParaRPr>
          </a:p>
        </p:txBody>
      </p:sp>
      <p:sp>
        <p:nvSpPr>
          <p:cNvPr id="356" name="CustomShape 2"/>
          <p:cNvSpPr/>
          <p:nvPr/>
        </p:nvSpPr>
        <p:spPr>
          <a:xfrm>
            <a:off x="504000" y="1326600"/>
            <a:ext cx="9068040" cy="3284640"/>
          </a:xfrm>
          <a:prstGeom prst="rect">
            <a:avLst/>
          </a:prstGeom>
          <a:noFill/>
          <a:ln>
            <a:noFill/>
          </a:ln>
        </p:spPr>
        <p:style>
          <a:lnRef idx="0">
            <a:scrgbClr r="0" g="0" b="0"/>
          </a:lnRef>
          <a:fillRef idx="0">
            <a:scrgbClr r="0" g="0" b="0"/>
          </a:fillRef>
          <a:effectRef idx="0">
            <a:scrgbClr r="0" g="0" b="0"/>
          </a:effectRef>
          <a:fontRef idx="minor"/>
        </p:style>
      </p:sp>
      <p:pic>
        <p:nvPicPr>
          <p:cNvPr id="357" name="Obrázek 316"/>
          <p:cNvPicPr/>
          <p:nvPr/>
        </p:nvPicPr>
        <p:blipFill>
          <a:blip r:embed="rId2"/>
          <a:stretch/>
        </p:blipFill>
        <p:spPr>
          <a:xfrm>
            <a:off x="5186277" y="1515134"/>
            <a:ext cx="4375800" cy="2907571"/>
          </a:xfrm>
          <a:prstGeom prst="rect">
            <a:avLst/>
          </a:prstGeom>
          <a:ln>
            <a:noFill/>
          </a:ln>
        </p:spPr>
      </p:pic>
      <p:pic>
        <p:nvPicPr>
          <p:cNvPr id="358" name="Obrázek 317"/>
          <p:cNvPicPr/>
          <p:nvPr/>
        </p:nvPicPr>
        <p:blipFill>
          <a:blip r:embed="rId3"/>
          <a:stretch/>
        </p:blipFill>
        <p:spPr>
          <a:xfrm>
            <a:off x="1216153" y="1399680"/>
            <a:ext cx="2372040" cy="2109960"/>
          </a:xfrm>
          <a:prstGeom prst="rect">
            <a:avLst/>
          </a:prstGeom>
          <a:ln>
            <a:noFill/>
          </a:ln>
        </p:spPr>
      </p:pic>
      <p:pic>
        <p:nvPicPr>
          <p:cNvPr id="359" name="Obrázek 318"/>
          <p:cNvPicPr/>
          <p:nvPr/>
        </p:nvPicPr>
        <p:blipFill>
          <a:blip r:embed="rId4"/>
          <a:stretch/>
        </p:blipFill>
        <p:spPr>
          <a:xfrm>
            <a:off x="1994133" y="3627363"/>
            <a:ext cx="2824090" cy="1703884"/>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CustomShape 1"/>
          <p:cNvSpPr/>
          <p:nvPr/>
        </p:nvSpPr>
        <p:spPr>
          <a:xfrm>
            <a:off x="3528144" y="1705347"/>
            <a:ext cx="6043896" cy="3067506"/>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nchor="ctr">
            <a:spAutoFit/>
          </a:bodyPr>
          <a:lstStyle/>
          <a:p>
            <a:pPr marL="34920">
              <a:lnSpc>
                <a:spcPct val="100000"/>
              </a:lnSpc>
              <a:spcBef>
                <a:spcPts val="400"/>
              </a:spcBef>
            </a:pPr>
            <a:r>
              <a:rPr lang="cs-CZ" sz="1200" b="1" strike="noStrike" spc="-1" dirty="0">
                <a:solidFill>
                  <a:srgbClr val="000000"/>
                </a:solidFill>
                <a:latin typeface="Arial"/>
                <a:ea typeface="Microsoft YaHei"/>
              </a:rPr>
              <a:t>Analytická inteligence</a:t>
            </a:r>
            <a:r>
              <a:rPr lang="cs-CZ" sz="1200" b="0" strike="noStrike" spc="-1" dirty="0">
                <a:solidFill>
                  <a:srgbClr val="000000"/>
                </a:solidFill>
                <a:latin typeface="Arial"/>
                <a:ea typeface="Microsoft YaHei"/>
              </a:rPr>
              <a:t> - schopnost řešení problémů, zpracování informací efektivně, kompletováním akademických úloh. </a:t>
            </a:r>
            <a:r>
              <a:rPr lang="cs-CZ" sz="1200" b="0" strike="noStrike" spc="-1" dirty="0" smtClean="0">
                <a:solidFill>
                  <a:srgbClr val="000000"/>
                </a:solidFill>
                <a:latin typeface="Arial"/>
                <a:ea typeface="Microsoft YaHei"/>
              </a:rPr>
              <a:t>Lidé </a:t>
            </a:r>
            <a:r>
              <a:rPr lang="cs-CZ" sz="1200" b="0" strike="noStrike" spc="-1" dirty="0">
                <a:solidFill>
                  <a:srgbClr val="000000"/>
                </a:solidFill>
                <a:latin typeface="Arial"/>
                <a:ea typeface="Microsoft YaHei"/>
              </a:rPr>
              <a:t>s vysokým analytický IQ skládají testy inteligence velice zdatně, stejně tak, jako různé zkoušky. </a:t>
            </a:r>
            <a:r>
              <a:rPr lang="cs-CZ" sz="1200" b="0" strike="noStrike" spc="-1" dirty="0" smtClean="0">
                <a:solidFill>
                  <a:srgbClr val="000000"/>
                </a:solidFill>
                <a:latin typeface="Arial"/>
                <a:ea typeface="Microsoft YaHei"/>
              </a:rPr>
              <a:t>Jsou </a:t>
            </a:r>
            <a:r>
              <a:rPr lang="cs-CZ" sz="1200" b="0" strike="noStrike" spc="-1" dirty="0">
                <a:solidFill>
                  <a:srgbClr val="000000"/>
                </a:solidFill>
                <a:latin typeface="Arial"/>
                <a:ea typeface="Microsoft YaHei"/>
              </a:rPr>
              <a:t>velice schopni </a:t>
            </a:r>
            <a:r>
              <a:rPr lang="cs-CZ" sz="1200" b="1" strike="noStrike" spc="-1" dirty="0">
                <a:solidFill>
                  <a:srgbClr val="000000"/>
                </a:solidFill>
                <a:latin typeface="Arial"/>
                <a:ea typeface="Microsoft YaHei"/>
              </a:rPr>
              <a:t>kritického a analytickéh</a:t>
            </a:r>
            <a:r>
              <a:rPr lang="cs-CZ" sz="1200" b="0" strike="noStrike" spc="-1" dirty="0">
                <a:solidFill>
                  <a:srgbClr val="000000"/>
                </a:solidFill>
                <a:latin typeface="Arial"/>
                <a:ea typeface="Microsoft YaHei"/>
              </a:rPr>
              <a:t>o myšlení.</a:t>
            </a:r>
            <a:endParaRPr lang="cs-CZ" sz="1200" b="0" strike="noStrike" spc="-1" dirty="0">
              <a:latin typeface="Arial"/>
            </a:endParaRPr>
          </a:p>
          <a:p>
            <a:pPr marL="34920">
              <a:lnSpc>
                <a:spcPct val="100000"/>
              </a:lnSpc>
              <a:spcBef>
                <a:spcPts val="400"/>
              </a:spcBef>
            </a:pPr>
            <a:r>
              <a:rPr dirty="0"/>
              <a:t/>
            </a:r>
            <a:br>
              <a:rPr dirty="0"/>
            </a:br>
            <a:r>
              <a:rPr lang="cs-CZ" sz="1200" b="1" strike="noStrike" spc="-1" dirty="0">
                <a:solidFill>
                  <a:srgbClr val="000000"/>
                </a:solidFill>
                <a:latin typeface="Arial"/>
                <a:ea typeface="Microsoft YaHei"/>
              </a:rPr>
              <a:t>Kreativní inteligence</a:t>
            </a:r>
            <a:r>
              <a:rPr lang="cs-CZ" sz="1200" b="0" strike="noStrike" spc="-1" dirty="0">
                <a:solidFill>
                  <a:srgbClr val="000000"/>
                </a:solidFill>
                <a:latin typeface="Arial"/>
                <a:ea typeface="Microsoft YaHei"/>
              </a:rPr>
              <a:t> - schopnost využít již existující zkušenosti, vědomosti a schopnosti k úspěšnému a efektivnímu zvládání nových a neobvyklých situací. </a:t>
            </a:r>
            <a:r>
              <a:rPr lang="cs-CZ" sz="1200" b="0" strike="noStrike" spc="-1" dirty="0" smtClean="0">
                <a:solidFill>
                  <a:srgbClr val="000000"/>
                </a:solidFill>
                <a:latin typeface="Arial"/>
                <a:ea typeface="Microsoft YaHei"/>
              </a:rPr>
              <a:t>Lidé </a:t>
            </a:r>
            <a:r>
              <a:rPr lang="cs-CZ" sz="1200" b="0" strike="noStrike" spc="-1" dirty="0">
                <a:solidFill>
                  <a:srgbClr val="000000"/>
                </a:solidFill>
                <a:latin typeface="Arial"/>
                <a:ea typeface="Microsoft YaHei"/>
              </a:rPr>
              <a:t>s vysokou kreativní inteligencí mají výborný pohled na věc, </a:t>
            </a:r>
            <a:r>
              <a:rPr lang="cs-CZ" sz="1200" b="0" i="1" strike="noStrike" spc="-1" dirty="0">
                <a:solidFill>
                  <a:srgbClr val="000000"/>
                </a:solidFill>
                <a:latin typeface="Arial"/>
                <a:ea typeface="Microsoft YaHei"/>
              </a:rPr>
              <a:t>představivost a jsou schopni formulovat nové nápady a myšlenky.</a:t>
            </a:r>
            <a:r>
              <a:rPr lang="cs-CZ" sz="1200" b="0" strike="noStrike" spc="-1" dirty="0">
                <a:solidFill>
                  <a:srgbClr val="000000"/>
                </a:solidFill>
                <a:latin typeface="Arial"/>
                <a:ea typeface="Microsoft YaHei"/>
              </a:rPr>
              <a:t> Tato inteligence je většinou v testech přehlížena.</a:t>
            </a:r>
            <a:r>
              <a:rPr dirty="0"/>
              <a:t/>
            </a:r>
            <a:br>
              <a:rPr dirty="0"/>
            </a:br>
            <a:r>
              <a:rPr dirty="0"/>
              <a:t/>
            </a:r>
            <a:br>
              <a:rPr dirty="0"/>
            </a:br>
            <a:r>
              <a:rPr lang="cs-CZ" sz="1200" b="1" strike="noStrike" spc="-1" dirty="0">
                <a:solidFill>
                  <a:srgbClr val="000000"/>
                </a:solidFill>
                <a:latin typeface="Arial"/>
                <a:ea typeface="Microsoft YaHei"/>
              </a:rPr>
              <a:t>Praktická inteligence</a:t>
            </a:r>
            <a:r>
              <a:rPr lang="cs-CZ" sz="1200" b="0" strike="noStrike" spc="-1" dirty="0">
                <a:solidFill>
                  <a:srgbClr val="000000"/>
                </a:solidFill>
                <a:latin typeface="Arial"/>
                <a:ea typeface="Microsoft YaHei"/>
              </a:rPr>
              <a:t> </a:t>
            </a:r>
            <a:r>
              <a:rPr lang="cs-CZ" sz="1200" b="0" strike="noStrike" spc="-1" dirty="0" smtClean="0">
                <a:solidFill>
                  <a:srgbClr val="000000"/>
                </a:solidFill>
                <a:latin typeface="Arial"/>
                <a:ea typeface="Microsoft YaHei"/>
              </a:rPr>
              <a:t>- umožňuje </a:t>
            </a:r>
            <a:r>
              <a:rPr lang="cs-CZ" sz="1200" b="0" strike="noStrike" spc="-1" dirty="0">
                <a:solidFill>
                  <a:srgbClr val="000000"/>
                </a:solidFill>
                <a:latin typeface="Arial"/>
                <a:ea typeface="Microsoft YaHei"/>
              </a:rPr>
              <a:t>využívat vědomosti a zkušenosti získané v minulosti k adaptování, formování a přetvařování našeho prostředí. </a:t>
            </a:r>
            <a:r>
              <a:rPr lang="cs-CZ" sz="1200" b="0" strike="noStrike" spc="-1" dirty="0" smtClean="0">
                <a:solidFill>
                  <a:srgbClr val="000000"/>
                </a:solidFill>
                <a:latin typeface="Arial"/>
                <a:ea typeface="Microsoft YaHei"/>
              </a:rPr>
              <a:t>Jedinci s vysokou </a:t>
            </a:r>
            <a:r>
              <a:rPr lang="cs-CZ" sz="1200" b="0" strike="noStrike" spc="-1" dirty="0">
                <a:solidFill>
                  <a:srgbClr val="000000"/>
                </a:solidFill>
                <a:latin typeface="Arial"/>
                <a:ea typeface="Microsoft YaHei"/>
              </a:rPr>
              <a:t>praktickou inteligenci jsou schopní identifikovat faktory, které jsou </a:t>
            </a:r>
            <a:r>
              <a:rPr lang="cs-CZ" sz="1200" b="1" strike="noStrike" spc="-1" dirty="0">
                <a:solidFill>
                  <a:srgbClr val="000000"/>
                </a:solidFill>
                <a:latin typeface="Arial"/>
                <a:ea typeface="Microsoft YaHei"/>
              </a:rPr>
              <a:t>zapotřebí k dosažení </a:t>
            </a:r>
            <a:r>
              <a:rPr lang="cs-CZ" sz="1200" b="1" strike="noStrike" spc="-1" dirty="0" smtClean="0">
                <a:solidFill>
                  <a:srgbClr val="000000"/>
                </a:solidFill>
                <a:latin typeface="Arial"/>
                <a:ea typeface="Microsoft YaHei"/>
              </a:rPr>
              <a:t>úspěchu a jsou </a:t>
            </a:r>
            <a:r>
              <a:rPr lang="cs-CZ" sz="1200" b="1" strike="noStrike" spc="-1" dirty="0">
                <a:solidFill>
                  <a:srgbClr val="000000"/>
                </a:solidFill>
                <a:latin typeface="Arial"/>
                <a:ea typeface="Microsoft YaHei"/>
              </a:rPr>
              <a:t>dobří v</a:t>
            </a:r>
            <a:r>
              <a:rPr lang="cs-CZ" sz="1600" b="1" strike="noStrike" spc="-1" dirty="0">
                <a:solidFill>
                  <a:srgbClr val="FFFFFF"/>
                </a:solidFill>
                <a:latin typeface="Arial"/>
                <a:ea typeface="Microsoft YaHei"/>
              </a:rPr>
              <a:t> </a:t>
            </a:r>
            <a:r>
              <a:rPr lang="cs-CZ" sz="1200" b="1" strike="noStrike" spc="-1" dirty="0">
                <a:solidFill>
                  <a:srgbClr val="000000"/>
                </a:solidFill>
                <a:latin typeface="Arial"/>
                <a:ea typeface="Microsoft YaHei"/>
              </a:rPr>
              <a:t>přizpůsobování se či měnění vlastního prostředí </a:t>
            </a:r>
            <a:r>
              <a:rPr lang="cs-CZ" sz="1200" b="0" strike="noStrike" spc="-1" dirty="0">
                <a:solidFill>
                  <a:srgbClr val="000000"/>
                </a:solidFill>
                <a:latin typeface="Arial"/>
                <a:ea typeface="Microsoft YaHei"/>
              </a:rPr>
              <a:t>za účelem dosažení sebou stanovených cílů.</a:t>
            </a:r>
            <a:endParaRPr lang="cs-CZ" sz="1200" b="0" strike="noStrike" spc="-1" dirty="0">
              <a:latin typeface="Arial"/>
            </a:endParaRPr>
          </a:p>
        </p:txBody>
      </p:sp>
      <p:sp>
        <p:nvSpPr>
          <p:cNvPr id="361" name="CustomShape 2"/>
          <p:cNvSpPr/>
          <p:nvPr/>
        </p:nvSpPr>
        <p:spPr>
          <a:xfrm>
            <a:off x="432000" y="1679400"/>
            <a:ext cx="9068040" cy="32846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0040">
              <a:lnSpc>
                <a:spcPct val="100000"/>
              </a:lnSpc>
              <a:spcBef>
                <a:spcPts val="1417"/>
              </a:spcBef>
              <a:buClr>
                <a:srgbClr val="000000"/>
              </a:buClr>
              <a:buSzPct val="45000"/>
              <a:buFont typeface="Wingdings" charset="2"/>
              <a:buChar char=""/>
            </a:pPr>
            <a:r>
              <a:rPr lang="cs-CZ" sz="3200" b="0" strike="noStrike" spc="-1">
                <a:solidFill>
                  <a:srgbClr val="000000"/>
                </a:solidFill>
                <a:latin typeface="Arial"/>
                <a:ea typeface="DejaVu Sans"/>
              </a:rPr>
              <a:t> </a:t>
            </a:r>
            <a:endParaRPr lang="cs-CZ" sz="3200" b="0" strike="noStrike" spc="-1">
              <a:latin typeface="Arial"/>
            </a:endParaRPr>
          </a:p>
        </p:txBody>
      </p:sp>
      <p:pic>
        <p:nvPicPr>
          <p:cNvPr id="362" name="Obrázek 321"/>
          <p:cNvPicPr/>
          <p:nvPr/>
        </p:nvPicPr>
        <p:blipFill>
          <a:blip r:embed="rId2"/>
          <a:stretch/>
        </p:blipFill>
        <p:spPr>
          <a:xfrm>
            <a:off x="340920" y="144000"/>
            <a:ext cx="1239120" cy="1891440"/>
          </a:xfrm>
          <a:prstGeom prst="rect">
            <a:avLst/>
          </a:prstGeom>
          <a:ln>
            <a:noFill/>
          </a:ln>
        </p:spPr>
      </p:pic>
      <p:sp>
        <p:nvSpPr>
          <p:cNvPr id="363" name="CustomShape 3"/>
          <p:cNvSpPr/>
          <p:nvPr/>
        </p:nvSpPr>
        <p:spPr>
          <a:xfrm>
            <a:off x="1800000" y="1584000"/>
            <a:ext cx="1893240" cy="28760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920">
              <a:lnSpc>
                <a:spcPct val="100000"/>
              </a:lnSpc>
              <a:spcBef>
                <a:spcPts val="598"/>
              </a:spcBef>
            </a:pPr>
            <a:endParaRPr lang="cs-CZ" sz="1800" b="0" strike="noStrike" spc="-1">
              <a:latin typeface="Arial"/>
            </a:endParaRPr>
          </a:p>
          <a:p>
            <a:pPr marL="34920">
              <a:lnSpc>
                <a:spcPct val="100000"/>
              </a:lnSpc>
              <a:spcBef>
                <a:spcPts val="598"/>
              </a:spcBef>
            </a:pPr>
            <a:r>
              <a:rPr lang="cs-CZ" sz="2400" b="0" strike="noStrike" spc="-1">
                <a:solidFill>
                  <a:srgbClr val="C9211E"/>
                </a:solidFill>
                <a:latin typeface="Arial"/>
                <a:ea typeface="Microsoft YaHei"/>
              </a:rPr>
              <a:t>analytická</a:t>
            </a:r>
            <a:endParaRPr lang="cs-CZ" sz="2400" b="0" strike="noStrike" spc="-1">
              <a:latin typeface="Arial"/>
            </a:endParaRPr>
          </a:p>
          <a:p>
            <a:pPr marL="34920">
              <a:lnSpc>
                <a:spcPct val="100000"/>
              </a:lnSpc>
              <a:spcBef>
                <a:spcPts val="598"/>
              </a:spcBef>
            </a:pPr>
            <a:r>
              <a:rPr lang="cs-CZ" sz="2400" b="0" strike="noStrike" spc="-1">
                <a:solidFill>
                  <a:srgbClr val="C9211E"/>
                </a:solidFill>
                <a:latin typeface="Arial"/>
                <a:ea typeface="Microsoft YaHei"/>
              </a:rPr>
              <a:t> </a:t>
            </a:r>
            <a:endParaRPr lang="cs-CZ" sz="2400" b="0" strike="noStrike" spc="-1">
              <a:latin typeface="Arial"/>
            </a:endParaRPr>
          </a:p>
          <a:p>
            <a:pPr marL="34920">
              <a:lnSpc>
                <a:spcPct val="100000"/>
              </a:lnSpc>
              <a:spcBef>
                <a:spcPts val="598"/>
              </a:spcBef>
            </a:pPr>
            <a:r>
              <a:rPr lang="cs-CZ" sz="2400" b="0" strike="noStrike" spc="-1">
                <a:solidFill>
                  <a:srgbClr val="C9211E"/>
                </a:solidFill>
                <a:latin typeface="Arial"/>
                <a:ea typeface="Microsoft YaHei"/>
              </a:rPr>
              <a:t>kreativní      </a:t>
            </a:r>
            <a:endParaRPr lang="cs-CZ" sz="2400" b="0" strike="noStrike" spc="-1">
              <a:latin typeface="Arial"/>
            </a:endParaRPr>
          </a:p>
          <a:p>
            <a:pPr marL="34920">
              <a:lnSpc>
                <a:spcPct val="100000"/>
              </a:lnSpc>
              <a:spcBef>
                <a:spcPts val="598"/>
              </a:spcBef>
            </a:pPr>
            <a:endParaRPr lang="cs-CZ" sz="2400" b="0" strike="noStrike" spc="-1">
              <a:latin typeface="Arial"/>
            </a:endParaRPr>
          </a:p>
          <a:p>
            <a:pPr marL="34920">
              <a:lnSpc>
                <a:spcPct val="100000"/>
              </a:lnSpc>
              <a:spcBef>
                <a:spcPts val="598"/>
              </a:spcBef>
            </a:pPr>
            <a:r>
              <a:rPr lang="cs-CZ" sz="2400" b="0" strike="noStrike" spc="-1">
                <a:solidFill>
                  <a:srgbClr val="C9211E"/>
                </a:solidFill>
                <a:latin typeface="Arial"/>
                <a:ea typeface="Microsoft YaHei"/>
              </a:rPr>
              <a:t>praktická</a:t>
            </a:r>
            <a:endParaRPr lang="cs-CZ" sz="2400" b="0" strike="noStrike" spc="-1">
              <a:latin typeface="Arial"/>
            </a:endParaRPr>
          </a:p>
        </p:txBody>
      </p:sp>
      <p:sp>
        <p:nvSpPr>
          <p:cNvPr id="364" name="CustomShape 4"/>
          <p:cNvSpPr/>
          <p:nvPr/>
        </p:nvSpPr>
        <p:spPr>
          <a:xfrm>
            <a:off x="2056496" y="269336"/>
            <a:ext cx="7412056" cy="952653"/>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s-CZ" sz="3600" b="1" strike="noStrike" spc="-1" dirty="0">
                <a:solidFill>
                  <a:srgbClr val="000000"/>
                </a:solidFill>
                <a:latin typeface="Arial"/>
                <a:ea typeface="Microsoft YaHei"/>
              </a:rPr>
              <a:t>Robert  </a:t>
            </a:r>
            <a:r>
              <a:rPr lang="cs-CZ" sz="3600" b="1" strike="noStrike" spc="-1" dirty="0" err="1" smtClean="0">
                <a:solidFill>
                  <a:srgbClr val="000000"/>
                </a:solidFill>
                <a:latin typeface="Arial"/>
                <a:ea typeface="Microsoft YaHei"/>
              </a:rPr>
              <a:t>Sternberg</a:t>
            </a:r>
            <a:endParaRPr lang="cs-CZ" sz="3600" b="1" strike="noStrike" spc="-1" dirty="0" smtClean="0">
              <a:solidFill>
                <a:srgbClr val="000000"/>
              </a:solidFill>
              <a:latin typeface="Arial"/>
              <a:ea typeface="Microsoft YaHei"/>
            </a:endParaRPr>
          </a:p>
          <a:p>
            <a:pPr>
              <a:lnSpc>
                <a:spcPct val="100000"/>
              </a:lnSpc>
            </a:pPr>
            <a:r>
              <a:rPr lang="cs-CZ" sz="2000" b="1" spc="-1" dirty="0" smtClean="0">
                <a:solidFill>
                  <a:srgbClr val="000000"/>
                </a:solidFill>
                <a:latin typeface="Arial"/>
                <a:ea typeface="Microsoft YaHei"/>
              </a:rPr>
              <a:t>1949</a:t>
            </a:r>
            <a:endParaRPr lang="cs-CZ" sz="2000" b="1" strike="noStrike" spc="-1" dirty="0" smtClean="0">
              <a:solidFill>
                <a:srgbClr val="000000"/>
              </a:solidFill>
              <a:latin typeface="Arial"/>
              <a:ea typeface="Microsoft YaHei"/>
            </a:endParaRPr>
          </a:p>
        </p:txBody>
      </p:sp>
      <p:sp>
        <p:nvSpPr>
          <p:cNvPr id="2" name="Obdélník 1"/>
          <p:cNvSpPr/>
          <p:nvPr/>
        </p:nvSpPr>
        <p:spPr>
          <a:xfrm>
            <a:off x="2056496" y="1336015"/>
            <a:ext cx="3425233" cy="369332"/>
          </a:xfrm>
          <a:prstGeom prst="rect">
            <a:avLst/>
          </a:prstGeom>
        </p:spPr>
        <p:txBody>
          <a:bodyPr wrap="none">
            <a:spAutoFit/>
          </a:bodyPr>
          <a:lstStyle/>
          <a:p>
            <a:r>
              <a:rPr lang="cs-CZ" b="1" spc="-1" dirty="0" err="1">
                <a:solidFill>
                  <a:srgbClr val="4E67C8"/>
                </a:solidFill>
                <a:ea typeface="Microsoft YaHei"/>
              </a:rPr>
              <a:t>Triarchická</a:t>
            </a:r>
            <a:r>
              <a:rPr lang="cs-CZ" b="1" spc="-1" dirty="0">
                <a:solidFill>
                  <a:srgbClr val="4E67C8"/>
                </a:solidFill>
                <a:ea typeface="Microsoft YaHei"/>
              </a:rPr>
              <a:t> teorie  inteligence</a:t>
            </a:r>
            <a:endParaRPr lang="cs-CZ" spc="-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CustomShape 1"/>
          <p:cNvSpPr/>
          <p:nvPr/>
        </p:nvSpPr>
        <p:spPr>
          <a:xfrm>
            <a:off x="504000" y="363240"/>
            <a:ext cx="9067680" cy="669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cs-CZ" sz="4400" b="0" strike="noStrike" spc="-1">
                <a:solidFill>
                  <a:srgbClr val="000000"/>
                </a:solidFill>
                <a:latin typeface="Arial"/>
                <a:ea typeface="DejaVu Sans"/>
              </a:rPr>
              <a:t>.</a:t>
            </a:r>
            <a:endParaRPr lang="cs-CZ" sz="4400" b="0" strike="noStrike" spc="-1">
              <a:latin typeface="Arial"/>
            </a:endParaRPr>
          </a:p>
        </p:txBody>
      </p:sp>
      <p:pic>
        <p:nvPicPr>
          <p:cNvPr id="370" name="Obrázek 326"/>
          <p:cNvPicPr/>
          <p:nvPr/>
        </p:nvPicPr>
        <p:blipFill>
          <a:blip r:embed="rId2"/>
          <a:stretch/>
        </p:blipFill>
        <p:spPr>
          <a:xfrm>
            <a:off x="1368000" y="288000"/>
            <a:ext cx="6764760" cy="51098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2" name="CustomShape 2"/>
          <p:cNvSpPr/>
          <p:nvPr/>
        </p:nvSpPr>
        <p:spPr>
          <a:xfrm>
            <a:off x="359792" y="1611138"/>
            <a:ext cx="8928992" cy="4003061"/>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92500" lnSpcReduction="20000"/>
          </a:bodyPr>
          <a:lstStyle/>
          <a:p>
            <a:pPr marL="342900" indent="-342900">
              <a:lnSpc>
                <a:spcPct val="90000"/>
              </a:lnSpc>
              <a:spcBef>
                <a:spcPts val="1414"/>
              </a:spcBef>
              <a:buFont typeface="Arial" panose="020B0604020202020204" pitchFamily="34" charset="0"/>
              <a:buChar char="•"/>
            </a:pPr>
            <a:r>
              <a:rPr lang="cs-CZ" sz="2400" dirty="0"/>
              <a:t>a</a:t>
            </a:r>
            <a:r>
              <a:rPr lang="cs-CZ" sz="2400" dirty="0" smtClean="0"/>
              <a:t>merický </a:t>
            </a:r>
            <a:r>
              <a:rPr lang="cs-CZ" sz="2400" dirty="0"/>
              <a:t>psycholog </a:t>
            </a:r>
            <a:endParaRPr lang="cs-CZ" sz="2400" dirty="0" smtClean="0"/>
          </a:p>
          <a:p>
            <a:pPr marL="342900" indent="-342900">
              <a:lnSpc>
                <a:spcPct val="90000"/>
              </a:lnSpc>
              <a:spcBef>
                <a:spcPts val="1414"/>
              </a:spcBef>
              <a:buFont typeface="Arial" panose="020B0604020202020204" pitchFamily="34" charset="0"/>
              <a:buChar char="•"/>
            </a:pPr>
            <a:r>
              <a:rPr lang="cs-CZ" sz="2400" dirty="0" smtClean="0"/>
              <a:t>zpochybnil </a:t>
            </a:r>
            <a:r>
              <a:rPr lang="cs-CZ" sz="2400" dirty="0"/>
              <a:t>tradiční pojetí </a:t>
            </a:r>
            <a:r>
              <a:rPr lang="cs-CZ" sz="2400" dirty="0" smtClean="0"/>
              <a:t>inteligence (1983)</a:t>
            </a:r>
          </a:p>
          <a:p>
            <a:pPr marL="342900" indent="-342900">
              <a:lnSpc>
                <a:spcPct val="90000"/>
              </a:lnSpc>
              <a:spcBef>
                <a:spcPts val="1414"/>
              </a:spcBef>
              <a:buFont typeface="Arial" panose="020B0604020202020204" pitchFamily="34" charset="0"/>
              <a:buChar char="•"/>
            </a:pPr>
            <a:r>
              <a:rPr lang="cs-CZ" sz="2400" dirty="0" smtClean="0"/>
              <a:t>tvrdil</a:t>
            </a:r>
            <a:r>
              <a:rPr lang="cs-CZ" sz="2400" dirty="0"/>
              <a:t>, že logicko-matematická a jazyková inteligence jsou příliš zdůrazňovány, co se odráží i v učebních osnovách </a:t>
            </a:r>
            <a:r>
              <a:rPr lang="cs-CZ" sz="2400" dirty="0" smtClean="0"/>
              <a:t>škol</a:t>
            </a:r>
          </a:p>
          <a:p>
            <a:pPr marL="342900" indent="-342900">
              <a:lnSpc>
                <a:spcPct val="90000"/>
              </a:lnSpc>
              <a:spcBef>
                <a:spcPts val="1414"/>
              </a:spcBef>
              <a:buFont typeface="Arial" panose="020B0604020202020204" pitchFamily="34" charset="0"/>
              <a:buChar char="•"/>
            </a:pPr>
            <a:r>
              <a:rPr lang="cs-CZ" sz="2400" dirty="0" smtClean="0"/>
              <a:t>multidimenzionální </a:t>
            </a:r>
            <a:r>
              <a:rPr lang="cs-CZ" sz="2400" dirty="0"/>
              <a:t>teorii </a:t>
            </a:r>
            <a:r>
              <a:rPr lang="cs-CZ" sz="2400" dirty="0" smtClean="0"/>
              <a:t>inteligence</a:t>
            </a:r>
          </a:p>
          <a:p>
            <a:pPr marL="342900" indent="-342900">
              <a:lnSpc>
                <a:spcPct val="90000"/>
              </a:lnSpc>
              <a:spcBef>
                <a:spcPts val="1414"/>
              </a:spcBef>
              <a:buFont typeface="Arial" panose="020B0604020202020204" pitchFamily="34" charset="0"/>
              <a:buChar char="•"/>
            </a:pPr>
            <a:r>
              <a:rPr lang="cs-CZ" sz="2400" dirty="0" smtClean="0"/>
              <a:t>popisuje </a:t>
            </a:r>
            <a:r>
              <a:rPr lang="cs-CZ" sz="2400" dirty="0"/>
              <a:t>osm nezávislých druhů </a:t>
            </a:r>
            <a:r>
              <a:rPr lang="cs-CZ" sz="2400" dirty="0" smtClean="0"/>
              <a:t>inteligence, které vzájemně vytváří inteligentní chování </a:t>
            </a:r>
          </a:p>
          <a:p>
            <a:pPr marL="342900" indent="-342900">
              <a:lnSpc>
                <a:spcPct val="90000"/>
              </a:lnSpc>
              <a:spcBef>
                <a:spcPts val="1414"/>
              </a:spcBef>
              <a:buFont typeface="Arial" panose="020B0604020202020204" pitchFamily="34" charset="0"/>
              <a:buChar char="•"/>
            </a:pPr>
            <a:r>
              <a:rPr lang="cs-CZ" sz="2400" dirty="0" smtClean="0"/>
              <a:t>většina </a:t>
            </a:r>
            <a:r>
              <a:rPr lang="cs-CZ" sz="2400" dirty="0"/>
              <a:t>jedinců dokáže do určité míry využívat všechny druhy inteligence, pro každého je typická jedinečná kombinace relativně slabších a silnějších typů </a:t>
            </a:r>
            <a:r>
              <a:rPr lang="cs-CZ" sz="2400" dirty="0" smtClean="0"/>
              <a:t>inteligence</a:t>
            </a:r>
          </a:p>
          <a:p>
            <a:pPr marL="342900" indent="-342900">
              <a:lnSpc>
                <a:spcPct val="90000"/>
              </a:lnSpc>
              <a:spcBef>
                <a:spcPts val="1414"/>
              </a:spcBef>
              <a:buFont typeface="Arial" panose="020B0604020202020204" pitchFamily="34" charset="0"/>
              <a:buChar char="•"/>
            </a:pPr>
            <a:r>
              <a:rPr lang="cs-CZ" sz="2400" dirty="0" smtClean="0"/>
              <a:t>platí</a:t>
            </a:r>
            <a:r>
              <a:rPr lang="cs-CZ" sz="2400" dirty="0"/>
              <a:t>, že </a:t>
            </a:r>
            <a:r>
              <a:rPr lang="cs-CZ" sz="2400" dirty="0" smtClean="0"/>
              <a:t>se jedná o potenciál</a:t>
            </a:r>
            <a:endParaRPr lang="cs-CZ" sz="2400" b="0" strike="noStrike" spc="-1" dirty="0">
              <a:latin typeface="Arial"/>
            </a:endParaRPr>
          </a:p>
        </p:txBody>
      </p:sp>
      <p:sp>
        <p:nvSpPr>
          <p:cNvPr id="2" name="Obdélník 1"/>
          <p:cNvSpPr/>
          <p:nvPr/>
        </p:nvSpPr>
        <p:spPr>
          <a:xfrm>
            <a:off x="265051" y="98971"/>
            <a:ext cx="8424936" cy="923330"/>
          </a:xfrm>
          <a:prstGeom prst="rect">
            <a:avLst/>
          </a:prstGeom>
          <a:solidFill>
            <a:schemeClr val="accent6">
              <a:lumMod val="75000"/>
            </a:schemeClr>
          </a:solidFill>
        </p:spPr>
        <p:txBody>
          <a:bodyPr wrap="square">
            <a:spAutoFit/>
          </a:bodyPr>
          <a:lstStyle/>
          <a:p>
            <a:r>
              <a:rPr lang="cs-CZ" sz="3600" b="1" dirty="0" err="1"/>
              <a:t>Howard</a:t>
            </a:r>
            <a:r>
              <a:rPr lang="cs-CZ" sz="3600" b="1" dirty="0"/>
              <a:t> </a:t>
            </a:r>
            <a:r>
              <a:rPr lang="cs-CZ" sz="3600" b="1" dirty="0" err="1" smtClean="0"/>
              <a:t>Gardner</a:t>
            </a:r>
            <a:endParaRPr lang="cs-CZ" sz="3600" b="1" dirty="0" smtClean="0"/>
          </a:p>
          <a:p>
            <a:r>
              <a:rPr lang="cs-CZ" dirty="0" smtClean="0"/>
              <a:t>1943</a:t>
            </a:r>
            <a:endParaRPr lang="cs-CZ" dirty="0" smtClean="0"/>
          </a:p>
        </p:txBody>
      </p:sp>
      <p:pic>
        <p:nvPicPr>
          <p:cNvPr id="6" name="Obrázek 337"/>
          <p:cNvPicPr/>
          <p:nvPr/>
        </p:nvPicPr>
        <p:blipFill>
          <a:blip r:embed="rId3"/>
          <a:stretch/>
        </p:blipFill>
        <p:spPr>
          <a:xfrm>
            <a:off x="8208664" y="225102"/>
            <a:ext cx="1649136" cy="1674069"/>
          </a:xfrm>
          <a:prstGeom prst="rect">
            <a:avLst/>
          </a:prstGeom>
          <a:ln>
            <a:noFill/>
          </a:ln>
        </p:spPr>
      </p:pic>
      <p:sp>
        <p:nvSpPr>
          <p:cNvPr id="3" name="Obdélník 2"/>
          <p:cNvSpPr/>
          <p:nvPr/>
        </p:nvSpPr>
        <p:spPr>
          <a:xfrm>
            <a:off x="265051" y="1179091"/>
            <a:ext cx="4288353" cy="369332"/>
          </a:xfrm>
          <a:prstGeom prst="rect">
            <a:avLst/>
          </a:prstGeom>
        </p:spPr>
        <p:txBody>
          <a:bodyPr wrap="none">
            <a:spAutoFit/>
          </a:bodyPr>
          <a:lstStyle/>
          <a:p>
            <a:r>
              <a:rPr lang="cs-CZ" b="1" dirty="0">
                <a:solidFill>
                  <a:schemeClr val="tx2">
                    <a:lumMod val="75000"/>
                  </a:schemeClr>
                </a:solidFill>
              </a:rPr>
              <a:t>Multidimenzionální teorie inteligence </a:t>
            </a:r>
            <a:endParaRPr lang="cs-CZ" b="1" dirty="0">
              <a:solidFill>
                <a:schemeClr val="tx2">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1" name="CustomShape 1"/>
          <p:cNvSpPr/>
          <p:nvPr/>
        </p:nvSpPr>
        <p:spPr>
          <a:xfrm>
            <a:off x="504000" y="226080"/>
            <a:ext cx="9068040" cy="942840"/>
          </a:xfrm>
          <a:prstGeom prst="rect">
            <a:avLst/>
          </a:prstGeom>
          <a:solidFill>
            <a:srgbClr val="ED7D31"/>
          </a:solidFill>
          <a:ln>
            <a:noFill/>
          </a:ln>
        </p:spPr>
        <p:style>
          <a:lnRef idx="0">
            <a:scrgbClr r="0" g="0" b="0"/>
          </a:lnRef>
          <a:fillRef idx="0">
            <a:scrgbClr r="0" g="0" b="0"/>
          </a:fillRef>
          <a:effectRef idx="0">
            <a:scrgbClr r="0" g="0" b="0"/>
          </a:effectRef>
          <a:fontRef idx="minor"/>
        </p:style>
        <p:txBody>
          <a:bodyPr lIns="0" tIns="0" rIns="0" bIns="0" anchor="ctr" anchorCtr="1">
            <a:noAutofit/>
          </a:bodyPr>
          <a:lstStyle/>
          <a:p>
            <a:pPr algn="ctr">
              <a:lnSpc>
                <a:spcPct val="100000"/>
              </a:lnSpc>
            </a:pPr>
            <a:r>
              <a:rPr lang="cs-CZ" sz="4400" b="0" strike="noStrike" spc="-1" dirty="0" err="1">
                <a:solidFill>
                  <a:srgbClr val="000000"/>
                </a:solidFill>
                <a:latin typeface="Arial"/>
                <a:ea typeface="Microsoft YaHei"/>
              </a:rPr>
              <a:t>Gardnerovy</a:t>
            </a:r>
            <a:r>
              <a:rPr lang="cs-CZ" sz="4400" b="0" strike="noStrike" spc="-1" dirty="0">
                <a:solidFill>
                  <a:srgbClr val="000000"/>
                </a:solidFill>
                <a:latin typeface="Arial"/>
                <a:ea typeface="Microsoft YaHei"/>
              </a:rPr>
              <a:t> typy inteligence</a:t>
            </a:r>
            <a:endParaRPr lang="cs-CZ" sz="4400" b="0" strike="noStrike" spc="-1" dirty="0">
              <a:latin typeface="Arial"/>
            </a:endParaRPr>
          </a:p>
        </p:txBody>
      </p:sp>
      <p:sp>
        <p:nvSpPr>
          <p:cNvPr id="372" name="CustomShape 2"/>
          <p:cNvSpPr/>
          <p:nvPr/>
        </p:nvSpPr>
        <p:spPr>
          <a:xfrm>
            <a:off x="504000" y="1296000"/>
            <a:ext cx="4894200" cy="43182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lnSpcReduction="10000"/>
          </a:bodyPr>
          <a:lstStyle/>
          <a:p>
            <a:pPr>
              <a:lnSpc>
                <a:spcPct val="90000"/>
              </a:lnSpc>
              <a:spcBef>
                <a:spcPts val="1414"/>
              </a:spcBef>
            </a:pPr>
            <a:r>
              <a:rPr lang="cs-CZ" sz="2400" b="0" strike="noStrike" spc="-1" dirty="0">
                <a:solidFill>
                  <a:srgbClr val="000000"/>
                </a:solidFill>
                <a:latin typeface="Arial"/>
                <a:ea typeface="Microsoft YaHei"/>
              </a:rPr>
              <a:t>Lingvistická</a:t>
            </a:r>
            <a:endParaRPr lang="cs-CZ" sz="2400" b="0" strike="noStrike" spc="-1" dirty="0">
              <a:latin typeface="Arial"/>
            </a:endParaRPr>
          </a:p>
          <a:p>
            <a:pPr>
              <a:lnSpc>
                <a:spcPct val="90000"/>
              </a:lnSpc>
              <a:spcBef>
                <a:spcPts val="1414"/>
              </a:spcBef>
            </a:pPr>
            <a:r>
              <a:rPr lang="cs-CZ" sz="2400" b="0" strike="noStrike" spc="-1" dirty="0">
                <a:solidFill>
                  <a:srgbClr val="000000"/>
                </a:solidFill>
                <a:latin typeface="Arial"/>
                <a:ea typeface="Microsoft YaHei"/>
              </a:rPr>
              <a:t>Logicko-matematická</a:t>
            </a:r>
            <a:endParaRPr lang="cs-CZ" sz="2400" b="0" strike="noStrike" spc="-1" dirty="0">
              <a:latin typeface="Arial"/>
            </a:endParaRPr>
          </a:p>
          <a:p>
            <a:pPr>
              <a:lnSpc>
                <a:spcPct val="90000"/>
              </a:lnSpc>
              <a:spcBef>
                <a:spcPts val="1414"/>
              </a:spcBef>
            </a:pPr>
            <a:r>
              <a:rPr lang="cs-CZ" sz="2400" b="0" strike="noStrike" spc="-1" dirty="0">
                <a:solidFill>
                  <a:srgbClr val="000000"/>
                </a:solidFill>
                <a:latin typeface="Arial"/>
                <a:ea typeface="Microsoft YaHei"/>
              </a:rPr>
              <a:t>Prostorová</a:t>
            </a:r>
            <a:endParaRPr lang="cs-CZ" sz="2400" b="0" strike="noStrike" spc="-1" dirty="0">
              <a:latin typeface="Arial"/>
            </a:endParaRPr>
          </a:p>
          <a:p>
            <a:pPr>
              <a:lnSpc>
                <a:spcPct val="90000"/>
              </a:lnSpc>
              <a:spcBef>
                <a:spcPts val="1414"/>
              </a:spcBef>
            </a:pPr>
            <a:r>
              <a:rPr lang="cs-CZ" sz="2400" b="0" strike="noStrike" spc="-1" dirty="0">
                <a:solidFill>
                  <a:srgbClr val="000000"/>
                </a:solidFill>
                <a:latin typeface="Arial"/>
                <a:ea typeface="Microsoft YaHei"/>
              </a:rPr>
              <a:t>Hudební</a:t>
            </a:r>
            <a:endParaRPr lang="cs-CZ" sz="2400" b="0" strike="noStrike" spc="-1" dirty="0">
              <a:latin typeface="Arial"/>
            </a:endParaRPr>
          </a:p>
          <a:p>
            <a:pPr>
              <a:lnSpc>
                <a:spcPct val="90000"/>
              </a:lnSpc>
              <a:spcBef>
                <a:spcPts val="1414"/>
              </a:spcBef>
            </a:pPr>
            <a:r>
              <a:rPr lang="cs-CZ" sz="2400" b="0" strike="noStrike" spc="-1" dirty="0">
                <a:solidFill>
                  <a:srgbClr val="000000"/>
                </a:solidFill>
                <a:latin typeface="Arial"/>
                <a:ea typeface="Microsoft YaHei"/>
              </a:rPr>
              <a:t>Tělesně-kinestetická</a:t>
            </a:r>
            <a:endParaRPr lang="cs-CZ" sz="2400" b="0" strike="noStrike" spc="-1" dirty="0">
              <a:latin typeface="Arial"/>
            </a:endParaRPr>
          </a:p>
          <a:p>
            <a:pPr>
              <a:lnSpc>
                <a:spcPct val="90000"/>
              </a:lnSpc>
              <a:spcBef>
                <a:spcPts val="1414"/>
              </a:spcBef>
            </a:pPr>
            <a:r>
              <a:rPr lang="cs-CZ" sz="2400" b="0" strike="noStrike" spc="-1" dirty="0">
                <a:solidFill>
                  <a:srgbClr val="000000"/>
                </a:solidFill>
                <a:latin typeface="Arial"/>
                <a:ea typeface="Microsoft YaHei"/>
              </a:rPr>
              <a:t>Interpersonální</a:t>
            </a:r>
            <a:endParaRPr lang="cs-CZ" sz="2400" b="0" strike="noStrike" spc="-1" dirty="0">
              <a:latin typeface="Arial"/>
            </a:endParaRPr>
          </a:p>
          <a:p>
            <a:pPr>
              <a:lnSpc>
                <a:spcPct val="90000"/>
              </a:lnSpc>
              <a:spcBef>
                <a:spcPts val="1414"/>
              </a:spcBef>
            </a:pPr>
            <a:r>
              <a:rPr lang="cs-CZ" sz="2400" b="0" strike="noStrike" spc="-1" dirty="0">
                <a:solidFill>
                  <a:srgbClr val="000000"/>
                </a:solidFill>
                <a:latin typeface="Arial"/>
                <a:ea typeface="Microsoft YaHei"/>
              </a:rPr>
              <a:t>Intrapersonální</a:t>
            </a:r>
            <a:endParaRPr lang="cs-CZ" sz="2400" b="0" strike="noStrike" spc="-1" dirty="0">
              <a:latin typeface="Arial"/>
            </a:endParaRPr>
          </a:p>
          <a:p>
            <a:pPr>
              <a:lnSpc>
                <a:spcPct val="90000"/>
              </a:lnSpc>
              <a:spcBef>
                <a:spcPts val="1414"/>
              </a:spcBef>
            </a:pPr>
            <a:r>
              <a:rPr lang="cs-CZ" sz="2400" b="0" strike="noStrike" spc="-1" dirty="0">
                <a:solidFill>
                  <a:srgbClr val="000000"/>
                </a:solidFill>
                <a:latin typeface="Arial"/>
                <a:ea typeface="Microsoft YaHei"/>
              </a:rPr>
              <a:t>Přírodovědná</a:t>
            </a:r>
            <a:endParaRPr lang="cs-CZ" sz="2400" b="0" strike="noStrike" spc="-1" dirty="0">
              <a:latin typeface="Arial"/>
            </a:endParaRPr>
          </a:p>
          <a:p>
            <a:pPr>
              <a:lnSpc>
                <a:spcPct val="90000"/>
              </a:lnSpc>
              <a:spcBef>
                <a:spcPts val="1414"/>
              </a:spcBef>
            </a:pPr>
            <a:r>
              <a:rPr lang="cs-CZ" sz="2400" b="0" strike="noStrike" spc="-1" dirty="0">
                <a:solidFill>
                  <a:srgbClr val="000000"/>
                </a:solidFill>
                <a:latin typeface="Arial"/>
                <a:ea typeface="Microsoft YaHei"/>
              </a:rPr>
              <a:t>+ </a:t>
            </a:r>
            <a:r>
              <a:rPr lang="cs-CZ" sz="2400" b="0" strike="noStrike" spc="-1" dirty="0" smtClean="0">
                <a:solidFill>
                  <a:srgbClr val="000000"/>
                </a:solidFill>
                <a:latin typeface="Arial"/>
                <a:ea typeface="Microsoft YaHei"/>
              </a:rPr>
              <a:t>Existenciální</a:t>
            </a:r>
            <a:endParaRPr lang="cs-CZ" sz="2400" b="0" strike="noStrike" spc="-1" dirty="0">
              <a:latin typeface="Arial"/>
            </a:endParaRPr>
          </a:p>
        </p:txBody>
      </p:sp>
    </p:spTree>
    <p:extLst>
      <p:ext uri="{BB962C8B-B14F-4D97-AF65-F5344CB8AC3E}">
        <p14:creationId xmlns:p14="http://schemas.microsoft.com/office/powerpoint/2010/main" val="3745005725"/>
      </p:ext>
    </p:extLst>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CustomShape 1"/>
          <p:cNvSpPr/>
          <p:nvPr/>
        </p:nvSpPr>
        <p:spPr>
          <a:xfrm>
            <a:off x="504000" y="225720"/>
            <a:ext cx="9067680" cy="942840"/>
          </a:xfrm>
          <a:prstGeom prst="rect">
            <a:avLst/>
          </a:prstGeom>
          <a:noFill/>
          <a:ln>
            <a:noFill/>
          </a:ln>
        </p:spPr>
        <p:style>
          <a:lnRef idx="0">
            <a:scrgbClr r="0" g="0" b="0"/>
          </a:lnRef>
          <a:fillRef idx="0">
            <a:scrgbClr r="0" g="0" b="0"/>
          </a:fillRef>
          <a:effectRef idx="0">
            <a:scrgbClr r="0" g="0" b="0"/>
          </a:effectRef>
          <a:fontRef idx="minor"/>
        </p:style>
      </p:sp>
      <p:sp>
        <p:nvSpPr>
          <p:cNvPr id="404" name="CustomShape 2"/>
          <p:cNvSpPr/>
          <p:nvPr/>
        </p:nvSpPr>
        <p:spPr>
          <a:xfrm>
            <a:off x="504000" y="1326600"/>
            <a:ext cx="9068040" cy="3284640"/>
          </a:xfrm>
          <a:prstGeom prst="rect">
            <a:avLst/>
          </a:prstGeom>
          <a:noFill/>
          <a:ln>
            <a:noFill/>
          </a:ln>
        </p:spPr>
        <p:style>
          <a:lnRef idx="0">
            <a:scrgbClr r="0" g="0" b="0"/>
          </a:lnRef>
          <a:fillRef idx="0">
            <a:scrgbClr r="0" g="0" b="0"/>
          </a:fillRef>
          <a:effectRef idx="0">
            <a:scrgbClr r="0" g="0" b="0"/>
          </a:effectRef>
          <a:fontRef idx="minor"/>
        </p:style>
      </p:sp>
      <p:sp>
        <p:nvSpPr>
          <p:cNvPr id="405" name="CustomShape 3"/>
          <p:cNvSpPr/>
          <p:nvPr/>
        </p:nvSpPr>
        <p:spPr>
          <a:xfrm>
            <a:off x="215776" y="1827163"/>
            <a:ext cx="9433048" cy="347642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s-CZ" sz="2000" b="1" strike="noStrike" spc="-1" dirty="0" smtClean="0">
                <a:solidFill>
                  <a:srgbClr val="BF0041"/>
                </a:solidFill>
                <a:latin typeface="Calibri"/>
                <a:ea typeface="DejaVu Sans"/>
              </a:rPr>
              <a:t>Uvědomování </a:t>
            </a:r>
            <a:r>
              <a:rPr lang="cs-CZ" sz="2000" b="1" strike="noStrike" spc="-1" dirty="0">
                <a:solidFill>
                  <a:srgbClr val="BF0041"/>
                </a:solidFill>
                <a:latin typeface="Calibri"/>
                <a:ea typeface="DejaVu Sans"/>
              </a:rPr>
              <a:t>si sám sebe: </a:t>
            </a:r>
            <a:r>
              <a:rPr lang="cs-CZ" sz="2000" b="0" strike="noStrike" spc="-1" dirty="0">
                <a:solidFill>
                  <a:srgbClr val="BF0041"/>
                </a:solidFill>
                <a:latin typeface="Calibri"/>
                <a:ea typeface="DejaVu Sans"/>
              </a:rPr>
              <a:t>znalost vlastních emocí, citů, </a:t>
            </a:r>
            <a:r>
              <a:rPr lang="cs-CZ" sz="2000" b="0" strike="noStrike" spc="-1" dirty="0" err="1" smtClean="0">
                <a:solidFill>
                  <a:srgbClr val="BF0041"/>
                </a:solidFill>
                <a:latin typeface="Calibri"/>
                <a:ea typeface="DejaVu Sans"/>
              </a:rPr>
              <a:t>sebeporozumění</a:t>
            </a:r>
            <a:endParaRPr lang="cs-CZ" sz="2000" b="1" strike="noStrike" spc="-1" dirty="0" smtClean="0">
              <a:solidFill>
                <a:srgbClr val="BF0041"/>
              </a:solidFill>
              <a:latin typeface="Calibri"/>
              <a:ea typeface="DejaVu Sans"/>
            </a:endParaRPr>
          </a:p>
          <a:p>
            <a:pPr>
              <a:lnSpc>
                <a:spcPct val="100000"/>
              </a:lnSpc>
            </a:pPr>
            <a:r>
              <a:rPr lang="cs-CZ" sz="2000" b="1" strike="noStrike" spc="-1" dirty="0" smtClean="0">
                <a:solidFill>
                  <a:srgbClr val="BF0041"/>
                </a:solidFill>
                <a:latin typeface="Calibri"/>
                <a:ea typeface="DejaVu Sans"/>
              </a:rPr>
              <a:t>Kontrola </a:t>
            </a:r>
            <a:r>
              <a:rPr lang="cs-CZ" sz="2000" b="1" strike="noStrike" spc="-1" dirty="0">
                <a:solidFill>
                  <a:srgbClr val="BF0041"/>
                </a:solidFill>
                <a:latin typeface="Calibri"/>
                <a:ea typeface="DejaVu Sans"/>
              </a:rPr>
              <a:t>impulzů, zvládání emocí, regulace nálad:</a:t>
            </a:r>
            <a:r>
              <a:rPr lang="cs-CZ" sz="2000" b="0" strike="noStrike" spc="-1" dirty="0">
                <a:solidFill>
                  <a:srgbClr val="BF0041"/>
                </a:solidFill>
                <a:latin typeface="Calibri"/>
                <a:ea typeface="DejaVu Sans"/>
              </a:rPr>
              <a:t> </a:t>
            </a:r>
            <a:endParaRPr lang="cs-CZ" sz="2000" b="0" strike="noStrike" spc="-1" dirty="0">
              <a:latin typeface="Arial"/>
            </a:endParaRPr>
          </a:p>
          <a:p>
            <a:pPr>
              <a:lnSpc>
                <a:spcPct val="100000"/>
              </a:lnSpc>
            </a:pPr>
            <a:r>
              <a:rPr lang="cs-CZ" sz="2000" b="0" strike="noStrike" spc="-1" dirty="0" smtClean="0">
                <a:solidFill>
                  <a:srgbClr val="BF0041"/>
                </a:solidFill>
                <a:latin typeface="Calibri"/>
                <a:ea typeface="DejaVu Sans"/>
              </a:rPr>
              <a:t>schopnost </a:t>
            </a:r>
            <a:r>
              <a:rPr lang="cs-CZ" sz="2000" b="0" strike="noStrike" spc="-1" dirty="0">
                <a:solidFill>
                  <a:srgbClr val="BF0041"/>
                </a:solidFill>
                <a:latin typeface="Calibri"/>
                <a:ea typeface="DejaVu Sans"/>
              </a:rPr>
              <a:t>nakládat se svými city tak, aby odpovídaly situaci, např. „zklidnit vlastní</a:t>
            </a:r>
            <a:endParaRPr lang="cs-CZ" sz="2000" b="0" strike="noStrike" spc="-1" dirty="0">
              <a:latin typeface="Arial"/>
            </a:endParaRPr>
          </a:p>
          <a:p>
            <a:pPr>
              <a:lnSpc>
                <a:spcPct val="100000"/>
              </a:lnSpc>
            </a:pPr>
            <a:r>
              <a:rPr lang="cs-CZ" sz="2000" b="0" strike="noStrike" spc="-1" dirty="0" smtClean="0">
                <a:solidFill>
                  <a:srgbClr val="BF0041"/>
                </a:solidFill>
                <a:latin typeface="Calibri"/>
                <a:ea typeface="DejaVu Sans"/>
              </a:rPr>
              <a:t>rozčilení</a:t>
            </a:r>
            <a:r>
              <a:rPr lang="cs-CZ" sz="2000" b="0" strike="noStrike" spc="-1" dirty="0">
                <a:solidFill>
                  <a:srgbClr val="BF0041"/>
                </a:solidFill>
                <a:latin typeface="Calibri"/>
                <a:ea typeface="DejaVu Sans"/>
              </a:rPr>
              <a:t>, setřást ze sebe dnes tak běžné pocity, úzkosti, sklíčenosti či podráždění</a:t>
            </a:r>
            <a:r>
              <a:rPr lang="cs-CZ" sz="2000" b="0" strike="noStrike" spc="-1" dirty="0" smtClean="0">
                <a:solidFill>
                  <a:srgbClr val="BF0041"/>
                </a:solidFill>
                <a:latin typeface="Calibri"/>
                <a:ea typeface="DejaVu Sans"/>
              </a:rPr>
              <a:t>“</a:t>
            </a:r>
            <a:endParaRPr lang="cs-CZ" sz="2000" b="1" strike="noStrike" spc="-1" dirty="0" smtClean="0">
              <a:solidFill>
                <a:srgbClr val="BF0041"/>
              </a:solidFill>
              <a:latin typeface="Calibri"/>
              <a:ea typeface="DejaVu Sans"/>
            </a:endParaRPr>
          </a:p>
          <a:p>
            <a:pPr>
              <a:lnSpc>
                <a:spcPct val="100000"/>
              </a:lnSpc>
            </a:pPr>
            <a:r>
              <a:rPr lang="cs-CZ" sz="2000" b="1" strike="noStrike" spc="-1" dirty="0" err="1" smtClean="0">
                <a:solidFill>
                  <a:srgbClr val="BF0041"/>
                </a:solidFill>
                <a:latin typeface="Calibri"/>
                <a:ea typeface="DejaVu Sans"/>
              </a:rPr>
              <a:t>Sebemotivace</a:t>
            </a:r>
            <a:r>
              <a:rPr lang="cs-CZ" sz="2000" b="0" strike="noStrike" spc="-1" dirty="0">
                <a:solidFill>
                  <a:srgbClr val="BF0041"/>
                </a:solidFill>
                <a:latin typeface="Calibri"/>
                <a:ea typeface="DejaVu Sans"/>
              </a:rPr>
              <a:t>: spojeno se schopností odkládat své uspokojení, ale </a:t>
            </a:r>
            <a:r>
              <a:rPr lang="cs-CZ" sz="2000" b="0" strike="noStrike" spc="-1" dirty="0" smtClean="0">
                <a:solidFill>
                  <a:srgbClr val="BF0041"/>
                </a:solidFill>
                <a:latin typeface="Calibri"/>
                <a:ea typeface="DejaVu Sans"/>
              </a:rPr>
              <a:t>také </a:t>
            </a:r>
            <a:r>
              <a:rPr lang="cs-CZ" sz="2000" b="0" strike="noStrike" spc="-1" dirty="0">
                <a:solidFill>
                  <a:srgbClr val="BF0041"/>
                </a:solidFill>
                <a:latin typeface="Calibri"/>
                <a:ea typeface="DejaVu Sans"/>
              </a:rPr>
              <a:t>s potlačováním zbrklosti a dalšími schopnostmi</a:t>
            </a:r>
            <a:r>
              <a:rPr lang="cs-CZ" sz="2000" b="0" strike="noStrike" spc="-1" dirty="0" smtClean="0">
                <a:solidFill>
                  <a:srgbClr val="BF0041"/>
                </a:solidFill>
                <a:latin typeface="Calibri"/>
                <a:ea typeface="DejaVu Sans"/>
              </a:rPr>
              <a:t>.</a:t>
            </a:r>
            <a:endParaRPr lang="cs-CZ" sz="2000" b="1" strike="noStrike" spc="-1" dirty="0" smtClean="0">
              <a:solidFill>
                <a:srgbClr val="BF0041"/>
              </a:solidFill>
              <a:latin typeface="Calibri"/>
              <a:ea typeface="DejaVu Sans"/>
            </a:endParaRPr>
          </a:p>
          <a:p>
            <a:pPr>
              <a:lnSpc>
                <a:spcPct val="100000"/>
              </a:lnSpc>
            </a:pPr>
            <a:r>
              <a:rPr lang="cs-CZ" sz="2000" b="1" strike="noStrike" spc="-1" dirty="0" smtClean="0">
                <a:solidFill>
                  <a:srgbClr val="BF0041"/>
                </a:solidFill>
                <a:latin typeface="Calibri"/>
                <a:ea typeface="DejaVu Sans"/>
              </a:rPr>
              <a:t>Vnímavost </a:t>
            </a:r>
            <a:r>
              <a:rPr lang="cs-CZ" sz="2000" b="1" strike="noStrike" spc="-1" dirty="0">
                <a:solidFill>
                  <a:srgbClr val="BF0041"/>
                </a:solidFill>
                <a:latin typeface="Calibri"/>
                <a:ea typeface="DejaVu Sans"/>
              </a:rPr>
              <a:t>k emocím jiných lidí</a:t>
            </a:r>
            <a:r>
              <a:rPr lang="cs-CZ" sz="2000" b="0" strike="noStrike" spc="-1" dirty="0">
                <a:solidFill>
                  <a:srgbClr val="BF0041"/>
                </a:solidFill>
                <a:latin typeface="Calibri"/>
                <a:ea typeface="DejaVu Sans"/>
              </a:rPr>
              <a:t>: empatie (vcítění</a:t>
            </a:r>
            <a:r>
              <a:rPr lang="cs-CZ" sz="2000" b="0" strike="noStrike" spc="-1" dirty="0" smtClean="0">
                <a:solidFill>
                  <a:srgbClr val="BF0041"/>
                </a:solidFill>
                <a:latin typeface="Calibri"/>
                <a:ea typeface="DejaVu Sans"/>
              </a:rPr>
              <a:t>)</a:t>
            </a:r>
            <a:endParaRPr lang="cs-CZ" sz="2000" b="1" strike="noStrike" spc="-1" dirty="0" smtClean="0">
              <a:solidFill>
                <a:srgbClr val="BF0041"/>
              </a:solidFill>
              <a:latin typeface="Calibri"/>
              <a:ea typeface="DejaVu Sans"/>
            </a:endParaRPr>
          </a:p>
          <a:p>
            <a:pPr>
              <a:lnSpc>
                <a:spcPct val="100000"/>
              </a:lnSpc>
            </a:pPr>
            <a:r>
              <a:rPr lang="cs-CZ" sz="2000" b="1" strike="noStrike" spc="-1" dirty="0" smtClean="0">
                <a:solidFill>
                  <a:srgbClr val="BF0041"/>
                </a:solidFill>
                <a:latin typeface="Calibri"/>
                <a:ea typeface="DejaVu Sans"/>
              </a:rPr>
              <a:t>Umění </a:t>
            </a:r>
            <a:r>
              <a:rPr lang="cs-CZ" sz="2000" b="1" strike="noStrike" spc="-1" dirty="0">
                <a:solidFill>
                  <a:srgbClr val="BF0041"/>
                </a:solidFill>
                <a:latin typeface="Calibri"/>
                <a:ea typeface="DejaVu Sans"/>
              </a:rPr>
              <a:t>mezilidských vztahů</a:t>
            </a:r>
            <a:r>
              <a:rPr lang="cs-CZ" sz="2000" b="0" strike="noStrike" spc="-1" dirty="0">
                <a:solidFill>
                  <a:srgbClr val="BF0041"/>
                </a:solidFill>
                <a:latin typeface="Calibri"/>
                <a:ea typeface="DejaVu Sans"/>
              </a:rPr>
              <a:t>: jde vlastně o rozvíjení a uplatňování empatie</a:t>
            </a:r>
            <a:r>
              <a:rPr lang="cs-CZ" sz="2000" b="0" strike="noStrike" spc="-1" dirty="0" smtClean="0">
                <a:solidFill>
                  <a:srgbClr val="BF0041"/>
                </a:solidFill>
                <a:latin typeface="Calibri"/>
                <a:ea typeface="DejaVu Sans"/>
              </a:rPr>
              <a:t>,  uspokojivé</a:t>
            </a:r>
          </a:p>
          <a:p>
            <a:pPr>
              <a:lnSpc>
                <a:spcPct val="100000"/>
              </a:lnSpc>
            </a:pPr>
            <a:r>
              <a:rPr lang="cs-CZ" sz="2000" b="0" strike="noStrike" spc="-1" dirty="0" smtClean="0">
                <a:solidFill>
                  <a:srgbClr val="BF0041"/>
                </a:solidFill>
                <a:latin typeface="Calibri"/>
                <a:ea typeface="DejaVu Sans"/>
              </a:rPr>
              <a:t>mezilidské </a:t>
            </a:r>
            <a:r>
              <a:rPr lang="cs-CZ" sz="2000" b="0" strike="noStrike" spc="-1" dirty="0">
                <a:solidFill>
                  <a:srgbClr val="BF0041"/>
                </a:solidFill>
                <a:latin typeface="Calibri"/>
                <a:ea typeface="DejaVu Sans"/>
              </a:rPr>
              <a:t>vztahy závisí do značné míry na tom, zda je </a:t>
            </a:r>
            <a:r>
              <a:rPr lang="cs-CZ" sz="2000" b="0" strike="noStrike" spc="-1" dirty="0" smtClean="0">
                <a:solidFill>
                  <a:srgbClr val="BF0041"/>
                </a:solidFill>
                <a:latin typeface="Calibri"/>
                <a:ea typeface="DejaVu Sans"/>
              </a:rPr>
              <a:t>člověk „</a:t>
            </a:r>
            <a:r>
              <a:rPr lang="cs-CZ" sz="2000" b="0" strike="noStrike" spc="-1" dirty="0">
                <a:solidFill>
                  <a:srgbClr val="BF0041"/>
                </a:solidFill>
                <a:latin typeface="Calibri"/>
                <a:ea typeface="DejaVu Sans"/>
              </a:rPr>
              <a:t>schopen vcítit se do </a:t>
            </a:r>
            <a:r>
              <a:rPr lang="cs-CZ" sz="2000" b="0" strike="noStrike" spc="-1" dirty="0" smtClean="0">
                <a:solidFill>
                  <a:srgbClr val="BF0041"/>
                </a:solidFill>
                <a:latin typeface="Calibri"/>
                <a:ea typeface="DejaVu Sans"/>
              </a:rPr>
              <a:t>    emocí </a:t>
            </a:r>
            <a:r>
              <a:rPr lang="cs-CZ" sz="2000" b="0" strike="noStrike" spc="-1" dirty="0">
                <a:solidFill>
                  <a:srgbClr val="BF0041"/>
                </a:solidFill>
                <a:latin typeface="Calibri"/>
                <a:ea typeface="DejaVu Sans"/>
              </a:rPr>
              <a:t>ostatních a přizpůsobit tomu své jednání“.</a:t>
            </a:r>
            <a:endParaRPr lang="cs-CZ" sz="2000" b="0" strike="noStrike" spc="-1" dirty="0">
              <a:latin typeface="Arial"/>
            </a:endParaRPr>
          </a:p>
          <a:p>
            <a:pPr>
              <a:lnSpc>
                <a:spcPct val="100000"/>
              </a:lnSpc>
            </a:pPr>
            <a:endParaRPr lang="cs-CZ" sz="2000" b="0" strike="noStrike" spc="-1" dirty="0">
              <a:latin typeface="Arial"/>
            </a:endParaRPr>
          </a:p>
        </p:txBody>
      </p:sp>
      <p:sp>
        <p:nvSpPr>
          <p:cNvPr id="406" name="CustomShape 4"/>
          <p:cNvSpPr/>
          <p:nvPr/>
        </p:nvSpPr>
        <p:spPr>
          <a:xfrm>
            <a:off x="431640" y="236160"/>
            <a:ext cx="7849032" cy="9219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noAutofit/>
          </a:bodyPr>
          <a:lstStyle/>
          <a:p>
            <a:pPr>
              <a:lnSpc>
                <a:spcPct val="100000"/>
              </a:lnSpc>
            </a:pPr>
            <a:endParaRPr lang="cs-CZ" sz="3200" b="1" spc="-1" dirty="0">
              <a:solidFill>
                <a:srgbClr val="21409A"/>
              </a:solidFill>
              <a:latin typeface="Calibri"/>
              <a:ea typeface="Microsoft YaHei"/>
            </a:endParaRPr>
          </a:p>
        </p:txBody>
      </p:sp>
      <p:pic>
        <p:nvPicPr>
          <p:cNvPr id="407" name="Obrázek 342"/>
          <p:cNvPicPr/>
          <p:nvPr/>
        </p:nvPicPr>
        <p:blipFill>
          <a:blip r:embed="rId2"/>
          <a:stretch/>
        </p:blipFill>
        <p:spPr>
          <a:xfrm>
            <a:off x="8446680" y="144000"/>
            <a:ext cx="1413720" cy="1871280"/>
          </a:xfrm>
          <a:prstGeom prst="rect">
            <a:avLst/>
          </a:prstGeom>
          <a:ln>
            <a:noFill/>
          </a:ln>
        </p:spPr>
      </p:pic>
      <p:sp>
        <p:nvSpPr>
          <p:cNvPr id="2" name="Obdélník 1"/>
          <p:cNvSpPr/>
          <p:nvPr/>
        </p:nvSpPr>
        <p:spPr>
          <a:xfrm>
            <a:off x="215776" y="216493"/>
            <a:ext cx="8064896" cy="923330"/>
          </a:xfrm>
          <a:prstGeom prst="rect">
            <a:avLst/>
          </a:prstGeom>
          <a:solidFill>
            <a:schemeClr val="accent6">
              <a:lumMod val="75000"/>
            </a:schemeClr>
          </a:solidFill>
        </p:spPr>
        <p:txBody>
          <a:bodyPr wrap="square">
            <a:spAutoFit/>
          </a:bodyPr>
          <a:lstStyle/>
          <a:p>
            <a:pPr>
              <a:lnSpc>
                <a:spcPct val="100000"/>
              </a:lnSpc>
            </a:pPr>
            <a:r>
              <a:rPr lang="cs-CZ" sz="3600" b="1" spc="-1" dirty="0" smtClean="0">
                <a:latin typeface="Calibri"/>
                <a:ea typeface="Microsoft YaHei"/>
              </a:rPr>
              <a:t>Daniel </a:t>
            </a:r>
            <a:r>
              <a:rPr lang="cs-CZ" sz="3600" b="1" spc="-1" dirty="0" err="1" smtClean="0">
                <a:latin typeface="Calibri"/>
                <a:ea typeface="Microsoft YaHei"/>
              </a:rPr>
              <a:t>Goleman</a:t>
            </a:r>
            <a:endParaRPr lang="cs-CZ" sz="3600" b="1" spc="-1" dirty="0" smtClean="0">
              <a:latin typeface="Calibri"/>
              <a:ea typeface="Microsoft YaHei"/>
            </a:endParaRPr>
          </a:p>
          <a:p>
            <a:pPr>
              <a:lnSpc>
                <a:spcPct val="100000"/>
              </a:lnSpc>
            </a:pPr>
            <a:r>
              <a:rPr lang="cs-CZ" b="1" spc="-1" dirty="0" smtClean="0">
                <a:latin typeface="Calibri"/>
                <a:ea typeface="Microsoft YaHei"/>
              </a:rPr>
              <a:t>1946</a:t>
            </a:r>
            <a:endParaRPr lang="cs-CZ" b="1" spc="-1" dirty="0" smtClean="0">
              <a:latin typeface="Calibri"/>
              <a:ea typeface="Microsoft YaHei"/>
            </a:endParaRPr>
          </a:p>
        </p:txBody>
      </p:sp>
      <p:sp>
        <p:nvSpPr>
          <p:cNvPr id="3" name="Obdélník 2"/>
          <p:cNvSpPr/>
          <p:nvPr/>
        </p:nvSpPr>
        <p:spPr>
          <a:xfrm>
            <a:off x="215826" y="1189647"/>
            <a:ext cx="4248472" cy="523220"/>
          </a:xfrm>
          <a:prstGeom prst="rect">
            <a:avLst/>
          </a:prstGeom>
        </p:spPr>
        <p:txBody>
          <a:bodyPr wrap="square">
            <a:spAutoFit/>
          </a:bodyPr>
          <a:lstStyle/>
          <a:p>
            <a:pPr lvl="0"/>
            <a:r>
              <a:rPr lang="cs-CZ" sz="2800" b="1" spc="-1" dirty="0" smtClean="0">
                <a:solidFill>
                  <a:schemeClr val="accent1">
                    <a:lumMod val="75000"/>
                  </a:schemeClr>
                </a:solidFill>
                <a:latin typeface="Calibri"/>
                <a:ea typeface="Microsoft YaHei"/>
              </a:rPr>
              <a:t>Teorie </a:t>
            </a:r>
            <a:r>
              <a:rPr lang="cs-CZ" sz="2800" b="1" spc="-1" dirty="0">
                <a:solidFill>
                  <a:schemeClr val="accent1">
                    <a:lumMod val="75000"/>
                  </a:schemeClr>
                </a:solidFill>
                <a:latin typeface="Calibri"/>
                <a:ea typeface="Microsoft YaHei"/>
              </a:rPr>
              <a:t>emoční inteligence  </a:t>
            </a:r>
            <a:endParaRPr lang="cs-CZ" sz="2800" spc="-1" dirty="0">
              <a:solidFill>
                <a:schemeClr val="accent1">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CustomShape 1"/>
          <p:cNvSpPr/>
          <p:nvPr/>
        </p:nvSpPr>
        <p:spPr>
          <a:xfrm>
            <a:off x="1620000" y="216000"/>
            <a:ext cx="8094960" cy="9309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rmAutofit/>
          </a:bodyPr>
          <a:lstStyle/>
          <a:p>
            <a:pPr algn="ctr">
              <a:lnSpc>
                <a:spcPct val="100000"/>
              </a:lnSpc>
            </a:pPr>
            <a:r>
              <a:rPr lang="cs-CZ" sz="3300" b="0" strike="noStrike" spc="-1">
                <a:solidFill>
                  <a:srgbClr val="050505"/>
                </a:solidFill>
                <a:latin typeface="Times New Roman"/>
                <a:ea typeface="DejaVu Sans"/>
              </a:rPr>
              <a:t>Albert Einstein</a:t>
            </a:r>
            <a:endParaRPr lang="cs-CZ" sz="3300" b="0" strike="noStrike" spc="-1">
              <a:latin typeface="Arial"/>
            </a:endParaRPr>
          </a:p>
        </p:txBody>
      </p:sp>
      <p:sp>
        <p:nvSpPr>
          <p:cNvPr id="288" name="CustomShape 2"/>
          <p:cNvSpPr/>
          <p:nvPr/>
        </p:nvSpPr>
        <p:spPr>
          <a:xfrm>
            <a:off x="1656000" y="1440000"/>
            <a:ext cx="8058960" cy="32112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18960">
              <a:lnSpc>
                <a:spcPct val="100000"/>
              </a:lnSpc>
              <a:spcAft>
                <a:spcPts val="1060"/>
              </a:spcAft>
              <a:buClr>
                <a:srgbClr val="0066FF"/>
              </a:buClr>
              <a:buSzPct val="40000"/>
              <a:buFont typeface="Wingdings" charset="2"/>
              <a:buChar char=""/>
            </a:pPr>
            <a:r>
              <a:rPr lang="cs-CZ" sz="2400" b="0" strike="noStrike" spc="-1">
                <a:solidFill>
                  <a:srgbClr val="050505"/>
                </a:solidFill>
                <a:latin typeface="Arial"/>
                <a:ea typeface="DejaVu Sans"/>
              </a:rPr>
              <a:t> </a:t>
            </a:r>
            <a:endParaRPr lang="cs-CZ" sz="2400" b="0" strike="noStrike" spc="-1">
              <a:latin typeface="Arial"/>
            </a:endParaRPr>
          </a:p>
        </p:txBody>
      </p:sp>
      <p:pic>
        <p:nvPicPr>
          <p:cNvPr id="289" name="Obrázek 241"/>
          <p:cNvPicPr/>
          <p:nvPr/>
        </p:nvPicPr>
        <p:blipFill>
          <a:blip r:embed="rId2"/>
          <a:stretch/>
        </p:blipFill>
        <p:spPr>
          <a:xfrm>
            <a:off x="2664048" y="216001"/>
            <a:ext cx="4824536" cy="5283570"/>
          </a:xfrm>
          <a:prstGeom prst="rect">
            <a:avLst/>
          </a:prstGeom>
          <a:ln>
            <a:noFill/>
          </a:ln>
        </p:spPr>
      </p:pic>
    </p:spTree>
    <p:extLst>
      <p:ext uri="{BB962C8B-B14F-4D97-AF65-F5344CB8AC3E}">
        <p14:creationId xmlns:p14="http://schemas.microsoft.com/office/powerpoint/2010/main" val="3952637732"/>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CustomShape 1"/>
          <p:cNvSpPr/>
          <p:nvPr/>
        </p:nvSpPr>
        <p:spPr>
          <a:xfrm>
            <a:off x="504000" y="225720"/>
            <a:ext cx="9067680" cy="943200"/>
          </a:xfrm>
          <a:prstGeom prst="rect">
            <a:avLst/>
          </a:prstGeom>
          <a:noFill/>
          <a:ln>
            <a:noFill/>
          </a:ln>
        </p:spPr>
        <p:style>
          <a:lnRef idx="0">
            <a:scrgbClr r="0" g="0" b="0"/>
          </a:lnRef>
          <a:fillRef idx="0">
            <a:scrgbClr r="0" g="0" b="0"/>
          </a:fillRef>
          <a:effectRef idx="0">
            <a:scrgbClr r="0" g="0" b="0"/>
          </a:effectRef>
          <a:fontRef idx="minor"/>
        </p:style>
      </p:sp>
      <p:pic>
        <p:nvPicPr>
          <p:cNvPr id="409" name="Obrázek 344"/>
          <p:cNvPicPr/>
          <p:nvPr/>
        </p:nvPicPr>
        <p:blipFill>
          <a:blip r:embed="rId2"/>
          <a:stretch/>
        </p:blipFill>
        <p:spPr>
          <a:xfrm>
            <a:off x="863848" y="1168920"/>
            <a:ext cx="3312368" cy="1882379"/>
          </a:xfrm>
          <a:prstGeom prst="rect">
            <a:avLst/>
          </a:prstGeom>
          <a:ln>
            <a:noFill/>
          </a:ln>
        </p:spPr>
      </p:pic>
      <p:sp>
        <p:nvSpPr>
          <p:cNvPr id="410" name="CustomShape 2"/>
          <p:cNvSpPr/>
          <p:nvPr/>
        </p:nvSpPr>
        <p:spPr>
          <a:xfrm>
            <a:off x="504000" y="3645852"/>
            <a:ext cx="9067680" cy="202987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s-CZ" sz="1800" b="0" strike="noStrike" spc="-1" dirty="0">
                <a:solidFill>
                  <a:srgbClr val="000000"/>
                </a:solidFill>
                <a:latin typeface="Arial"/>
                <a:ea typeface="DejaVu Sans"/>
              </a:rPr>
              <a:t>Emoční inteligence není závislá na IQ</a:t>
            </a:r>
            <a:r>
              <a:rPr lang="cs-CZ" sz="1800" b="0" strike="noStrike" spc="-1" dirty="0" smtClean="0">
                <a:solidFill>
                  <a:srgbClr val="000000"/>
                </a:solidFill>
                <a:latin typeface="Arial"/>
                <a:ea typeface="DejaVu Sans"/>
              </a:rPr>
              <a:t>.</a:t>
            </a:r>
          </a:p>
          <a:p>
            <a:pPr>
              <a:lnSpc>
                <a:spcPct val="100000"/>
              </a:lnSpc>
            </a:pPr>
            <a:r>
              <a:rPr lang="cs-CZ" sz="1800" b="0" strike="noStrike" spc="-1" dirty="0" smtClean="0">
                <a:solidFill>
                  <a:srgbClr val="000000"/>
                </a:solidFill>
                <a:latin typeface="Arial"/>
                <a:ea typeface="DejaVu Sans"/>
              </a:rPr>
              <a:t>Emoční </a:t>
            </a:r>
            <a:r>
              <a:rPr lang="cs-CZ" sz="1800" b="0" strike="noStrike" spc="-1" dirty="0">
                <a:solidFill>
                  <a:srgbClr val="000000"/>
                </a:solidFill>
                <a:latin typeface="Arial"/>
                <a:ea typeface="DejaVu Sans"/>
              </a:rPr>
              <a:t>inteligence velmi podstatně ovlivňuje úspěšnost jedince v rodině, na pracovišti, v sociálních a intimních vztazích</a:t>
            </a:r>
            <a:r>
              <a:rPr lang="cs-CZ" sz="1800" b="0" strike="noStrike" spc="-1" dirty="0" smtClean="0">
                <a:solidFill>
                  <a:srgbClr val="000000"/>
                </a:solidFill>
                <a:latin typeface="Arial"/>
                <a:ea typeface="DejaVu Sans"/>
              </a:rPr>
              <a:t>.</a:t>
            </a:r>
          </a:p>
          <a:p>
            <a:pPr>
              <a:lnSpc>
                <a:spcPct val="100000"/>
              </a:lnSpc>
            </a:pPr>
            <a:endParaRPr lang="cs-CZ" spc="-1" dirty="0" smtClean="0">
              <a:solidFill>
                <a:srgbClr val="000000"/>
              </a:solidFill>
              <a:latin typeface="Arial"/>
              <a:ea typeface="DejaVu Sans"/>
            </a:endParaRPr>
          </a:p>
          <a:p>
            <a:r>
              <a:rPr lang="cs-CZ" spc="-1" dirty="0" smtClean="0"/>
              <a:t>Stejně jako odvaha</a:t>
            </a:r>
            <a:r>
              <a:rPr lang="cs-CZ" spc="-1" dirty="0"/>
              <a:t>, představivost, inspirace jsou </a:t>
            </a:r>
            <a:r>
              <a:rPr lang="cs-CZ" spc="-1" dirty="0" smtClean="0"/>
              <a:t>vlastnosti </a:t>
            </a:r>
            <a:r>
              <a:rPr lang="cs-CZ" spc="-1" dirty="0"/>
              <a:t>pomocí IQ neměřitelné. </a:t>
            </a:r>
          </a:p>
          <a:p>
            <a:pPr>
              <a:lnSpc>
                <a:spcPct val="100000"/>
              </a:lnSpc>
            </a:pPr>
            <a:endParaRPr lang="cs-CZ" spc="-1" dirty="0">
              <a:solidFill>
                <a:srgbClr val="000000"/>
              </a:solidFill>
              <a:latin typeface="Arial"/>
              <a:ea typeface="DejaVu Sans"/>
            </a:endParaRPr>
          </a:p>
          <a:p>
            <a:pPr>
              <a:lnSpc>
                <a:spcPct val="100000"/>
              </a:lnSpc>
            </a:pPr>
            <a:r>
              <a:rPr lang="cs-CZ" sz="1800" b="0" strike="noStrike" spc="-1" dirty="0" smtClean="0">
                <a:solidFill>
                  <a:srgbClr val="000000"/>
                </a:solidFill>
                <a:latin typeface="Arial"/>
                <a:ea typeface="DejaVu Sans"/>
              </a:rPr>
              <a:t> </a:t>
            </a:r>
            <a:endParaRPr lang="cs-CZ" sz="1800" b="0" strike="noStrike" spc="-1" dirty="0">
              <a:latin typeface="Arial"/>
            </a:endParaRPr>
          </a:p>
        </p:txBody>
      </p:sp>
      <p:pic>
        <p:nvPicPr>
          <p:cNvPr id="1026" name="Picture 2" descr="33 otázek týkajících se emoční inteligence aneb jak na tom jste? -  Dreamlife.c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0353" y="1251099"/>
            <a:ext cx="3387258" cy="2150069"/>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4248224" y="375317"/>
            <a:ext cx="1368152" cy="707886"/>
          </a:xfrm>
          <a:prstGeom prst="rect">
            <a:avLst/>
          </a:prstGeom>
        </p:spPr>
        <p:txBody>
          <a:bodyPr wrap="square">
            <a:spAutoFit/>
          </a:bodyPr>
          <a:lstStyle/>
          <a:p>
            <a:pPr algn="ctr"/>
            <a:r>
              <a:rPr lang="cs-CZ" sz="4000" b="1" spc="-1" dirty="0" smtClean="0">
                <a:solidFill>
                  <a:srgbClr val="000000"/>
                </a:solidFill>
              </a:rPr>
              <a:t>EQ</a:t>
            </a:r>
            <a:endParaRPr lang="cs-CZ" sz="40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moční inteligence - Co je emoční intelig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824" y="242987"/>
            <a:ext cx="4680520" cy="4753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8293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CustomShape 1"/>
          <p:cNvSpPr/>
          <p:nvPr/>
        </p:nvSpPr>
        <p:spPr>
          <a:xfrm>
            <a:off x="504000" y="225720"/>
            <a:ext cx="9067680" cy="942840"/>
          </a:xfrm>
          <a:prstGeom prst="rect">
            <a:avLst/>
          </a:prstGeom>
          <a:noFill/>
          <a:ln>
            <a:noFill/>
          </a:ln>
        </p:spPr>
        <p:style>
          <a:lnRef idx="0">
            <a:scrgbClr r="0" g="0" b="0"/>
          </a:lnRef>
          <a:fillRef idx="0">
            <a:scrgbClr r="0" g="0" b="0"/>
          </a:fillRef>
          <a:effectRef idx="0">
            <a:scrgbClr r="0" g="0" b="0"/>
          </a:effectRef>
          <a:fontRef idx="minor"/>
        </p:style>
      </p:sp>
      <p:sp>
        <p:nvSpPr>
          <p:cNvPr id="417" name="CustomShape 2"/>
          <p:cNvSpPr/>
          <p:nvPr/>
        </p:nvSpPr>
        <p:spPr>
          <a:xfrm>
            <a:off x="504000" y="1326600"/>
            <a:ext cx="9068040" cy="3284640"/>
          </a:xfrm>
          <a:prstGeom prst="rect">
            <a:avLst/>
          </a:prstGeom>
          <a:noFill/>
          <a:ln>
            <a:noFill/>
          </a:ln>
        </p:spPr>
        <p:style>
          <a:lnRef idx="0">
            <a:scrgbClr r="0" g="0" b="0"/>
          </a:lnRef>
          <a:fillRef idx="0">
            <a:scrgbClr r="0" g="0" b="0"/>
          </a:fillRef>
          <a:effectRef idx="0">
            <a:scrgbClr r="0" g="0" b="0"/>
          </a:effectRef>
          <a:fontRef idx="minor"/>
        </p:style>
      </p:sp>
      <p:sp>
        <p:nvSpPr>
          <p:cNvPr id="418" name="CustomShape 3"/>
          <p:cNvSpPr/>
          <p:nvPr/>
        </p:nvSpPr>
        <p:spPr>
          <a:xfrm>
            <a:off x="359792" y="378247"/>
            <a:ext cx="8876880" cy="424586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b="1" spc="-1" dirty="0" smtClean="0">
                <a:solidFill>
                  <a:srgbClr val="000000"/>
                </a:solidFill>
                <a:latin typeface="Arial"/>
                <a:ea typeface="DejaVu Sans"/>
              </a:rPr>
              <a:t>Další druhy i</a:t>
            </a:r>
            <a:r>
              <a:rPr lang="cs-CZ" sz="1800" b="1" strike="noStrike" spc="-1" dirty="0" smtClean="0">
                <a:solidFill>
                  <a:srgbClr val="000000"/>
                </a:solidFill>
                <a:latin typeface="Arial"/>
                <a:ea typeface="DejaVu Sans"/>
              </a:rPr>
              <a:t>nteligence </a:t>
            </a:r>
            <a:endParaRPr lang="cs-CZ" sz="1800" b="0" strike="noStrike" spc="-1" dirty="0">
              <a:latin typeface="Arial"/>
            </a:endParaRPr>
          </a:p>
          <a:p>
            <a:pPr>
              <a:lnSpc>
                <a:spcPct val="100000"/>
              </a:lnSpc>
            </a:pPr>
            <a:endParaRPr lang="cs-CZ" sz="1400" b="0" strike="noStrike" spc="-1" dirty="0">
              <a:latin typeface="Arial"/>
            </a:endParaRPr>
          </a:p>
          <a:p>
            <a:pPr marL="1440">
              <a:lnSpc>
                <a:spcPct val="100000"/>
              </a:lnSpc>
              <a:buClr>
                <a:srgbClr val="000000"/>
              </a:buClr>
            </a:pPr>
            <a:r>
              <a:rPr lang="cs-CZ" sz="1400" strike="noStrike" spc="-1" dirty="0" smtClean="0">
                <a:solidFill>
                  <a:srgbClr val="000000"/>
                </a:solidFill>
                <a:latin typeface="Arial"/>
                <a:ea typeface="DejaVu Sans"/>
              </a:rPr>
              <a:t>1) </a:t>
            </a:r>
            <a:r>
              <a:rPr lang="cs-CZ" sz="1400" b="1" strike="noStrike" spc="-1" dirty="0" smtClean="0">
                <a:solidFill>
                  <a:srgbClr val="000000"/>
                </a:solidFill>
                <a:latin typeface="Arial"/>
                <a:ea typeface="DejaVu Sans"/>
              </a:rPr>
              <a:t>Dispoziční inteligence</a:t>
            </a:r>
            <a:endParaRPr lang="cs-CZ" sz="1400" b="1" strike="noStrike" spc="-1" dirty="0">
              <a:latin typeface="Arial"/>
            </a:endParaRPr>
          </a:p>
          <a:p>
            <a:pPr>
              <a:lnSpc>
                <a:spcPct val="100000"/>
              </a:lnSpc>
            </a:pPr>
            <a:r>
              <a:rPr lang="cs-CZ" sz="1400" b="0" strike="noStrike" spc="-1" dirty="0">
                <a:solidFill>
                  <a:srgbClr val="000000"/>
                </a:solidFill>
                <a:latin typeface="Arial"/>
                <a:ea typeface="DejaVu Sans"/>
              </a:rPr>
              <a:t>– vychází z výsledků testu a dotýká se oblasti obecné inteligence </a:t>
            </a:r>
            <a:r>
              <a:rPr lang="cs-CZ" sz="1400" b="0" strike="noStrike" spc="-1" dirty="0" smtClean="0">
                <a:solidFill>
                  <a:srgbClr val="000000"/>
                </a:solidFill>
                <a:latin typeface="Arial"/>
                <a:ea typeface="DejaVu Sans"/>
              </a:rPr>
              <a:t>jako předpokladu </a:t>
            </a:r>
            <a:r>
              <a:rPr lang="cs-CZ" sz="1400" b="0" strike="noStrike" spc="-1" dirty="0">
                <a:solidFill>
                  <a:srgbClr val="000000"/>
                </a:solidFill>
                <a:latin typeface="Arial"/>
                <a:ea typeface="DejaVu Sans"/>
              </a:rPr>
              <a:t>k výkonu (G-faktor, dle </a:t>
            </a:r>
            <a:r>
              <a:rPr lang="cs-CZ" sz="1400" b="0" strike="noStrike" spc="-1" dirty="0" err="1">
                <a:solidFill>
                  <a:srgbClr val="000000"/>
                </a:solidFill>
                <a:latin typeface="Arial"/>
                <a:ea typeface="DejaVu Sans"/>
              </a:rPr>
              <a:t>Cattelovy</a:t>
            </a:r>
            <a:r>
              <a:rPr lang="cs-CZ" sz="1400" b="0" strike="noStrike" spc="-1" dirty="0">
                <a:solidFill>
                  <a:srgbClr val="000000"/>
                </a:solidFill>
                <a:latin typeface="Arial"/>
                <a:ea typeface="DejaVu Sans"/>
              </a:rPr>
              <a:t> teorie fluidní inteligence). </a:t>
            </a:r>
            <a:r>
              <a:rPr lang="cs-CZ" sz="1400" b="0" strike="noStrike" spc="-1" dirty="0" smtClean="0">
                <a:solidFill>
                  <a:srgbClr val="000000"/>
                </a:solidFill>
                <a:latin typeface="Arial"/>
                <a:ea typeface="DejaVu Sans"/>
              </a:rPr>
              <a:t>Vytváří předpoklad </a:t>
            </a:r>
            <a:r>
              <a:rPr lang="cs-CZ" sz="1400" b="0" strike="noStrike" spc="-1" dirty="0">
                <a:solidFill>
                  <a:srgbClr val="000000"/>
                </a:solidFill>
                <a:latin typeface="Arial"/>
                <a:ea typeface="DejaVu Sans"/>
              </a:rPr>
              <a:t>k učení, analýzy a syntézy problému apod.</a:t>
            </a:r>
            <a:endParaRPr lang="cs-CZ" sz="1400" b="0" strike="noStrike" spc="-1" dirty="0">
              <a:latin typeface="Arial"/>
            </a:endParaRPr>
          </a:p>
          <a:p>
            <a:pPr>
              <a:lnSpc>
                <a:spcPct val="100000"/>
              </a:lnSpc>
            </a:pPr>
            <a:endParaRPr lang="cs-CZ" sz="1400" b="0" strike="noStrike" spc="-1" dirty="0">
              <a:latin typeface="Arial"/>
            </a:endParaRPr>
          </a:p>
          <a:p>
            <a:pPr>
              <a:lnSpc>
                <a:spcPct val="100000"/>
              </a:lnSpc>
            </a:pPr>
            <a:r>
              <a:rPr lang="cs-CZ" sz="1400" b="0" strike="noStrike" spc="-1" dirty="0">
                <a:solidFill>
                  <a:srgbClr val="000000"/>
                </a:solidFill>
                <a:latin typeface="Arial"/>
                <a:ea typeface="DejaVu Sans"/>
              </a:rPr>
              <a:t>2) </a:t>
            </a:r>
            <a:r>
              <a:rPr lang="cs-CZ" sz="1400" b="1" strike="noStrike" spc="-1" dirty="0">
                <a:solidFill>
                  <a:srgbClr val="000000"/>
                </a:solidFill>
                <a:latin typeface="Arial"/>
                <a:ea typeface="DejaVu Sans"/>
              </a:rPr>
              <a:t>Výkonová/behaviorální </a:t>
            </a:r>
            <a:endParaRPr lang="cs-CZ" sz="1400" b="1" strike="noStrike" spc="-1" dirty="0">
              <a:latin typeface="Arial"/>
            </a:endParaRPr>
          </a:p>
          <a:p>
            <a:pPr>
              <a:lnSpc>
                <a:spcPct val="100000"/>
              </a:lnSpc>
            </a:pPr>
            <a:r>
              <a:rPr lang="cs-CZ" sz="1400" b="0" strike="noStrike" spc="-1" dirty="0">
                <a:solidFill>
                  <a:srgbClr val="000000"/>
                </a:solidFill>
                <a:latin typeface="Arial"/>
                <a:ea typeface="DejaVu Sans"/>
              </a:rPr>
              <a:t>– vychází z výsledků zájmů a spontánních aktivit </a:t>
            </a:r>
            <a:r>
              <a:rPr lang="cs-CZ" sz="1400" b="0" strike="noStrike" spc="-1" dirty="0" smtClean="0">
                <a:solidFill>
                  <a:srgbClr val="000000"/>
                </a:solidFill>
                <a:latin typeface="Arial"/>
                <a:ea typeface="DejaVu Sans"/>
              </a:rPr>
              <a:t>dítěte  v </a:t>
            </a:r>
            <a:r>
              <a:rPr lang="cs-CZ" sz="1400" b="0" strike="noStrike" spc="-1" dirty="0">
                <a:solidFill>
                  <a:srgbClr val="000000"/>
                </a:solidFill>
                <a:latin typeface="Arial"/>
                <a:ea typeface="DejaVu Sans"/>
              </a:rPr>
              <a:t>různých oblastech. Je kategorií s vyšším vlivem prostředí a motivace. Kritériem </a:t>
            </a:r>
            <a:r>
              <a:rPr lang="cs-CZ" sz="1400" b="0" strike="noStrike" spc="-1" dirty="0" smtClean="0">
                <a:solidFill>
                  <a:srgbClr val="000000"/>
                </a:solidFill>
                <a:latin typeface="Arial"/>
                <a:ea typeface="DejaVu Sans"/>
              </a:rPr>
              <a:t>pro posouzení </a:t>
            </a:r>
            <a:r>
              <a:rPr lang="cs-CZ" sz="1400" b="0" strike="noStrike" spc="-1" dirty="0">
                <a:solidFill>
                  <a:srgbClr val="000000"/>
                </a:solidFill>
                <a:latin typeface="Arial"/>
                <a:ea typeface="DejaVu Sans"/>
              </a:rPr>
              <a:t>je především frekvence realizovaných činností a porovnání kvality produktů s vrstevníky. </a:t>
            </a:r>
            <a:endParaRPr lang="cs-CZ" sz="1400" b="0" strike="noStrike" spc="-1" dirty="0" smtClean="0">
              <a:solidFill>
                <a:srgbClr val="000000"/>
              </a:solidFill>
              <a:latin typeface="Arial"/>
              <a:ea typeface="DejaVu Sans"/>
            </a:endParaRPr>
          </a:p>
          <a:p>
            <a:pPr>
              <a:lnSpc>
                <a:spcPct val="100000"/>
              </a:lnSpc>
            </a:pPr>
            <a:endParaRPr lang="cs-CZ" sz="1400" b="0" strike="noStrike" spc="-1" dirty="0">
              <a:latin typeface="Arial"/>
            </a:endParaRPr>
          </a:p>
          <a:p>
            <a:pPr>
              <a:lnSpc>
                <a:spcPct val="100000"/>
              </a:lnSpc>
            </a:pPr>
            <a:r>
              <a:rPr lang="cs-CZ" sz="1400" spc="-1" dirty="0" smtClean="0">
                <a:latin typeface="Arial"/>
              </a:rPr>
              <a:t>3) </a:t>
            </a:r>
            <a:r>
              <a:rPr lang="cs-CZ" sz="1400" b="1" spc="-1" dirty="0" err="1" smtClean="0">
                <a:latin typeface="Arial"/>
              </a:rPr>
              <a:t>Machiavelliánská</a:t>
            </a:r>
            <a:r>
              <a:rPr lang="cs-CZ" sz="1400" b="1" spc="-1" dirty="0" smtClean="0">
                <a:latin typeface="Arial"/>
              </a:rPr>
              <a:t> inteligence </a:t>
            </a:r>
          </a:p>
          <a:p>
            <a:pPr>
              <a:lnSpc>
                <a:spcPct val="100000"/>
              </a:lnSpc>
            </a:pPr>
            <a:endParaRPr lang="cs-CZ" sz="1400" spc="-1" dirty="0">
              <a:latin typeface="Arial"/>
            </a:endParaRPr>
          </a:p>
          <a:p>
            <a:pPr>
              <a:lnSpc>
                <a:spcPct val="100000"/>
              </a:lnSpc>
            </a:pPr>
            <a:r>
              <a:rPr lang="cs-CZ" sz="1400" spc="-1" dirty="0">
                <a:latin typeface="Arial"/>
              </a:rPr>
              <a:t>6</a:t>
            </a:r>
            <a:r>
              <a:rPr lang="cs-CZ" sz="1400" b="0" strike="noStrike" spc="-1" dirty="0" smtClean="0">
                <a:latin typeface="Arial"/>
              </a:rPr>
              <a:t>) </a:t>
            </a:r>
            <a:r>
              <a:rPr lang="cs-CZ" sz="1400" b="1" strike="noStrike" spc="-1" dirty="0" smtClean="0">
                <a:latin typeface="Arial"/>
              </a:rPr>
              <a:t>Umělá inteligence</a:t>
            </a:r>
          </a:p>
          <a:p>
            <a:pPr>
              <a:lnSpc>
                <a:spcPct val="100000"/>
              </a:lnSpc>
            </a:pPr>
            <a:r>
              <a:rPr lang="cs-CZ" sz="1400" spc="-1" dirty="0" smtClean="0">
                <a:latin typeface="Arial"/>
              </a:rPr>
              <a:t>„Lidské myšlení není nic víc než než určitý druh manipulace se symboly, ale současně, žer stroje mohou být inteligentní protože jejich fungování je založena na práci se symbolickým systémem (např. strojový kód). Pojem zavedli nositelé Nobelovy ceny Allen </a:t>
            </a:r>
            <a:r>
              <a:rPr lang="cs-CZ" sz="1400" spc="-1" dirty="0" err="1" smtClean="0">
                <a:latin typeface="Arial"/>
              </a:rPr>
              <a:t>Newell</a:t>
            </a:r>
            <a:r>
              <a:rPr lang="cs-CZ" sz="1400" spc="-1" dirty="0" smtClean="0">
                <a:latin typeface="Arial"/>
              </a:rPr>
              <a:t> a Herbert A. Simon</a:t>
            </a:r>
          </a:p>
          <a:p>
            <a:pPr>
              <a:lnSpc>
                <a:spcPct val="100000"/>
              </a:lnSpc>
            </a:pPr>
            <a:endParaRPr lang="cs-CZ" sz="1400" b="0" strike="noStrike" spc="-1" dirty="0">
              <a:latin typeface="Arial"/>
            </a:endParaRPr>
          </a:p>
          <a:p>
            <a:pPr>
              <a:lnSpc>
                <a:spcPct val="100000"/>
              </a:lnSpc>
            </a:pPr>
            <a:r>
              <a:rPr lang="cs-CZ" sz="1400" spc="-1" dirty="0">
                <a:latin typeface="Arial"/>
              </a:rPr>
              <a:t>5</a:t>
            </a:r>
            <a:r>
              <a:rPr lang="cs-CZ" sz="1400" spc="-1" dirty="0" smtClean="0">
                <a:latin typeface="Arial"/>
              </a:rPr>
              <a:t>) </a:t>
            </a:r>
            <a:r>
              <a:rPr lang="cs-CZ" sz="1400" b="1" spc="-1" dirty="0" smtClean="0">
                <a:latin typeface="Arial"/>
              </a:rPr>
              <a:t>Morální inteligence</a:t>
            </a:r>
            <a:endParaRPr lang="cs-CZ" sz="1400" b="1"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CustomShape 1"/>
          <p:cNvSpPr/>
          <p:nvPr/>
        </p:nvSpPr>
        <p:spPr>
          <a:xfrm>
            <a:off x="1620000" y="216000"/>
            <a:ext cx="8094960" cy="930960"/>
          </a:xfrm>
          <a:prstGeom prst="rect">
            <a:avLst/>
          </a:prstGeom>
          <a:noFill/>
          <a:ln>
            <a:noFill/>
          </a:ln>
        </p:spPr>
        <p:style>
          <a:lnRef idx="0">
            <a:scrgbClr r="0" g="0" b="0"/>
          </a:lnRef>
          <a:fillRef idx="0">
            <a:scrgbClr r="0" g="0" b="0"/>
          </a:fillRef>
          <a:effectRef idx="0">
            <a:scrgbClr r="0" g="0" b="0"/>
          </a:effectRef>
          <a:fontRef idx="minor"/>
        </p:style>
      </p:sp>
      <p:sp>
        <p:nvSpPr>
          <p:cNvPr id="279" name="CustomShape 2"/>
          <p:cNvSpPr/>
          <p:nvPr/>
        </p:nvSpPr>
        <p:spPr>
          <a:xfrm>
            <a:off x="1620000" y="1368000"/>
            <a:ext cx="8094960" cy="3283200"/>
          </a:xfrm>
          <a:prstGeom prst="rect">
            <a:avLst/>
          </a:prstGeom>
          <a:noFill/>
          <a:ln>
            <a:noFill/>
          </a:ln>
        </p:spPr>
        <p:style>
          <a:lnRef idx="0">
            <a:scrgbClr r="0" g="0" b="0"/>
          </a:lnRef>
          <a:fillRef idx="0">
            <a:scrgbClr r="0" g="0" b="0"/>
          </a:fillRef>
          <a:effectRef idx="0">
            <a:scrgbClr r="0" g="0" b="0"/>
          </a:effectRef>
          <a:fontRef idx="minor"/>
        </p:style>
      </p:sp>
      <p:sp>
        <p:nvSpPr>
          <p:cNvPr id="280" name="CustomShape 3"/>
          <p:cNvSpPr/>
          <p:nvPr/>
        </p:nvSpPr>
        <p:spPr>
          <a:xfrm>
            <a:off x="1771560" y="205200"/>
            <a:ext cx="8021280" cy="444591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endParaRPr lang="cs-CZ" sz="2400" b="1" strike="noStrike" spc="-1" dirty="0" smtClean="0">
              <a:solidFill>
                <a:srgbClr val="FF0000"/>
              </a:solidFill>
              <a:latin typeface="Arial"/>
              <a:ea typeface="Microsoft YaHei"/>
            </a:endParaRPr>
          </a:p>
          <a:p>
            <a:pPr>
              <a:lnSpc>
                <a:spcPct val="100000"/>
              </a:lnSpc>
            </a:pPr>
            <a:r>
              <a:rPr lang="cs-CZ" sz="2400" b="1" strike="noStrike" spc="-1" dirty="0" smtClean="0">
                <a:solidFill>
                  <a:srgbClr val="FF0000"/>
                </a:solidFill>
                <a:latin typeface="Arial"/>
                <a:ea typeface="Microsoft YaHei"/>
              </a:rPr>
              <a:t>INTELIGENCE</a:t>
            </a:r>
            <a:endParaRPr lang="cs-CZ" sz="2400" b="0" strike="noStrike" spc="-1" dirty="0">
              <a:solidFill>
                <a:srgbClr val="FF0000"/>
              </a:solidFill>
              <a:latin typeface="Arial"/>
            </a:endParaRPr>
          </a:p>
          <a:p>
            <a:endParaRPr lang="cs-CZ" altLang="cs-CZ" sz="2400" i="1" dirty="0" smtClean="0">
              <a:ea typeface="Microsoft YaHei" charset="-122"/>
            </a:endParaRPr>
          </a:p>
          <a:p>
            <a:pPr marL="342900" indent="-342900">
              <a:lnSpc>
                <a:spcPct val="100000"/>
              </a:lnSpc>
              <a:buFont typeface="Courier New" panose="02070309020205020404" pitchFamily="49" charset="0"/>
              <a:buChar char="o"/>
            </a:pPr>
            <a:r>
              <a:rPr lang="cs-CZ" sz="2400" spc="-1" dirty="0" smtClean="0">
                <a:solidFill>
                  <a:srgbClr val="000000"/>
                </a:solidFill>
                <a:latin typeface="Arial"/>
                <a:ea typeface="Microsoft YaHei"/>
              </a:rPr>
              <a:t>p</a:t>
            </a:r>
            <a:r>
              <a:rPr lang="cs-CZ" sz="2400" b="0" strike="noStrike" spc="-1" dirty="0" smtClean="0">
                <a:solidFill>
                  <a:srgbClr val="000000"/>
                </a:solidFill>
                <a:latin typeface="Arial"/>
                <a:ea typeface="Microsoft YaHei"/>
              </a:rPr>
              <a:t>sychická </a:t>
            </a:r>
            <a:r>
              <a:rPr lang="cs-CZ" sz="2400" b="0" strike="noStrike" spc="-1" dirty="0">
                <a:solidFill>
                  <a:srgbClr val="000000"/>
                </a:solidFill>
                <a:latin typeface="Arial"/>
                <a:ea typeface="Microsoft YaHei"/>
              </a:rPr>
              <a:t>vlastnost, která se řadí mezi </a:t>
            </a:r>
            <a:r>
              <a:rPr lang="cs-CZ" sz="2400" b="1" strike="noStrike" spc="-1" dirty="0" smtClean="0">
                <a:solidFill>
                  <a:srgbClr val="000000"/>
                </a:solidFill>
                <a:latin typeface="Arial"/>
                <a:ea typeface="Microsoft YaHei"/>
              </a:rPr>
              <a:t>schopnost</a:t>
            </a:r>
            <a:r>
              <a:rPr lang="cs-CZ" sz="2400" b="0" strike="noStrike" spc="-1" dirty="0" smtClean="0">
                <a:solidFill>
                  <a:srgbClr val="000000"/>
                </a:solidFill>
                <a:latin typeface="Arial"/>
                <a:ea typeface="Microsoft YaHei"/>
              </a:rPr>
              <a:t>i</a:t>
            </a:r>
          </a:p>
          <a:p>
            <a:pPr>
              <a:lnSpc>
                <a:spcPct val="100000"/>
              </a:lnSpc>
            </a:pPr>
            <a:endParaRPr lang="cs-CZ" sz="2400" b="0" strike="noStrike" spc="-1" dirty="0" smtClean="0">
              <a:solidFill>
                <a:srgbClr val="000000"/>
              </a:solidFill>
              <a:latin typeface="Arial"/>
              <a:ea typeface="Microsoft YaHei"/>
            </a:endParaRPr>
          </a:p>
          <a:p>
            <a:pPr marL="342900" indent="-342900">
              <a:lnSpc>
                <a:spcPct val="100000"/>
              </a:lnSpc>
              <a:buFont typeface="Courier New" panose="02070309020205020404" pitchFamily="49" charset="0"/>
              <a:buChar char="o"/>
            </a:pPr>
            <a:r>
              <a:rPr lang="cs-CZ" altLang="cs-CZ" sz="2400" dirty="0" smtClean="0">
                <a:ea typeface="Microsoft YaHei" charset="-122"/>
              </a:rPr>
              <a:t>označení </a:t>
            </a:r>
            <a:r>
              <a:rPr lang="cs-CZ" altLang="cs-CZ" sz="2400" dirty="0">
                <a:ea typeface="Microsoft YaHei" charset="-122"/>
              </a:rPr>
              <a:t>pro obecnou strukturu rozumových schopností, které určují způsob orientace (tj. porozumění), a obvykle nějakým způsobem ovlivňují i chování. </a:t>
            </a:r>
            <a:r>
              <a:rPr lang="cs-CZ" altLang="cs-CZ" sz="2400" dirty="0" smtClean="0">
                <a:ea typeface="Microsoft YaHei" charset="-122"/>
              </a:rPr>
              <a:t>					</a:t>
            </a:r>
          </a:p>
          <a:p>
            <a:pPr>
              <a:lnSpc>
                <a:spcPct val="100000"/>
              </a:lnSpc>
            </a:pPr>
            <a:endParaRPr lang="cs-CZ" altLang="cs-CZ" sz="1400" dirty="0">
              <a:ea typeface="Microsoft YaHei" charset="-122"/>
            </a:endParaRPr>
          </a:p>
          <a:p>
            <a:pPr marL="342900" indent="-342900">
              <a:spcBef>
                <a:spcPts val="600"/>
              </a:spcBef>
              <a:buClr>
                <a:srgbClr val="4E67C8"/>
              </a:buClr>
              <a:buSzPct val="80000"/>
              <a:buFont typeface="Courier New" panose="02070309020205020404" pitchFamily="49" charset="0"/>
              <a:buChar char="o"/>
            </a:pPr>
            <a:r>
              <a:rPr lang="cs-CZ" altLang="cs-CZ" sz="2400" dirty="0" smtClean="0">
                <a:ea typeface="Microsoft YaHei" charset="-122"/>
              </a:rPr>
              <a:t>abstraktní</a:t>
            </a:r>
            <a:r>
              <a:rPr lang="cs-CZ" altLang="cs-CZ" sz="2400" dirty="0">
                <a:ea typeface="Microsoft YaHei" charset="-122"/>
              </a:rPr>
              <a:t>, hypotetický konstrukt, který vyvolal mnoho mýtů. </a:t>
            </a:r>
            <a:endParaRPr lang="cs-CZ" altLang="cs-CZ" sz="2400" dirty="0" smtClean="0">
              <a:ea typeface="Microsoft YaHei"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CustomShape 1"/>
          <p:cNvSpPr/>
          <p:nvPr/>
        </p:nvSpPr>
        <p:spPr>
          <a:xfrm>
            <a:off x="504000" y="225720"/>
            <a:ext cx="9067680" cy="942840"/>
          </a:xfrm>
          <a:prstGeom prst="rect">
            <a:avLst/>
          </a:prstGeom>
          <a:noFill/>
          <a:ln>
            <a:noFill/>
          </a:ln>
        </p:spPr>
        <p:style>
          <a:lnRef idx="0">
            <a:scrgbClr r="0" g="0" b="0"/>
          </a:lnRef>
          <a:fillRef idx="0">
            <a:scrgbClr r="0" g="0" b="0"/>
          </a:fillRef>
          <a:effectRef idx="0">
            <a:scrgbClr r="0" g="0" b="0"/>
          </a:effectRef>
          <a:fontRef idx="minor"/>
        </p:style>
      </p:sp>
      <p:sp>
        <p:nvSpPr>
          <p:cNvPr id="412" name="CustomShape 2"/>
          <p:cNvSpPr/>
          <p:nvPr/>
        </p:nvSpPr>
        <p:spPr>
          <a:xfrm>
            <a:off x="504000" y="1326600"/>
            <a:ext cx="9068040" cy="3284640"/>
          </a:xfrm>
          <a:prstGeom prst="rect">
            <a:avLst/>
          </a:prstGeom>
          <a:noFill/>
          <a:ln>
            <a:noFill/>
          </a:ln>
        </p:spPr>
        <p:style>
          <a:lnRef idx="0">
            <a:scrgbClr r="0" g="0" b="0"/>
          </a:lnRef>
          <a:fillRef idx="0">
            <a:scrgbClr r="0" g="0" b="0"/>
          </a:fillRef>
          <a:effectRef idx="0">
            <a:scrgbClr r="0" g="0" b="0"/>
          </a:effectRef>
          <a:fontRef idx="minor"/>
        </p:style>
      </p:sp>
      <p:sp>
        <p:nvSpPr>
          <p:cNvPr id="413" name="CustomShape 3"/>
          <p:cNvSpPr/>
          <p:nvPr/>
        </p:nvSpPr>
        <p:spPr>
          <a:xfrm>
            <a:off x="215776" y="4923507"/>
            <a:ext cx="5346485" cy="36787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s-CZ" sz="1800" b="0" strike="noStrike" spc="-1" dirty="0">
                <a:solidFill>
                  <a:srgbClr val="000000"/>
                </a:solidFill>
                <a:latin typeface="Arial"/>
                <a:ea typeface="DejaVu Sans"/>
              </a:rPr>
              <a:t>https://prehravac.rozhlas.cz//audio/3254926</a:t>
            </a:r>
            <a:endParaRPr lang="cs-CZ" sz="1800" b="0" strike="noStrike" spc="-1" dirty="0">
              <a:latin typeface="Arial"/>
            </a:endParaRPr>
          </a:p>
        </p:txBody>
      </p:sp>
      <p:sp>
        <p:nvSpPr>
          <p:cNvPr id="414" name="CustomShape 4"/>
          <p:cNvSpPr/>
          <p:nvPr/>
        </p:nvSpPr>
        <p:spPr>
          <a:xfrm>
            <a:off x="3236940" y="404724"/>
            <a:ext cx="3601800" cy="92187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cs-CZ" sz="1800" b="1" strike="noStrike" spc="-1" dirty="0">
                <a:solidFill>
                  <a:srgbClr val="000000"/>
                </a:solidFill>
                <a:latin typeface="Arial"/>
                <a:ea typeface="DejaVu Sans"/>
              </a:rPr>
              <a:t>Morální inteligence</a:t>
            </a:r>
            <a:endParaRPr lang="cs-CZ" sz="1800" b="1" strike="noStrike" spc="-1" dirty="0">
              <a:latin typeface="Arial"/>
            </a:endParaRPr>
          </a:p>
          <a:p>
            <a:pPr>
              <a:lnSpc>
                <a:spcPct val="100000"/>
              </a:lnSpc>
            </a:pPr>
            <a:endParaRPr lang="cs-CZ" sz="1800" b="0" strike="noStrike" spc="-1" dirty="0">
              <a:latin typeface="Arial"/>
            </a:endParaRPr>
          </a:p>
          <a:p>
            <a:pPr algn="ctr">
              <a:lnSpc>
                <a:spcPct val="100000"/>
              </a:lnSpc>
            </a:pPr>
            <a:endParaRPr lang="cs-CZ" sz="1800" b="0" strike="noStrike" spc="-1" dirty="0">
              <a:latin typeface="Arial"/>
            </a:endParaRPr>
          </a:p>
        </p:txBody>
      </p:sp>
      <p:pic>
        <p:nvPicPr>
          <p:cNvPr id="415" name="Obrázek 349"/>
          <p:cNvPicPr/>
          <p:nvPr/>
        </p:nvPicPr>
        <p:blipFill>
          <a:blip r:embed="rId2"/>
          <a:stretch/>
        </p:blipFill>
        <p:spPr>
          <a:xfrm>
            <a:off x="6408464" y="3555355"/>
            <a:ext cx="3276364" cy="1800200"/>
          </a:xfrm>
          <a:prstGeom prst="rect">
            <a:avLst/>
          </a:prstGeom>
          <a:ln>
            <a:noFill/>
          </a:ln>
        </p:spPr>
      </p:pic>
      <p:sp>
        <p:nvSpPr>
          <p:cNvPr id="2" name="Obdélník 1"/>
          <p:cNvSpPr/>
          <p:nvPr/>
        </p:nvSpPr>
        <p:spPr>
          <a:xfrm>
            <a:off x="215776" y="4260219"/>
            <a:ext cx="2490362" cy="646331"/>
          </a:xfrm>
          <a:prstGeom prst="rect">
            <a:avLst/>
          </a:prstGeom>
        </p:spPr>
        <p:txBody>
          <a:bodyPr wrap="none">
            <a:spAutoFit/>
          </a:bodyPr>
          <a:lstStyle/>
          <a:p>
            <a:r>
              <a:rPr lang="cs-CZ" spc="-1" dirty="0" smtClean="0">
                <a:solidFill>
                  <a:srgbClr val="000000"/>
                </a:solidFill>
              </a:rPr>
              <a:t>Morální hodnoty</a:t>
            </a:r>
          </a:p>
          <a:p>
            <a:r>
              <a:rPr lang="cs-CZ" spc="-1" dirty="0" smtClean="0">
                <a:solidFill>
                  <a:srgbClr val="000000"/>
                </a:solidFill>
              </a:rPr>
              <a:t>MUDr</a:t>
            </a:r>
            <a:r>
              <a:rPr lang="cs-CZ" spc="-1" dirty="0">
                <a:solidFill>
                  <a:srgbClr val="000000"/>
                </a:solidFill>
              </a:rPr>
              <a:t>. Vlasta </a:t>
            </a:r>
            <a:r>
              <a:rPr lang="cs-CZ" spc="-1" dirty="0" smtClean="0">
                <a:solidFill>
                  <a:srgbClr val="000000"/>
                </a:solidFill>
              </a:rPr>
              <a:t>Kálalová</a:t>
            </a:r>
            <a:endParaRPr lang="cs-CZ" dirty="0"/>
          </a:p>
        </p:txBody>
      </p:sp>
      <p:sp>
        <p:nvSpPr>
          <p:cNvPr id="3" name="Obdélník 2"/>
          <p:cNvSpPr/>
          <p:nvPr/>
        </p:nvSpPr>
        <p:spPr>
          <a:xfrm>
            <a:off x="215776" y="966409"/>
            <a:ext cx="8424936" cy="2308324"/>
          </a:xfrm>
          <a:prstGeom prst="rect">
            <a:avLst/>
          </a:prstGeom>
        </p:spPr>
        <p:txBody>
          <a:bodyPr wrap="square">
            <a:spAutoFit/>
          </a:bodyPr>
          <a:lstStyle/>
          <a:p>
            <a:r>
              <a:rPr lang="cs-CZ" dirty="0" smtClean="0"/>
              <a:t>S </a:t>
            </a:r>
            <a:r>
              <a:rPr lang="cs-CZ" dirty="0"/>
              <a:t>morálním usuzováním úzce souvisí vývoj myšlení. </a:t>
            </a:r>
            <a:endParaRPr lang="cs-CZ" dirty="0" smtClean="0"/>
          </a:p>
          <a:p>
            <a:r>
              <a:rPr lang="cs-CZ" b="1" dirty="0" smtClean="0"/>
              <a:t>Vývojem inteligence se zabýval také J. </a:t>
            </a:r>
            <a:r>
              <a:rPr lang="cs-CZ" b="1" dirty="0" err="1" smtClean="0"/>
              <a:t>Piaget</a:t>
            </a:r>
            <a:r>
              <a:rPr lang="cs-CZ" dirty="0" smtClean="0"/>
              <a:t>. </a:t>
            </a:r>
            <a:r>
              <a:rPr lang="cs-CZ" i="1" dirty="0"/>
              <a:t>Když vzniká inteligence, děti začínají zkoumat svět a objevují jeho zákoutí. Postupem času si také začínají hrát a přesouvají se na další stupeň morálního myšlení</a:t>
            </a:r>
            <a:r>
              <a:rPr lang="cs-CZ" dirty="0"/>
              <a:t>. </a:t>
            </a:r>
            <a:endParaRPr lang="cs-CZ" dirty="0" smtClean="0"/>
          </a:p>
          <a:p>
            <a:r>
              <a:rPr lang="cs-CZ" dirty="0" err="1" smtClean="0"/>
              <a:t>Piaget</a:t>
            </a:r>
            <a:r>
              <a:rPr lang="cs-CZ" dirty="0" smtClean="0"/>
              <a:t> popisuje </a:t>
            </a:r>
            <a:r>
              <a:rPr lang="cs-CZ" dirty="0"/>
              <a:t>stadia morálního vývoje </a:t>
            </a:r>
            <a:r>
              <a:rPr lang="cs-CZ" dirty="0" smtClean="0"/>
              <a:t>(šest stadií).</a:t>
            </a:r>
          </a:p>
          <a:p>
            <a:r>
              <a:rPr lang="cs-CZ" dirty="0" smtClean="0"/>
              <a:t>Morálka </a:t>
            </a:r>
            <a:r>
              <a:rPr lang="cs-CZ" dirty="0"/>
              <a:t>řeší otázku „dobra“ a „zla“, „správnosti a špatnosti“. </a:t>
            </a:r>
            <a:r>
              <a:rPr lang="cs-CZ" dirty="0" smtClean="0"/>
              <a:t>Během </a:t>
            </a:r>
            <a:r>
              <a:rPr lang="cs-CZ" dirty="0"/>
              <a:t>svého vývoje inteligence uspořádává realitu tím, že vytváří hlavní soubory činnosti, například schéma trvalého předmětu, schéma času, prostoru a příčinnosti.</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CustomShape 1"/>
          <p:cNvSpPr/>
          <p:nvPr/>
        </p:nvSpPr>
        <p:spPr>
          <a:xfrm>
            <a:off x="359792" y="201985"/>
            <a:ext cx="9289032" cy="78192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360">
              <a:lnSpc>
                <a:spcPct val="100000"/>
              </a:lnSpc>
              <a:spcBef>
                <a:spcPts val="641"/>
              </a:spcBef>
            </a:pPr>
            <a:r>
              <a:rPr lang="cs-CZ" sz="3200" b="1" strike="noStrike" spc="-1" dirty="0">
                <a:solidFill>
                  <a:srgbClr val="21409A"/>
                </a:solidFill>
                <a:latin typeface="Calibri"/>
                <a:ea typeface="DejaVu Sans"/>
              </a:rPr>
              <a:t>Druhy inteligence</a:t>
            </a:r>
            <a:endParaRPr lang="cs-CZ" sz="3200" b="0" strike="noStrike" spc="-1" dirty="0">
              <a:latin typeface="Arial"/>
            </a:endParaRPr>
          </a:p>
        </p:txBody>
      </p:sp>
      <p:sp>
        <p:nvSpPr>
          <p:cNvPr id="286" name="CustomShape 2"/>
          <p:cNvSpPr/>
          <p:nvPr/>
        </p:nvSpPr>
        <p:spPr>
          <a:xfrm>
            <a:off x="575815" y="983905"/>
            <a:ext cx="8973913" cy="466255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1280">
              <a:lnSpc>
                <a:spcPct val="100000"/>
              </a:lnSpc>
              <a:spcBef>
                <a:spcPts val="561"/>
              </a:spcBef>
            </a:pPr>
            <a:r>
              <a:rPr lang="cs-CZ" sz="2000" b="0" strike="noStrike" spc="-1" dirty="0">
                <a:solidFill>
                  <a:srgbClr val="000000"/>
                </a:solidFill>
                <a:latin typeface="Calibri"/>
                <a:ea typeface="DejaVu Sans"/>
              </a:rPr>
              <a:t>1. </a:t>
            </a:r>
            <a:r>
              <a:rPr lang="cs-CZ" sz="2000" b="1" strike="noStrike" spc="-1" dirty="0">
                <a:solidFill>
                  <a:srgbClr val="000000"/>
                </a:solidFill>
                <a:latin typeface="Calibri"/>
                <a:ea typeface="DejaVu Sans"/>
              </a:rPr>
              <a:t>Fluidní</a:t>
            </a:r>
            <a:r>
              <a:rPr lang="cs-CZ" sz="2000" b="0" strike="noStrike" spc="-1" dirty="0">
                <a:solidFill>
                  <a:srgbClr val="000000"/>
                </a:solidFill>
                <a:latin typeface="Calibri"/>
                <a:ea typeface="DejaVu Sans"/>
              </a:rPr>
              <a:t> - vrozená, roste se schopností učit se. Lze měřit testy IQ. Projevuje se jako schopnost řešit dobře definované - akademické problémy s jednoznačnou odpovědí. Abstraktní inteligence dobře koreluje s úspěšností v akademickém životě.</a:t>
            </a:r>
            <a:endParaRPr lang="cs-CZ" sz="2000" b="0" strike="noStrike" spc="-1" dirty="0">
              <a:latin typeface="Arial"/>
            </a:endParaRPr>
          </a:p>
          <a:p>
            <a:pPr marL="343080" indent="-341280">
              <a:lnSpc>
                <a:spcPct val="100000"/>
              </a:lnSpc>
              <a:spcBef>
                <a:spcPts val="561"/>
              </a:spcBef>
            </a:pPr>
            <a:r>
              <a:rPr lang="cs-CZ" sz="2000" b="0" strike="noStrike" spc="-1" dirty="0">
                <a:solidFill>
                  <a:srgbClr val="000000"/>
                </a:solidFill>
                <a:latin typeface="Calibri"/>
                <a:ea typeface="DejaVu Sans"/>
              </a:rPr>
              <a:t>2. </a:t>
            </a:r>
            <a:r>
              <a:rPr lang="cs-CZ" sz="2000" b="1" strike="noStrike" spc="-1" dirty="0">
                <a:solidFill>
                  <a:srgbClr val="000000"/>
                </a:solidFill>
                <a:latin typeface="Calibri"/>
                <a:ea typeface="DejaVu Sans"/>
              </a:rPr>
              <a:t>Krystalická</a:t>
            </a:r>
            <a:r>
              <a:rPr lang="cs-CZ" sz="2000" b="0" strike="noStrike" spc="-1" dirty="0">
                <a:solidFill>
                  <a:srgbClr val="000000"/>
                </a:solidFill>
                <a:latin typeface="Calibri"/>
                <a:ea typeface="DejaVu Sans"/>
              </a:rPr>
              <a:t> – vyplývá ze zkušenosti (moudrost)</a:t>
            </a:r>
            <a:endParaRPr lang="cs-CZ" sz="2000" b="0" strike="noStrike" spc="-1" dirty="0">
              <a:latin typeface="Arial"/>
            </a:endParaRPr>
          </a:p>
          <a:p>
            <a:pPr marL="343080" indent="-341280">
              <a:lnSpc>
                <a:spcPct val="100000"/>
              </a:lnSpc>
              <a:spcBef>
                <a:spcPts val="561"/>
              </a:spcBef>
            </a:pPr>
            <a:r>
              <a:rPr lang="cs-CZ" sz="2000" b="0" strike="noStrike" spc="-1" dirty="0">
                <a:solidFill>
                  <a:srgbClr val="000000"/>
                </a:solidFill>
                <a:latin typeface="Calibri"/>
                <a:ea typeface="DejaVu Sans"/>
              </a:rPr>
              <a:t>3. </a:t>
            </a:r>
            <a:r>
              <a:rPr lang="cs-CZ" sz="2000" b="1" strike="noStrike" spc="-1" dirty="0">
                <a:solidFill>
                  <a:srgbClr val="000000"/>
                </a:solidFill>
                <a:latin typeface="Calibri"/>
                <a:ea typeface="DejaVu Sans"/>
              </a:rPr>
              <a:t>Abstraktní</a:t>
            </a:r>
            <a:r>
              <a:rPr lang="cs-CZ" sz="2000" b="0" strike="noStrike" spc="-1" dirty="0">
                <a:solidFill>
                  <a:srgbClr val="000000"/>
                </a:solidFill>
                <a:latin typeface="Calibri"/>
                <a:ea typeface="DejaVu Sans"/>
              </a:rPr>
              <a:t> – řešit přesně zadané teoretické problémy. Koreluje s úspěšností v akademickém životě. </a:t>
            </a:r>
            <a:endParaRPr lang="cs-CZ" sz="2000" b="0" strike="noStrike" spc="-1" dirty="0">
              <a:latin typeface="Arial"/>
            </a:endParaRPr>
          </a:p>
          <a:p>
            <a:pPr marL="343080" indent="-341280">
              <a:lnSpc>
                <a:spcPct val="100000"/>
              </a:lnSpc>
              <a:spcBef>
                <a:spcPts val="561"/>
              </a:spcBef>
            </a:pPr>
            <a:r>
              <a:rPr lang="cs-CZ" sz="2000" b="0" strike="noStrike" spc="-1" dirty="0">
                <a:solidFill>
                  <a:srgbClr val="000000"/>
                </a:solidFill>
                <a:latin typeface="Calibri"/>
                <a:ea typeface="DejaVu Sans"/>
              </a:rPr>
              <a:t>4. </a:t>
            </a:r>
            <a:r>
              <a:rPr lang="cs-CZ" sz="2000" b="1" strike="noStrike" spc="-1" dirty="0">
                <a:solidFill>
                  <a:srgbClr val="000000"/>
                </a:solidFill>
                <a:latin typeface="Calibri"/>
                <a:ea typeface="DejaVu Sans"/>
              </a:rPr>
              <a:t>Praktická</a:t>
            </a:r>
            <a:r>
              <a:rPr lang="cs-CZ" sz="2000" b="0" strike="noStrike" spc="-1" dirty="0">
                <a:solidFill>
                  <a:srgbClr val="000000"/>
                </a:solidFill>
                <a:latin typeface="Calibri"/>
                <a:ea typeface="DejaVu Sans"/>
              </a:rPr>
              <a:t> – řešit problémy běžného života</a:t>
            </a:r>
            <a:endParaRPr lang="cs-CZ" sz="2000" b="0" strike="noStrike" spc="-1" dirty="0">
              <a:latin typeface="Arial"/>
            </a:endParaRPr>
          </a:p>
          <a:p>
            <a:pPr marL="343080" indent="-341280">
              <a:lnSpc>
                <a:spcPct val="100000"/>
              </a:lnSpc>
              <a:spcBef>
                <a:spcPts val="641"/>
              </a:spcBef>
            </a:pPr>
            <a:r>
              <a:rPr lang="cs-CZ" sz="2000" b="0" strike="noStrike" spc="-1" dirty="0">
                <a:solidFill>
                  <a:srgbClr val="000000"/>
                </a:solidFill>
                <a:latin typeface="Calibri"/>
                <a:ea typeface="DejaVu Sans"/>
              </a:rPr>
              <a:t>5. </a:t>
            </a:r>
            <a:r>
              <a:rPr lang="cs-CZ" sz="2000" b="1" strike="noStrike" spc="-1" dirty="0">
                <a:solidFill>
                  <a:srgbClr val="000000"/>
                </a:solidFill>
                <a:latin typeface="Calibri"/>
                <a:ea typeface="DejaVu Sans"/>
              </a:rPr>
              <a:t>Sociální</a:t>
            </a:r>
            <a:r>
              <a:rPr lang="cs-CZ" sz="2000" b="0" strike="noStrike" spc="-1" dirty="0">
                <a:solidFill>
                  <a:srgbClr val="000000"/>
                </a:solidFill>
                <a:latin typeface="Calibri"/>
                <a:ea typeface="DejaVu Sans"/>
              </a:rPr>
              <a:t> – orientovat se v soc. prostředí, jednat s lidmi, reagovat na jejich podnět, předvídat, počet přátel, zastávané společenské funkce aj. Měřením sociální inteligence pomocí testů byla nalezena nízká korelace s abstraktní inteligencí </a:t>
            </a:r>
            <a:endParaRPr lang="cs-CZ" sz="2000" b="0" strike="noStrike" spc="-1" dirty="0" smtClean="0">
              <a:solidFill>
                <a:srgbClr val="000000"/>
              </a:solidFill>
              <a:latin typeface="Calibri"/>
              <a:ea typeface="DejaVu Sans"/>
            </a:endParaRPr>
          </a:p>
          <a:p>
            <a:pPr marL="343080" indent="-341280">
              <a:lnSpc>
                <a:spcPct val="100000"/>
              </a:lnSpc>
              <a:spcBef>
                <a:spcPts val="641"/>
              </a:spcBef>
            </a:pPr>
            <a:r>
              <a:rPr lang="cs-CZ" sz="2000" b="0" strike="noStrike" spc="-1" dirty="0" smtClean="0">
                <a:solidFill>
                  <a:srgbClr val="000000"/>
                </a:solidFill>
                <a:latin typeface="Calibri"/>
                <a:ea typeface="DejaVu Sans"/>
              </a:rPr>
              <a:t>6</a:t>
            </a:r>
            <a:r>
              <a:rPr lang="cs-CZ" sz="2000" b="0" strike="noStrike" spc="-1" dirty="0">
                <a:solidFill>
                  <a:srgbClr val="000000"/>
                </a:solidFill>
                <a:latin typeface="Calibri"/>
                <a:ea typeface="DejaVu Sans"/>
              </a:rPr>
              <a:t>. </a:t>
            </a:r>
            <a:r>
              <a:rPr lang="cs-CZ" sz="2000" b="1" strike="noStrike" spc="-1" dirty="0">
                <a:solidFill>
                  <a:srgbClr val="000000"/>
                </a:solidFill>
                <a:latin typeface="Calibri"/>
                <a:ea typeface="DejaVu Sans"/>
              </a:rPr>
              <a:t>Emoční </a:t>
            </a:r>
            <a:r>
              <a:rPr lang="cs-CZ" sz="2000" b="0" strike="noStrike" spc="-1" dirty="0">
                <a:solidFill>
                  <a:srgbClr val="000000"/>
                </a:solidFill>
                <a:latin typeface="Calibri"/>
                <a:ea typeface="DejaVu Sans"/>
              </a:rPr>
              <a:t>– vnímat své i cizí emoce, ovládat je (nedávno, </a:t>
            </a:r>
            <a:r>
              <a:rPr lang="cs-CZ" sz="2000" b="0" strike="noStrike" spc="-1" dirty="0" err="1">
                <a:solidFill>
                  <a:srgbClr val="000000"/>
                </a:solidFill>
                <a:latin typeface="Calibri"/>
                <a:ea typeface="DejaVu Sans"/>
              </a:rPr>
              <a:t>Goleman</a:t>
            </a:r>
            <a:r>
              <a:rPr lang="cs-CZ" sz="2000" b="0" strike="noStrike" spc="-1" dirty="0">
                <a:solidFill>
                  <a:srgbClr val="000000"/>
                </a:solidFill>
                <a:latin typeface="Calibri"/>
                <a:ea typeface="DejaVu Sans"/>
              </a:rPr>
              <a:t>)</a:t>
            </a:r>
            <a:endParaRPr lang="cs-CZ" sz="2000" b="0" strike="noStrike" spc="-1" dirty="0">
              <a:latin typeface="Arial"/>
            </a:endParaRPr>
          </a:p>
        </p:txBody>
      </p:sp>
    </p:spTree>
    <p:extLst>
      <p:ext uri="{BB962C8B-B14F-4D97-AF65-F5344CB8AC3E}">
        <p14:creationId xmlns:p14="http://schemas.microsoft.com/office/powerpoint/2010/main" val="2781703507"/>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CustomShape 1"/>
          <p:cNvSpPr/>
          <p:nvPr/>
        </p:nvSpPr>
        <p:spPr>
          <a:xfrm>
            <a:off x="782640" y="242987"/>
            <a:ext cx="8791560" cy="936104"/>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cs-CZ" sz="1800" b="0" strike="noStrike" spc="-1" dirty="0" err="1" smtClean="0">
                <a:solidFill>
                  <a:srgbClr val="000000"/>
                </a:solidFill>
                <a:latin typeface="Arial"/>
                <a:ea typeface="DejaVu Sans"/>
              </a:rPr>
              <a:t>Ingeligence</a:t>
            </a:r>
            <a:r>
              <a:rPr lang="cs-CZ" sz="1800" b="0" strike="noStrike" spc="-1" dirty="0" smtClean="0">
                <a:solidFill>
                  <a:srgbClr val="000000"/>
                </a:solidFill>
                <a:latin typeface="Arial"/>
                <a:ea typeface="DejaVu Sans"/>
              </a:rPr>
              <a:t> x ideologie</a:t>
            </a:r>
            <a:r>
              <a:rPr dirty="0"/>
              <a:t/>
            </a:r>
            <a:br>
              <a:rPr dirty="0"/>
            </a:br>
            <a:endParaRPr lang="cs-CZ" sz="1800" b="0" strike="noStrike" spc="-1" dirty="0">
              <a:latin typeface="Arial"/>
            </a:endParaRPr>
          </a:p>
        </p:txBody>
      </p:sp>
      <p:sp>
        <p:nvSpPr>
          <p:cNvPr id="400" name="CustomShape 2"/>
          <p:cNvSpPr/>
          <p:nvPr/>
        </p:nvSpPr>
        <p:spPr>
          <a:xfrm>
            <a:off x="782640" y="1309320"/>
            <a:ext cx="8506144" cy="686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cs-CZ" sz="1800" b="0" strike="noStrike" spc="-1" dirty="0">
                <a:solidFill>
                  <a:srgbClr val="000000"/>
                </a:solidFill>
                <a:latin typeface="Arial"/>
                <a:ea typeface="Microsoft YaHei"/>
                <a:hlinkClick r:id="rId3"/>
              </a:rPr>
              <a:t>http://</a:t>
            </a:r>
            <a:r>
              <a:rPr lang="cs-CZ" sz="1800" b="0" strike="noStrike" spc="-1" dirty="0" smtClean="0">
                <a:solidFill>
                  <a:srgbClr val="000000"/>
                </a:solidFill>
                <a:latin typeface="Arial"/>
                <a:ea typeface="Microsoft YaHei"/>
                <a:hlinkClick r:id="rId3"/>
              </a:rPr>
              <a:t>www.americkecentrum.cz/mandelinka-bramborova-americky-brouk</a:t>
            </a:r>
            <a:endParaRPr lang="cs-CZ" sz="1800" b="0" strike="noStrike" spc="-1" dirty="0" smtClean="0">
              <a:solidFill>
                <a:srgbClr val="000000"/>
              </a:solidFill>
              <a:latin typeface="Arial"/>
              <a:ea typeface="Microsoft YaHei"/>
            </a:endParaRPr>
          </a:p>
          <a:p>
            <a:pPr>
              <a:lnSpc>
                <a:spcPct val="100000"/>
              </a:lnSpc>
            </a:pPr>
            <a:endParaRPr lang="cs-CZ" sz="1800" b="0" strike="noStrike" spc="-1" dirty="0">
              <a:latin typeface="Arial"/>
            </a:endParaRPr>
          </a:p>
        </p:txBody>
      </p:sp>
      <p:pic>
        <p:nvPicPr>
          <p:cNvPr id="401" name="Obrázek 3"/>
          <p:cNvPicPr/>
          <p:nvPr/>
        </p:nvPicPr>
        <p:blipFill>
          <a:blip r:embed="rId4"/>
          <a:stretch/>
        </p:blipFill>
        <p:spPr>
          <a:xfrm>
            <a:off x="2304000" y="2016000"/>
            <a:ext cx="2374560" cy="3236400"/>
          </a:xfrm>
          <a:prstGeom prst="rect">
            <a:avLst/>
          </a:prstGeom>
          <a:ln>
            <a:noFill/>
          </a:ln>
        </p:spPr>
      </p:pic>
      <p:pic>
        <p:nvPicPr>
          <p:cNvPr id="402" name="Obrázek 4"/>
          <p:cNvPicPr/>
          <p:nvPr/>
        </p:nvPicPr>
        <p:blipFill>
          <a:blip r:embed="rId5"/>
          <a:stretch/>
        </p:blipFill>
        <p:spPr>
          <a:xfrm>
            <a:off x="5616000" y="1995480"/>
            <a:ext cx="2230560" cy="32418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CustomShape 1"/>
          <p:cNvSpPr/>
          <p:nvPr/>
        </p:nvSpPr>
        <p:spPr>
          <a:xfrm>
            <a:off x="1620000" y="216000"/>
            <a:ext cx="8094960" cy="9309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rmAutofit/>
          </a:bodyPr>
          <a:lstStyle/>
          <a:p>
            <a:pPr algn="ctr">
              <a:lnSpc>
                <a:spcPct val="100000"/>
              </a:lnSpc>
            </a:pPr>
            <a:r>
              <a:rPr lang="cs-CZ" sz="3300" b="0" strike="noStrike" spc="-1">
                <a:solidFill>
                  <a:srgbClr val="050505"/>
                </a:solidFill>
                <a:latin typeface="Times New Roman"/>
                <a:ea typeface="DejaVu Sans"/>
              </a:rPr>
              <a:t>Albert Einstein</a:t>
            </a:r>
            <a:endParaRPr lang="cs-CZ" sz="3300" b="0" strike="noStrike" spc="-1">
              <a:latin typeface="Arial"/>
            </a:endParaRPr>
          </a:p>
        </p:txBody>
      </p:sp>
      <p:sp>
        <p:nvSpPr>
          <p:cNvPr id="397" name="CustomShape 2"/>
          <p:cNvSpPr/>
          <p:nvPr/>
        </p:nvSpPr>
        <p:spPr>
          <a:xfrm>
            <a:off x="1656000" y="1440000"/>
            <a:ext cx="8058960" cy="32112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18960">
              <a:lnSpc>
                <a:spcPct val="100000"/>
              </a:lnSpc>
              <a:spcAft>
                <a:spcPts val="1060"/>
              </a:spcAft>
              <a:buClr>
                <a:srgbClr val="0066FF"/>
              </a:buClr>
              <a:buSzPct val="40000"/>
              <a:buFont typeface="Wingdings" charset="2"/>
              <a:buChar char=""/>
            </a:pPr>
            <a:r>
              <a:rPr lang="cs-CZ" sz="2400" b="0" strike="noStrike" spc="-1">
                <a:solidFill>
                  <a:srgbClr val="050505"/>
                </a:solidFill>
                <a:latin typeface="Arial"/>
                <a:ea typeface="DejaVu Sans"/>
              </a:rPr>
              <a:t> </a:t>
            </a:r>
            <a:endParaRPr lang="cs-CZ" sz="2400" b="0" strike="noStrike" spc="-1">
              <a:latin typeface="Arial"/>
            </a:endParaRPr>
          </a:p>
        </p:txBody>
      </p:sp>
      <p:pic>
        <p:nvPicPr>
          <p:cNvPr id="398" name="Picture 2"/>
          <p:cNvPicPr/>
          <p:nvPr/>
        </p:nvPicPr>
        <p:blipFill>
          <a:blip r:embed="rId2"/>
          <a:stretch/>
        </p:blipFill>
        <p:spPr>
          <a:xfrm>
            <a:off x="1623240" y="1440000"/>
            <a:ext cx="8173440" cy="30909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CustomShape 1"/>
          <p:cNvSpPr/>
          <p:nvPr/>
        </p:nvSpPr>
        <p:spPr>
          <a:xfrm>
            <a:off x="504000" y="226080"/>
            <a:ext cx="9070560" cy="9450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cs-CZ" sz="1800" b="1" strike="noStrike" spc="-1" dirty="0">
                <a:solidFill>
                  <a:srgbClr val="000000"/>
                </a:solidFill>
                <a:latin typeface="Arial"/>
                <a:ea typeface="DejaVu Sans"/>
              </a:rPr>
              <a:t>10 největších géniů v historii</a:t>
            </a:r>
            <a:endParaRPr lang="cs-CZ" sz="1800" b="1" strike="noStrike" spc="-1" dirty="0">
              <a:latin typeface="Arial"/>
            </a:endParaRPr>
          </a:p>
        </p:txBody>
      </p:sp>
      <p:sp>
        <p:nvSpPr>
          <p:cNvPr id="422" name="CustomShape 2"/>
          <p:cNvSpPr/>
          <p:nvPr/>
        </p:nvSpPr>
        <p:spPr>
          <a:xfrm>
            <a:off x="504000" y="1326600"/>
            <a:ext cx="9070560" cy="328716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endParaRPr lang="cs-CZ" sz="1800" b="0" strike="noStrike" spc="-1" dirty="0">
              <a:latin typeface="Arial"/>
            </a:endParaRPr>
          </a:p>
          <a:p>
            <a:pPr>
              <a:lnSpc>
                <a:spcPct val="100000"/>
              </a:lnSpc>
            </a:pPr>
            <a:r>
              <a:rPr lang="cs-CZ" sz="1800" b="0" strike="noStrike" spc="-1" dirty="0" smtClean="0">
                <a:solidFill>
                  <a:srgbClr val="000000"/>
                </a:solidFill>
                <a:latin typeface="Arial"/>
                <a:ea typeface="DejaVu Sans"/>
              </a:rPr>
              <a:t>Nepochopení za života, pochopení až po smrti</a:t>
            </a:r>
          </a:p>
          <a:p>
            <a:pPr>
              <a:lnSpc>
                <a:spcPct val="100000"/>
              </a:lnSpc>
            </a:pPr>
            <a:endParaRPr lang="cs-CZ" sz="1800" b="0" strike="noStrike" spc="-1" dirty="0">
              <a:latin typeface="Arial"/>
            </a:endParaRPr>
          </a:p>
          <a:p>
            <a:pPr>
              <a:lnSpc>
                <a:spcPct val="100000"/>
              </a:lnSpc>
            </a:pPr>
            <a:r>
              <a:rPr lang="cs-CZ" sz="2000" b="0" strike="noStrike" spc="-1" dirty="0">
                <a:solidFill>
                  <a:srgbClr val="000000"/>
                </a:solidFill>
                <a:latin typeface="Arial"/>
                <a:ea typeface="DejaVu Sans"/>
                <a:hlinkClick r:id="rId3"/>
              </a:rPr>
              <a:t>https://</a:t>
            </a:r>
            <a:r>
              <a:rPr lang="cs-CZ" sz="2000" b="0" strike="noStrike" spc="-1" dirty="0" smtClean="0">
                <a:solidFill>
                  <a:srgbClr val="000000"/>
                </a:solidFill>
                <a:latin typeface="Arial"/>
                <a:ea typeface="DejaVu Sans"/>
                <a:hlinkClick r:id="rId3"/>
              </a:rPr>
              <a:t>epochaplus.cz/kdo-byli-nejvetsi-geniove-v-historii</a:t>
            </a:r>
            <a:endParaRPr lang="cs-CZ" sz="2000" b="0" strike="noStrike" spc="-1" dirty="0" smtClean="0">
              <a:solidFill>
                <a:srgbClr val="000000"/>
              </a:solidFill>
              <a:latin typeface="Arial"/>
              <a:ea typeface="DejaVu Sans"/>
            </a:endParaRPr>
          </a:p>
          <a:p>
            <a:pPr>
              <a:lnSpc>
                <a:spcPct val="100000"/>
              </a:lnSpc>
            </a:pPr>
            <a:r>
              <a:rPr lang="cs-CZ" sz="2000" b="0" strike="noStrike" spc="-1" dirty="0" smtClean="0">
                <a:solidFill>
                  <a:srgbClr val="000000"/>
                </a:solidFill>
                <a:latin typeface="Arial"/>
                <a:ea typeface="DejaVu Sans"/>
              </a:rPr>
              <a:t>/</a:t>
            </a:r>
            <a:endParaRPr lang="cs-CZ" sz="20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CustomShape 1"/>
          <p:cNvSpPr/>
          <p:nvPr/>
        </p:nvSpPr>
        <p:spPr>
          <a:xfrm>
            <a:off x="647824" y="531018"/>
            <a:ext cx="9001000" cy="2306870"/>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endParaRPr lang="cs-CZ" sz="1800" b="0" strike="noStrike" spc="-1" dirty="0">
              <a:latin typeface="Arial"/>
            </a:endParaRPr>
          </a:p>
          <a:p>
            <a:pPr>
              <a:lnSpc>
                <a:spcPct val="100000"/>
              </a:lnSpc>
            </a:pPr>
            <a:r>
              <a:rPr lang="cs-CZ" sz="1800" b="0" strike="noStrike" spc="-1" dirty="0">
                <a:latin typeface="Arial"/>
              </a:rPr>
              <a:t>Ve vztahu inteligence a tvořivosti byly stanoveny čtyři základní skupiny jedinců:</a:t>
            </a:r>
          </a:p>
          <a:p>
            <a:pPr>
              <a:lnSpc>
                <a:spcPct val="100000"/>
              </a:lnSpc>
            </a:pPr>
            <a:r>
              <a:rPr lang="cs-CZ" sz="1800" b="0" strike="noStrike" spc="-1" dirty="0">
                <a:latin typeface="Arial"/>
              </a:rPr>
              <a:t>a) vysoká úroveň tvořivosti a vysoká úroveň inteligence</a:t>
            </a:r>
          </a:p>
          <a:p>
            <a:pPr>
              <a:lnSpc>
                <a:spcPct val="100000"/>
              </a:lnSpc>
            </a:pPr>
            <a:r>
              <a:rPr lang="cs-CZ" sz="1800" b="0" strike="noStrike" spc="-1" dirty="0">
                <a:latin typeface="Arial"/>
              </a:rPr>
              <a:t>b) vysoká úroveň tvořivosti a nižší úroveň inteligence</a:t>
            </a:r>
          </a:p>
          <a:p>
            <a:pPr>
              <a:lnSpc>
                <a:spcPct val="100000"/>
              </a:lnSpc>
            </a:pPr>
            <a:r>
              <a:rPr lang="cs-CZ" sz="1800" b="0" strike="noStrike" spc="-1" dirty="0">
                <a:latin typeface="Arial"/>
              </a:rPr>
              <a:t>c) nízká úroveň tvořivosti a vysoká úroveň inteligence</a:t>
            </a:r>
          </a:p>
          <a:p>
            <a:pPr>
              <a:lnSpc>
                <a:spcPct val="100000"/>
              </a:lnSpc>
            </a:pPr>
            <a:r>
              <a:rPr lang="cs-CZ" sz="1800" b="0" strike="noStrike" spc="-1" dirty="0">
                <a:latin typeface="Arial"/>
              </a:rPr>
              <a:t>d) nízká úroveň tvořivosti a nízká úroveň inteligence.</a:t>
            </a:r>
          </a:p>
          <a:p>
            <a:pPr>
              <a:lnSpc>
                <a:spcPct val="100000"/>
              </a:lnSpc>
            </a:pPr>
            <a:endParaRPr lang="cs-CZ" sz="1800" b="0" strike="noStrike" spc="-1" dirty="0">
              <a:latin typeface="Arial"/>
            </a:endParaRPr>
          </a:p>
          <a:p>
            <a:pPr>
              <a:lnSpc>
                <a:spcPct val="100000"/>
              </a:lnSpc>
            </a:pPr>
            <a:r>
              <a:rPr lang="cs-CZ" sz="1800" b="0" strike="noStrike" spc="-1" dirty="0" smtClean="0">
                <a:latin typeface="Arial"/>
              </a:rPr>
              <a:t>IQ </a:t>
            </a:r>
            <a:r>
              <a:rPr lang="cs-CZ" sz="1800" b="0" strike="noStrike" spc="-1" dirty="0">
                <a:latin typeface="Arial"/>
              </a:rPr>
              <a:t>není predikcí pozdější kreativity</a:t>
            </a:r>
          </a:p>
        </p:txBody>
      </p:sp>
      <p:sp>
        <p:nvSpPr>
          <p:cNvPr id="426" name="CustomShape 2"/>
          <p:cNvSpPr/>
          <p:nvPr/>
        </p:nvSpPr>
        <p:spPr>
          <a:xfrm>
            <a:off x="53280" y="4896000"/>
            <a:ext cx="89463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1800" b="0" strike="noStrike" spc="-1">
                <a:latin typeface="Arial"/>
              </a:rPr>
              <a:t>https://deti.mensa.cz/index.php?pg=odborne-informace--identifikace-nadani--testovani-inteligence&amp;aid=61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CustomShape 1"/>
          <p:cNvSpPr/>
          <p:nvPr/>
        </p:nvSpPr>
        <p:spPr>
          <a:xfrm>
            <a:off x="504000" y="226080"/>
            <a:ext cx="9070560" cy="9450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cs-CZ" sz="1800" b="0" strike="noStrike" spc="-1">
                <a:solidFill>
                  <a:srgbClr val="000000"/>
                </a:solidFill>
                <a:latin typeface="Arial"/>
                <a:ea typeface="DejaVu Sans"/>
              </a:rPr>
              <a:t>zdroje</a:t>
            </a:r>
            <a:endParaRPr lang="cs-CZ" sz="1800" b="0" strike="noStrike" spc="-1">
              <a:latin typeface="Arial"/>
            </a:endParaRPr>
          </a:p>
        </p:txBody>
      </p:sp>
      <p:sp>
        <p:nvSpPr>
          <p:cNvPr id="428" name="CustomShape 2"/>
          <p:cNvSpPr/>
          <p:nvPr/>
        </p:nvSpPr>
        <p:spPr>
          <a:xfrm>
            <a:off x="504000" y="1326600"/>
            <a:ext cx="9070560" cy="328716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cs-CZ" sz="1800" b="0" u="sng" strike="noStrike" spc="-1">
                <a:solidFill>
                  <a:srgbClr val="0000FF"/>
                </a:solidFill>
                <a:uFillTx/>
                <a:latin typeface="Arial"/>
                <a:ea typeface="DejaVu Sans"/>
                <a:hlinkClick r:id="rId3"/>
              </a:rPr>
              <a:t>https://slideplayer.cz/slide/3190784/</a:t>
            </a:r>
            <a:r>
              <a:rPr lang="cs-CZ" sz="1800" b="0" strike="noStrike" spc="-1">
                <a:solidFill>
                  <a:srgbClr val="0000FF"/>
                </a:solidFill>
                <a:latin typeface="Arial"/>
                <a:ea typeface="DejaVu Sans"/>
              </a:rPr>
              <a:t> Talent, Šárka Honsová, </a:t>
            </a:r>
            <a:r>
              <a:rPr lang="cs-CZ" sz="1800" b="0" u="sng" strike="noStrike" spc="-1">
                <a:solidFill>
                  <a:srgbClr val="0000FF"/>
                </a:solidFill>
                <a:uFillTx/>
                <a:latin typeface="Arial"/>
                <a:ea typeface="DejaVu Sans"/>
                <a:hlinkClick r:id="rId4"/>
              </a:rPr>
              <a:t>honsova@ffvs.cuni.cz</a:t>
            </a:r>
            <a:endParaRPr lang="cs-CZ" sz="1800" b="0" strike="noStrike" spc="-1">
              <a:latin typeface="Arial"/>
            </a:endParaRPr>
          </a:p>
          <a:p>
            <a:pPr>
              <a:lnSpc>
                <a:spcPct val="100000"/>
              </a:lnSpc>
            </a:pPr>
            <a:endParaRPr lang="cs-CZ" sz="1800" b="0" strike="noStrike" spc="-1">
              <a:latin typeface="Arial"/>
            </a:endParaRPr>
          </a:p>
        </p:txBody>
      </p:sp>
      <p:sp>
        <p:nvSpPr>
          <p:cNvPr id="429" name="CustomShape 3"/>
          <p:cNvSpPr/>
          <p:nvPr/>
        </p:nvSpPr>
        <p:spPr>
          <a:xfrm>
            <a:off x="432000" y="3339331"/>
            <a:ext cx="7867800" cy="175287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1800" b="0" strike="noStrike" spc="-1" dirty="0" smtClean="0">
                <a:latin typeface="Arial"/>
              </a:rPr>
              <a:t>Literatura</a:t>
            </a:r>
            <a:endParaRPr lang="cs-CZ" sz="1800" b="0" strike="noStrike" spc="-1" dirty="0">
              <a:latin typeface="Arial"/>
            </a:endParaRPr>
          </a:p>
          <a:p>
            <a:pPr>
              <a:lnSpc>
                <a:spcPct val="100000"/>
              </a:lnSpc>
            </a:pPr>
            <a:r>
              <a:rPr lang="cs-CZ" sz="1800" b="0" strike="noStrike" spc="-1" dirty="0">
                <a:latin typeface="Arial"/>
              </a:rPr>
              <a:t>I. </a:t>
            </a:r>
            <a:r>
              <a:rPr lang="cs-CZ" sz="1800" b="0" strike="noStrike" spc="-1" dirty="0" err="1">
                <a:latin typeface="Arial"/>
              </a:rPr>
              <a:t>Ruisel</a:t>
            </a:r>
            <a:r>
              <a:rPr lang="cs-CZ" sz="1800" b="0" strike="noStrike" spc="-1" dirty="0">
                <a:latin typeface="Arial"/>
              </a:rPr>
              <a:t>: Základy psychologie inteligence. Portál, Praha 2000.</a:t>
            </a:r>
          </a:p>
          <a:p>
            <a:pPr>
              <a:lnSpc>
                <a:spcPct val="100000"/>
              </a:lnSpc>
            </a:pPr>
            <a:r>
              <a:rPr lang="cs-CZ" sz="1800" b="0" strike="noStrike" spc="-1" dirty="0">
                <a:latin typeface="Arial"/>
              </a:rPr>
              <a:t>N. J. Mackintosh: IQ a inteligence. </a:t>
            </a:r>
            <a:r>
              <a:rPr lang="cs-CZ" sz="1800" b="0" strike="noStrike" spc="-1" dirty="0" err="1">
                <a:latin typeface="Arial"/>
              </a:rPr>
              <a:t>Grada</a:t>
            </a:r>
            <a:r>
              <a:rPr lang="cs-CZ" sz="1800" b="0" strike="noStrike" spc="-1" dirty="0">
                <a:latin typeface="Arial"/>
              </a:rPr>
              <a:t>, Praha 2000.</a:t>
            </a:r>
          </a:p>
          <a:p>
            <a:pPr>
              <a:lnSpc>
                <a:spcPct val="100000"/>
              </a:lnSpc>
            </a:pPr>
            <a:r>
              <a:rPr lang="cs-CZ" sz="1800" b="0" strike="noStrike" spc="-1" dirty="0">
                <a:latin typeface="Arial"/>
              </a:rPr>
              <a:t>H. H. </a:t>
            </a:r>
            <a:r>
              <a:rPr lang="cs-CZ" sz="1800" b="0" strike="noStrike" spc="-1" dirty="0" err="1">
                <a:latin typeface="Arial"/>
              </a:rPr>
              <a:t>Siewert</a:t>
            </a:r>
            <a:r>
              <a:rPr lang="cs-CZ" sz="1800" b="0" strike="noStrike" spc="-1" dirty="0">
                <a:latin typeface="Arial"/>
              </a:rPr>
              <a:t>: Inteligenční testy. </a:t>
            </a:r>
            <a:r>
              <a:rPr lang="cs-CZ" sz="1800" b="0" strike="noStrike" spc="-1" dirty="0" err="1">
                <a:latin typeface="Arial"/>
              </a:rPr>
              <a:t>Ikar</a:t>
            </a:r>
            <a:r>
              <a:rPr lang="cs-CZ" sz="1800" b="0" strike="noStrike" spc="-1" dirty="0">
                <a:latin typeface="Arial"/>
              </a:rPr>
              <a:t>, Praha 1997.</a:t>
            </a:r>
          </a:p>
          <a:p>
            <a:pPr>
              <a:lnSpc>
                <a:spcPct val="100000"/>
              </a:lnSpc>
            </a:pPr>
            <a:r>
              <a:rPr lang="cs-CZ" sz="1800" b="0" strike="noStrike" spc="-1" dirty="0">
                <a:latin typeface="Arial"/>
              </a:rPr>
              <a:t>E. </a:t>
            </a:r>
            <a:r>
              <a:rPr lang="cs-CZ" sz="1800" b="0" strike="noStrike" spc="-1" dirty="0" err="1">
                <a:latin typeface="Arial"/>
              </a:rPr>
              <a:t>Butler</a:t>
            </a:r>
            <a:r>
              <a:rPr lang="cs-CZ" sz="1800" b="0" strike="noStrike" spc="-1" dirty="0">
                <a:latin typeface="Arial"/>
              </a:rPr>
              <a:t>, M. </a:t>
            </a:r>
            <a:r>
              <a:rPr lang="cs-CZ" sz="1800" b="0" strike="noStrike" spc="-1" dirty="0" err="1">
                <a:latin typeface="Arial"/>
              </a:rPr>
              <a:t>Pirie</a:t>
            </a:r>
            <a:r>
              <a:rPr lang="cs-CZ" sz="1800" b="0" strike="noStrike" spc="-1" dirty="0">
                <a:latin typeface="Arial"/>
              </a:rPr>
              <a:t>: Testy IQ. Svoboda-</a:t>
            </a:r>
            <a:r>
              <a:rPr lang="cs-CZ" sz="1800" b="0" strike="noStrike" spc="-1" dirty="0" err="1">
                <a:latin typeface="Arial"/>
              </a:rPr>
              <a:t>Libertas</a:t>
            </a:r>
            <a:r>
              <a:rPr lang="cs-CZ" sz="1800" b="0" strike="noStrike" spc="-1" dirty="0">
                <a:latin typeface="Arial"/>
              </a:rPr>
              <a:t>, Praha 1993.</a:t>
            </a:r>
          </a:p>
          <a:p>
            <a:pPr>
              <a:lnSpc>
                <a:spcPct val="100000"/>
              </a:lnSpc>
            </a:pPr>
            <a:endParaRPr lang="cs-CZ" sz="1800" b="0" strike="noStrike" spc="-1" dirty="0" smtClean="0">
              <a:latin typeface="Arial"/>
            </a:endParaRPr>
          </a:p>
        </p:txBody>
      </p:sp>
      <p:sp>
        <p:nvSpPr>
          <p:cNvPr id="430" name="CustomShape 4"/>
          <p:cNvSpPr/>
          <p:nvPr/>
        </p:nvSpPr>
        <p:spPr>
          <a:xfrm>
            <a:off x="432000" y="1813320"/>
            <a:ext cx="6366240" cy="147587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1800" b="0" strike="noStrike" spc="-1" dirty="0">
                <a:latin typeface="Arial"/>
                <a:hlinkClick r:id="rId5"/>
              </a:rPr>
              <a:t>https://</a:t>
            </a:r>
            <a:r>
              <a:rPr lang="cs-CZ" sz="1800" b="0" strike="noStrike" spc="-1" dirty="0" smtClean="0">
                <a:latin typeface="Arial"/>
                <a:hlinkClick r:id="rId5"/>
              </a:rPr>
              <a:t>casopis.mensa.cz/veda/inteligence_a_jeji_mereni.htm</a:t>
            </a:r>
            <a:endParaRPr lang="cs-CZ" sz="1800" b="0" strike="noStrike" spc="-1" dirty="0" smtClean="0">
              <a:latin typeface="Arial"/>
            </a:endParaRPr>
          </a:p>
          <a:p>
            <a:pPr>
              <a:lnSpc>
                <a:spcPct val="100000"/>
              </a:lnSpc>
            </a:pPr>
            <a:r>
              <a:rPr lang="cs-CZ" spc="-1" dirty="0" smtClean="0">
                <a:latin typeface="Arial"/>
              </a:rPr>
              <a:t>Dále články</a:t>
            </a:r>
          </a:p>
          <a:p>
            <a:pPr>
              <a:lnSpc>
                <a:spcPct val="100000"/>
              </a:lnSpc>
            </a:pPr>
            <a:r>
              <a:rPr lang="cs-CZ" spc="-1" dirty="0" smtClean="0"/>
              <a:t>Pořadí </a:t>
            </a:r>
            <a:r>
              <a:rPr lang="cs-CZ" spc="-1" dirty="0"/>
              <a:t>mezi sourozenci a inteligence</a:t>
            </a:r>
          </a:p>
          <a:p>
            <a:pPr>
              <a:lnSpc>
                <a:spcPct val="100000"/>
              </a:lnSpc>
            </a:pPr>
            <a:r>
              <a:rPr lang="cs-CZ" spc="-1" dirty="0"/>
              <a:t>IQ, inteligence, etnická příslušnost a pohlaví</a:t>
            </a:r>
          </a:p>
          <a:p>
            <a:pPr>
              <a:lnSpc>
                <a:spcPct val="100000"/>
              </a:lnSpc>
            </a:pPr>
            <a:endParaRPr lang="cs-CZ" spc="-1" dirty="0" smtClean="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CustomShape 1"/>
          <p:cNvSpPr/>
          <p:nvPr/>
        </p:nvSpPr>
        <p:spPr>
          <a:xfrm>
            <a:off x="2088000" y="747043"/>
            <a:ext cx="7126920" cy="424586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1800" b="0" strike="noStrike" spc="-1" dirty="0" smtClean="0">
                <a:solidFill>
                  <a:srgbClr val="000000"/>
                </a:solidFill>
                <a:latin typeface="Arial"/>
                <a:ea typeface="DejaVu Sans"/>
              </a:rPr>
              <a:t>Definice inteligence – uznávaní světoví psychologové</a:t>
            </a:r>
          </a:p>
          <a:p>
            <a:pPr>
              <a:lnSpc>
                <a:spcPct val="100000"/>
              </a:lnSpc>
            </a:pPr>
            <a:endParaRPr lang="cs-CZ" sz="1800" b="0" strike="noStrike" spc="-1" dirty="0">
              <a:latin typeface="Arial"/>
            </a:endParaRPr>
          </a:p>
          <a:p>
            <a:pPr>
              <a:lnSpc>
                <a:spcPct val="100000"/>
              </a:lnSpc>
            </a:pPr>
            <a:r>
              <a:rPr lang="cs-CZ" sz="1800" b="1" strike="noStrike" spc="-1" dirty="0">
                <a:solidFill>
                  <a:srgbClr val="000000"/>
                </a:solidFill>
                <a:latin typeface="Arial"/>
                <a:ea typeface="DejaVu Sans"/>
              </a:rPr>
              <a:t>W. Stern:</a:t>
            </a:r>
            <a:r>
              <a:rPr lang="cs-CZ" sz="1800" b="0" strike="noStrike" spc="-1" dirty="0">
                <a:solidFill>
                  <a:srgbClr val="000000"/>
                </a:solidFill>
                <a:latin typeface="Arial"/>
                <a:ea typeface="DejaVu Sans"/>
              </a:rPr>
              <a:t>	</a:t>
            </a:r>
            <a:endParaRPr lang="cs-CZ" sz="1800" b="0" strike="noStrike" spc="-1" dirty="0">
              <a:latin typeface="Arial"/>
            </a:endParaRPr>
          </a:p>
          <a:p>
            <a:pPr>
              <a:lnSpc>
                <a:spcPct val="100000"/>
              </a:lnSpc>
            </a:pPr>
            <a:r>
              <a:rPr lang="cs-CZ" sz="1800" b="0" strike="noStrike" spc="-1" dirty="0">
                <a:solidFill>
                  <a:srgbClr val="000000"/>
                </a:solidFill>
                <a:latin typeface="Arial"/>
                <a:ea typeface="DejaVu Sans"/>
              </a:rPr>
              <a:t>Inteligence je všeobecná schopnost individua vědomě orientovat vlastní myšlení na nové požadavky, je to všeobecná duchovní schopnost přizpůsobit se novým životním úkolům a podmínkám.</a:t>
            </a:r>
            <a:endParaRPr lang="cs-CZ" sz="1800" b="0" strike="noStrike" spc="-1" dirty="0">
              <a:latin typeface="Arial"/>
            </a:endParaRPr>
          </a:p>
          <a:p>
            <a:pPr>
              <a:lnSpc>
                <a:spcPct val="100000"/>
              </a:lnSpc>
            </a:pPr>
            <a:endParaRPr lang="cs-CZ" sz="1800" b="0" strike="noStrike" spc="-1" dirty="0">
              <a:latin typeface="Arial"/>
            </a:endParaRPr>
          </a:p>
          <a:p>
            <a:pPr>
              <a:lnSpc>
                <a:spcPct val="100000"/>
              </a:lnSpc>
            </a:pPr>
            <a:r>
              <a:rPr lang="cs-CZ" sz="1800" b="1" strike="noStrike" spc="-1" dirty="0">
                <a:solidFill>
                  <a:srgbClr val="000000"/>
                </a:solidFill>
                <a:latin typeface="Arial"/>
                <a:ea typeface="DejaVu Sans"/>
              </a:rPr>
              <a:t>D. </a:t>
            </a:r>
            <a:r>
              <a:rPr lang="cs-CZ" sz="1800" b="1" strike="noStrike" spc="-1" dirty="0" err="1">
                <a:solidFill>
                  <a:srgbClr val="000000"/>
                </a:solidFill>
                <a:latin typeface="Arial"/>
                <a:ea typeface="DejaVu Sans"/>
              </a:rPr>
              <a:t>Wechsler</a:t>
            </a:r>
            <a:r>
              <a:rPr lang="cs-CZ" sz="1800" b="1" strike="noStrike" spc="-1" dirty="0">
                <a:solidFill>
                  <a:srgbClr val="000000"/>
                </a:solidFill>
                <a:latin typeface="Arial"/>
                <a:ea typeface="DejaVu Sans"/>
              </a:rPr>
              <a:t>:</a:t>
            </a:r>
            <a:endParaRPr lang="cs-CZ" sz="1800" b="0" strike="noStrike" spc="-1" dirty="0">
              <a:latin typeface="Arial"/>
            </a:endParaRPr>
          </a:p>
          <a:p>
            <a:pPr>
              <a:lnSpc>
                <a:spcPct val="100000"/>
              </a:lnSpc>
            </a:pPr>
            <a:r>
              <a:rPr lang="cs-CZ" sz="1800" b="0" strike="noStrike" spc="-1" dirty="0">
                <a:solidFill>
                  <a:srgbClr val="000000"/>
                </a:solidFill>
                <a:latin typeface="Arial"/>
                <a:ea typeface="DejaVu Sans"/>
              </a:rPr>
              <a:t>Inteligence je vnitřně členitá a zároveň globální schopnost individua účelně jednat, rozumně myslet a efektivně se vyrovnávat se svým okolím.</a:t>
            </a:r>
            <a:endParaRPr lang="cs-CZ" sz="1800" b="0" strike="noStrike" spc="-1" dirty="0">
              <a:latin typeface="Arial"/>
            </a:endParaRPr>
          </a:p>
          <a:p>
            <a:pPr>
              <a:lnSpc>
                <a:spcPct val="100000"/>
              </a:lnSpc>
            </a:pPr>
            <a:endParaRPr lang="cs-CZ" sz="1800" b="0" strike="noStrike" spc="-1" dirty="0">
              <a:latin typeface="Arial"/>
            </a:endParaRPr>
          </a:p>
          <a:p>
            <a:pPr>
              <a:lnSpc>
                <a:spcPct val="100000"/>
              </a:lnSpc>
            </a:pPr>
            <a:r>
              <a:rPr lang="cs-CZ" sz="1800" b="1" strike="noStrike" spc="-1" dirty="0">
                <a:solidFill>
                  <a:srgbClr val="000000"/>
                </a:solidFill>
                <a:latin typeface="Arial"/>
                <a:ea typeface="DejaVu Sans"/>
              </a:rPr>
              <a:t>J. P. </a:t>
            </a:r>
            <a:r>
              <a:rPr lang="cs-CZ" sz="1800" b="1" strike="noStrike" spc="-1" dirty="0" err="1">
                <a:solidFill>
                  <a:srgbClr val="000000"/>
                </a:solidFill>
                <a:latin typeface="Arial"/>
                <a:ea typeface="DejaVu Sans"/>
              </a:rPr>
              <a:t>Guilford</a:t>
            </a:r>
            <a:r>
              <a:rPr lang="cs-CZ" sz="1800" b="1" strike="noStrike" spc="-1" dirty="0">
                <a:solidFill>
                  <a:srgbClr val="000000"/>
                </a:solidFill>
                <a:latin typeface="Arial"/>
                <a:ea typeface="DejaVu Sans"/>
              </a:rPr>
              <a:t>:</a:t>
            </a:r>
            <a:endParaRPr lang="cs-CZ" sz="1800" b="0" strike="noStrike" spc="-1" dirty="0">
              <a:latin typeface="Arial"/>
            </a:endParaRPr>
          </a:p>
          <a:p>
            <a:pPr>
              <a:lnSpc>
                <a:spcPct val="100000"/>
              </a:lnSpc>
            </a:pPr>
            <a:r>
              <a:rPr lang="cs-CZ" sz="1800" b="0" strike="noStrike" spc="-1" dirty="0">
                <a:solidFill>
                  <a:srgbClr val="000000"/>
                </a:solidFill>
                <a:latin typeface="Arial"/>
                <a:ea typeface="DejaVu Sans"/>
              </a:rPr>
              <a:t>Inteligence je schopnost zpracovávat informace. Informacemi je třeba chápat všechny dojmy, které člověk vnímá.</a:t>
            </a:r>
            <a:endParaRPr lang="cs-CZ" sz="1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CustomShape 1"/>
          <p:cNvSpPr/>
          <p:nvPr/>
        </p:nvSpPr>
        <p:spPr>
          <a:xfrm>
            <a:off x="2208306" y="47290"/>
            <a:ext cx="7488832" cy="510763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s-CZ" sz="2000" b="1" strike="noStrike" spc="-1" dirty="0">
                <a:solidFill>
                  <a:srgbClr val="000000"/>
                </a:solidFill>
                <a:latin typeface="Arial"/>
                <a:ea typeface="DejaVu Sans"/>
              </a:rPr>
              <a:t>Inteligence </a:t>
            </a:r>
            <a:endParaRPr lang="cs-CZ" sz="2000" b="0" strike="noStrike" spc="-1" dirty="0">
              <a:latin typeface="Arial"/>
            </a:endParaRPr>
          </a:p>
          <a:p>
            <a:pPr>
              <a:lnSpc>
                <a:spcPct val="100000"/>
              </a:lnSpc>
            </a:pPr>
            <a:endParaRPr lang="cs-CZ" b="0" strike="noStrike" spc="-1" dirty="0">
              <a:latin typeface="Arial"/>
            </a:endParaRPr>
          </a:p>
          <a:p>
            <a:pPr>
              <a:lnSpc>
                <a:spcPct val="100000"/>
              </a:lnSpc>
            </a:pPr>
            <a:r>
              <a:rPr lang="cs-CZ" b="0" strike="noStrike" spc="-1" dirty="0">
                <a:solidFill>
                  <a:srgbClr val="FF0000"/>
                </a:solidFill>
                <a:latin typeface="Arial"/>
                <a:ea typeface="DejaVu Sans"/>
              </a:rPr>
              <a:t>IQ</a:t>
            </a:r>
            <a:r>
              <a:rPr lang="cs-CZ" b="0" strike="noStrike" spc="-1" dirty="0">
                <a:solidFill>
                  <a:srgbClr val="000000"/>
                </a:solidFill>
                <a:latin typeface="Arial"/>
                <a:ea typeface="DejaVu Sans"/>
              </a:rPr>
              <a:t> (</a:t>
            </a:r>
            <a:r>
              <a:rPr lang="cs-CZ" b="0" strike="noStrike" spc="-1" dirty="0" smtClean="0">
                <a:solidFill>
                  <a:srgbClr val="000000"/>
                </a:solidFill>
                <a:latin typeface="Arial"/>
                <a:ea typeface="DejaVu Sans"/>
              </a:rPr>
              <a:t>inteligenční, intelektová)</a:t>
            </a:r>
            <a:endParaRPr lang="cs-CZ" b="0" strike="noStrike" spc="-1" dirty="0">
              <a:latin typeface="Arial"/>
            </a:endParaRPr>
          </a:p>
          <a:p>
            <a:pPr>
              <a:lnSpc>
                <a:spcPct val="100000"/>
              </a:lnSpc>
            </a:pPr>
            <a:r>
              <a:rPr lang="cs-CZ" b="0" strike="noStrike" spc="-1" dirty="0">
                <a:solidFill>
                  <a:srgbClr val="FF0000"/>
                </a:solidFill>
                <a:latin typeface="Arial"/>
                <a:ea typeface="DejaVu Sans"/>
              </a:rPr>
              <a:t>EQ</a:t>
            </a:r>
            <a:r>
              <a:rPr lang="cs-CZ" b="0" strike="noStrike" spc="-1" dirty="0">
                <a:solidFill>
                  <a:srgbClr val="000000"/>
                </a:solidFill>
                <a:latin typeface="Arial"/>
                <a:ea typeface="DejaVu Sans"/>
              </a:rPr>
              <a:t> (emoční)</a:t>
            </a:r>
            <a:endParaRPr lang="cs-CZ" b="0" strike="noStrike" spc="-1" dirty="0">
              <a:latin typeface="Arial"/>
            </a:endParaRPr>
          </a:p>
          <a:p>
            <a:pPr>
              <a:lnSpc>
                <a:spcPct val="100000"/>
              </a:lnSpc>
            </a:pPr>
            <a:r>
              <a:rPr lang="cs-CZ" b="0" strike="noStrike" spc="-1" dirty="0">
                <a:solidFill>
                  <a:srgbClr val="FF0000"/>
                </a:solidFill>
                <a:latin typeface="Arial"/>
                <a:ea typeface="DejaVu Sans"/>
              </a:rPr>
              <a:t>SQ</a:t>
            </a:r>
            <a:r>
              <a:rPr lang="cs-CZ" b="0" strike="noStrike" spc="-1" dirty="0">
                <a:solidFill>
                  <a:srgbClr val="000000"/>
                </a:solidFill>
                <a:latin typeface="Arial"/>
                <a:ea typeface="DejaVu Sans"/>
              </a:rPr>
              <a:t> (sociální, duchovní)</a:t>
            </a:r>
            <a:endParaRPr lang="cs-CZ" b="0" strike="noStrike" spc="-1" dirty="0">
              <a:latin typeface="Arial"/>
            </a:endParaRPr>
          </a:p>
          <a:p>
            <a:pPr>
              <a:lnSpc>
                <a:spcPct val="100000"/>
              </a:lnSpc>
            </a:pPr>
            <a:r>
              <a:rPr lang="cs-CZ" b="0" strike="noStrike" spc="-1" dirty="0" smtClean="0">
                <a:solidFill>
                  <a:srgbClr val="FF0000"/>
                </a:solidFill>
                <a:latin typeface="Arial"/>
                <a:ea typeface="DejaVu Sans"/>
              </a:rPr>
              <a:t>Praktická inteligence</a:t>
            </a:r>
          </a:p>
          <a:p>
            <a:pPr>
              <a:lnSpc>
                <a:spcPct val="100000"/>
              </a:lnSpc>
            </a:pPr>
            <a:r>
              <a:rPr lang="cs-CZ" spc="-1" dirty="0" err="1" smtClean="0">
                <a:solidFill>
                  <a:srgbClr val="FF0000"/>
                </a:solidFill>
                <a:latin typeface="Arial"/>
                <a:ea typeface="DejaVu Sans"/>
              </a:rPr>
              <a:t>Machiavelliánská</a:t>
            </a:r>
            <a:r>
              <a:rPr lang="cs-CZ" spc="-1" dirty="0" smtClean="0">
                <a:solidFill>
                  <a:srgbClr val="FF0000"/>
                </a:solidFill>
                <a:latin typeface="Arial"/>
                <a:ea typeface="DejaVu Sans"/>
              </a:rPr>
              <a:t> inteligence</a:t>
            </a:r>
          </a:p>
          <a:p>
            <a:pPr>
              <a:lnSpc>
                <a:spcPct val="100000"/>
              </a:lnSpc>
            </a:pPr>
            <a:r>
              <a:rPr lang="cs-CZ" b="0" strike="noStrike" spc="-1" dirty="0" smtClean="0">
                <a:solidFill>
                  <a:srgbClr val="FF0000"/>
                </a:solidFill>
                <a:latin typeface="Arial"/>
                <a:ea typeface="DejaVu Sans"/>
              </a:rPr>
              <a:t>Umělá inteligence</a:t>
            </a:r>
          </a:p>
          <a:p>
            <a:pPr>
              <a:lnSpc>
                <a:spcPct val="100000"/>
              </a:lnSpc>
            </a:pPr>
            <a:endParaRPr lang="cs-CZ" b="0" strike="noStrike" spc="-1" dirty="0" smtClean="0">
              <a:solidFill>
                <a:srgbClr val="FF0000"/>
              </a:solidFill>
              <a:latin typeface="Arial"/>
              <a:ea typeface="DejaVu Sans"/>
            </a:endParaRPr>
          </a:p>
          <a:p>
            <a:pPr>
              <a:lnSpc>
                <a:spcPct val="100000"/>
              </a:lnSpc>
            </a:pPr>
            <a:r>
              <a:rPr lang="cs-CZ" b="1" strike="noStrike" spc="-1" dirty="0" smtClean="0">
                <a:latin typeface="Arial"/>
                <a:ea typeface="DejaVu Sans"/>
              </a:rPr>
              <a:t>PQ </a:t>
            </a:r>
            <a:r>
              <a:rPr lang="cs-CZ" b="0" strike="noStrike" spc="-1" dirty="0">
                <a:solidFill>
                  <a:srgbClr val="000000"/>
                </a:solidFill>
                <a:latin typeface="Arial"/>
                <a:ea typeface="DejaVu Sans"/>
              </a:rPr>
              <a:t>(fyzický kvocient)</a:t>
            </a:r>
            <a:endParaRPr lang="cs-CZ" b="0" strike="noStrike" spc="-1" dirty="0">
              <a:latin typeface="Arial"/>
            </a:endParaRPr>
          </a:p>
          <a:p>
            <a:pPr>
              <a:lnSpc>
                <a:spcPct val="100000"/>
              </a:lnSpc>
            </a:pPr>
            <a:r>
              <a:rPr lang="cs-CZ" b="1" strike="noStrike" spc="-1" dirty="0">
                <a:latin typeface="Arial"/>
                <a:ea typeface="DejaVu Sans"/>
              </a:rPr>
              <a:t>CQ</a:t>
            </a:r>
            <a:r>
              <a:rPr lang="cs-CZ" b="0" strike="noStrike" spc="-1" dirty="0">
                <a:solidFill>
                  <a:srgbClr val="000000"/>
                </a:solidFill>
                <a:latin typeface="Arial"/>
                <a:ea typeface="DejaVu Sans"/>
              </a:rPr>
              <a:t> (kreativita)</a:t>
            </a:r>
            <a:endParaRPr lang="cs-CZ" b="0" strike="noStrike" spc="-1" dirty="0">
              <a:latin typeface="Arial"/>
            </a:endParaRPr>
          </a:p>
          <a:p>
            <a:pPr>
              <a:lnSpc>
                <a:spcPct val="100000"/>
              </a:lnSpc>
            </a:pPr>
            <a:r>
              <a:rPr lang="cs-CZ" b="1" strike="noStrike" spc="-1" dirty="0">
                <a:latin typeface="Arial"/>
                <a:ea typeface="DejaVu Sans"/>
              </a:rPr>
              <a:t>AQ</a:t>
            </a:r>
            <a:r>
              <a:rPr lang="cs-CZ" b="0" strike="noStrike" spc="-1" dirty="0">
                <a:solidFill>
                  <a:srgbClr val="000000"/>
                </a:solidFill>
                <a:latin typeface="Arial"/>
                <a:ea typeface="DejaVu Sans"/>
              </a:rPr>
              <a:t> (kvocient nepřátel)</a:t>
            </a:r>
            <a:endParaRPr lang="cs-CZ" b="0" strike="noStrike" spc="-1" dirty="0">
              <a:latin typeface="Arial"/>
            </a:endParaRPr>
          </a:p>
          <a:p>
            <a:pPr>
              <a:lnSpc>
                <a:spcPct val="100000"/>
              </a:lnSpc>
            </a:pPr>
            <a:endParaRPr lang="cs-CZ" b="0" strike="noStrike" spc="-1" dirty="0" smtClean="0">
              <a:solidFill>
                <a:srgbClr val="000000"/>
              </a:solidFill>
              <a:latin typeface="Arial"/>
              <a:ea typeface="DejaVu Sans"/>
            </a:endParaRPr>
          </a:p>
          <a:p>
            <a:pPr>
              <a:lnSpc>
                <a:spcPct val="100000"/>
              </a:lnSpc>
            </a:pPr>
            <a:r>
              <a:rPr lang="cs-CZ" spc="-1" dirty="0">
                <a:solidFill>
                  <a:srgbClr val="000000"/>
                </a:solidFill>
                <a:latin typeface="Arial"/>
                <a:ea typeface="DejaVu Sans"/>
              </a:rPr>
              <a:t>L</a:t>
            </a:r>
            <a:r>
              <a:rPr lang="cs-CZ" b="0" strike="noStrike" spc="-1" dirty="0" smtClean="0">
                <a:solidFill>
                  <a:srgbClr val="000000"/>
                </a:solidFill>
                <a:latin typeface="Arial"/>
                <a:ea typeface="DejaVu Sans"/>
              </a:rPr>
              <a:t>evá </a:t>
            </a:r>
            <a:r>
              <a:rPr lang="cs-CZ" b="0" strike="noStrike" spc="-1" dirty="0">
                <a:solidFill>
                  <a:srgbClr val="000000"/>
                </a:solidFill>
                <a:latin typeface="Arial"/>
                <a:ea typeface="DejaVu Sans"/>
              </a:rPr>
              <a:t>a pravá mozková hemisféra</a:t>
            </a:r>
            <a:endParaRPr lang="cs-CZ" b="0" strike="noStrike" spc="-1" dirty="0">
              <a:latin typeface="Arial"/>
            </a:endParaRPr>
          </a:p>
          <a:p>
            <a:pPr>
              <a:lnSpc>
                <a:spcPct val="100000"/>
              </a:lnSpc>
            </a:pPr>
            <a:endParaRPr lang="cs-CZ" b="0" strike="noStrike" spc="-1" dirty="0">
              <a:latin typeface="Arial"/>
            </a:endParaRPr>
          </a:p>
          <a:p>
            <a:pPr>
              <a:lnSpc>
                <a:spcPct val="100000"/>
              </a:lnSpc>
            </a:pPr>
            <a:r>
              <a:rPr lang="cs-CZ" b="0" strike="noStrike" spc="-1" dirty="0" smtClean="0">
                <a:solidFill>
                  <a:srgbClr val="000000"/>
                </a:solidFill>
                <a:latin typeface="Arial"/>
                <a:ea typeface="DejaVu Sans"/>
              </a:rPr>
              <a:t>Současnost: Samotné </a:t>
            </a:r>
            <a:r>
              <a:rPr lang="cs-CZ" b="0" strike="noStrike" spc="-1" dirty="0">
                <a:solidFill>
                  <a:srgbClr val="000000"/>
                </a:solidFill>
                <a:latin typeface="Arial"/>
                <a:ea typeface="DejaVu Sans"/>
              </a:rPr>
              <a:t>vysoké IQ neznamená automaticky </a:t>
            </a:r>
            <a:r>
              <a:rPr lang="cs-CZ" b="0" strike="noStrike" spc="-1" dirty="0" smtClean="0">
                <a:solidFill>
                  <a:srgbClr val="000000"/>
                </a:solidFill>
                <a:latin typeface="Arial"/>
                <a:ea typeface="DejaVu Sans"/>
              </a:rPr>
              <a:t>úspěch. Důležitými </a:t>
            </a:r>
            <a:r>
              <a:rPr lang="cs-CZ" b="0" strike="noStrike" spc="-1" dirty="0">
                <a:solidFill>
                  <a:srgbClr val="000000"/>
                </a:solidFill>
                <a:latin typeface="Arial"/>
                <a:ea typeface="DejaVu Sans"/>
              </a:rPr>
              <a:t>faktory jsou i další ukazatele a jejich vzájemný </a:t>
            </a:r>
            <a:r>
              <a:rPr lang="cs-CZ" b="0" strike="noStrike" spc="-1" dirty="0" smtClean="0">
                <a:solidFill>
                  <a:srgbClr val="000000"/>
                </a:solidFill>
                <a:latin typeface="Arial"/>
                <a:ea typeface="DejaVu Sans"/>
              </a:rPr>
              <a:t>poměr</a:t>
            </a:r>
            <a:r>
              <a:rPr lang="cs-CZ" spc="-1" dirty="0" smtClean="0">
                <a:solidFill>
                  <a:srgbClr val="000000"/>
                </a:solidFill>
              </a:rPr>
              <a:t>, </a:t>
            </a:r>
            <a:r>
              <a:rPr lang="cs-CZ" spc="-1" dirty="0" err="1" smtClean="0">
                <a:solidFill>
                  <a:srgbClr val="000000"/>
                </a:solidFill>
              </a:rPr>
              <a:t>vzztah</a:t>
            </a:r>
            <a:r>
              <a:rPr lang="cs-CZ" spc="-1" dirty="0" smtClean="0">
                <a:solidFill>
                  <a:srgbClr val="000000"/>
                </a:solidFill>
              </a:rPr>
              <a:t> </a:t>
            </a:r>
            <a:r>
              <a:rPr lang="cs-CZ" spc="-1" dirty="0">
                <a:solidFill>
                  <a:srgbClr val="000000"/>
                </a:solidFill>
              </a:rPr>
              <a:t>jednotlivých </a:t>
            </a:r>
            <a:r>
              <a:rPr lang="cs-CZ" spc="-1" dirty="0" smtClean="0">
                <a:solidFill>
                  <a:srgbClr val="000000"/>
                </a:solidFill>
              </a:rPr>
              <a:t>faktorů </a:t>
            </a:r>
            <a:r>
              <a:rPr lang="cs-CZ" spc="-1" dirty="0">
                <a:solidFill>
                  <a:srgbClr val="000000"/>
                </a:solidFill>
              </a:rPr>
              <a:t>navzájem</a:t>
            </a:r>
            <a:endParaRPr lang="cs-CZ"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CustomShape 1"/>
          <p:cNvSpPr/>
          <p:nvPr/>
        </p:nvSpPr>
        <p:spPr>
          <a:xfrm>
            <a:off x="1944000" y="2526480"/>
            <a:ext cx="7801200" cy="943200"/>
          </a:xfrm>
          <a:prstGeom prst="rect">
            <a:avLst/>
          </a:prstGeom>
          <a:noFill/>
          <a:ln>
            <a:noFill/>
          </a:ln>
        </p:spPr>
        <p:style>
          <a:lnRef idx="0">
            <a:scrgbClr r="0" g="0" b="0"/>
          </a:lnRef>
          <a:fillRef idx="0">
            <a:scrgbClr r="0" g="0" b="0"/>
          </a:fillRef>
          <a:effectRef idx="0">
            <a:scrgbClr r="0" g="0" b="0"/>
          </a:effectRef>
          <a:fontRef idx="minor"/>
        </p:style>
      </p:sp>
      <p:sp>
        <p:nvSpPr>
          <p:cNvPr id="291" name="CustomShape 2"/>
          <p:cNvSpPr/>
          <p:nvPr/>
        </p:nvSpPr>
        <p:spPr>
          <a:xfrm>
            <a:off x="1872000" y="531000"/>
            <a:ext cx="7713720" cy="1865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9000" lvl="1">
              <a:spcBef>
                <a:spcPts val="641"/>
              </a:spcBef>
              <a:buClr>
                <a:srgbClr val="000000"/>
              </a:buClr>
            </a:pPr>
            <a:r>
              <a:rPr lang="cs-CZ" sz="3200" b="1" spc="-1" dirty="0" smtClean="0">
                <a:solidFill>
                  <a:srgbClr val="FF0000"/>
                </a:solidFill>
                <a:latin typeface="Calibri"/>
                <a:ea typeface="DejaVu Sans"/>
              </a:rPr>
              <a:t>MĚŘENÍ INTELIGENCE</a:t>
            </a:r>
            <a:endParaRPr lang="cs-CZ" sz="3200" b="1" strike="noStrike" spc="-1" dirty="0" smtClean="0">
              <a:solidFill>
                <a:srgbClr val="FF0000"/>
              </a:solidFill>
              <a:latin typeface="Calibri"/>
              <a:ea typeface="DejaVu Sans"/>
            </a:endParaRPr>
          </a:p>
          <a:p>
            <a:pPr marL="1800">
              <a:lnSpc>
                <a:spcPct val="100000"/>
              </a:lnSpc>
              <a:spcBef>
                <a:spcPts val="641"/>
              </a:spcBef>
              <a:buClr>
                <a:srgbClr val="000000"/>
              </a:buClr>
            </a:pPr>
            <a:endParaRPr lang="cs-CZ" sz="3200" b="1" strike="noStrike" spc="-1" dirty="0">
              <a:latin typeface="Arial"/>
            </a:endParaRPr>
          </a:p>
          <a:p>
            <a:pPr marL="343080" indent="-341280">
              <a:lnSpc>
                <a:spcPct val="100000"/>
              </a:lnSpc>
              <a:spcBef>
                <a:spcPts val="641"/>
              </a:spcBef>
              <a:buClr>
                <a:srgbClr val="000000"/>
              </a:buClr>
              <a:buFont typeface="Arial"/>
              <a:buChar char="•"/>
            </a:pPr>
            <a:r>
              <a:rPr lang="cs-CZ" sz="3200" b="0" strike="noStrike" spc="-1" dirty="0" smtClean="0">
                <a:solidFill>
                  <a:srgbClr val="000000"/>
                </a:solidFill>
                <a:latin typeface="Calibri"/>
                <a:ea typeface="DejaVu Sans"/>
              </a:rPr>
              <a:t>19</a:t>
            </a:r>
            <a:r>
              <a:rPr lang="cs-CZ" sz="3200" b="0" strike="noStrike" spc="-1" dirty="0">
                <a:solidFill>
                  <a:srgbClr val="000000"/>
                </a:solidFill>
                <a:latin typeface="Calibri"/>
                <a:ea typeface="DejaVu Sans"/>
              </a:rPr>
              <a:t>. – zač. 20. stol.</a:t>
            </a:r>
            <a:endParaRPr lang="cs-CZ" sz="3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CustomShape 1"/>
          <p:cNvSpPr/>
          <p:nvPr/>
        </p:nvSpPr>
        <p:spPr>
          <a:xfrm>
            <a:off x="1584000" y="1676880"/>
            <a:ext cx="9814680" cy="3108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cs-CZ" sz="1800" b="0" strike="noStrike" spc="-1">
              <a:latin typeface="Arial"/>
            </a:endParaRPr>
          </a:p>
          <a:p>
            <a:pPr>
              <a:lnSpc>
                <a:spcPct val="100000"/>
              </a:lnSpc>
            </a:pPr>
            <a:r>
              <a:rPr lang="cs-CZ" sz="2000" b="0" strike="noStrike" spc="-1">
                <a:solidFill>
                  <a:srgbClr val="FFFFFF"/>
                </a:solidFill>
                <a:latin typeface="Arial"/>
                <a:ea typeface="Microsoft YaHei"/>
              </a:rPr>
              <a:t>(1822–1911)</a:t>
            </a:r>
            <a:endParaRPr lang="cs-CZ" sz="2000" b="0" strike="noStrike" spc="-1">
              <a:latin typeface="Arial"/>
            </a:endParaRPr>
          </a:p>
          <a:p>
            <a:pPr>
              <a:lnSpc>
                <a:spcPct val="100000"/>
              </a:lnSpc>
            </a:pPr>
            <a:r>
              <a:rPr lang="cs-CZ" sz="2000" b="0" strike="noStrike" spc="-1">
                <a:solidFill>
                  <a:srgbClr val="FFFFFF"/>
                </a:solidFill>
                <a:latin typeface="Arial"/>
                <a:ea typeface="Microsoft YaHei"/>
              </a:rPr>
              <a:t>dílo Dědičný génius (1869) zaměřené na studium intelektových schopností. </a:t>
            </a:r>
            <a:endParaRPr lang="cs-CZ" sz="2000" b="0" strike="noStrike" spc="-1">
              <a:latin typeface="Arial"/>
            </a:endParaRPr>
          </a:p>
          <a:p>
            <a:pPr>
              <a:lnSpc>
                <a:spcPct val="100000"/>
              </a:lnSpc>
            </a:pPr>
            <a:endParaRPr lang="cs-CZ" sz="2000" b="0" strike="noStrike" spc="-1">
              <a:latin typeface="Arial"/>
            </a:endParaRPr>
          </a:p>
          <a:p>
            <a:pPr>
              <a:lnSpc>
                <a:spcPct val="100000"/>
              </a:lnSpc>
            </a:pPr>
            <a:r>
              <a:rPr lang="cs-CZ" sz="2000" b="0" strike="noStrike" spc="-1">
                <a:solidFill>
                  <a:srgbClr val="FFFFFF"/>
                </a:solidFill>
                <a:latin typeface="Arial"/>
                <a:ea typeface="Microsoft YaHei"/>
              </a:rPr>
              <a:t>Inteligenci je možné zjišťovat na základě </a:t>
            </a:r>
            <a:r>
              <a:rPr lang="cs-CZ" sz="2000" b="1" u="sng" strike="noStrike" spc="-1">
                <a:solidFill>
                  <a:srgbClr val="FFFFFF"/>
                </a:solidFill>
                <a:uFillTx/>
                <a:latin typeface="Arial"/>
                <a:ea typeface="Microsoft YaHei"/>
              </a:rPr>
              <a:t>měření senzorických schopností jedince</a:t>
            </a:r>
            <a:r>
              <a:rPr lang="cs-CZ" sz="2000" b="0" strike="noStrike" spc="-1">
                <a:solidFill>
                  <a:srgbClr val="FFFFFF"/>
                </a:solidFill>
                <a:latin typeface="Arial"/>
                <a:ea typeface="Microsoft YaHei"/>
              </a:rPr>
              <a:t>. </a:t>
            </a:r>
            <a:endParaRPr lang="cs-CZ" sz="2000" b="0" strike="noStrike" spc="-1">
              <a:latin typeface="Arial"/>
            </a:endParaRPr>
          </a:p>
          <a:p>
            <a:pPr>
              <a:lnSpc>
                <a:spcPct val="100000"/>
              </a:lnSpc>
            </a:pPr>
            <a:r>
              <a:rPr lang="cs-CZ" sz="2000" b="0" strike="noStrike" spc="-1">
                <a:solidFill>
                  <a:srgbClr val="FFFFFF"/>
                </a:solidFill>
                <a:latin typeface="Arial"/>
                <a:ea typeface="Microsoft YaHei"/>
              </a:rPr>
              <a:t>Hypotéza: Čím vyšší je úroveň senzorické diskriminace, tím vyšší je úroveň inteligence.</a:t>
            </a:r>
            <a:endParaRPr lang="cs-CZ" sz="2000" b="0" strike="noStrike" spc="-1">
              <a:latin typeface="Arial"/>
            </a:endParaRPr>
          </a:p>
          <a:p>
            <a:pPr>
              <a:lnSpc>
                <a:spcPct val="100000"/>
              </a:lnSpc>
            </a:pPr>
            <a:endParaRPr lang="cs-CZ" sz="2000" b="0" strike="noStrike" spc="-1">
              <a:latin typeface="Arial"/>
            </a:endParaRPr>
          </a:p>
          <a:p>
            <a:pPr>
              <a:lnSpc>
                <a:spcPct val="100000"/>
              </a:lnSpc>
            </a:pPr>
            <a:r>
              <a:rPr lang="cs-CZ" sz="2000" b="0" strike="noStrike" spc="-1">
                <a:solidFill>
                  <a:srgbClr val="FFFFFF"/>
                </a:solidFill>
                <a:latin typeface="Arial"/>
                <a:ea typeface="Microsoft YaHei"/>
              </a:rPr>
              <a:t>Vychází k názoru J. Locka: </a:t>
            </a:r>
            <a:endParaRPr lang="cs-CZ" sz="2000" b="0" strike="noStrike" spc="-1">
              <a:latin typeface="Arial"/>
            </a:endParaRPr>
          </a:p>
          <a:p>
            <a:pPr>
              <a:lnSpc>
                <a:spcPct val="100000"/>
              </a:lnSpc>
            </a:pPr>
            <a:r>
              <a:rPr lang="cs-CZ" sz="2000" b="0" strike="noStrike" spc="-1">
                <a:solidFill>
                  <a:srgbClr val="FFFFFF"/>
                </a:solidFill>
                <a:latin typeface="Arial"/>
                <a:ea typeface="Microsoft YaHei"/>
              </a:rPr>
              <a:t>„Nic není v rozumu, co nebylo dříve ve smyslech.“</a:t>
            </a:r>
            <a:endParaRPr lang="cs-CZ" sz="2000" b="0" strike="noStrike" spc="-1">
              <a:latin typeface="Arial"/>
            </a:endParaRPr>
          </a:p>
        </p:txBody>
      </p:sp>
      <p:sp>
        <p:nvSpPr>
          <p:cNvPr id="298" name="CustomShape 2"/>
          <p:cNvSpPr/>
          <p:nvPr/>
        </p:nvSpPr>
        <p:spPr>
          <a:xfrm>
            <a:off x="1944000" y="425160"/>
            <a:ext cx="7875720" cy="371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cs-CZ" sz="1800" b="0" strike="noStrike" spc="-1" dirty="0">
              <a:latin typeface="Arial"/>
            </a:endParaRPr>
          </a:p>
          <a:p>
            <a:pPr>
              <a:lnSpc>
                <a:spcPct val="100000"/>
              </a:lnSpc>
            </a:pPr>
            <a:r>
              <a:rPr lang="cs-CZ" sz="2000" b="1" strike="noStrike" spc="-1" dirty="0">
                <a:solidFill>
                  <a:srgbClr val="000000"/>
                </a:solidFill>
                <a:latin typeface="Arial"/>
                <a:ea typeface="Microsoft YaHei"/>
              </a:rPr>
              <a:t>F. </a:t>
            </a:r>
            <a:r>
              <a:rPr lang="cs-CZ" sz="2000" b="1" strike="noStrike" spc="-1" dirty="0" err="1">
                <a:solidFill>
                  <a:srgbClr val="000000"/>
                </a:solidFill>
                <a:latin typeface="Arial"/>
                <a:ea typeface="Microsoft YaHei"/>
              </a:rPr>
              <a:t>Galton</a:t>
            </a:r>
            <a:r>
              <a:rPr lang="cs-CZ" sz="2000" b="0" strike="noStrike" spc="-1" dirty="0">
                <a:solidFill>
                  <a:srgbClr val="000000"/>
                </a:solidFill>
                <a:latin typeface="Arial"/>
                <a:ea typeface="Microsoft YaHei"/>
              </a:rPr>
              <a:t> (1822–1911)</a:t>
            </a:r>
            <a:endParaRPr lang="cs-CZ" sz="2000" b="0" strike="noStrike" spc="-1" dirty="0">
              <a:latin typeface="Arial"/>
            </a:endParaRPr>
          </a:p>
          <a:p>
            <a:pPr>
              <a:lnSpc>
                <a:spcPct val="100000"/>
              </a:lnSpc>
            </a:pPr>
            <a:r>
              <a:rPr lang="cs-CZ" sz="2000" b="0" strike="noStrike" spc="-1" dirty="0">
                <a:solidFill>
                  <a:srgbClr val="000000"/>
                </a:solidFill>
                <a:latin typeface="Arial"/>
                <a:ea typeface="Microsoft YaHei"/>
              </a:rPr>
              <a:t>dílo Dědičný génius (1869) zaměřené na studium intelektových schopností. </a:t>
            </a:r>
            <a:endParaRPr lang="cs-CZ" sz="2000" b="0" strike="noStrike" spc="-1" dirty="0">
              <a:latin typeface="Arial"/>
            </a:endParaRPr>
          </a:p>
          <a:p>
            <a:pPr>
              <a:lnSpc>
                <a:spcPct val="100000"/>
              </a:lnSpc>
            </a:pPr>
            <a:endParaRPr lang="cs-CZ" sz="2000" b="0" strike="noStrike" spc="-1" dirty="0">
              <a:latin typeface="Arial"/>
            </a:endParaRPr>
          </a:p>
          <a:p>
            <a:pPr>
              <a:lnSpc>
                <a:spcPct val="100000"/>
              </a:lnSpc>
            </a:pPr>
            <a:r>
              <a:rPr lang="cs-CZ" sz="2000" b="0" strike="noStrike" spc="-1" dirty="0">
                <a:solidFill>
                  <a:srgbClr val="000000"/>
                </a:solidFill>
                <a:latin typeface="Arial"/>
                <a:ea typeface="Microsoft YaHei"/>
              </a:rPr>
              <a:t>Inteligenci je možné zjišťovat na základě </a:t>
            </a:r>
            <a:r>
              <a:rPr lang="cs-CZ" sz="2000" b="1" strike="noStrike" spc="-1" dirty="0">
                <a:solidFill>
                  <a:srgbClr val="000000"/>
                </a:solidFill>
                <a:uFillTx/>
                <a:latin typeface="Arial"/>
                <a:ea typeface="Microsoft YaHei"/>
              </a:rPr>
              <a:t>měření senzorických schopností jedince</a:t>
            </a:r>
            <a:r>
              <a:rPr lang="cs-CZ" sz="2000" b="0" strike="noStrike" spc="-1" dirty="0">
                <a:solidFill>
                  <a:srgbClr val="000000"/>
                </a:solidFill>
                <a:latin typeface="Arial"/>
                <a:ea typeface="Microsoft YaHei"/>
              </a:rPr>
              <a:t>. </a:t>
            </a:r>
            <a:endParaRPr lang="cs-CZ" sz="2000" b="0" strike="noStrike" spc="-1" dirty="0">
              <a:latin typeface="Arial"/>
            </a:endParaRPr>
          </a:p>
          <a:p>
            <a:pPr>
              <a:lnSpc>
                <a:spcPct val="100000"/>
              </a:lnSpc>
            </a:pPr>
            <a:r>
              <a:rPr lang="cs-CZ" sz="2000" b="0" strike="noStrike" spc="-1" dirty="0">
                <a:solidFill>
                  <a:srgbClr val="000000"/>
                </a:solidFill>
                <a:latin typeface="Arial"/>
                <a:ea typeface="Microsoft YaHei"/>
              </a:rPr>
              <a:t>Hypotéza: Čím vyšší je úroveň senzorické diskriminace, tím vyšší je úroveň inteligence.</a:t>
            </a:r>
            <a:endParaRPr lang="cs-CZ" sz="2000" b="0" strike="noStrike" spc="-1" dirty="0">
              <a:latin typeface="Arial"/>
            </a:endParaRPr>
          </a:p>
          <a:p>
            <a:pPr>
              <a:lnSpc>
                <a:spcPct val="100000"/>
              </a:lnSpc>
            </a:pPr>
            <a:endParaRPr lang="cs-CZ" sz="2000" b="0" strike="noStrike" spc="-1" dirty="0">
              <a:latin typeface="Arial"/>
            </a:endParaRPr>
          </a:p>
          <a:p>
            <a:pPr>
              <a:lnSpc>
                <a:spcPct val="100000"/>
              </a:lnSpc>
            </a:pPr>
            <a:r>
              <a:rPr lang="cs-CZ" sz="2000" b="0" strike="noStrike" spc="-1" dirty="0">
                <a:solidFill>
                  <a:srgbClr val="000000"/>
                </a:solidFill>
                <a:latin typeface="Arial"/>
                <a:ea typeface="Microsoft YaHei"/>
              </a:rPr>
              <a:t>Vychází k názoru J. Locka: </a:t>
            </a:r>
            <a:r>
              <a:rPr lang="cs-CZ" sz="2000" b="0" strike="noStrike" spc="-1" dirty="0" smtClean="0">
                <a:solidFill>
                  <a:srgbClr val="000000"/>
                </a:solidFill>
                <a:latin typeface="Arial"/>
                <a:ea typeface="Microsoft YaHei"/>
              </a:rPr>
              <a:t>„</a:t>
            </a:r>
            <a:r>
              <a:rPr lang="cs-CZ" sz="2000" b="0" strike="noStrike" spc="-1" dirty="0">
                <a:solidFill>
                  <a:srgbClr val="000000"/>
                </a:solidFill>
                <a:latin typeface="Arial"/>
                <a:ea typeface="Microsoft YaHei"/>
              </a:rPr>
              <a:t>Nic není v rozumu, co nebylo dříve ve smyslech.“</a:t>
            </a:r>
            <a:endParaRPr lang="cs-CZ" sz="20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782</TotalTime>
  <Words>4217</Words>
  <Application>Microsoft Office PowerPoint</Application>
  <PresentationFormat>Vlastní</PresentationFormat>
  <Paragraphs>487</Paragraphs>
  <Slides>56</Slides>
  <Notes>16</Notes>
  <HiddenSlides>0</HiddenSlides>
  <MMClips>0</MMClips>
  <ScaleCrop>false</ScaleCrop>
  <HeadingPairs>
    <vt:vector size="4" baseType="variant">
      <vt:variant>
        <vt:lpstr>Motiv</vt:lpstr>
      </vt:variant>
      <vt:variant>
        <vt:i4>5</vt:i4>
      </vt:variant>
      <vt:variant>
        <vt:lpstr>Nadpisy snímků</vt:lpstr>
      </vt:variant>
      <vt:variant>
        <vt:i4>56</vt:i4>
      </vt:variant>
    </vt:vector>
  </HeadingPairs>
  <TitlesOfParts>
    <vt:vector size="61" baseType="lpstr">
      <vt:lpstr>Office Theme</vt:lpstr>
      <vt:lpstr>Office Theme</vt:lpstr>
      <vt:lpstr>Office Theme</vt:lpstr>
      <vt:lpstr>Office Theme</vt:lpstr>
      <vt:lpstr>Office Theme</vt:lpstr>
      <vt:lpstr>Prezentace aplikace PowerPoint</vt:lpstr>
      <vt:lpstr>Co je inteligence a jak ji definovat?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Modely inteligence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dc:title>
  <dc:subject/>
  <dc:creator/>
  <dc:description/>
  <cp:lastModifiedBy>Anna</cp:lastModifiedBy>
  <cp:revision>94</cp:revision>
  <dcterms:created xsi:type="dcterms:W3CDTF">2019-09-23T20:26:43Z</dcterms:created>
  <dcterms:modified xsi:type="dcterms:W3CDTF">2021-03-18T19:31:44Z</dcterms:modified>
  <dc:language>cs-CZ</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13</vt:i4>
  </property>
  <property fmtid="{D5CDD505-2E9C-101B-9397-08002B2CF9AE}" pid="8" name="PresentationFormat">
    <vt:lpwstr>Vlastní</vt:lpwstr>
  </property>
  <property fmtid="{D5CDD505-2E9C-101B-9397-08002B2CF9AE}" pid="9" name="ScaleCrop">
    <vt:bool>false</vt:bool>
  </property>
  <property fmtid="{D5CDD505-2E9C-101B-9397-08002B2CF9AE}" pid="10" name="ShareDoc">
    <vt:bool>false</vt:bool>
  </property>
  <property fmtid="{D5CDD505-2E9C-101B-9397-08002B2CF9AE}" pid="11" name="Slides">
    <vt:i4>48</vt:i4>
  </property>
</Properties>
</file>