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59" r:id="rId6"/>
    <p:sldId id="264" r:id="rId7"/>
    <p:sldId id="268" r:id="rId8"/>
    <p:sldId id="266" r:id="rId9"/>
    <p:sldId id="260" r:id="rId10"/>
    <p:sldId id="265" r:id="rId11"/>
    <p:sldId id="267" r:id="rId12"/>
    <p:sldId id="269" r:id="rId13"/>
    <p:sldId id="261" r:id="rId14"/>
    <p:sldId id="25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861E34-364A-4990-ABD7-DD2A0E2D7B0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D0BEBFE-CE4F-4E5D-9F6A-87A9AF2DB2DE}">
      <dgm:prSet/>
      <dgm:spPr/>
      <dgm:t>
        <a:bodyPr/>
        <a:lstStyle/>
        <a:p>
          <a:r>
            <a:rPr lang="cs-CZ" baseline="0"/>
            <a:t>Vytvářet si anamnézu – rozšířenou anamnézu</a:t>
          </a:r>
          <a:endParaRPr lang="en-US"/>
        </a:p>
      </dgm:t>
    </dgm:pt>
    <dgm:pt modelId="{22F3770B-4FCB-49A3-A17F-965DA487D93F}" type="parTrans" cxnId="{A30D1256-65F5-4086-8900-1E08635F37E2}">
      <dgm:prSet/>
      <dgm:spPr/>
      <dgm:t>
        <a:bodyPr/>
        <a:lstStyle/>
        <a:p>
          <a:endParaRPr lang="en-US"/>
        </a:p>
      </dgm:t>
    </dgm:pt>
    <dgm:pt modelId="{905DA94F-C6F8-40BF-ADC4-87DAFA6E84E8}" type="sibTrans" cxnId="{A30D1256-65F5-4086-8900-1E08635F37E2}">
      <dgm:prSet/>
      <dgm:spPr/>
      <dgm:t>
        <a:bodyPr/>
        <a:lstStyle/>
        <a:p>
          <a:endParaRPr lang="en-US"/>
        </a:p>
      </dgm:t>
    </dgm:pt>
    <dgm:pt modelId="{F09E6385-C9C2-4A09-A09B-CA137AD976AC}">
      <dgm:prSet/>
      <dgm:spPr/>
      <dgm:t>
        <a:bodyPr/>
        <a:lstStyle/>
        <a:p>
          <a:r>
            <a:rPr lang="cs-CZ" baseline="0"/>
            <a:t>Nikdy nezapomínat, na klientův svět, jeho vnitřní a sociální realitu</a:t>
          </a:r>
          <a:endParaRPr lang="en-US"/>
        </a:p>
      </dgm:t>
    </dgm:pt>
    <dgm:pt modelId="{B3F0CCBD-4A87-4623-8742-72EBEC563C10}" type="parTrans" cxnId="{B03FAF81-A270-4384-9517-289743B83C4B}">
      <dgm:prSet/>
      <dgm:spPr/>
      <dgm:t>
        <a:bodyPr/>
        <a:lstStyle/>
        <a:p>
          <a:endParaRPr lang="en-US"/>
        </a:p>
      </dgm:t>
    </dgm:pt>
    <dgm:pt modelId="{AA4B2CFA-BCE2-4FD0-9CE2-09AE930285A6}" type="sibTrans" cxnId="{B03FAF81-A270-4384-9517-289743B83C4B}">
      <dgm:prSet/>
      <dgm:spPr/>
      <dgm:t>
        <a:bodyPr/>
        <a:lstStyle/>
        <a:p>
          <a:endParaRPr lang="en-US"/>
        </a:p>
      </dgm:t>
    </dgm:pt>
    <dgm:pt modelId="{26F03D70-FF1A-43CE-801A-996AF3E1ABF0}">
      <dgm:prSet/>
      <dgm:spPr/>
      <dgm:t>
        <a:bodyPr/>
        <a:lstStyle/>
        <a:p>
          <a:r>
            <a:rPr lang="cs-CZ" baseline="0"/>
            <a:t>Nikdy nepodceňovat, nehodnotit nebo nehodnotit přehnaně</a:t>
          </a:r>
          <a:endParaRPr lang="en-US"/>
        </a:p>
      </dgm:t>
    </dgm:pt>
    <dgm:pt modelId="{919135B0-AE81-49A2-B3D7-E73C5A290C16}" type="parTrans" cxnId="{289B4AD9-6676-47B5-882B-B7225D986C1C}">
      <dgm:prSet/>
      <dgm:spPr/>
      <dgm:t>
        <a:bodyPr/>
        <a:lstStyle/>
        <a:p>
          <a:endParaRPr lang="en-US"/>
        </a:p>
      </dgm:t>
    </dgm:pt>
    <dgm:pt modelId="{4243E50A-2E5B-4A44-853E-2FAD30C99E28}" type="sibTrans" cxnId="{289B4AD9-6676-47B5-882B-B7225D986C1C}">
      <dgm:prSet/>
      <dgm:spPr/>
      <dgm:t>
        <a:bodyPr/>
        <a:lstStyle/>
        <a:p>
          <a:endParaRPr lang="en-US"/>
        </a:p>
      </dgm:t>
    </dgm:pt>
    <dgm:pt modelId="{B5F44C54-D883-49E9-8BED-43F4126B3DB4}">
      <dgm:prSet/>
      <dgm:spPr/>
      <dgm:t>
        <a:bodyPr/>
        <a:lstStyle/>
        <a:p>
          <a:r>
            <a:rPr lang="cs-CZ" baseline="0" dirty="0"/>
            <a:t>Funkční onemocnění x Psychosomatická onemocnění x Chronická onemocnění</a:t>
          </a:r>
          <a:endParaRPr lang="en-US" dirty="0"/>
        </a:p>
      </dgm:t>
    </dgm:pt>
    <dgm:pt modelId="{67CC6C89-608D-43F6-A345-C578EF483087}" type="parTrans" cxnId="{C33DD169-03CF-44B3-A841-6AD999ABE3D9}">
      <dgm:prSet/>
      <dgm:spPr/>
      <dgm:t>
        <a:bodyPr/>
        <a:lstStyle/>
        <a:p>
          <a:endParaRPr lang="en-US"/>
        </a:p>
      </dgm:t>
    </dgm:pt>
    <dgm:pt modelId="{3A58598C-1FEC-4581-BA0A-39AF4CF353DF}" type="sibTrans" cxnId="{C33DD169-03CF-44B3-A841-6AD999ABE3D9}">
      <dgm:prSet/>
      <dgm:spPr/>
      <dgm:t>
        <a:bodyPr/>
        <a:lstStyle/>
        <a:p>
          <a:endParaRPr lang="en-US"/>
        </a:p>
      </dgm:t>
    </dgm:pt>
    <dgm:pt modelId="{93391257-DB0D-4F12-A2B2-2664B5B64C76}">
      <dgm:prSet/>
      <dgm:spPr/>
      <dgm:t>
        <a:bodyPr/>
        <a:lstStyle/>
        <a:p>
          <a:r>
            <a:rPr lang="cs-CZ" baseline="0"/>
            <a:t>Nepřehánět… ani u své osoby: „za tu rakovinu si můžu sám“</a:t>
          </a:r>
          <a:endParaRPr lang="en-US"/>
        </a:p>
      </dgm:t>
    </dgm:pt>
    <dgm:pt modelId="{038A8D89-3391-426D-B4FC-1B3A02993602}" type="parTrans" cxnId="{FBEC3EA6-0BA8-484B-8DC6-788280ED453A}">
      <dgm:prSet/>
      <dgm:spPr/>
      <dgm:t>
        <a:bodyPr/>
        <a:lstStyle/>
        <a:p>
          <a:endParaRPr lang="en-US"/>
        </a:p>
      </dgm:t>
    </dgm:pt>
    <dgm:pt modelId="{E05BEC9C-43C6-4F7F-B706-188F30653F8C}" type="sibTrans" cxnId="{FBEC3EA6-0BA8-484B-8DC6-788280ED453A}">
      <dgm:prSet/>
      <dgm:spPr/>
      <dgm:t>
        <a:bodyPr/>
        <a:lstStyle/>
        <a:p>
          <a:endParaRPr lang="en-US"/>
        </a:p>
      </dgm:t>
    </dgm:pt>
    <dgm:pt modelId="{E4F763E3-5896-4320-8B4F-AE18E62F6B4B}">
      <dgm:prSet/>
      <dgm:spPr/>
      <dgm:t>
        <a:bodyPr/>
        <a:lstStyle/>
        <a:p>
          <a:r>
            <a:rPr lang="cs-CZ" baseline="0"/>
            <a:t>Neordinovat, snažit se porozumět</a:t>
          </a:r>
          <a:endParaRPr lang="en-US"/>
        </a:p>
      </dgm:t>
    </dgm:pt>
    <dgm:pt modelId="{69B596D6-E380-4B2B-962B-02EF3DA010A7}" type="parTrans" cxnId="{52A83CBA-6408-48E7-B00C-93BF782B2E4C}">
      <dgm:prSet/>
      <dgm:spPr/>
      <dgm:t>
        <a:bodyPr/>
        <a:lstStyle/>
        <a:p>
          <a:endParaRPr lang="en-US"/>
        </a:p>
      </dgm:t>
    </dgm:pt>
    <dgm:pt modelId="{998D631B-3EC1-4BA9-91CC-7B82E64BB0F7}" type="sibTrans" cxnId="{52A83CBA-6408-48E7-B00C-93BF782B2E4C}">
      <dgm:prSet/>
      <dgm:spPr/>
      <dgm:t>
        <a:bodyPr/>
        <a:lstStyle/>
        <a:p>
          <a:endParaRPr lang="en-US"/>
        </a:p>
      </dgm:t>
    </dgm:pt>
    <dgm:pt modelId="{9936528C-ADDF-4887-882F-47FD55BA6FB5}">
      <dgm:prSet/>
      <dgm:spPr/>
      <dgm:t>
        <a:bodyPr/>
        <a:lstStyle/>
        <a:p>
          <a:r>
            <a:rPr lang="cs-CZ" baseline="0"/>
            <a:t>NEZAMĚŇOVAT SPULOPŮSOBÍCÍ –FAKTORY ZA PŘÍČINU !!! NIKDY</a:t>
          </a:r>
          <a:endParaRPr lang="en-US"/>
        </a:p>
      </dgm:t>
    </dgm:pt>
    <dgm:pt modelId="{1BE2B0F2-9A73-43D2-AC83-F2DB6F18CF80}" type="parTrans" cxnId="{DDD7361D-884E-4870-A431-14BAE4215F66}">
      <dgm:prSet/>
      <dgm:spPr/>
      <dgm:t>
        <a:bodyPr/>
        <a:lstStyle/>
        <a:p>
          <a:endParaRPr lang="en-US"/>
        </a:p>
      </dgm:t>
    </dgm:pt>
    <dgm:pt modelId="{8F41DB2A-DE81-4285-A907-213CB904BC4E}" type="sibTrans" cxnId="{DDD7361D-884E-4870-A431-14BAE4215F66}">
      <dgm:prSet/>
      <dgm:spPr/>
      <dgm:t>
        <a:bodyPr/>
        <a:lstStyle/>
        <a:p>
          <a:endParaRPr lang="en-US"/>
        </a:p>
      </dgm:t>
    </dgm:pt>
    <dgm:pt modelId="{F6756954-3D1D-4DAF-81C5-2B2C1988F90B}" type="pres">
      <dgm:prSet presAssocID="{2D861E34-364A-4990-ABD7-DD2A0E2D7B0F}" presName="diagram" presStyleCnt="0">
        <dgm:presLayoutVars>
          <dgm:dir/>
          <dgm:resizeHandles val="exact"/>
        </dgm:presLayoutVars>
      </dgm:prSet>
      <dgm:spPr/>
    </dgm:pt>
    <dgm:pt modelId="{6FF15DC5-9643-46A4-907E-81941AD3C07B}" type="pres">
      <dgm:prSet presAssocID="{CD0BEBFE-CE4F-4E5D-9F6A-87A9AF2DB2DE}" presName="node" presStyleLbl="node1" presStyleIdx="0" presStyleCnt="7">
        <dgm:presLayoutVars>
          <dgm:bulletEnabled val="1"/>
        </dgm:presLayoutVars>
      </dgm:prSet>
      <dgm:spPr/>
    </dgm:pt>
    <dgm:pt modelId="{22EE7F4B-2F98-4426-9A26-67F464B84823}" type="pres">
      <dgm:prSet presAssocID="{905DA94F-C6F8-40BF-ADC4-87DAFA6E84E8}" presName="sibTrans" presStyleCnt="0"/>
      <dgm:spPr/>
    </dgm:pt>
    <dgm:pt modelId="{1DED94F8-9D50-4DA7-B935-D97687ACA3D2}" type="pres">
      <dgm:prSet presAssocID="{F09E6385-C9C2-4A09-A09B-CA137AD976AC}" presName="node" presStyleLbl="node1" presStyleIdx="1" presStyleCnt="7">
        <dgm:presLayoutVars>
          <dgm:bulletEnabled val="1"/>
        </dgm:presLayoutVars>
      </dgm:prSet>
      <dgm:spPr/>
    </dgm:pt>
    <dgm:pt modelId="{DC861B73-4105-4134-AEF5-68DF996AAA42}" type="pres">
      <dgm:prSet presAssocID="{AA4B2CFA-BCE2-4FD0-9CE2-09AE930285A6}" presName="sibTrans" presStyleCnt="0"/>
      <dgm:spPr/>
    </dgm:pt>
    <dgm:pt modelId="{407E42CE-D199-4033-ABB0-1A9D32D36A21}" type="pres">
      <dgm:prSet presAssocID="{26F03D70-FF1A-43CE-801A-996AF3E1ABF0}" presName="node" presStyleLbl="node1" presStyleIdx="2" presStyleCnt="7">
        <dgm:presLayoutVars>
          <dgm:bulletEnabled val="1"/>
        </dgm:presLayoutVars>
      </dgm:prSet>
      <dgm:spPr/>
    </dgm:pt>
    <dgm:pt modelId="{DAEE5366-57AA-4B5A-842E-7B3BE41A60D5}" type="pres">
      <dgm:prSet presAssocID="{4243E50A-2E5B-4A44-853E-2FAD30C99E28}" presName="sibTrans" presStyleCnt="0"/>
      <dgm:spPr/>
    </dgm:pt>
    <dgm:pt modelId="{B138AD9F-2B4C-47E4-BD44-77410F219DF6}" type="pres">
      <dgm:prSet presAssocID="{B5F44C54-D883-49E9-8BED-43F4126B3DB4}" presName="node" presStyleLbl="node1" presStyleIdx="3" presStyleCnt="7">
        <dgm:presLayoutVars>
          <dgm:bulletEnabled val="1"/>
        </dgm:presLayoutVars>
      </dgm:prSet>
      <dgm:spPr/>
    </dgm:pt>
    <dgm:pt modelId="{5E2ACDBC-4464-47F9-BF0D-47B9683EF556}" type="pres">
      <dgm:prSet presAssocID="{3A58598C-1FEC-4581-BA0A-39AF4CF353DF}" presName="sibTrans" presStyleCnt="0"/>
      <dgm:spPr/>
    </dgm:pt>
    <dgm:pt modelId="{6145ABC6-ED31-4322-AEEB-73362C61768B}" type="pres">
      <dgm:prSet presAssocID="{93391257-DB0D-4F12-A2B2-2664B5B64C76}" presName="node" presStyleLbl="node1" presStyleIdx="4" presStyleCnt="7">
        <dgm:presLayoutVars>
          <dgm:bulletEnabled val="1"/>
        </dgm:presLayoutVars>
      </dgm:prSet>
      <dgm:spPr/>
    </dgm:pt>
    <dgm:pt modelId="{1F2850C2-3264-440C-9B7A-71B479213B44}" type="pres">
      <dgm:prSet presAssocID="{E05BEC9C-43C6-4F7F-B706-188F30653F8C}" presName="sibTrans" presStyleCnt="0"/>
      <dgm:spPr/>
    </dgm:pt>
    <dgm:pt modelId="{962E1A3F-2C19-4A5A-ADB1-34F0E6870B4B}" type="pres">
      <dgm:prSet presAssocID="{E4F763E3-5896-4320-8B4F-AE18E62F6B4B}" presName="node" presStyleLbl="node1" presStyleIdx="5" presStyleCnt="7">
        <dgm:presLayoutVars>
          <dgm:bulletEnabled val="1"/>
        </dgm:presLayoutVars>
      </dgm:prSet>
      <dgm:spPr/>
    </dgm:pt>
    <dgm:pt modelId="{D91E5A21-76B0-416A-9B2C-A72B2B2CF60A}" type="pres">
      <dgm:prSet presAssocID="{998D631B-3EC1-4BA9-91CC-7B82E64BB0F7}" presName="sibTrans" presStyleCnt="0"/>
      <dgm:spPr/>
    </dgm:pt>
    <dgm:pt modelId="{2ECDA26F-A8F0-41AF-88E6-8CCFCAA39997}" type="pres">
      <dgm:prSet presAssocID="{9936528C-ADDF-4887-882F-47FD55BA6FB5}" presName="node" presStyleLbl="node1" presStyleIdx="6" presStyleCnt="7">
        <dgm:presLayoutVars>
          <dgm:bulletEnabled val="1"/>
        </dgm:presLayoutVars>
      </dgm:prSet>
      <dgm:spPr/>
    </dgm:pt>
  </dgm:ptLst>
  <dgm:cxnLst>
    <dgm:cxn modelId="{9C07E508-7CBC-46C0-8C6B-C3755B2A29F5}" type="presOf" srcId="{9936528C-ADDF-4887-882F-47FD55BA6FB5}" destId="{2ECDA26F-A8F0-41AF-88E6-8CCFCAA39997}" srcOrd="0" destOrd="0" presId="urn:microsoft.com/office/officeart/2005/8/layout/default"/>
    <dgm:cxn modelId="{212AC810-CA19-4415-BF03-7DC637D22CAE}" type="presOf" srcId="{E4F763E3-5896-4320-8B4F-AE18E62F6B4B}" destId="{962E1A3F-2C19-4A5A-ADB1-34F0E6870B4B}" srcOrd="0" destOrd="0" presId="urn:microsoft.com/office/officeart/2005/8/layout/default"/>
    <dgm:cxn modelId="{DDD7361D-884E-4870-A431-14BAE4215F66}" srcId="{2D861E34-364A-4990-ABD7-DD2A0E2D7B0F}" destId="{9936528C-ADDF-4887-882F-47FD55BA6FB5}" srcOrd="6" destOrd="0" parTransId="{1BE2B0F2-9A73-43D2-AC83-F2DB6F18CF80}" sibTransId="{8F41DB2A-DE81-4285-A907-213CB904BC4E}"/>
    <dgm:cxn modelId="{C33DD169-03CF-44B3-A841-6AD999ABE3D9}" srcId="{2D861E34-364A-4990-ABD7-DD2A0E2D7B0F}" destId="{B5F44C54-D883-49E9-8BED-43F4126B3DB4}" srcOrd="3" destOrd="0" parTransId="{67CC6C89-608D-43F6-A345-C578EF483087}" sibTransId="{3A58598C-1FEC-4581-BA0A-39AF4CF353DF}"/>
    <dgm:cxn modelId="{EBB77F4A-A0DD-4F8E-8FAA-8C8A5AA42F80}" type="presOf" srcId="{F09E6385-C9C2-4A09-A09B-CA137AD976AC}" destId="{1DED94F8-9D50-4DA7-B935-D97687ACA3D2}" srcOrd="0" destOrd="0" presId="urn:microsoft.com/office/officeart/2005/8/layout/default"/>
    <dgm:cxn modelId="{A30D1256-65F5-4086-8900-1E08635F37E2}" srcId="{2D861E34-364A-4990-ABD7-DD2A0E2D7B0F}" destId="{CD0BEBFE-CE4F-4E5D-9F6A-87A9AF2DB2DE}" srcOrd="0" destOrd="0" parTransId="{22F3770B-4FCB-49A3-A17F-965DA487D93F}" sibTransId="{905DA94F-C6F8-40BF-ADC4-87DAFA6E84E8}"/>
    <dgm:cxn modelId="{B03FAF81-A270-4384-9517-289743B83C4B}" srcId="{2D861E34-364A-4990-ABD7-DD2A0E2D7B0F}" destId="{F09E6385-C9C2-4A09-A09B-CA137AD976AC}" srcOrd="1" destOrd="0" parTransId="{B3F0CCBD-4A87-4623-8742-72EBEC563C10}" sibTransId="{AA4B2CFA-BCE2-4FD0-9CE2-09AE930285A6}"/>
    <dgm:cxn modelId="{FBEC3EA6-0BA8-484B-8DC6-788280ED453A}" srcId="{2D861E34-364A-4990-ABD7-DD2A0E2D7B0F}" destId="{93391257-DB0D-4F12-A2B2-2664B5B64C76}" srcOrd="4" destOrd="0" parTransId="{038A8D89-3391-426D-B4FC-1B3A02993602}" sibTransId="{E05BEC9C-43C6-4F7F-B706-188F30653F8C}"/>
    <dgm:cxn modelId="{52A83CBA-6408-48E7-B00C-93BF782B2E4C}" srcId="{2D861E34-364A-4990-ABD7-DD2A0E2D7B0F}" destId="{E4F763E3-5896-4320-8B4F-AE18E62F6B4B}" srcOrd="5" destOrd="0" parTransId="{69B596D6-E380-4B2B-962B-02EF3DA010A7}" sibTransId="{998D631B-3EC1-4BA9-91CC-7B82E64BB0F7}"/>
    <dgm:cxn modelId="{D4BCBDBC-CD5B-4E01-B157-5461B5102D71}" type="presOf" srcId="{26F03D70-FF1A-43CE-801A-996AF3E1ABF0}" destId="{407E42CE-D199-4033-ABB0-1A9D32D36A21}" srcOrd="0" destOrd="0" presId="urn:microsoft.com/office/officeart/2005/8/layout/default"/>
    <dgm:cxn modelId="{DDAEE7CC-8D9D-478E-983B-461CA703F089}" type="presOf" srcId="{B5F44C54-D883-49E9-8BED-43F4126B3DB4}" destId="{B138AD9F-2B4C-47E4-BD44-77410F219DF6}" srcOrd="0" destOrd="0" presId="urn:microsoft.com/office/officeart/2005/8/layout/default"/>
    <dgm:cxn modelId="{289B4AD9-6676-47B5-882B-B7225D986C1C}" srcId="{2D861E34-364A-4990-ABD7-DD2A0E2D7B0F}" destId="{26F03D70-FF1A-43CE-801A-996AF3E1ABF0}" srcOrd="2" destOrd="0" parTransId="{919135B0-AE81-49A2-B3D7-E73C5A290C16}" sibTransId="{4243E50A-2E5B-4A44-853E-2FAD30C99E28}"/>
    <dgm:cxn modelId="{0BDDFAE2-6745-4E19-B33F-320EC822B845}" type="presOf" srcId="{2D861E34-364A-4990-ABD7-DD2A0E2D7B0F}" destId="{F6756954-3D1D-4DAF-81C5-2B2C1988F90B}" srcOrd="0" destOrd="0" presId="urn:microsoft.com/office/officeart/2005/8/layout/default"/>
    <dgm:cxn modelId="{247042EE-6125-454E-9961-2F10151A5C85}" type="presOf" srcId="{93391257-DB0D-4F12-A2B2-2664B5B64C76}" destId="{6145ABC6-ED31-4322-AEEB-73362C61768B}" srcOrd="0" destOrd="0" presId="urn:microsoft.com/office/officeart/2005/8/layout/default"/>
    <dgm:cxn modelId="{906520FB-56EF-49D6-9577-F44EEAB164A4}" type="presOf" srcId="{CD0BEBFE-CE4F-4E5D-9F6A-87A9AF2DB2DE}" destId="{6FF15DC5-9643-46A4-907E-81941AD3C07B}" srcOrd="0" destOrd="0" presId="urn:microsoft.com/office/officeart/2005/8/layout/default"/>
    <dgm:cxn modelId="{48B7BAAF-B478-427F-9BDD-9FAA1742DF12}" type="presParOf" srcId="{F6756954-3D1D-4DAF-81C5-2B2C1988F90B}" destId="{6FF15DC5-9643-46A4-907E-81941AD3C07B}" srcOrd="0" destOrd="0" presId="urn:microsoft.com/office/officeart/2005/8/layout/default"/>
    <dgm:cxn modelId="{BCF5F74F-02B6-4267-80A8-2675E8F4665E}" type="presParOf" srcId="{F6756954-3D1D-4DAF-81C5-2B2C1988F90B}" destId="{22EE7F4B-2F98-4426-9A26-67F464B84823}" srcOrd="1" destOrd="0" presId="urn:microsoft.com/office/officeart/2005/8/layout/default"/>
    <dgm:cxn modelId="{42FF2D9E-8362-424E-A5E9-1DD4DC90245C}" type="presParOf" srcId="{F6756954-3D1D-4DAF-81C5-2B2C1988F90B}" destId="{1DED94F8-9D50-4DA7-B935-D97687ACA3D2}" srcOrd="2" destOrd="0" presId="urn:microsoft.com/office/officeart/2005/8/layout/default"/>
    <dgm:cxn modelId="{047FE5AD-EDB7-4590-8D31-C489C9B4525D}" type="presParOf" srcId="{F6756954-3D1D-4DAF-81C5-2B2C1988F90B}" destId="{DC861B73-4105-4134-AEF5-68DF996AAA42}" srcOrd="3" destOrd="0" presId="urn:microsoft.com/office/officeart/2005/8/layout/default"/>
    <dgm:cxn modelId="{42679D76-A687-4CDF-AE3B-B1BD1D8D2101}" type="presParOf" srcId="{F6756954-3D1D-4DAF-81C5-2B2C1988F90B}" destId="{407E42CE-D199-4033-ABB0-1A9D32D36A21}" srcOrd="4" destOrd="0" presId="urn:microsoft.com/office/officeart/2005/8/layout/default"/>
    <dgm:cxn modelId="{427750FF-5456-4846-B792-AE011A222AF7}" type="presParOf" srcId="{F6756954-3D1D-4DAF-81C5-2B2C1988F90B}" destId="{DAEE5366-57AA-4B5A-842E-7B3BE41A60D5}" srcOrd="5" destOrd="0" presId="urn:microsoft.com/office/officeart/2005/8/layout/default"/>
    <dgm:cxn modelId="{AD4D28B4-1AE5-4BB5-A971-0B38533A8D2D}" type="presParOf" srcId="{F6756954-3D1D-4DAF-81C5-2B2C1988F90B}" destId="{B138AD9F-2B4C-47E4-BD44-77410F219DF6}" srcOrd="6" destOrd="0" presId="urn:microsoft.com/office/officeart/2005/8/layout/default"/>
    <dgm:cxn modelId="{379AC936-5BBB-44DA-BD3E-510383919EE7}" type="presParOf" srcId="{F6756954-3D1D-4DAF-81C5-2B2C1988F90B}" destId="{5E2ACDBC-4464-47F9-BF0D-47B9683EF556}" srcOrd="7" destOrd="0" presId="urn:microsoft.com/office/officeart/2005/8/layout/default"/>
    <dgm:cxn modelId="{FEDA1032-4314-4596-8C94-6413DC5E0435}" type="presParOf" srcId="{F6756954-3D1D-4DAF-81C5-2B2C1988F90B}" destId="{6145ABC6-ED31-4322-AEEB-73362C61768B}" srcOrd="8" destOrd="0" presId="urn:microsoft.com/office/officeart/2005/8/layout/default"/>
    <dgm:cxn modelId="{939AB7A8-F361-432C-8670-69D5FD697E9F}" type="presParOf" srcId="{F6756954-3D1D-4DAF-81C5-2B2C1988F90B}" destId="{1F2850C2-3264-440C-9B7A-71B479213B44}" srcOrd="9" destOrd="0" presId="urn:microsoft.com/office/officeart/2005/8/layout/default"/>
    <dgm:cxn modelId="{B73454EE-0A54-485F-8638-2F9AE07F0DA3}" type="presParOf" srcId="{F6756954-3D1D-4DAF-81C5-2B2C1988F90B}" destId="{962E1A3F-2C19-4A5A-ADB1-34F0E6870B4B}" srcOrd="10" destOrd="0" presId="urn:microsoft.com/office/officeart/2005/8/layout/default"/>
    <dgm:cxn modelId="{AF43627E-16B3-4C44-8296-4D633E390F17}" type="presParOf" srcId="{F6756954-3D1D-4DAF-81C5-2B2C1988F90B}" destId="{D91E5A21-76B0-416A-9B2C-A72B2B2CF60A}" srcOrd="11" destOrd="0" presId="urn:microsoft.com/office/officeart/2005/8/layout/default"/>
    <dgm:cxn modelId="{AA97F0A7-B3CA-468A-867D-7A4278FBFF28}" type="presParOf" srcId="{F6756954-3D1D-4DAF-81C5-2B2C1988F90B}" destId="{2ECDA26F-A8F0-41AF-88E6-8CCFCAA39997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15DC5-9643-46A4-907E-81941AD3C07B}">
      <dsp:nvSpPr>
        <dsp:cNvPr id="0" name=""/>
        <dsp:cNvSpPr/>
      </dsp:nvSpPr>
      <dsp:spPr>
        <a:xfrm>
          <a:off x="2812" y="340206"/>
          <a:ext cx="2231528" cy="13389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/>
            <a:t>Vytvářet si anamnézu – rozšířenou anamnézu</a:t>
          </a:r>
          <a:endParaRPr lang="en-US" sz="1800" kern="1200"/>
        </a:p>
      </dsp:txBody>
      <dsp:txXfrm>
        <a:off x="2812" y="340206"/>
        <a:ext cx="2231528" cy="1338917"/>
      </dsp:txXfrm>
    </dsp:sp>
    <dsp:sp modelId="{1DED94F8-9D50-4DA7-B935-D97687ACA3D2}">
      <dsp:nvSpPr>
        <dsp:cNvPr id="0" name=""/>
        <dsp:cNvSpPr/>
      </dsp:nvSpPr>
      <dsp:spPr>
        <a:xfrm>
          <a:off x="2457494" y="340206"/>
          <a:ext cx="2231528" cy="13389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/>
            <a:t>Nikdy nezapomínat, na klientův svět, jeho vnitřní a sociální realitu</a:t>
          </a:r>
          <a:endParaRPr lang="en-US" sz="1800" kern="1200"/>
        </a:p>
      </dsp:txBody>
      <dsp:txXfrm>
        <a:off x="2457494" y="340206"/>
        <a:ext cx="2231528" cy="1338917"/>
      </dsp:txXfrm>
    </dsp:sp>
    <dsp:sp modelId="{407E42CE-D199-4033-ABB0-1A9D32D36A21}">
      <dsp:nvSpPr>
        <dsp:cNvPr id="0" name=""/>
        <dsp:cNvSpPr/>
      </dsp:nvSpPr>
      <dsp:spPr>
        <a:xfrm>
          <a:off x="4912176" y="340206"/>
          <a:ext cx="2231528" cy="133891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/>
            <a:t>Nikdy nepodceňovat, nehodnotit nebo nehodnotit přehnaně</a:t>
          </a:r>
          <a:endParaRPr lang="en-US" sz="1800" kern="1200"/>
        </a:p>
      </dsp:txBody>
      <dsp:txXfrm>
        <a:off x="4912176" y="340206"/>
        <a:ext cx="2231528" cy="1338917"/>
      </dsp:txXfrm>
    </dsp:sp>
    <dsp:sp modelId="{B138AD9F-2B4C-47E4-BD44-77410F219DF6}">
      <dsp:nvSpPr>
        <dsp:cNvPr id="0" name=""/>
        <dsp:cNvSpPr/>
      </dsp:nvSpPr>
      <dsp:spPr>
        <a:xfrm>
          <a:off x="7366858" y="340206"/>
          <a:ext cx="2231528" cy="133891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 dirty="0"/>
            <a:t>Funkční onemocnění x Psychosomatická onemocnění x Chronická onemocnění</a:t>
          </a:r>
          <a:endParaRPr lang="en-US" sz="1800" kern="1200" dirty="0"/>
        </a:p>
      </dsp:txBody>
      <dsp:txXfrm>
        <a:off x="7366858" y="340206"/>
        <a:ext cx="2231528" cy="1338917"/>
      </dsp:txXfrm>
    </dsp:sp>
    <dsp:sp modelId="{6145ABC6-ED31-4322-AEEB-73362C61768B}">
      <dsp:nvSpPr>
        <dsp:cNvPr id="0" name=""/>
        <dsp:cNvSpPr/>
      </dsp:nvSpPr>
      <dsp:spPr>
        <a:xfrm>
          <a:off x="1230153" y="1902276"/>
          <a:ext cx="2231528" cy="133891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/>
            <a:t>Nepřehánět… ani u své osoby: „za tu rakovinu si můžu sám“</a:t>
          </a:r>
          <a:endParaRPr lang="en-US" sz="1800" kern="1200"/>
        </a:p>
      </dsp:txBody>
      <dsp:txXfrm>
        <a:off x="1230153" y="1902276"/>
        <a:ext cx="2231528" cy="1338917"/>
      </dsp:txXfrm>
    </dsp:sp>
    <dsp:sp modelId="{962E1A3F-2C19-4A5A-ADB1-34F0E6870B4B}">
      <dsp:nvSpPr>
        <dsp:cNvPr id="0" name=""/>
        <dsp:cNvSpPr/>
      </dsp:nvSpPr>
      <dsp:spPr>
        <a:xfrm>
          <a:off x="3684835" y="1902276"/>
          <a:ext cx="2231528" cy="13389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/>
            <a:t>Neordinovat, snažit se porozumět</a:t>
          </a:r>
          <a:endParaRPr lang="en-US" sz="1800" kern="1200"/>
        </a:p>
      </dsp:txBody>
      <dsp:txXfrm>
        <a:off x="3684835" y="1902276"/>
        <a:ext cx="2231528" cy="1338917"/>
      </dsp:txXfrm>
    </dsp:sp>
    <dsp:sp modelId="{2ECDA26F-A8F0-41AF-88E6-8CCFCAA39997}">
      <dsp:nvSpPr>
        <dsp:cNvPr id="0" name=""/>
        <dsp:cNvSpPr/>
      </dsp:nvSpPr>
      <dsp:spPr>
        <a:xfrm>
          <a:off x="6139517" y="1902276"/>
          <a:ext cx="2231528" cy="13389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/>
            <a:t>NEZAMĚŇOVAT SPULOPŮSOBÍCÍ –FAKTORY ZA PŘÍČINU !!! NIKDY</a:t>
          </a:r>
          <a:endParaRPr lang="en-US" sz="1800" kern="1200"/>
        </a:p>
      </dsp:txBody>
      <dsp:txXfrm>
        <a:off x="6139517" y="1902276"/>
        <a:ext cx="2231528" cy="1338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5FD07-A9B9-41BC-BF57-7965831946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Psychosomatika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061287-B7EC-494B-8A99-5D3353E788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323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0F7D9-DE10-4D33-988A-6A3CD1868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49017"/>
          </a:xfrm>
        </p:spPr>
        <p:txBody>
          <a:bodyPr/>
          <a:lstStyle/>
          <a:p>
            <a:r>
              <a:rPr lang="cs-CZ" dirty="0"/>
              <a:t>„Žádná slova pro pocity“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59DB26-69B7-4C7D-87F1-4FC787098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91477"/>
            <a:ext cx="9601200" cy="5274365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ALEXITHYMIE – PROBLÉM S VYJÁDŘENÍM EMOCÍ - 1967 </a:t>
            </a:r>
          </a:p>
          <a:p>
            <a:endParaRPr lang="cs-CZ" dirty="0"/>
          </a:p>
          <a:p>
            <a:r>
              <a:rPr lang="cs-CZ" dirty="0"/>
              <a:t>PACIENTI – </a:t>
            </a:r>
            <a:r>
              <a:rPr lang="cs-CZ"/>
              <a:t>typická charakteristika:</a:t>
            </a:r>
            <a:endParaRPr lang="cs-CZ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Myriad Pro"/>
              </a:rPr>
              <a:t>Nekonečně popisují tělesné příznaky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, které se někdy nevztahují k základnímu onemocnění.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Stěžují si na napětí, podrážděnost, frustraci, bolesti, nudu, prázdnotu, neklid, agitovanost, nervozitu.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Nápadně jim chybí </a:t>
            </a:r>
            <a:r>
              <a:rPr lang="cs-CZ" b="1" i="0" dirty="0">
                <a:solidFill>
                  <a:srgbClr val="000000"/>
                </a:solidFill>
                <a:effectLst/>
                <a:latin typeface="Myriad Pro"/>
              </a:rPr>
              <a:t>fantazie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, přitom pečlivě popisují nevýznamné detaily prostředí.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Mají </a:t>
            </a:r>
            <a:r>
              <a:rPr lang="cs-CZ" b="1" i="0" dirty="0">
                <a:solidFill>
                  <a:srgbClr val="000000"/>
                </a:solidFill>
                <a:effectLst/>
                <a:latin typeface="Myriad Pro"/>
              </a:rPr>
              <a:t>zřetelné obtíže při hledání vhodných slov pro vyjádření emocí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Myriad Pro"/>
              </a:rPr>
              <a:t>Pláčou málo, někdy hodně 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– ale pak se pláč nezdá být vztažen k odpovídajícím pocitům, jako je smutek nebo zlost.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Myriad Pro"/>
              </a:rPr>
              <a:t>Vzácně si pamatují sny!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Jejich afekty bývají nepřiměřené;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Činnost se zdá být pro ně hlavním způsobem života;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Jejich interpersonální vztahy jsou obvykle špatné, s tendencí k výrazné závislosti, nebo dávají přednost samotě, odmítání lidí;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Osobnostním laděním bývají narcističtí, vzdávající se, pasivně agresivní nebo pasivně závislí, psychopatičtí;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Lékař nebo terapeut je jimi obvykle </a:t>
            </a:r>
            <a:r>
              <a:rPr lang="cs-CZ" b="1" i="0" dirty="0">
                <a:solidFill>
                  <a:srgbClr val="000000"/>
                </a:solidFill>
                <a:effectLst/>
                <a:latin typeface="Myriad Pro"/>
              </a:rPr>
              <a:t>znuděn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, mohou se mu jevit jako nudní.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477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5A0FC-E760-4EE2-88FF-A1C66F868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psychosomatika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05BC2E-CC31-4882-9DCC-4D68BAC5A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91478"/>
            <a:ext cx="9601200" cy="5466522"/>
          </a:xfrm>
        </p:spPr>
        <p:txBody>
          <a:bodyPr/>
          <a:lstStyle/>
          <a:p>
            <a:r>
              <a:rPr lang="cs-CZ" dirty="0"/>
              <a:t>Komplexní, berou s v potaz všechny vlivy </a:t>
            </a:r>
            <a:r>
              <a:rPr lang="cs-CZ" b="1" dirty="0"/>
              <a:t>- </a:t>
            </a:r>
            <a:r>
              <a:rPr lang="cs-CZ" b="1" dirty="0" err="1"/>
              <a:t>Engel</a:t>
            </a:r>
            <a:r>
              <a:rPr lang="cs-CZ" b="1" dirty="0"/>
              <a:t>: bio – psycho –socio</a:t>
            </a:r>
            <a:r>
              <a:rPr lang="cs-CZ" dirty="0"/>
              <a:t>…</a:t>
            </a:r>
          </a:p>
          <a:p>
            <a:r>
              <a:rPr lang="cs-CZ" dirty="0"/>
              <a:t>TEDY: NEŘEŠÍ PŘÍČINY jen se ptají, jak se vše v systému děje</a:t>
            </a:r>
          </a:p>
          <a:p>
            <a:endParaRPr lang="cs-CZ" b="1" dirty="0"/>
          </a:p>
          <a:p>
            <a:r>
              <a:rPr lang="cs-CZ" b="1" dirty="0"/>
              <a:t>PNEI </a:t>
            </a:r>
            <a:r>
              <a:rPr lang="cs-CZ" dirty="0"/>
              <a:t>– vliv stres na imunitu, chronické nemoci, autoimunitní onemocnění, zátěž prostředí</a:t>
            </a:r>
          </a:p>
          <a:p>
            <a:endParaRPr lang="cs-CZ" dirty="0"/>
          </a:p>
          <a:p>
            <a:r>
              <a:rPr lang="cs-CZ" b="1" dirty="0" err="1"/>
              <a:t>Systemika</a:t>
            </a:r>
            <a:r>
              <a:rPr lang="cs-CZ" dirty="0"/>
              <a:t> – Chvála – </a:t>
            </a:r>
            <a:r>
              <a:rPr lang="cs-CZ" dirty="0" err="1"/>
              <a:t>Trapková</a:t>
            </a:r>
            <a:r>
              <a:rPr lang="cs-CZ" dirty="0"/>
              <a:t> – systém rodiny, rodina jako sociální děloha</a:t>
            </a:r>
          </a:p>
          <a:p>
            <a:r>
              <a:rPr lang="cs-CZ" dirty="0"/>
              <a:t>stagnující systém, vztahy</a:t>
            </a:r>
          </a:p>
          <a:p>
            <a:r>
              <a:rPr lang="cs-CZ" dirty="0"/>
              <a:t> příklad poruch potravy</a:t>
            </a:r>
          </a:p>
          <a:p>
            <a:r>
              <a:rPr lang="cs-CZ" dirty="0"/>
              <a:t> Terapie: rodinné příběhy, rodinné stříbro, člověk, jako součást vlastního příběhu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PCT</a:t>
            </a:r>
            <a:r>
              <a:rPr lang="cs-CZ" dirty="0"/>
              <a:t> – Kelly – </a:t>
            </a:r>
            <a:r>
              <a:rPr lang="cs-CZ" dirty="0" err="1"/>
              <a:t>zůžení</a:t>
            </a:r>
            <a:r>
              <a:rPr lang="cs-CZ" dirty="0"/>
              <a:t>  konstruktů – nemoc somatická psychická -  psychosomatická</a:t>
            </a:r>
          </a:p>
        </p:txBody>
      </p:sp>
    </p:spTree>
    <p:extLst>
      <p:ext uri="{BB962C8B-B14F-4D97-AF65-F5344CB8AC3E}">
        <p14:creationId xmlns:p14="http://schemas.microsoft.com/office/powerpoint/2010/main" val="3713493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03AE3-E097-402C-A53C-7EF6EB701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Klasická psychosomatická onemocnění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090CA-8B6C-4BC4-8EFF-699E9CE7D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97496"/>
            <a:ext cx="9601200" cy="5360503"/>
          </a:xfrm>
        </p:spPr>
        <p:txBody>
          <a:bodyPr>
            <a:norm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Únavový syndrom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Chronické choroby zažívacího traktu průjmy, vředová choroba, Ulcerózní kolitida, Crohnova choroba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Gynekologické obtíže - funkční neplodnost/ nebyla gynekologem zjištěna organická příčina/ poruchy sexuálního prožívání, poruchy menstruačního cyklu, premenstruační syndrom, problémy v klimaktériu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Těhotenské obtíže, příprava na porod, poporodní výkyvy nálad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Chronická kožní onemocnění- lupénka, akné, atopický ekzém, chronické svědění, nezdravá, unavená pokožka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Oběhový systém vysoký krevní tlak, bušení u srdce, pocity nepravidelnosti srdečního rytmu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Alergie, astma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Závrať, nemožnost promluvit, pocit sevřeného hrdla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Poruchy příjmu potravy- přejídání se, obezita, mentální anorexie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523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1F236-4338-4CAE-A017-B0D089B56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cs-CZ"/>
              <a:t>Psychosomatika v praxi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4B58E91-E446-0054-D451-4341B8D89E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012199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536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093FE-9DEC-4AF9-A801-B14906D81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8540"/>
            <a:ext cx="9601200" cy="752060"/>
          </a:xfrm>
        </p:spPr>
        <p:txBody>
          <a:bodyPr>
            <a:normAutofit/>
          </a:bodyPr>
          <a:lstStyle/>
          <a:p>
            <a:r>
              <a:rPr lang="cs-CZ" dirty="0"/>
              <a:t>Klíčové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7AE8D-6006-4339-AA04-0A7098AF0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90600"/>
            <a:ext cx="9601200" cy="5728252"/>
          </a:xfrm>
        </p:spPr>
        <p:txBody>
          <a:bodyPr/>
          <a:lstStyle/>
          <a:p>
            <a:r>
              <a:rPr lang="cs-CZ" dirty="0"/>
              <a:t>Biopsychosociální model</a:t>
            </a:r>
          </a:p>
          <a:p>
            <a:r>
              <a:rPr lang="cs-CZ" dirty="0"/>
              <a:t>Psychosomatické modely – klasické  a moderní</a:t>
            </a:r>
          </a:p>
          <a:p>
            <a:r>
              <a:rPr lang="cs-CZ" dirty="0"/>
              <a:t>Osobnost typu A, B</a:t>
            </a:r>
          </a:p>
          <a:p>
            <a:r>
              <a:rPr lang="cs-CZ" dirty="0"/>
              <a:t>Stres a jeho mechanismus</a:t>
            </a:r>
          </a:p>
          <a:p>
            <a:r>
              <a:rPr lang="cs-CZ" dirty="0"/>
              <a:t>Stresory</a:t>
            </a:r>
          </a:p>
          <a:p>
            <a:r>
              <a:rPr lang="cs-CZ" dirty="0" err="1"/>
              <a:t>Alexithymie</a:t>
            </a:r>
            <a:endParaRPr lang="cs-CZ" dirty="0"/>
          </a:p>
          <a:p>
            <a:r>
              <a:rPr lang="cs-CZ" dirty="0"/>
              <a:t>PNEI</a:t>
            </a:r>
          </a:p>
          <a:p>
            <a:r>
              <a:rPr lang="cs-CZ" dirty="0" err="1"/>
              <a:t>Systemika</a:t>
            </a:r>
            <a:endParaRPr lang="cs-CZ" dirty="0"/>
          </a:p>
          <a:p>
            <a:r>
              <a:rPr lang="cs-CZ" dirty="0"/>
              <a:t>Funkční onemocnění</a:t>
            </a:r>
          </a:p>
          <a:p>
            <a:r>
              <a:rPr lang="cs-CZ" dirty="0" err="1"/>
              <a:t>Psychomatická</a:t>
            </a:r>
            <a:r>
              <a:rPr lang="cs-CZ" dirty="0"/>
              <a:t> onemocnění</a:t>
            </a:r>
          </a:p>
          <a:p>
            <a:r>
              <a:rPr lang="cs-CZ" dirty="0" err="1"/>
              <a:t>Somatopsychická</a:t>
            </a:r>
            <a:r>
              <a:rPr lang="cs-CZ" dirty="0"/>
              <a:t> onemocnění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76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2586B5-683B-40C0-9326-A2C75B26D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Biopsychosociální model člověka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89A9D50-E296-4010-B793-F274D04C3C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3372" y="1561497"/>
            <a:ext cx="7350471" cy="5220155"/>
          </a:xfrm>
        </p:spPr>
      </p:pic>
    </p:spTree>
    <p:extLst>
      <p:ext uri="{BB962C8B-B14F-4D97-AF65-F5344CB8AC3E}">
        <p14:creationId xmlns:p14="http://schemas.microsoft.com/office/powerpoint/2010/main" val="951730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258E2-A03F-47E4-8097-BDAC0F393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Interfaktoriální</a:t>
            </a:r>
            <a:r>
              <a:rPr lang="cs-CZ" dirty="0"/>
              <a:t> model nemoci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4100240-8D6D-4D58-A826-F898562932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5409" y="1814732"/>
            <a:ext cx="8180760" cy="4668203"/>
          </a:xfrm>
        </p:spPr>
      </p:pic>
    </p:spTree>
    <p:extLst>
      <p:ext uri="{BB962C8B-B14F-4D97-AF65-F5344CB8AC3E}">
        <p14:creationId xmlns:p14="http://schemas.microsoft.com/office/powerpoint/2010/main" val="1885529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1461C-A206-4C2F-8C44-9CE7EA206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Psychosomatické modely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4264DD-39C0-4BD7-94D4-4EA6D99F8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26835"/>
          </a:xfrm>
        </p:spPr>
        <p:txBody>
          <a:bodyPr/>
          <a:lstStyle/>
          <a:p>
            <a:r>
              <a:rPr lang="cs-CZ" dirty="0"/>
              <a:t>1. Starší model: psychosomatika se zabývá psychosomaticky podmíněnými nemocemi (které to jsou?)</a:t>
            </a:r>
          </a:p>
          <a:p>
            <a:endParaRPr lang="cs-CZ" dirty="0"/>
          </a:p>
          <a:p>
            <a:r>
              <a:rPr lang="cs-CZ" dirty="0"/>
              <a:t>2. Psychosomatika zdůrazňuje neoddělitelnost všech psycho –somatických procesů, systémů,  a tedy v důsledku psycho – </a:t>
            </a:r>
            <a:r>
              <a:rPr lang="cs-CZ" dirty="0" err="1"/>
              <a:t>somatičnost</a:t>
            </a:r>
            <a:r>
              <a:rPr lang="cs-CZ" dirty="0"/>
              <a:t> VŠECH nemocí nebo poruch</a:t>
            </a:r>
          </a:p>
          <a:p>
            <a:endParaRPr lang="cs-CZ" dirty="0"/>
          </a:p>
          <a:p>
            <a:r>
              <a:rPr lang="cs-CZ" dirty="0"/>
              <a:t>Lékařství: tendence podceňovat psyché nebo domnělá nutnost rozlišit, kde je „původ“</a:t>
            </a:r>
          </a:p>
          <a:p>
            <a:r>
              <a:rPr lang="cs-CZ" dirty="0"/>
              <a:t>Psychosomatika, Celostní medicína, Behaviorální medicína</a:t>
            </a:r>
          </a:p>
        </p:txBody>
      </p:sp>
    </p:spTree>
    <p:extLst>
      <p:ext uri="{BB962C8B-B14F-4D97-AF65-F5344CB8AC3E}">
        <p14:creationId xmlns:p14="http://schemas.microsoft.com/office/powerpoint/2010/main" val="2328336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CE32E-2A9B-444C-9894-8BD8E6B2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koncepty psychosomatiky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A71CE-B4DD-442C-8485-3773ED7DA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684643"/>
          </a:xfrm>
        </p:spPr>
        <p:txBody>
          <a:bodyPr/>
          <a:lstStyle/>
          <a:p>
            <a:r>
              <a:rPr lang="cs-CZ" dirty="0"/>
              <a:t>Specifické nebo nespecifické příčiny</a:t>
            </a:r>
          </a:p>
          <a:p>
            <a:r>
              <a:rPr lang="cs-CZ" dirty="0"/>
              <a:t>Tělesný, </a:t>
            </a:r>
            <a:r>
              <a:rPr lang="cs-CZ" b="1" dirty="0"/>
              <a:t>konstituční</a:t>
            </a:r>
            <a:r>
              <a:rPr lang="cs-CZ" dirty="0"/>
              <a:t> – </a:t>
            </a:r>
            <a:r>
              <a:rPr lang="cs-CZ" dirty="0" err="1"/>
              <a:t>Galén</a:t>
            </a:r>
            <a:r>
              <a:rPr lang="cs-CZ" dirty="0"/>
              <a:t> s tělesnými šťávami, </a:t>
            </a:r>
            <a:r>
              <a:rPr lang="cs-CZ" dirty="0" err="1"/>
              <a:t>Kretschmer</a:t>
            </a:r>
            <a:endParaRPr lang="cs-CZ" dirty="0"/>
          </a:p>
          <a:p>
            <a:r>
              <a:rPr lang="cs-CZ" dirty="0"/>
              <a:t>Slabá místa na těle – tam onemocní - například. </a:t>
            </a:r>
            <a:r>
              <a:rPr lang="cs-CZ" dirty="0" err="1"/>
              <a:t>Ganzer</a:t>
            </a:r>
            <a:r>
              <a:rPr lang="cs-CZ" dirty="0"/>
              <a:t>/Psychosomatika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b="1" dirty="0"/>
              <a:t>Psychoanalytický</a:t>
            </a:r>
            <a:r>
              <a:rPr lang="cs-CZ" dirty="0"/>
              <a:t>  - Franz Alexander, Helen </a:t>
            </a:r>
            <a:r>
              <a:rPr lang="cs-CZ" dirty="0" err="1"/>
              <a:t>Dunbar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Potlačení emocí v rámci vnitřního konfliktu vede k napětí a přetížení vegetativního systému</a:t>
            </a:r>
          </a:p>
          <a:p>
            <a:pPr marL="0" indent="0">
              <a:buNone/>
            </a:pPr>
            <a:r>
              <a:rPr lang="cs-CZ" dirty="0"/>
              <a:t>Konverze – únik do nemoci – Freud a spol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Systematický - systemický, vztahový </a:t>
            </a:r>
            <a:r>
              <a:rPr lang="cs-CZ" dirty="0"/>
              <a:t>– v ČR velmi slavná dvojic Chvála, </a:t>
            </a:r>
            <a:r>
              <a:rPr lang="cs-CZ" dirty="0" err="1"/>
              <a:t>Trapková</a:t>
            </a:r>
            <a:r>
              <a:rPr lang="cs-CZ" dirty="0"/>
              <a:t>, PNEI,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562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04952-26B8-43AA-83A2-37A78EB5F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9914" y="685800"/>
            <a:ext cx="5127172" cy="1485900"/>
          </a:xfrm>
        </p:spPr>
        <p:txBody>
          <a:bodyPr>
            <a:normAutofit/>
          </a:bodyPr>
          <a:lstStyle/>
          <a:p>
            <a:r>
              <a:rPr lang="cs-CZ" dirty="0"/>
              <a:t>Stres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7E2D8A-19BE-48A0-889C-CCAC02348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E8C02A0-B5E3-4C53-904D-927C371A4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562" y="1817333"/>
            <a:ext cx="5071256" cy="2903293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28E4C4-8A10-4C54-B821-6A0F489A6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914" y="1392702"/>
            <a:ext cx="5127172" cy="5570806"/>
          </a:xfrm>
        </p:spPr>
        <p:txBody>
          <a:bodyPr>
            <a:normAutofit/>
          </a:bodyPr>
          <a:lstStyle/>
          <a:p>
            <a:r>
              <a:rPr lang="cs-CZ" sz="1900" b="0" i="0" dirty="0">
                <a:effectLst/>
                <a:latin typeface="Arial" panose="020B0604020202020204" pitchFamily="34" charset="0"/>
              </a:rPr>
              <a:t> STRES = fyziologická odpověď organismu na nadměrnou zátěž neúnikového druhu, která vede ke stresové reakci“. </a:t>
            </a:r>
            <a:endParaRPr lang="cs-CZ" sz="1900" dirty="0">
              <a:latin typeface="Arial" panose="020B0604020202020204" pitchFamily="34" charset="0"/>
            </a:endParaRPr>
          </a:p>
          <a:p>
            <a:r>
              <a:rPr lang="cs-CZ" sz="1900" b="0" i="0" dirty="0">
                <a:effectLst/>
                <a:latin typeface="Arial" panose="020B0604020202020204" pitchFamily="34" charset="0"/>
              </a:rPr>
              <a:t>= stav živého organismu, který je vyveden ze své rovnováhy (homeostázy) a MUSÍ hledat možnosti, jak se rovnováhy která vede k adaptaci, opět navrátit</a:t>
            </a:r>
          </a:p>
          <a:p>
            <a:r>
              <a:rPr lang="cs-CZ" sz="1900" b="0" i="0" dirty="0">
                <a:effectLst/>
                <a:latin typeface="Arial" panose="020B0604020202020204" pitchFamily="34" charset="0"/>
              </a:rPr>
              <a:t>nerovnováhu způsobují</a:t>
            </a:r>
            <a:r>
              <a:rPr lang="cs-CZ" sz="1900" b="1" i="0" dirty="0">
                <a:effectLst/>
                <a:latin typeface="Arial" panose="020B0604020202020204" pitchFamily="34" charset="0"/>
              </a:rPr>
              <a:t> stresory</a:t>
            </a:r>
            <a:r>
              <a:rPr lang="cs-CZ" sz="1900" b="0" i="0" dirty="0">
                <a:effectLst/>
                <a:latin typeface="Arial" panose="020B0604020202020204" pitchFamily="34" charset="0"/>
              </a:rPr>
              <a:t> různého druhu.</a:t>
            </a:r>
          </a:p>
          <a:p>
            <a:r>
              <a:rPr lang="cs-CZ" sz="1900" dirty="0" err="1">
                <a:latin typeface="Arial" panose="020B0604020202020204" pitchFamily="34" charset="0"/>
              </a:rPr>
              <a:t>Yerks</a:t>
            </a:r>
            <a:r>
              <a:rPr lang="cs-CZ" sz="1900" dirty="0">
                <a:latin typeface="Arial" panose="020B0604020202020204" pitchFamily="34" charset="0"/>
              </a:rPr>
              <a:t> – </a:t>
            </a:r>
            <a:r>
              <a:rPr lang="cs-CZ" sz="1900" dirty="0" err="1">
                <a:latin typeface="Arial" panose="020B0604020202020204" pitchFamily="34" charset="0"/>
              </a:rPr>
              <a:t>Dodson</a:t>
            </a:r>
            <a:endParaRPr lang="cs-CZ" sz="1900" dirty="0">
              <a:latin typeface="Arial" panose="020B0604020202020204" pitchFamily="34" charset="0"/>
            </a:endParaRPr>
          </a:p>
          <a:p>
            <a:r>
              <a:rPr lang="cs-CZ" sz="1900" dirty="0">
                <a:latin typeface="Arial" panose="020B0604020202020204" pitchFamily="34" charset="0"/>
              </a:rPr>
              <a:t>ÚTĚK nebo ÚTOK?</a:t>
            </a:r>
          </a:p>
          <a:p>
            <a:r>
              <a:rPr lang="cs-CZ" sz="1900" dirty="0">
                <a:latin typeface="Arial" panose="020B0604020202020204" pitchFamily="34" charset="0"/>
              </a:rPr>
              <a:t>Chronický stres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</a:endParaRPr>
          </a:p>
          <a:p>
            <a:endParaRPr lang="cs-CZ" sz="1900" dirty="0"/>
          </a:p>
          <a:p>
            <a:endParaRPr lang="cs-CZ" sz="1900" dirty="0"/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796192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27D60-3231-46BD-9406-69DF2D73D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2765"/>
            <a:ext cx="9601200" cy="1033671"/>
          </a:xfrm>
        </p:spPr>
        <p:txBody>
          <a:bodyPr>
            <a:normAutofit fontScale="90000"/>
          </a:bodyPr>
          <a:lstStyle/>
          <a:p>
            <a:r>
              <a:rPr lang="cs-CZ" dirty="0"/>
              <a:t>Stres </a:t>
            </a:r>
            <a:r>
              <a:rPr lang="cs-CZ" dirty="0" err="1"/>
              <a:t>Selye</a:t>
            </a:r>
            <a:r>
              <a:rPr lang="cs-CZ" dirty="0"/>
              <a:t>, </a:t>
            </a:r>
            <a:r>
              <a:rPr lang="cs-CZ" dirty="0" err="1"/>
              <a:t>Cannon</a:t>
            </a:r>
            <a:r>
              <a:rPr lang="cs-CZ" dirty="0"/>
              <a:t> – biologický (neuropsychický a endokrinní princip)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202684-0610-48FF-A1E1-46EDF5620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70991"/>
            <a:ext cx="9601200" cy="5387009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AutoNum type="arabicPeriod"/>
            </a:pPr>
            <a:r>
              <a:rPr lang="cs-CZ" b="1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Poplachová reakce </a:t>
            </a:r>
            <a:r>
              <a:rPr lang="cs-CZ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- šok a utlumení obranných reakcí</a:t>
            </a:r>
            <a:r>
              <a:rPr lang="cs-CZ" dirty="0">
                <a:solidFill>
                  <a:srgbClr val="252525"/>
                </a:solidFill>
                <a:latin typeface="Arial" panose="020B0604020202020204" pitchFamily="34" charset="0"/>
              </a:rPr>
              <a:t>. následně</a:t>
            </a:r>
            <a:r>
              <a:rPr lang="cs-CZ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 adaptace a probuzení obrany (</a:t>
            </a:r>
            <a:r>
              <a:rPr lang="cs-CZ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fyziologiké</a:t>
            </a:r>
            <a:r>
              <a:rPr lang="cs-CZ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 mechanismy, sympatikus, hypotalamus)</a:t>
            </a:r>
          </a:p>
          <a:p>
            <a:pPr marL="0" indent="0" algn="just">
              <a:buNone/>
            </a:pPr>
            <a:r>
              <a:rPr lang="cs-CZ" dirty="0">
                <a:solidFill>
                  <a:srgbClr val="252525"/>
                </a:solidFill>
                <a:latin typeface="Arial" panose="020B0604020202020204" pitchFamily="34" charset="0"/>
              </a:rPr>
              <a:t>B</a:t>
            </a:r>
            <a:r>
              <a:rPr lang="cs-CZ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iochemické změny: vylučování adrenalinu a noradrenalinu dření nadledvin, glukózy - to umožní rychlou reakci - </a:t>
            </a:r>
            <a:r>
              <a:rPr lang="cs-CZ" b="1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útok nebo útěk</a:t>
            </a:r>
          </a:p>
          <a:p>
            <a:pPr marL="0" indent="0" algn="just">
              <a:buNone/>
            </a:pPr>
            <a:r>
              <a:rPr lang="cs-CZ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Cannon</a:t>
            </a:r>
            <a:r>
              <a:rPr lang="cs-CZ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 – CESTA: přenos informace o stresu do hypotalamu: prostřednictvím sympatiku aktivuje dřeň nadledvinek,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které vyprodukují množství katecholaminů (adrenalin a noradrenalin) a vypustí je do krevního oběhu.</a:t>
            </a:r>
          </a:p>
          <a:p>
            <a:pPr marL="0" indent="0" algn="just">
              <a:buNone/>
            </a:pPr>
            <a:r>
              <a:rPr lang="cs-CZ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2. </a:t>
            </a:r>
            <a:r>
              <a:rPr lang="cs-CZ" b="1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Stadium resistence </a:t>
            </a:r>
            <a:r>
              <a:rPr lang="cs-CZ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-   zklidnění organismu, zajišťování zdrojů pro zisk další energie, vyhodnocování, zda je potřeba udržet stresovou reakci aktivní, nebo nebezpečí už pominulo.</a:t>
            </a:r>
          </a:p>
          <a:p>
            <a:pPr marL="0" indent="0" algn="just">
              <a:buNone/>
            </a:pPr>
            <a:r>
              <a:rPr lang="cs-CZ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3. </a:t>
            </a:r>
            <a:r>
              <a:rPr lang="cs-CZ" b="1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Stadium vyčerpání </a:t>
            </a:r>
            <a:r>
              <a:rPr lang="cs-CZ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– stres je příliš intenzivní nebo je porucha adaptačních mechanismů, dochází k vyčerpanosti organismu. </a:t>
            </a:r>
          </a:p>
          <a:p>
            <a:pPr marL="0" indent="0" algn="just">
              <a:buNone/>
            </a:pPr>
            <a:endParaRPr lang="cs-CZ" b="0" i="0" dirty="0">
              <a:solidFill>
                <a:srgbClr val="252525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b="1" u="sng" dirty="0">
                <a:solidFill>
                  <a:srgbClr val="252525"/>
                </a:solidFill>
                <a:latin typeface="Arial" panose="020B0604020202020204" pitchFamily="34" charset="0"/>
              </a:rPr>
              <a:t>D</a:t>
            </a:r>
            <a:r>
              <a:rPr lang="cs-CZ" b="1" i="0" u="sng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ůsledky: </a:t>
            </a:r>
            <a:r>
              <a:rPr lang="cs-CZ" b="1" u="sng" dirty="0">
                <a:solidFill>
                  <a:srgbClr val="252525"/>
                </a:solidFill>
                <a:latin typeface="Arial" panose="020B0604020202020204" pitchFamily="34" charset="0"/>
              </a:rPr>
              <a:t>nemoci, poškození organismu, někdy nevratné, jindy chronické.</a:t>
            </a:r>
            <a:r>
              <a:rPr lang="cs-CZ" b="1" i="0" u="sng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cs-CZ" dirty="0">
                <a:solidFill>
                  <a:srgbClr val="252525"/>
                </a:solidFill>
                <a:latin typeface="Arial" panose="020B0604020202020204" pitchFamily="34" charset="0"/>
              </a:rPr>
              <a:t>T</a:t>
            </a:r>
            <a:r>
              <a:rPr lang="cs-CZ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eorie se v některých ohledech překonaná, základy stále platí. </a:t>
            </a:r>
          </a:p>
          <a:p>
            <a:pPr marL="0" indent="0" algn="just">
              <a:buNone/>
            </a:pPr>
            <a:r>
              <a:rPr lang="cs-CZ" dirty="0">
                <a:solidFill>
                  <a:srgbClr val="252525"/>
                </a:solidFill>
                <a:latin typeface="Arial" panose="020B0604020202020204" pitchFamily="34" charset="0"/>
              </a:rPr>
              <a:t>S</a:t>
            </a:r>
            <a:r>
              <a:rPr lang="cs-CZ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tresory se staly chronickými a vyvolávají více dlouhodobějších stavů.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477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7DEA4-92C8-41F2-A0BF-50F420CBD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25287"/>
            <a:ext cx="9601200" cy="1166191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Kortikoviscerální</a:t>
            </a:r>
            <a:r>
              <a:rPr lang="cs-CZ" dirty="0"/>
              <a:t> koncepce  - mechanismus vzniku nemoc skrze psychiku (</a:t>
            </a:r>
            <a:r>
              <a:rPr lang="cs-CZ" dirty="0" err="1"/>
              <a:t>Bykov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FFE35-4BCA-4CEC-8632-8AAF9E442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99" y="1113184"/>
            <a:ext cx="10164417" cy="585746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endParaRPr lang="cs-CZ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Přetrvávání negativních </a:t>
            </a:r>
            <a:r>
              <a:rPr lang="cs-CZ" b="1" i="0" dirty="0">
                <a:solidFill>
                  <a:srgbClr val="000000"/>
                </a:solidFill>
                <a:effectLst/>
                <a:latin typeface="Myriad Pro"/>
              </a:rPr>
              <a:t>emocí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 (úzkost, strach, smutek, vztek).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-----------------------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Myriad Pro"/>
              </a:rPr>
              <a:t>P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ůsobení v oblasti </a:t>
            </a:r>
            <a:r>
              <a:rPr lang="cs-CZ" b="1" i="0" dirty="0">
                <a:solidFill>
                  <a:srgbClr val="000000"/>
                </a:solidFill>
                <a:effectLst/>
                <a:latin typeface="Myriad Pro"/>
              </a:rPr>
              <a:t>mozkové kůry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, kde vzniká jakési ulpívající </a:t>
            </a:r>
            <a:r>
              <a:rPr lang="cs-CZ" b="1" i="0" dirty="0">
                <a:solidFill>
                  <a:srgbClr val="000000"/>
                </a:solidFill>
                <a:effectLst/>
                <a:latin typeface="Myriad Pro"/>
              </a:rPr>
              <a:t>ohnisko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, to negativně indukuje podkoří a dochází k počátečním změnám centrálních vegetativních regulací.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Myriad Pro"/>
              </a:rPr>
              <a:t>-------------------------------------</a:t>
            </a:r>
            <a:endParaRPr lang="cs-CZ" b="0" i="0" dirty="0">
              <a:solidFill>
                <a:srgbClr val="000000"/>
              </a:solidFill>
              <a:effectLst/>
              <a:latin typeface="Myriad 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Myriad Pro"/>
              </a:rPr>
              <a:t>S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tadium </a:t>
            </a:r>
            <a:r>
              <a:rPr lang="cs-CZ" b="1" i="0" dirty="0">
                <a:solidFill>
                  <a:srgbClr val="000000"/>
                </a:solidFill>
                <a:effectLst/>
                <a:latin typeface="Myriad Pro"/>
              </a:rPr>
              <a:t>přepětí korových buněk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, jejich vyčerpání a vznik nadhraničního útlumu v mozkové kůře, indukce podkorových center, v nichž se vytvářejí ohniska podráždění.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----------------------------------------------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Porucha, především v </a:t>
            </a:r>
            <a:r>
              <a:rPr lang="cs-CZ" b="1" dirty="0">
                <a:solidFill>
                  <a:srgbClr val="000000"/>
                </a:solidFill>
                <a:latin typeface="Myriad Pro"/>
              </a:rPr>
              <a:t>normálních vzájemných vztazích mezi mozkovou kůrou a podkorovými centry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 hypotalamické oblasti, vznik onemocnění: vředová choroba žaludku a dvanáctníku, počáteční stadium hypertenze, neurózy srdeční a žaludeční, bronchiální astma a některá další onemocnění).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Myriad Pro"/>
              </a:rPr>
              <a:t>------------------------------------------------------------------</a:t>
            </a:r>
            <a:endParaRPr lang="cs-CZ" b="0" i="0" dirty="0">
              <a:solidFill>
                <a:srgbClr val="000000"/>
              </a:solidFill>
              <a:effectLst/>
              <a:latin typeface="Myriad 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Endokrinní systém se rovněž účastní patologického stavu nervové soustavy a podmiňuje trvání a stálost patologických změn v činnosti vnitřních orgánů.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497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D889AE-6858-4B8D-AC40-7AF66933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Osobnosti typu A,B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1533A-412A-4CA3-85A1-29A52AC69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Friedman</a:t>
            </a:r>
            <a:r>
              <a:rPr lang="cs-CZ" dirty="0"/>
              <a:t>, </a:t>
            </a:r>
            <a:r>
              <a:rPr lang="cs-CZ" dirty="0" err="1"/>
              <a:t>Rosenman</a:t>
            </a:r>
            <a:r>
              <a:rPr lang="cs-CZ" dirty="0"/>
              <a:t> – experimentálně, osobnostní typy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 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Typa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A: soutěživost, vysoká organizovanost, pečlivost, ambicióznost a netrpělivost, agresivita a workoholismus. </a:t>
            </a:r>
            <a:endParaRPr lang="cs-CZ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B:  méně neurotický, více relaxovaný a uvolněnější.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V jejich koncepci je osobnost typu A náchylnější k rozvoji kardiovaskulárního onemocnění.</a:t>
            </a:r>
          </a:p>
          <a:p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</a:rPr>
              <a:t>Kritika – validita, ale ovlivnili koncepci psychosomatiky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00815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730</TotalTime>
  <Words>1056</Words>
  <Application>Microsoft Office PowerPoint</Application>
  <PresentationFormat>Širokoúhlá obrazovka</PresentationFormat>
  <Paragraphs>113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Franklin Gothic Book</vt:lpstr>
      <vt:lpstr>Myriad Pro</vt:lpstr>
      <vt:lpstr>Open Sans</vt:lpstr>
      <vt:lpstr>Roboto</vt:lpstr>
      <vt:lpstr>Oříznutí</vt:lpstr>
      <vt:lpstr>Psychosomatika</vt:lpstr>
      <vt:lpstr>Biopsychosociální model člověka</vt:lpstr>
      <vt:lpstr>Interfaktoriální model nemoci</vt:lpstr>
      <vt:lpstr>Psychosomatické modely</vt:lpstr>
      <vt:lpstr>Teoretické koncepty psychosomatiky</vt:lpstr>
      <vt:lpstr>Stres</vt:lpstr>
      <vt:lpstr>Stres Selye, Cannon – biologický (neuropsychický a endokrinní princip)</vt:lpstr>
      <vt:lpstr>Kortikoviscerální koncepce  - mechanismus vzniku nemoc skrze psychiku (Bykov)</vt:lpstr>
      <vt:lpstr>Osobnosti typu A,B</vt:lpstr>
      <vt:lpstr>„Žádná slova pro pocity“</vt:lpstr>
      <vt:lpstr>Současná psychosomatika</vt:lpstr>
      <vt:lpstr>Klasická psychosomatická onemocnění</vt:lpstr>
      <vt:lpstr>Psychosomatika v praxi</vt:lpstr>
      <vt:lpstr>Klíčové pojmy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Psychosomatika</dc:title>
  <dc:creator>baromira22 baromira22</dc:creator>
  <cp:lastModifiedBy>baromira22 baromira22</cp:lastModifiedBy>
  <cp:revision>6</cp:revision>
  <dcterms:created xsi:type="dcterms:W3CDTF">2022-03-20T19:21:24Z</dcterms:created>
  <dcterms:modified xsi:type="dcterms:W3CDTF">2022-04-04T03:10:57Z</dcterms:modified>
</cp:coreProperties>
</file>