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75" r:id="rId3"/>
    <p:sldId id="291" r:id="rId4"/>
    <p:sldId id="294" r:id="rId5"/>
    <p:sldId id="277" r:id="rId6"/>
    <p:sldId id="280" r:id="rId7"/>
    <p:sldId id="257" r:id="rId8"/>
    <p:sldId id="258" r:id="rId9"/>
    <p:sldId id="284" r:id="rId10"/>
    <p:sldId id="286" r:id="rId11"/>
    <p:sldId id="287" r:id="rId12"/>
    <p:sldId id="292" r:id="rId13"/>
    <p:sldId id="285" r:id="rId14"/>
    <p:sldId id="293" r:id="rId15"/>
    <p:sldId id="267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7707-68D1-46E0-B8CC-D11DD3BDCEAC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441B4-E5BF-4A1F-A467-CA18A8D525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7885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7620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68219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07784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49527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025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CC7ED-E11D-403E-BA25-4C2F8982CC0C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1143A-6BA2-458F-BE46-CCC75323C17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95065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55514-EF9F-4B63-BBE4-29B10C85C538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62187-B4B2-479A-AACF-E277FFA157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2621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1617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EDA24-6C70-41FC-A71E-850D7359BBC8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3894F-1B69-4813-A7FF-4D19DD3AB0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6490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C2F46-DE30-4354-8766-E5F4F71A56B0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D921-DAF8-4E6A-8A10-4A0388FE32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7675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6F174-1DD5-4442-AE45-F2B2568E2C00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FB0DD-1515-4484-8CC8-3611487FF2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9838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0620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55607-A6DC-418A-A9F0-6139C72368B3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044DE-1EB1-4F43-B684-8A38E6B88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1907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9950B5-EF9F-47E6-A3DC-6FEC7BED76F9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5BB85-95BB-4642-9469-14F30C5CF4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7947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021FDE-020E-4FC2-8A22-359BBF38B3EF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C4C01-8057-4A91-8BD3-1FF097D38D9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130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16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idvision.cz/solidworks-2010/" TargetMode="External"/><Relationship Id="rId2" Type="http://schemas.openxmlformats.org/officeDocument/2006/relationships/hyperlink" Target="http://www.solidcam.cz/article.asp?nArticleID=64&amp;nDepartmentID=4&amp;nLanguageID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otime.com/" TargetMode="External"/><Relationship Id="rId4" Type="http://schemas.openxmlformats.org/officeDocument/2006/relationships/hyperlink" Target="http://www.solidworks.com/sw/products/cad-software-3d-design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licad.com/c/progecad-videa" TargetMode="External"/><Relationship Id="rId2" Type="http://schemas.openxmlformats.org/officeDocument/2006/relationships/hyperlink" Target="http://solicad.com/c/progecad-popi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Počítačový design, modelování a konstruování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2D a 3D CAD, design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4699"/>
            <a:ext cx="3816424" cy="515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22960"/>
            <a:ext cx="3756189" cy="53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24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3703753" cy="521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605060" cy="31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739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err="1" smtClean="0">
                <a:solidFill>
                  <a:srgbClr val="320E04"/>
                </a:solidFill>
              </a:rPr>
              <a:t>SketchUp</a:t>
            </a:r>
            <a:r>
              <a:rPr lang="cs-CZ" dirty="0" smtClean="0">
                <a:solidFill>
                  <a:srgbClr val="320E04"/>
                </a:solidFill>
              </a:rPr>
              <a:t> - </a:t>
            </a:r>
            <a:r>
              <a:rPr lang="cs-CZ" dirty="0"/>
              <a:t>je nástroj pro návrh, skicování, design</a:t>
            </a:r>
            <a:r>
              <a:rPr lang="cs-CZ" dirty="0" smtClean="0">
                <a:solidFill>
                  <a:srgbClr val="320E04"/>
                </a:solidFill>
              </a:rPr>
              <a:t>.</a:t>
            </a:r>
          </a:p>
        </p:txBody>
      </p:sp>
      <p:pic>
        <p:nvPicPr>
          <p:cNvPr id="5122" name="Picture 2" descr="Háček-Sketch_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8" y="2924944"/>
            <a:ext cx="4721225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70" y="3501008"/>
            <a:ext cx="200025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77" y="3479264"/>
            <a:ext cx="13303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150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</a:t>
            </a: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3D – vizualizace a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rendering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err="1" smtClean="0">
                <a:solidFill>
                  <a:srgbClr val="320E04"/>
                </a:solidFill>
              </a:rPr>
              <a:t>SketchUp</a:t>
            </a:r>
            <a:r>
              <a:rPr lang="cs-CZ" dirty="0" smtClean="0">
                <a:solidFill>
                  <a:srgbClr val="320E04"/>
                </a:solidFill>
              </a:rPr>
              <a:t> – </a:t>
            </a:r>
            <a:r>
              <a:rPr lang="cs-CZ" dirty="0" smtClean="0"/>
              <a:t>konstruování a vizualizace</a:t>
            </a:r>
            <a:r>
              <a:rPr lang="cs-CZ" dirty="0" smtClean="0">
                <a:solidFill>
                  <a:srgbClr val="320E04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500306"/>
            <a:ext cx="377348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Háček-final_jen slu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571744"/>
            <a:ext cx="475044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38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32" y="4258017"/>
            <a:ext cx="4793545" cy="259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cs-CZ" dirty="0" smtClean="0">
              <a:solidFill>
                <a:srgbClr val="320E0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5112569" cy="31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738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Literární a elektronické zdroje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cs-CZ" sz="2800" dirty="0" smtClean="0"/>
              <a:t>Svoboda P. a kol. </a:t>
            </a:r>
            <a:r>
              <a:rPr lang="cs-CZ" sz="2800" i="1" dirty="0" smtClean="0"/>
              <a:t>Základy konstruování</a:t>
            </a:r>
            <a:r>
              <a:rPr lang="cs-CZ" sz="2800" dirty="0" smtClean="0"/>
              <a:t>, CERM: Brno, 2008, 234 s.</a:t>
            </a:r>
            <a:endParaRPr lang="cs-CZ" sz="2800" dirty="0" smtClean="0">
              <a:hlinkClick r:id="rId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2"/>
              </a:rPr>
              <a:t>http://www.autodesk.cz/adsk/servlet/index?siteID=551663&amp;id=14579222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2"/>
              </a:rPr>
              <a:t>http://www.cadstudio.cz/inventor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2"/>
              </a:rPr>
              <a:t>http://www.solidcam.cz/article.asp?nArticleID=64&amp;nDepartmentID=4&amp;nLanguageID=1</a:t>
            </a: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3"/>
              </a:rPr>
              <a:t>http://www.solidvision.cz/solidworks-2010/</a:t>
            </a: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4"/>
              </a:rPr>
              <a:t>http://www.solidworks.com/sw/products/cad-software-3d-design.htm</a:t>
            </a: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5"/>
              </a:rPr>
              <a:t>http://www.frotime.com/</a:t>
            </a: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Osnova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cs-CZ" sz="2400" dirty="0"/>
              <a:t>Využití 3D grafiky v oblastech techniky, konstruování a navrhování je v současnosti vysoce perspektivní. Základem při designu výrobků, strojů, domů a jiných technických zařízení je konstrukční 3D software. Kurz je zaměřen na ukázky a představení nejrůznějších konstrukčních a 3D programů. Seznamuje zájemce s prostředím programů, kreslícími a editačními nástroji. Představuje základy tvorby 3D modelů a jejich následné využití (3D tisk). </a:t>
            </a:r>
            <a:endParaRPr lang="cs-CZ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3282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Osnova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cs-CZ" sz="2600" dirty="0"/>
              <a:t>1.Úvod do 2D a 3D konstrukčních programů, parametrické modelování; </a:t>
            </a:r>
            <a:endParaRPr lang="cs-CZ" sz="2600" dirty="0" smtClean="0"/>
          </a:p>
          <a:p>
            <a:pPr algn="just">
              <a:buNone/>
            </a:pPr>
            <a:r>
              <a:rPr lang="cs-CZ" sz="2600" dirty="0" smtClean="0"/>
              <a:t>2.Přehled </a:t>
            </a:r>
            <a:r>
              <a:rPr lang="cs-CZ" sz="2600" dirty="0"/>
              <a:t>2D a 3D konstrukčních programů a práce s těmito programy; </a:t>
            </a:r>
            <a:endParaRPr lang="cs-CZ" sz="2600" dirty="0" smtClean="0"/>
          </a:p>
          <a:p>
            <a:pPr algn="just">
              <a:buNone/>
            </a:pPr>
            <a:r>
              <a:rPr lang="cs-CZ" sz="2600" dirty="0" smtClean="0"/>
              <a:t>3.Trendy </a:t>
            </a:r>
            <a:r>
              <a:rPr lang="cs-CZ" sz="2600" dirty="0"/>
              <a:t>v 3D modelování a konstruování; </a:t>
            </a:r>
            <a:endParaRPr lang="cs-CZ" sz="2600" dirty="0" smtClean="0"/>
          </a:p>
          <a:p>
            <a:pPr algn="just">
              <a:buNone/>
            </a:pPr>
            <a:r>
              <a:rPr lang="cs-CZ" sz="2600" dirty="0" smtClean="0"/>
              <a:t>4.Seznámení </a:t>
            </a:r>
            <a:r>
              <a:rPr lang="cs-CZ" sz="2600" dirty="0"/>
              <a:t>s ukázkami práce vybraných 3D programů; </a:t>
            </a:r>
            <a:endParaRPr lang="cs-CZ" sz="2600" dirty="0" smtClean="0"/>
          </a:p>
          <a:p>
            <a:pPr algn="just">
              <a:buNone/>
            </a:pPr>
            <a:r>
              <a:rPr lang="cs-CZ" sz="2600" dirty="0" smtClean="0"/>
              <a:t>5.Využití </a:t>
            </a:r>
            <a:r>
              <a:rPr lang="cs-CZ" sz="2600" dirty="0"/>
              <a:t>3D programů v praxi, ukázky, trendy</a:t>
            </a:r>
            <a:r>
              <a:rPr lang="cs-CZ" sz="2600" dirty="0" smtClean="0"/>
              <a:t>;</a:t>
            </a:r>
          </a:p>
          <a:p>
            <a:pPr algn="just">
              <a:buNone/>
            </a:pPr>
            <a:r>
              <a:rPr lang="cs-CZ" sz="2600" dirty="0" smtClean="0"/>
              <a:t>6. 3D tisk a jeho uplatnění</a:t>
            </a:r>
            <a:endParaRPr lang="cs-CZ" sz="2600" dirty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39899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Ukončení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3200" dirty="0"/>
              <a:t>Podmínky pro získání kolokvia: </a:t>
            </a:r>
            <a:endParaRPr lang="cs-CZ" sz="3200" dirty="0" smtClean="0"/>
          </a:p>
          <a:p>
            <a:pPr marL="457200" indent="-457200">
              <a:buAutoNum type="arabicPeriod"/>
            </a:pPr>
            <a:r>
              <a:rPr lang="cs-CZ" sz="3200" dirty="0" smtClean="0"/>
              <a:t>Účast </a:t>
            </a:r>
            <a:r>
              <a:rPr lang="cs-CZ" sz="3200" dirty="0"/>
              <a:t>na přednášce doporučená (nepovinná). </a:t>
            </a:r>
            <a:endParaRPr lang="cs-CZ" sz="3200" dirty="0" smtClean="0"/>
          </a:p>
          <a:p>
            <a:pPr marL="457200" indent="-457200">
              <a:buAutoNum type="arabicPeriod"/>
            </a:pPr>
            <a:r>
              <a:rPr lang="cs-CZ" sz="3200" dirty="0" smtClean="0"/>
              <a:t>Obhajoba </a:t>
            </a:r>
            <a:r>
              <a:rPr lang="cs-CZ" sz="3200" dirty="0"/>
              <a:t>seminární práce k ukončení předmětu. Práce bude mít teoretický či didaktický charakter související s 3D konstrukčními programy.</a:t>
            </a:r>
            <a:endParaRPr lang="cs-CZ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37582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2D </a:t>
            </a:r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grafika a CAD</a:t>
            </a:r>
            <a:endParaRPr lang="cs-CZ" dirty="0" smtClean="0">
              <a:solidFill>
                <a:srgbClr val="7B9899"/>
              </a:solidFill>
              <a:latin typeface="Arial" charset="0"/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sz="2400" dirty="0" err="1">
                <a:latin typeface="Tahoma" pitchFamily="34" charset="0"/>
              </a:rPr>
              <a:t>progeCAD</a:t>
            </a:r>
            <a:r>
              <a:rPr lang="cs-CZ" altLang="cs-CZ" sz="2400" dirty="0">
                <a:latin typeface="Tahoma" pitchFamily="34" charset="0"/>
              </a:rPr>
              <a:t> 2D konstrukční řešení</a:t>
            </a:r>
          </a:p>
          <a:p>
            <a:pPr>
              <a:buNone/>
            </a:pPr>
            <a:r>
              <a:rPr lang="cs-CZ" altLang="cs-CZ" sz="2400" dirty="0" smtClean="0">
                <a:latin typeface="Tahoma" pitchFamily="34" charset="0"/>
                <a:hlinkClick r:id="rId2"/>
              </a:rPr>
              <a:t>http</a:t>
            </a:r>
            <a:r>
              <a:rPr lang="cs-CZ" altLang="cs-CZ" sz="2400" dirty="0">
                <a:latin typeface="Tahoma" pitchFamily="34" charset="0"/>
                <a:hlinkClick r:id="rId2"/>
              </a:rPr>
              <a:t>://</a:t>
            </a:r>
            <a:r>
              <a:rPr lang="cs-CZ" altLang="cs-CZ" sz="2400" dirty="0" smtClean="0">
                <a:latin typeface="Tahoma" pitchFamily="34" charset="0"/>
                <a:hlinkClick r:id="rId2"/>
              </a:rPr>
              <a:t>solicad.com/c/progecad-popis</a:t>
            </a:r>
            <a:endParaRPr lang="cs-CZ" altLang="cs-CZ" sz="2400" dirty="0" smtClean="0">
              <a:latin typeface="Tahoma" pitchFamily="34" charset="0"/>
            </a:endParaRPr>
          </a:p>
          <a:p>
            <a:pPr>
              <a:buNone/>
            </a:pPr>
            <a:r>
              <a:rPr lang="cs-CZ" altLang="cs-CZ" sz="2400" dirty="0" smtClean="0">
                <a:latin typeface="Tahoma" pitchFamily="34" charset="0"/>
              </a:rPr>
              <a:t>Instruktážní videa a manuál:</a:t>
            </a:r>
          </a:p>
          <a:p>
            <a:pPr>
              <a:buNone/>
            </a:pPr>
            <a:r>
              <a:rPr lang="cs-CZ" altLang="cs-CZ" sz="2400" dirty="0">
                <a:latin typeface="Tahoma" pitchFamily="34" charset="0"/>
                <a:hlinkClick r:id="rId3"/>
              </a:rPr>
              <a:t>http://</a:t>
            </a:r>
            <a:r>
              <a:rPr lang="cs-CZ" altLang="cs-CZ" sz="2400" dirty="0" smtClean="0">
                <a:latin typeface="Tahoma" pitchFamily="34" charset="0"/>
                <a:hlinkClick r:id="rId3"/>
              </a:rPr>
              <a:t>solicad.com/c/progecad-videa</a:t>
            </a:r>
            <a:endParaRPr lang="cs-CZ" altLang="cs-CZ" sz="2400" dirty="0" smtClean="0">
              <a:latin typeface="Tahoma" pitchFamily="34" charset="0"/>
            </a:endParaRPr>
          </a:p>
          <a:p>
            <a:pPr>
              <a:buNone/>
            </a:pPr>
            <a:r>
              <a:rPr lang="cs-CZ" dirty="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pic>
        <p:nvPicPr>
          <p:cNvPr id="1026" name="Picture 2" descr="progeCAD 2016 Professional - alternativa AutoC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70" y="3988731"/>
            <a:ext cx="4579268" cy="2878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58" y="826581"/>
            <a:ext cx="2346201" cy="14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82841"/>
            <a:ext cx="3230593" cy="18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469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Tvorba výkresové dokumentace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700808"/>
            <a:ext cx="3502025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101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55771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35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3D </a:t>
            </a: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grafika a CAD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Současnost a budoucnost konstruování </a:t>
            </a:r>
            <a:r>
              <a:rPr lang="cs-CZ" sz="2800" dirty="0" smtClean="0"/>
              <a:t>– 3D CAD (konstruování) s vazbou na CAM (výroba), CAE (inženýrské aplikace), CAQ (kvalita).</a:t>
            </a:r>
            <a:endParaRPr lang="cs-CZ" sz="2800" i="1" dirty="0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Parametrizace</a:t>
            </a:r>
            <a:r>
              <a:rPr lang="cs-CZ" sz="2800" dirty="0" smtClean="0"/>
              <a:t> – geometrie modelu, vazby v sestavě jsou řízeny parametry (kóty) jsou v podobě proměnných. Možnost propojení s databázemi.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dirty="0" smtClean="0">
                <a:solidFill>
                  <a:srgbClr val="320E04"/>
                </a:solidFill>
              </a:rPr>
              <a:t>Oblast strojírenství a navrhování výrobků (kov, plasty).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sz="2800" dirty="0" smtClean="0">
                <a:solidFill>
                  <a:srgbClr val="320E04"/>
                </a:solidFill>
              </a:rPr>
              <a:t>3. generace CAD (parametrické modelování):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Autodesk </a:t>
            </a:r>
            <a:r>
              <a:rPr lang="cs-CZ" sz="2800" dirty="0" err="1" smtClean="0">
                <a:solidFill>
                  <a:srgbClr val="320E04"/>
                </a:solidFill>
              </a:rPr>
              <a:t>Inventor</a:t>
            </a:r>
            <a:r>
              <a:rPr lang="cs-CZ" sz="2800" dirty="0" smtClean="0">
                <a:solidFill>
                  <a:srgbClr val="320E04"/>
                </a:solidFill>
              </a:rPr>
              <a:t>;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Solid Works;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Pro </a:t>
            </a:r>
            <a:r>
              <a:rPr lang="cs-CZ" sz="2800" dirty="0" err="1" smtClean="0">
                <a:solidFill>
                  <a:srgbClr val="320E04"/>
                </a:solidFill>
              </a:rPr>
              <a:t>Engineer</a:t>
            </a:r>
            <a:r>
              <a:rPr lang="cs-CZ" sz="2800" dirty="0" smtClean="0">
                <a:solidFill>
                  <a:srgbClr val="320E04"/>
                </a:solidFill>
              </a:rPr>
              <a:t>.</a:t>
            </a:r>
            <a:endParaRPr lang="cs-CZ" sz="2800" dirty="0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221168"/>
            <a:ext cx="1296144" cy="149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374" y="5426256"/>
            <a:ext cx="1841638" cy="123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6" descr="kol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6107" y="30892"/>
            <a:ext cx="3192015" cy="207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2221" y="3424546"/>
            <a:ext cx="4577939" cy="343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I:\save\znač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33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70&quot;&gt;&lt;/object&gt;&lt;object type=&quot;2&quot; unique_id=&quot;10171&quot;&gt;&lt;object type=&quot;3&quot; unique_id=&quot;10172&quot;&gt;&lt;property id=&quot;20148&quot; value=&quot;5&quot;/&gt;&lt;property id=&quot;20300&quot; value=&quot;Slide 1 - &amp;quot;Počítačový design, modelování a konstruování&amp;quot;&quot;/&gt;&lt;property id=&quot;20307&quot; value=&quot;256&quot;/&gt;&lt;/object&gt;&lt;object type=&quot;3&quot; unique_id=&quot;10173&quot;&gt;&lt;property id=&quot;20148&quot; value=&quot;5&quot;/&gt;&lt;property id=&quot;20300&quot; value=&quot;Slide 7 - &amp;quot;3D CAD&amp;quot;&quot;/&gt;&lt;property id=&quot;20307&quot; value=&quot;257&quot;/&gt;&lt;/object&gt;&lt;object type=&quot;3&quot; unique_id=&quot;10174&quot;&gt;&lt;property id=&quot;20148&quot; value=&quot;5&quot;/&gt;&lt;property id=&quot;20300&quot; value=&quot;Slide 8 - &amp;quot;Konstruování v 3D&amp;quot;&quot;/&gt;&lt;property id=&quot;20307&quot; value=&quot;258&quot;/&gt;&lt;/object&gt;&lt;object type=&quot;3&quot; unique_id=&quot;10184&quot;&gt;&lt;property id=&quot;20148&quot; value=&quot;5&quot;/&gt;&lt;property id=&quot;20300&quot; value=&quot;Slide 15 - &amp;quot;Literární a elektronické zdroje&amp;quot;&quot;/&gt;&lt;property id=&quot;20307&quot; value=&quot;267&quot;/&gt;&lt;/object&gt;&lt;object type=&quot;3&quot; unique_id=&quot;10802&quot;&gt;&lt;property id=&quot;20148&quot; value=&quot;5&quot;/&gt;&lt;property id=&quot;20300&quot; value=&quot;Slide 2 - &amp;quot;Osnova&amp;quot;&quot;/&gt;&lt;property id=&quot;20307&quot; value=&quot;275&quot;/&gt;&lt;/object&gt;&lt;object type=&quot;3&quot; unique_id=&quot;10803&quot;&gt;&lt;property id=&quot;20148&quot; value=&quot;5&quot;/&gt;&lt;property id=&quot;20300&quot; value=&quot;Slide 5 - &amp;quot;2D CAD&amp;quot;&quot;/&gt;&lt;property id=&quot;20307&quot; value=&quot;277&quot;/&gt;&lt;/object&gt;&lt;object type=&quot;3&quot; unique_id=&quot;10806&quot;&gt;&lt;property id=&quot;20148&quot; value=&quot;5&quot;/&gt;&lt;property id=&quot;20300&quot; value=&quot;Slide 6 - &amp;quot;Tvorba výkresové dokumentace&amp;quot;&quot;/&gt;&lt;property id=&quot;20307&quot; value=&quot;280&quot;/&gt;&lt;/object&gt;&lt;object type=&quot;3&quot; unique_id=&quot;10993&quot;&gt;&lt;property id=&quot;20148&quot; value=&quot;5&quot;/&gt;&lt;property id=&quot;20300&quot; value=&quot;Slide 9 - &amp;quot;Autodesk Inventor&amp;quot;&quot;/&gt;&lt;property id=&quot;20307&quot; value=&quot;284&quot;/&gt;&lt;/object&gt;&lt;object type=&quot;3&quot; unique_id=&quot;10994&quot;&gt;&lt;property id=&quot;20148&quot; value=&quot;5&quot;/&gt;&lt;property id=&quot;20300&quot; value=&quot;Slide 10 - &amp;quot;Autodesk Inventor&amp;quot;&quot;/&gt;&lt;property id=&quot;20307&quot; value=&quot;286&quot;/&gt;&lt;/object&gt;&lt;object type=&quot;3&quot; unique_id=&quot;10995&quot;&gt;&lt;property id=&quot;20148&quot; value=&quot;5&quot;/&gt;&lt;property id=&quot;20300&quot; value=&quot;Slide 11 - &amp;quot;Autodesk Inventor&amp;quot;&quot;/&gt;&lt;property id=&quot;20307&quot; value=&quot;287&quot;/&gt;&lt;/object&gt;&lt;object type=&quot;3&quot; unique_id=&quot;10997&quot;&gt;&lt;property id=&quot;20148&quot; value=&quot;5&quot;/&gt;&lt;property id=&quot;20300&quot; value=&quot;Slide 13 - &amp;quot;Design a konstruování v 3D&amp;quot;&quot;/&gt;&lt;property id=&quot;20307&quot; value=&quot;285&quot;/&gt;&lt;/object&gt;&lt;object type=&quot;3&quot; unique_id=&quot;11256&quot;&gt;&lt;property id=&quot;20148&quot; value=&quot;5&quot;/&gt;&lt;property id=&quot;20300&quot; value=&quot;Slide 3 - &amp;quot;Osnova&amp;quot;&quot;/&gt;&lt;property id=&quot;20307&quot; value=&quot;291&quot;/&gt;&lt;/object&gt;&lt;object type=&quot;3&quot; unique_id=&quot;11303&quot;&gt;&lt;property id=&quot;20148&quot; value=&quot;5&quot;/&gt;&lt;property id=&quot;20300&quot; value=&quot;Slide 12 - &amp;quot;Design a konstruování v 3D&amp;quot;&quot;/&gt;&lt;property id=&quot;20307&quot; value=&quot;292&quot;/&gt;&lt;/object&gt;&lt;object type=&quot;3&quot; unique_id=&quot;11304&quot;&gt;&lt;property id=&quot;20148&quot; value=&quot;5&quot;/&gt;&lt;property id=&quot;20300&quot; value=&quot;Slide 14 - &amp;quot;Design a konstruování v 3D&amp;quot;&quot;/&gt;&lt;property id=&quot;20307&quot; value=&quot;293&quot;/&gt;&lt;/object&gt;&lt;object type=&quot;3&quot; unique_id=&quot;11321&quot;&gt;&lt;property id=&quot;20148&quot; value=&quot;5&quot;/&gt;&lt;property id=&quot;20300&quot; value=&quot;Slide 4 - &amp;quot;Ukončení&amp;quot;&quot;/&gt;&lt;property id=&quot;20307&quot; value=&quot;2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858</TotalTime>
  <Words>245</Words>
  <Application>Microsoft Office PowerPoint</Application>
  <PresentationFormat>Předvádění na obrazovce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Fazeta</vt:lpstr>
      <vt:lpstr>Počítačový design, modelování a konstruování</vt:lpstr>
      <vt:lpstr>Osnova</vt:lpstr>
      <vt:lpstr>Osnova</vt:lpstr>
      <vt:lpstr>Ukončení</vt:lpstr>
      <vt:lpstr>2D grafika a CAD</vt:lpstr>
      <vt:lpstr>Tvorba výkresové dokumentace</vt:lpstr>
      <vt:lpstr>3D grafika a CAD</vt:lpstr>
      <vt:lpstr>Konstruování v 3D</vt:lpstr>
      <vt:lpstr>Autodesk Inventor</vt:lpstr>
      <vt:lpstr>Autodesk Inventor</vt:lpstr>
      <vt:lpstr>Autodesk Inventor</vt:lpstr>
      <vt:lpstr>Design a konstruování v 3D</vt:lpstr>
      <vt:lpstr>Design a konstruování v 3D – vizualizace a rendering</vt:lpstr>
      <vt:lpstr>Design a konstruování v 3D</vt:lpstr>
      <vt:lpstr>Literární a elektronické zdroje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</dc:title>
  <dc:creator>admin</dc:creator>
  <cp:lastModifiedBy>i5</cp:lastModifiedBy>
  <cp:revision>84</cp:revision>
  <dcterms:created xsi:type="dcterms:W3CDTF">2010-03-01T14:40:18Z</dcterms:created>
  <dcterms:modified xsi:type="dcterms:W3CDTF">2018-03-04T22:06:35Z</dcterms:modified>
</cp:coreProperties>
</file>