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73" r:id="rId13"/>
    <p:sldId id="274" r:id="rId14"/>
    <p:sldId id="278" r:id="rId15"/>
    <p:sldId id="279" r:id="rId16"/>
    <p:sldId id="275" r:id="rId17"/>
    <p:sldId id="283" r:id="rId18"/>
    <p:sldId id="276" r:id="rId19"/>
    <p:sldId id="284" r:id="rId20"/>
    <p:sldId id="277" r:id="rId21"/>
    <p:sldId id="28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606" autoAdjust="0"/>
  </p:normalViewPr>
  <p:slideViewPr>
    <p:cSldViewPr>
      <p:cViewPr varScale="1">
        <p:scale>
          <a:sx n="60" d="100"/>
          <a:sy n="60" d="100"/>
        </p:scale>
        <p:origin x="14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4C28-FB8C-4534-9BD5-3139218BC8A2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F9B4-1DCC-49B6-B06A-AA78F77AD3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0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Plodina, plevel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Coinciding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Bronfenbrenner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bioecological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Gramatika, rétorika, dialektika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Člověk jako</a:t>
            </a:r>
            <a:r>
              <a:rPr lang="cs-CZ" baseline="0" dirty="0">
                <a:sym typeface="Symbol"/>
              </a:rPr>
              <a:t> jedinec…. Žádné „</a:t>
            </a:r>
            <a:r>
              <a:rPr lang="cs-CZ" baseline="0">
                <a:sym typeface="Symbol"/>
              </a:rPr>
              <a:t>všichni Židé </a:t>
            </a:r>
            <a:r>
              <a:rPr lang="cs-CZ" baseline="0" dirty="0">
                <a:sym typeface="Symbol"/>
              </a:rPr>
              <a:t>jsou špatní“</a:t>
            </a:r>
            <a:endParaRPr lang="cs-CZ" dirty="0"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</a:t>
            </a:r>
            <a:r>
              <a:rPr lang="cs-CZ" baseline="0" dirty="0"/>
              <a:t> – idealizované zobrazení. </a:t>
            </a:r>
            <a:r>
              <a:rPr lang="cs-CZ" b="1" baseline="0" dirty="0"/>
              <a:t>Nero</a:t>
            </a:r>
            <a:r>
              <a:rPr lang="cs-CZ" baseline="0" dirty="0"/>
              <a:t> – portrét, pleš, jizvy, vrásky.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Diskobolos. Julius Caesar.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86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* Buddhismus, </a:t>
            </a:r>
            <a:r>
              <a:rPr lang="cs-CZ" dirty="0" err="1"/>
              <a:t>Confucianismus</a:t>
            </a:r>
            <a:r>
              <a:rPr lang="cs-CZ" baseline="0" dirty="0"/>
              <a:t> ; Karma – bytí zůstává strastiplné navzdory dobrým skutkům</a:t>
            </a:r>
            <a:endParaRPr lang="cs-CZ" dirty="0"/>
          </a:p>
          <a:p>
            <a:r>
              <a:rPr lang="cs-CZ" dirty="0"/>
              <a:t>** hinduismus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byste chtěli, aby lidé jednali s vámi, tak vy ve všem jednejte s nimi.” Mt 7,12</a:t>
            </a:r>
            <a:endParaRPr lang="cs-CZ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EA3E-E190-4C01-ABA2-084CC7B5E4BD}" type="datetimeFigureOut">
              <a:rPr lang="cs-CZ" smtClean="0"/>
              <a:pPr/>
              <a:t>19.03.2022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6"/>
          </a:xfrm>
        </p:spPr>
        <p:txBody>
          <a:bodyPr>
            <a:normAutofit/>
          </a:bodyPr>
          <a:lstStyle/>
          <a:p>
            <a:r>
              <a:rPr lang="cs-CZ" sz="4800" b="1"/>
              <a:t>Axiologický a kulturní rozměr naší společnosti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Horizontální úrovně: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Národ / etnicita (dnes vs. dříve)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Rasa</a:t>
            </a:r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Politické názory</a:t>
            </a:r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Náboženství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 err="1"/>
              <a:t>Socio</a:t>
            </a:r>
            <a:r>
              <a:rPr lang="cs-CZ" sz="3200" dirty="0"/>
              <a:t>-ekonomické třídy (napětí)</a:t>
            </a:r>
          </a:p>
          <a:p>
            <a:pPr lvl="5">
              <a:buFont typeface="Wingdings" pitchFamily="2" charset="2"/>
              <a:buChar char="Ø"/>
            </a:pPr>
            <a:r>
              <a:rPr lang="cs-CZ" sz="3200" dirty="0" err="1"/>
              <a:t>Gender</a:t>
            </a:r>
            <a:endParaRPr lang="cs-CZ" sz="3200" dirty="0"/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Jazyk</a:t>
            </a:r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     Věk</a:t>
            </a: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 „zázraků“ Západní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/>
              <a:t>Zázrak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b="1" dirty="0"/>
              <a:t>Starověké Řecko</a:t>
            </a:r>
            <a:r>
              <a:rPr lang="en-US" b="1" dirty="0"/>
              <a:t> </a:t>
            </a:r>
            <a:r>
              <a:rPr lang="cs-CZ" dirty="0"/>
              <a:t>dalo Západní civilizaci:</a:t>
            </a:r>
          </a:p>
          <a:p>
            <a:pPr algn="ctr">
              <a:buNone/>
            </a:pP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Vynález P</a:t>
            </a:r>
            <a:r>
              <a:rPr lang="en-US" dirty="0" err="1"/>
              <a:t>olis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Res publica (</a:t>
            </a:r>
            <a:r>
              <a:rPr lang="cs-CZ" i="1" dirty="0" err="1"/>
              <a:t>politica</a:t>
            </a:r>
            <a:r>
              <a:rPr lang="cs-CZ" dirty="0"/>
              <a:t>) x všemocný vládce (uzavřený v paláci)</a:t>
            </a:r>
          </a:p>
          <a:p>
            <a:pPr lvl="1"/>
            <a:r>
              <a:rPr lang="cs-CZ" sz="3200" b="1" dirty="0"/>
              <a:t>Veřejná</a:t>
            </a:r>
            <a:r>
              <a:rPr lang="cs-CZ" sz="3200" dirty="0"/>
              <a:t> místa – agora</a:t>
            </a:r>
          </a:p>
          <a:p>
            <a:pPr lvl="3"/>
            <a:r>
              <a:rPr lang="cs-CZ" sz="3200" dirty="0"/>
              <a:t> Důraz na slovo a rozum (společenské zákony)</a:t>
            </a:r>
          </a:p>
          <a:p>
            <a:pPr lvl="3"/>
            <a:r>
              <a:rPr lang="cs-CZ" sz="3200" dirty="0"/>
              <a:t> Rovnost před zákonem (jež byl znám všem)</a:t>
            </a:r>
          </a:p>
          <a:p>
            <a:pPr lvl="3"/>
            <a:r>
              <a:rPr lang="cs-CZ" sz="3200" dirty="0"/>
              <a:t> Zákony jsou dílem člověka nikoli bohů či mýtů, mohou být modifikovány je-li </a:t>
            </a:r>
            <a:r>
              <a:rPr lang="cs-CZ" sz="3200" dirty="0" err="1"/>
              <a:t>konzensus</a:t>
            </a:r>
            <a:endParaRPr lang="cs-CZ" sz="3200" dirty="0"/>
          </a:p>
          <a:p>
            <a:pPr lvl="3"/>
            <a:endParaRPr lang="cs-CZ" dirty="0"/>
          </a:p>
          <a:p>
            <a:pPr>
              <a:buNone/>
            </a:pPr>
            <a:r>
              <a:rPr lang="cs-CZ" dirty="0"/>
              <a:t>     Vědy-trivium (experimenty x rituály)</a:t>
            </a:r>
          </a:p>
          <a:p>
            <a:pPr>
              <a:buNone/>
            </a:pPr>
            <a:r>
              <a:rPr lang="cs-CZ" dirty="0"/>
              <a:t>     Škola-kvadrivium (čtení, psaní, počítání) x bez snahy změnit svět…</a:t>
            </a:r>
          </a:p>
          <a:p>
            <a:r>
              <a:rPr lang="cs-CZ" dirty="0"/>
              <a:t>Péče o duši („</a:t>
            </a:r>
            <a:r>
              <a:rPr lang="cs-CZ" dirty="0" err="1"/>
              <a:t>cultura</a:t>
            </a:r>
            <a:r>
              <a:rPr lang="cs-CZ" dirty="0"/>
              <a:t> </a:t>
            </a:r>
            <a:r>
              <a:rPr lang="cs-CZ" dirty="0" err="1"/>
              <a:t>animi</a:t>
            </a:r>
            <a:r>
              <a:rPr lang="cs-CZ" dirty="0"/>
              <a:t>“) x privilegia pro „ty lepší (</a:t>
            </a:r>
            <a:r>
              <a:rPr lang="cs-CZ" dirty="0" err="1"/>
              <a:t>fyz</a:t>
            </a:r>
            <a:r>
              <a:rPr lang="cs-CZ" dirty="0"/>
              <a:t>., psych.)“ – Platón: „Neduživí by neměli žít, natožpak mít děti.“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b="1" dirty="0"/>
              <a:t>Starověký Řím </a:t>
            </a:r>
            <a:r>
              <a:rPr lang="cs-CZ" dirty="0"/>
              <a:t>obdařil Západní civilizaci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cs-CZ" dirty="0"/>
              <a:t>Právo </a:t>
            </a:r>
            <a:r>
              <a:rPr lang="en-US" dirty="0"/>
              <a:t>(</a:t>
            </a:r>
            <a:r>
              <a:rPr lang="cs-CZ" dirty="0"/>
              <a:t>objektivní lidská přirozenost x mýty, magie</a:t>
            </a:r>
            <a:r>
              <a:rPr lang="en-US" dirty="0"/>
              <a:t>)</a:t>
            </a:r>
          </a:p>
          <a:p>
            <a:r>
              <a:rPr lang="cs-CZ" dirty="0"/>
              <a:t>Občanské právo </a:t>
            </a:r>
            <a:r>
              <a:rPr lang="en-US" dirty="0"/>
              <a:t>(</a:t>
            </a:r>
            <a:r>
              <a:rPr lang="cs-CZ" dirty="0"/>
              <a:t>základ pro moderní </a:t>
            </a:r>
            <a:r>
              <a:rPr lang="cs-CZ" dirty="0" err="1"/>
              <a:t>záp</a:t>
            </a:r>
            <a:r>
              <a:rPr lang="cs-CZ" dirty="0"/>
              <a:t>. právo</a:t>
            </a:r>
            <a:r>
              <a:rPr lang="en-US" dirty="0"/>
              <a:t>)</a:t>
            </a:r>
          </a:p>
          <a:p>
            <a:r>
              <a:rPr lang="cs-CZ" dirty="0"/>
              <a:t>Soukromé právo + soukromé vlastnictví</a:t>
            </a:r>
            <a:r>
              <a:rPr lang="en-US" dirty="0"/>
              <a:t> </a:t>
            </a:r>
            <a:r>
              <a:rPr lang="en-US" sz="1900" dirty="0"/>
              <a:t>(</a:t>
            </a:r>
            <a:r>
              <a:rPr lang="cs-CZ" sz="1900" dirty="0"/>
              <a:t>moje </a:t>
            </a:r>
            <a:r>
              <a:rPr lang="en-US" sz="1900" dirty="0"/>
              <a:t>→ </a:t>
            </a:r>
            <a:r>
              <a:rPr lang="cs-CZ" sz="1900" dirty="0"/>
              <a:t>tvoje</a:t>
            </a:r>
            <a:r>
              <a:rPr lang="en-US" sz="1900" dirty="0"/>
              <a:t>)  →</a:t>
            </a:r>
          </a:p>
          <a:p>
            <a:pPr>
              <a:buNone/>
            </a:pPr>
            <a:r>
              <a:rPr lang="cs-CZ" dirty="0"/>
              <a:t>   Objevení člověka = individua</a:t>
            </a:r>
            <a:r>
              <a:rPr lang="en-US" dirty="0">
                <a:sym typeface="Symbol"/>
              </a:rPr>
              <a:t> </a:t>
            </a:r>
            <a:r>
              <a:rPr lang="cs-CZ">
                <a:sym typeface="Symbol"/>
              </a:rPr>
              <a:t>(Římani)</a:t>
            </a:r>
            <a:r>
              <a:rPr lang="en-US">
                <a:sym typeface="Symbol"/>
              </a:rPr>
              <a:t></a:t>
            </a:r>
            <a:endParaRPr lang="en-US" dirty="0"/>
          </a:p>
          <a:p>
            <a:pPr lvl="1">
              <a:buNone/>
            </a:pPr>
            <a:r>
              <a:rPr lang="en-US" dirty="0"/>
              <a:t>→ individual</a:t>
            </a:r>
            <a:r>
              <a:rPr lang="cs-CZ" dirty="0"/>
              <a:t>ní lidská osoba, jedinečné ego </a:t>
            </a:r>
          </a:p>
          <a:p>
            <a:pPr lvl="1">
              <a:buNone/>
            </a:pPr>
            <a:r>
              <a:rPr lang="cs-CZ" i="1" dirty="0"/>
              <a:t>Člověk má lidskou přirozenost, jež je společná všem lidem, a zároveň má svou vlastní přirozenost (persona)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Veřejné </a:t>
            </a:r>
            <a:r>
              <a:rPr lang="en-US" dirty="0"/>
              <a:t>(</a:t>
            </a:r>
            <a:r>
              <a:rPr lang="cs-CZ" dirty="0" err="1"/>
              <a:t>řec</a:t>
            </a:r>
            <a:r>
              <a:rPr lang="cs-CZ" dirty="0"/>
              <a:t>.</a:t>
            </a:r>
            <a:r>
              <a:rPr lang="en-US" dirty="0"/>
              <a:t>) vs. </a:t>
            </a:r>
            <a:r>
              <a:rPr lang="en-US" dirty="0" err="1"/>
              <a:t>Individu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(</a:t>
            </a:r>
            <a:r>
              <a:rPr lang="cs-CZ" dirty="0" err="1"/>
              <a:t>řím</a:t>
            </a:r>
            <a:r>
              <a:rPr lang="cs-CZ" dirty="0"/>
              <a:t>.</a:t>
            </a:r>
            <a:r>
              <a:rPr lang="en-US" dirty="0"/>
              <a:t>)…</a:t>
            </a:r>
            <a:r>
              <a:rPr lang="en-US" dirty="0">
                <a:sym typeface="Symbol"/>
              </a:rPr>
              <a:t>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1026" name="Picture 2" descr="C:\Users\fanous\Desktop\values prednaska\2014_NYR_03403_0140_000(a_roman_marble_portrait_of_alexander_the_great_circa_1st_century_a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49867" cy="5465087"/>
          </a:xfrm>
          <a:prstGeom prst="rect">
            <a:avLst/>
          </a:prstGeom>
          <a:noFill/>
        </p:spPr>
      </p:pic>
      <p:pic>
        <p:nvPicPr>
          <p:cNvPr id="1027" name="Picture 3" descr="C:\Users\fanous\Desktop\values prednaska\nero_mus_mu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87572" cy="549897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symbol pro obsah 3" descr="diskobol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6255"/>
            <a:ext cx="3600400" cy="5872896"/>
          </a:xfrm>
        </p:spPr>
      </p:pic>
      <p:pic>
        <p:nvPicPr>
          <p:cNvPr id="1026" name="Picture 2" descr="C:\Users\fanous\Desktop\values prednaska\caes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78353"/>
            <a:ext cx="3779172" cy="57029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/>
              <a:t>Zázrak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/>
              <a:t>Žido</a:t>
            </a:r>
            <a:r>
              <a:rPr lang="cs-CZ" b="1" dirty="0"/>
              <a:t>-křesťanství = biblická etika </a:t>
            </a:r>
            <a:r>
              <a:rPr lang="cs-CZ" dirty="0"/>
              <a:t>obdařily Západ:</a:t>
            </a:r>
          </a:p>
          <a:p>
            <a:r>
              <a:rPr lang="cs-CZ" dirty="0"/>
              <a:t>Odmítlo normálnost zla či utrpení v životě člověka*</a:t>
            </a:r>
          </a:p>
          <a:p>
            <a:r>
              <a:rPr lang="cs-CZ" dirty="0"/>
              <a:t>Položilo základy pro etiku → spravedlnost (dána shora) vs. soucit (vychází z člověka)</a:t>
            </a:r>
          </a:p>
          <a:p>
            <a:r>
              <a:rPr lang="cs-CZ" dirty="0"/>
              <a:t>Já ↔ ty, zodpovědnost za všechny/ostatní (x nadčlověk, </a:t>
            </a:r>
            <a:r>
              <a:rPr lang="cs-CZ" dirty="0" err="1"/>
              <a:t>řím</a:t>
            </a:r>
            <a:r>
              <a:rPr lang="cs-CZ" dirty="0"/>
              <a:t>. </a:t>
            </a:r>
            <a:r>
              <a:rPr lang="cs-CZ" dirty="0" err="1"/>
              <a:t>vládce≠stát</a:t>
            </a:r>
            <a:r>
              <a:rPr lang="cs-CZ" dirty="0"/>
              <a:t> ≠bůh) </a:t>
            </a:r>
          </a:p>
          <a:p>
            <a:r>
              <a:rPr lang="cs-CZ" dirty="0"/>
              <a:t>Rovnost lidí před Bohem → právní rovnost (x otroctví) → lidská práva </a:t>
            </a:r>
          </a:p>
          <a:p>
            <a:r>
              <a:rPr lang="cs-CZ" dirty="0"/>
              <a:t>Milosrdenství překonává výkon justice = nespravedlnost **</a:t>
            </a:r>
          </a:p>
          <a:p>
            <a:r>
              <a:rPr lang="cs-CZ" dirty="0"/>
              <a:t>Seneca a Nero (shovívavost modalitou spravedlnosti vs. </a:t>
            </a:r>
            <a:r>
              <a:rPr lang="cs-CZ" i="1" dirty="0"/>
              <a:t>pardon</a:t>
            </a:r>
            <a:r>
              <a:rPr lang="cs-CZ" dirty="0"/>
              <a:t>)</a:t>
            </a:r>
            <a:r>
              <a:rPr lang="cs-CZ" i="1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78078-329B-432C-88BD-29DD5F89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96144"/>
          </a:xfrm>
        </p:spPr>
        <p:txBody>
          <a:bodyPr/>
          <a:lstStyle/>
          <a:p>
            <a:r>
              <a:rPr lang="cs-CZ" dirty="0"/>
              <a:t>Zázrak 3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68A42-C5C8-451D-AA14-E315FBDA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 popředí poprvé lidé společensky „zespodu“ + duchovně → JK přišel pozvat hříšníky k pokání → spravedlnost a morální sféra ustupují lásce a odpuštění</a:t>
            </a:r>
          </a:p>
          <a:p>
            <a:r>
              <a:rPr lang="cs-CZ" dirty="0" err="1"/>
              <a:t>Desakralizace</a:t>
            </a:r>
            <a:r>
              <a:rPr lang="cs-CZ" dirty="0"/>
              <a:t> přírody – bez posvátných zvířat či míst kde sídlí božstva</a:t>
            </a:r>
          </a:p>
          <a:p>
            <a:r>
              <a:rPr lang="cs-CZ" dirty="0" err="1"/>
              <a:t>Gn</a:t>
            </a:r>
            <a:r>
              <a:rPr lang="cs-CZ" dirty="0"/>
              <a:t> 1,28: „</a:t>
            </a:r>
            <a:r>
              <a:rPr lang="pl-PL" dirty="0"/>
              <a:t>Podmaňte si zemi a panujte nad (...) vším živým” / Mk 16,15-19: „Jděte do celého světa...” - jiné civilizace (BV, Asie, LA) nevyvolaly celosvětové působení</a:t>
            </a:r>
            <a:endParaRPr lang="cs-CZ" dirty="0"/>
          </a:p>
          <a:p>
            <a:endParaRPr lang="cs-CZ" i="1" dirty="0"/>
          </a:p>
          <a:p>
            <a:pPr>
              <a:buNone/>
            </a:pPr>
            <a:r>
              <a:rPr lang="cs-CZ" dirty="0"/>
              <a:t>Eschatologie:</a:t>
            </a:r>
          </a:p>
          <a:p>
            <a:r>
              <a:rPr lang="cs-CZ" dirty="0"/>
              <a:t>Cyklický </a:t>
            </a:r>
            <a:r>
              <a:rPr lang="cs-CZ" sz="2300" dirty="0"/>
              <a:t>(</a:t>
            </a:r>
            <a:r>
              <a:rPr lang="en-US" sz="2300" dirty="0"/>
              <a:t>M</a:t>
            </a:r>
            <a:r>
              <a:rPr lang="cs-CZ" sz="2300" dirty="0" err="1"/>
              <a:t>ýtus</a:t>
            </a:r>
            <a:r>
              <a:rPr lang="cs-CZ" sz="2300" dirty="0"/>
              <a:t> o věčném návratu) </a:t>
            </a:r>
            <a:r>
              <a:rPr lang="cs-CZ" dirty="0"/>
              <a:t>X lineární čas</a:t>
            </a:r>
          </a:p>
          <a:p>
            <a:r>
              <a:rPr lang="cs-CZ" dirty="0"/>
              <a:t>Minulost, současnost, budoucnost (Ne “ničemu nového pod sluncem“; zítřek může být jiný jinak etika nedává smysl)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844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Gregoriánské reformy: reorganizace </a:t>
            </a:r>
            <a:r>
              <a:rPr lang="cs-CZ" b="1" dirty="0">
                <a:solidFill>
                  <a:srgbClr val="FF0000"/>
                </a:solidFill>
              </a:rPr>
              <a:t>vědomostí</a:t>
            </a:r>
            <a:r>
              <a:rPr lang="cs-CZ" dirty="0"/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hodnot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zákonů</a:t>
            </a:r>
            <a:r>
              <a:rPr lang="cs-CZ" dirty="0"/>
              <a:t> a institucí </a:t>
            </a:r>
            <a:r>
              <a:rPr lang="cs-CZ" dirty="0">
                <a:sym typeface="Symbol"/>
              </a:rPr>
              <a:t> pokrok (x islám, Čína, Indie, východní Evropa)</a:t>
            </a:r>
            <a:endParaRPr lang="cs-CZ" dirty="0"/>
          </a:p>
          <a:p>
            <a:r>
              <a:rPr lang="cs-CZ" dirty="0"/>
              <a:t>Vzkříšení </a:t>
            </a:r>
            <a:r>
              <a:rPr lang="cs-CZ" b="1" dirty="0">
                <a:solidFill>
                  <a:srgbClr val="0070C0"/>
                </a:solidFill>
              </a:rPr>
              <a:t>římského zákona </a:t>
            </a:r>
            <a:r>
              <a:rPr lang="cs-CZ" dirty="0"/>
              <a:t>– nově více humánním</a:t>
            </a:r>
            <a:r>
              <a:rPr lang="en-US" dirty="0"/>
              <a:t> </a:t>
            </a:r>
            <a:r>
              <a:rPr lang="cs-CZ" dirty="0"/>
              <a:t>korespondující 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biblic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eti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cs-CZ" dirty="0"/>
              <a:t>ta méně utopická a více orientovaná na skutečný život (krevní msta x rytířství) </a:t>
            </a:r>
          </a:p>
          <a:p>
            <a:r>
              <a:rPr lang="cs-CZ" dirty="0"/>
              <a:t>Užívání </a:t>
            </a:r>
            <a:r>
              <a:rPr lang="cs-CZ" b="1" u="sng" dirty="0"/>
              <a:t>rozumu</a:t>
            </a:r>
            <a:r>
              <a:rPr lang="cs-CZ" dirty="0"/>
              <a:t> v podobě řecké </a:t>
            </a:r>
            <a:r>
              <a:rPr lang="cs-CZ" b="1" dirty="0"/>
              <a:t>vědy</a:t>
            </a:r>
            <a:r>
              <a:rPr lang="cs-CZ" dirty="0"/>
              <a:t> a římského </a:t>
            </a:r>
            <a:r>
              <a:rPr lang="cs-CZ" b="1" dirty="0"/>
              <a:t>práva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→ důraz na lidskou (pozemskou) přirozenost a rozum </a:t>
            </a:r>
            <a:r>
              <a:rPr lang="cs-CZ" dirty="0"/>
              <a:t>(x Východ, islám)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Univerzita</a:t>
            </a:r>
            <a:r>
              <a:rPr lang="cs-CZ" dirty="0"/>
              <a:t> – všeobecné vzdělávání (X ant. </a:t>
            </a:r>
            <a:r>
              <a:rPr lang="cs-CZ" dirty="0" err="1"/>
              <a:t>individ</a:t>
            </a:r>
            <a:r>
              <a:rPr lang="cs-CZ" dirty="0"/>
              <a:t>.)</a:t>
            </a:r>
          </a:p>
          <a:p>
            <a:r>
              <a:rPr lang="cs-CZ" dirty="0"/>
              <a:t>Jedinec je součástí společnosti, </a:t>
            </a:r>
            <a:r>
              <a:rPr lang="cs-CZ" b="1" dirty="0"/>
              <a:t>každý čin se počítá </a:t>
            </a:r>
            <a:r>
              <a:rPr lang="cs-CZ" dirty="0"/>
              <a:t>(x mniši=dezertéři ze světského života </a:t>
            </a:r>
            <a:r>
              <a:rPr lang="cs-CZ" dirty="0">
                <a:sym typeface="Symbol"/>
              </a:rPr>
              <a:t> buddhismus x Ježíšovo </a:t>
            </a:r>
            <a:r>
              <a:rPr lang="en-US" dirty="0"/>
              <a:t>“</a:t>
            </a:r>
            <a:r>
              <a:rPr lang="cs-CZ" dirty="0"/>
              <a:t>Dle vaší víry se vám staň“ a Zlaté pravidlo) </a:t>
            </a:r>
            <a:r>
              <a:rPr lang="en-US" dirty="0">
                <a:sym typeface="Symbol"/>
              </a:rPr>
              <a:t>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6DD24-80D0-4AB4-8082-C89EA384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 </a:t>
            </a:r>
            <a:r>
              <a:rPr lang="cs-CZ" sz="2000" dirty="0"/>
              <a:t>(</a:t>
            </a:r>
            <a:r>
              <a:rPr lang="cs-CZ" sz="2000" dirty="0" err="1"/>
              <a:t>pokrač</a:t>
            </a:r>
            <a:r>
              <a:rPr lang="cs-CZ" sz="20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CFA2F-E550-424F-A302-1317D19F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573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Práce</a:t>
            </a:r>
            <a:r>
              <a:rPr lang="cs-CZ" dirty="0"/>
              <a:t> – prokletí a otroctví v antice X způsob proměny světa ve jménu dobra (kořeny ekonomie), Benediktovo „</a:t>
            </a:r>
            <a:r>
              <a:rPr lang="cs-CZ" dirty="0" err="1"/>
              <a:t>ora</a:t>
            </a:r>
            <a:r>
              <a:rPr lang="cs-CZ" dirty="0"/>
              <a:t> et </a:t>
            </a:r>
            <a:r>
              <a:rPr lang="cs-CZ" dirty="0" err="1"/>
              <a:t>labora</a:t>
            </a:r>
            <a:r>
              <a:rPr lang="cs-CZ" dirty="0"/>
              <a:t>“ a „zahálka je nepřítel duše“</a:t>
            </a:r>
          </a:p>
          <a:p>
            <a:endParaRPr lang="cs-CZ" dirty="0"/>
          </a:p>
          <a:p>
            <a:r>
              <a:rPr lang="cs-CZ" dirty="0"/>
              <a:t>Péče o </a:t>
            </a:r>
            <a:r>
              <a:rPr lang="cs-CZ" b="1" dirty="0"/>
              <a:t>chudé a nemocné </a:t>
            </a:r>
            <a:r>
              <a:rPr lang="cs-CZ" dirty="0"/>
              <a:t>v sociálních ústavech a nemocnicích (X antičtí pečovatel a lékař)</a:t>
            </a:r>
          </a:p>
          <a:p>
            <a:endParaRPr lang="cs-CZ" dirty="0"/>
          </a:p>
          <a:p>
            <a:r>
              <a:rPr lang="cs-CZ" dirty="0"/>
              <a:t>Západní x Východní (ortodoxní) Evropa: horizontální (lidské) – vertikální (pouze duchovní dějiny)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Západ: zodpovědnost, skutky, rozum, práce → organizace světa → ekonomický a technologický pokrok</a:t>
            </a:r>
          </a:p>
          <a:p>
            <a:pPr>
              <a:buNone/>
            </a:pPr>
            <a:r>
              <a:rPr lang="cs-CZ" dirty="0"/>
              <a:t>  X   Východ: Bůh v středu, podobně v islámu od dob </a:t>
            </a:r>
            <a:r>
              <a:rPr lang="cs-CZ" dirty="0" err="1"/>
              <a:t>Averroese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070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Co je to axiologie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filozofická věda o hodnotách, </a:t>
            </a:r>
          </a:p>
          <a:p>
            <a:pPr>
              <a:buNone/>
            </a:pPr>
            <a:r>
              <a:rPr lang="cs-CZ" dirty="0"/>
              <a:t>    z řeckých</a:t>
            </a:r>
            <a:r>
              <a:rPr lang="en-US" dirty="0"/>
              <a:t> „logos“ = </a:t>
            </a:r>
            <a:r>
              <a:rPr lang="cs-CZ" dirty="0"/>
              <a:t>slovo</a:t>
            </a:r>
          </a:p>
          <a:p>
            <a:pPr>
              <a:buNone/>
            </a:pPr>
            <a:r>
              <a:rPr lang="cs-CZ" dirty="0"/>
              <a:t>                      </a:t>
            </a:r>
            <a:r>
              <a:rPr lang="en-US" dirty="0"/>
              <a:t>„</a:t>
            </a:r>
            <a:r>
              <a:rPr lang="cs-CZ" dirty="0" err="1"/>
              <a:t>axias</a:t>
            </a:r>
            <a:r>
              <a:rPr lang="en-US" dirty="0"/>
              <a:t>“ = </a:t>
            </a:r>
            <a:r>
              <a:rPr lang="cs-CZ" dirty="0"/>
              <a:t>hodnota</a:t>
            </a:r>
          </a:p>
          <a:p>
            <a:pPr>
              <a:buNone/>
            </a:pPr>
            <a:endParaRPr lang="en-US" dirty="0"/>
          </a:p>
          <a:p>
            <a:r>
              <a:rPr lang="cs-CZ" dirty="0"/>
              <a:t>na přelomu 19. a 20. století jako věda </a:t>
            </a:r>
          </a:p>
          <a:p>
            <a:pPr>
              <a:buNone/>
            </a:pPr>
            <a:r>
              <a:rPr lang="cs-CZ" dirty="0"/>
              <a:t>    x </a:t>
            </a:r>
          </a:p>
          <a:p>
            <a:pPr>
              <a:buNone/>
            </a:pPr>
            <a:r>
              <a:rPr lang="cs-CZ" dirty="0"/>
              <a:t>    odvěká touha člověka hledání hodnot ve smyslu „dobrého života“: co je dobro/dobré, co je krásné, co je správné?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dirty="0"/>
              <a:t>Zázrak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Zrození liberální demokracie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průmyslová a technologická revoluce</a:t>
            </a:r>
          </a:p>
          <a:p>
            <a:r>
              <a:rPr lang="en-US" dirty="0"/>
              <a:t>de</a:t>
            </a:r>
            <a:r>
              <a:rPr lang="cs-CZ" dirty="0"/>
              <a:t>-</a:t>
            </a:r>
            <a:r>
              <a:rPr lang="en-US" dirty="0" err="1"/>
              <a:t>sa</a:t>
            </a:r>
            <a:r>
              <a:rPr lang="cs-CZ" dirty="0"/>
              <a:t>k</a:t>
            </a:r>
            <a:r>
              <a:rPr lang="en-US" dirty="0" err="1"/>
              <a:t>raliza</a:t>
            </a:r>
            <a:r>
              <a:rPr lang="cs-CZ" dirty="0" err="1"/>
              <a:t>ce</a:t>
            </a:r>
            <a:r>
              <a:rPr lang="cs-CZ" dirty="0"/>
              <a:t> politiky</a:t>
            </a:r>
            <a:r>
              <a:rPr lang="en-US" dirty="0"/>
              <a:t> </a:t>
            </a:r>
            <a:r>
              <a:rPr lang="cs-CZ" dirty="0"/>
              <a:t>(kromě 20. stol.)</a:t>
            </a:r>
          </a:p>
          <a:p>
            <a:r>
              <a:rPr lang="cs-CZ" dirty="0"/>
              <a:t>vzestup</a:t>
            </a:r>
            <a:r>
              <a:rPr lang="en-US" dirty="0"/>
              <a:t> pluralism</a:t>
            </a:r>
            <a:r>
              <a:rPr lang="cs-CZ" dirty="0"/>
              <a:t>u</a:t>
            </a:r>
            <a:r>
              <a:rPr lang="en-US" dirty="0"/>
              <a:t> a modernity</a:t>
            </a:r>
            <a:endParaRPr lang="cs-CZ" dirty="0"/>
          </a:p>
          <a:p>
            <a:r>
              <a:rPr lang="cs-CZ" dirty="0"/>
              <a:t>(zástupnická) demokracie</a:t>
            </a:r>
          </a:p>
          <a:p>
            <a:r>
              <a:rPr lang="cs-CZ" dirty="0"/>
              <a:t>volební právo</a:t>
            </a:r>
          </a:p>
          <a:p>
            <a:r>
              <a:rPr lang="cs-CZ" dirty="0"/>
              <a:t>nezávislost justice</a:t>
            </a:r>
          </a:p>
          <a:p>
            <a:r>
              <a:rPr lang="cs-CZ" dirty="0"/>
              <a:t>lidská práva</a:t>
            </a:r>
          </a:p>
          <a:p>
            <a:r>
              <a:rPr lang="cs-CZ" dirty="0"/>
              <a:t>náboženská svoboda</a:t>
            </a:r>
          </a:p>
          <a:p>
            <a:r>
              <a:rPr lang="cs-CZ" dirty="0"/>
              <a:t>svoboda projevu</a:t>
            </a:r>
          </a:p>
          <a:p>
            <a:r>
              <a:rPr lang="cs-CZ" dirty="0"/>
              <a:t>diplomacie </a:t>
            </a:r>
          </a:p>
          <a:p>
            <a:r>
              <a:rPr lang="cs-CZ" dirty="0"/>
              <a:t>svoboda myšlení a kritiky</a:t>
            </a:r>
          </a:p>
          <a:p>
            <a:r>
              <a:rPr lang="cs-CZ" dirty="0"/>
              <a:t>obchod</a:t>
            </a:r>
          </a:p>
          <a:p>
            <a:r>
              <a:rPr lang="cs-CZ"/>
              <a:t>ekonomika</a:t>
            </a:r>
            <a:endParaRPr lang="cs-CZ" dirty="0"/>
          </a:p>
          <a:p>
            <a:r>
              <a:rPr lang="cs-CZ" dirty="0"/>
              <a:t>respektování smluv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r>
              <a:rPr lang="cs-CZ" sz="5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30504"/>
            <a:ext cx="8229600" cy="4595660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dirty="0"/>
              <a:t>Proměny, jimiž všemi </a:t>
            </a:r>
          </a:p>
          <a:p>
            <a:pPr marL="0" indent="0" algn="ctr">
              <a:buNone/>
            </a:pPr>
            <a:r>
              <a:rPr lang="cs-CZ" sz="6000" dirty="0"/>
              <a:t>(a žádnými jinými) </a:t>
            </a:r>
          </a:p>
          <a:p>
            <a:pPr marL="0" indent="0" algn="ctr">
              <a:buNone/>
            </a:pPr>
            <a:r>
              <a:rPr lang="cs-CZ" sz="6000" dirty="0"/>
              <a:t>a dlouhodobě prošla</a:t>
            </a:r>
          </a:p>
          <a:p>
            <a:pPr marL="0" indent="0" algn="ctr">
              <a:buNone/>
            </a:pPr>
            <a:r>
              <a:rPr lang="cs-CZ" sz="6000" dirty="0"/>
              <a:t> Západní civilizace 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latinského  substantiva „</a:t>
            </a:r>
            <a:r>
              <a:rPr lang="cs-CZ" dirty="0" err="1"/>
              <a:t>cultura</a:t>
            </a:r>
            <a:r>
              <a:rPr lang="cs-CZ" dirty="0"/>
              <a:t>“ nebo slovesa „</a:t>
            </a:r>
            <a:r>
              <a:rPr lang="cs-CZ" dirty="0" err="1"/>
              <a:t>colere</a:t>
            </a:r>
            <a:r>
              <a:rPr lang="cs-CZ" dirty="0"/>
              <a:t>“ = </a:t>
            </a:r>
            <a:r>
              <a:rPr lang="cs-CZ" dirty="0" err="1"/>
              <a:t>cultivovat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KULTivovat</a:t>
            </a:r>
            <a:r>
              <a:rPr lang="cs-CZ" dirty="0"/>
              <a:t> (nejen) v náboženství </a:t>
            </a:r>
          </a:p>
          <a:p>
            <a:endParaRPr lang="cs-CZ" dirty="0"/>
          </a:p>
          <a:p>
            <a:r>
              <a:rPr lang="cs-CZ" i="1" dirty="0"/>
              <a:t>Co znamená KULTIVOVAT obecně?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6" y="260648"/>
            <a:ext cx="9150966" cy="60959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Cultivate</a:t>
            </a:r>
            <a:r>
              <a:rPr lang="cs-CZ" dirty="0"/>
              <a:t> (</a:t>
            </a:r>
            <a:r>
              <a:rPr lang="cs-CZ" dirty="0" err="1"/>
              <a:t>angl</a:t>
            </a:r>
            <a:r>
              <a:rPr lang="cs-CZ" dirty="0"/>
              <a:t>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Obdělávat, starat se, pečovat o, rozvíjet, vzdělávat </a:t>
            </a:r>
            <a:r>
              <a:rPr lang="cs-CZ" dirty="0">
                <a:sym typeface="Symbol"/>
              </a:rPr>
              <a:t> být aktivní a vytvářet vztah</a:t>
            </a:r>
          </a:p>
          <a:p>
            <a:pPr>
              <a:buNone/>
            </a:pPr>
            <a:r>
              <a:rPr lang="cs-CZ" dirty="0">
                <a:sym typeface="Symbol"/>
              </a:rPr>
              <a:t>     </a:t>
            </a:r>
          </a:p>
          <a:p>
            <a:pPr>
              <a:buNone/>
            </a:pPr>
            <a:r>
              <a:rPr lang="cs-CZ" dirty="0">
                <a:sym typeface="Symbol"/>
              </a:rPr>
              <a:t>    např. agrikultura („</a:t>
            </a:r>
            <a:r>
              <a:rPr lang="cs-CZ" dirty="0" err="1">
                <a:sym typeface="Symbol"/>
              </a:rPr>
              <a:t>ager</a:t>
            </a:r>
            <a:r>
              <a:rPr lang="cs-CZ" dirty="0">
                <a:sym typeface="Symbol"/>
              </a:rPr>
              <a:t>/</a:t>
            </a:r>
            <a:r>
              <a:rPr lang="cs-CZ" dirty="0" err="1">
                <a:sym typeface="Symbol"/>
              </a:rPr>
              <a:t>horti</a:t>
            </a:r>
            <a:r>
              <a:rPr lang="cs-CZ" dirty="0">
                <a:sym typeface="Symbol"/>
              </a:rPr>
              <a:t> + </a:t>
            </a:r>
            <a:r>
              <a:rPr lang="cs-CZ" dirty="0" err="1">
                <a:sym typeface="Symbol"/>
              </a:rPr>
              <a:t>cultura</a:t>
            </a:r>
            <a:r>
              <a:rPr lang="cs-CZ" dirty="0">
                <a:sym typeface="Symbol"/>
              </a:rPr>
              <a:t>“) =</a:t>
            </a:r>
            <a:r>
              <a:rPr lang="en-US" i="1" dirty="0"/>
              <a:t> </a:t>
            </a:r>
            <a:r>
              <a:rPr lang="en-US" i="1" dirty="0" err="1"/>
              <a:t>zemědělství</a:t>
            </a:r>
            <a:r>
              <a:rPr lang="en-US" i="1" dirty="0"/>
              <a:t>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8"/>
            <a:r>
              <a:rPr lang="cs-CZ" dirty="0"/>
              <a:t>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	</a:t>
            </a:r>
          </a:p>
          <a:p>
            <a:pPr>
              <a:buNone/>
            </a:pPr>
            <a:r>
              <a:rPr lang="cs-CZ" dirty="0"/>
              <a:t>			</a:t>
            </a:r>
          </a:p>
        </p:txBody>
      </p:sp>
      <p:pic>
        <p:nvPicPr>
          <p:cNvPr id="4" name="Obrázek 3" descr="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1121" cy="3356992"/>
          </a:xfrm>
          <a:prstGeom prst="rect">
            <a:avLst/>
          </a:prstGeom>
        </p:spPr>
      </p:pic>
      <p:pic>
        <p:nvPicPr>
          <p:cNvPr id="5" name="Obrázek 4" descr="p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21" y="3356992"/>
            <a:ext cx="5271279" cy="35010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soubor </a:t>
            </a:r>
            <a:r>
              <a:rPr lang="cs-CZ" i="1" dirty="0"/>
              <a:t>činností </a:t>
            </a:r>
            <a:r>
              <a:rPr lang="cs-CZ" dirty="0"/>
              <a:t>nabytých jedincem dané společnosti: jazyk, znalosti, náboženství, umění, zákony, morálka, tradice…</a:t>
            </a:r>
          </a:p>
          <a:p>
            <a:pPr lvl="0"/>
            <a:r>
              <a:rPr lang="cs-CZ" dirty="0"/>
              <a:t>není člověku vlastní, musí se jí naučit, aby se stal členem společnosti;</a:t>
            </a:r>
          </a:p>
          <a:p>
            <a:pPr lvl="0"/>
            <a:r>
              <a:rPr lang="cs-CZ" dirty="0"/>
              <a:t>není vytvořena jedincem;</a:t>
            </a:r>
          </a:p>
          <a:p>
            <a:pPr lvl="0"/>
            <a:r>
              <a:rPr lang="cs-CZ" dirty="0"/>
              <a:t>je kolektivní a anonymní, utváří se dlouhodobě;</a:t>
            </a:r>
          </a:p>
          <a:p>
            <a:pPr lvl="0"/>
            <a:r>
              <a:rPr lang="cs-CZ" dirty="0"/>
              <a:t>je udržována pěstováním (!);</a:t>
            </a:r>
          </a:p>
          <a:p>
            <a:pPr lvl="0"/>
            <a:r>
              <a:rPr lang="cs-CZ" dirty="0"/>
              <a:t>spojuje společnost a činí ji odlišnou od jiných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Cultura</a:t>
            </a:r>
            <a:r>
              <a:rPr lang="cs-CZ" i="1" dirty="0"/>
              <a:t> </a:t>
            </a:r>
            <a:r>
              <a:rPr lang="cs-CZ" i="1" dirty="0" err="1"/>
              <a:t>agri</a:t>
            </a:r>
            <a:r>
              <a:rPr lang="cs-CZ" i="1" dirty="0"/>
              <a:t>, </a:t>
            </a:r>
            <a:r>
              <a:rPr lang="cs-CZ" i="1" dirty="0" err="1"/>
              <a:t>animi</a:t>
            </a:r>
            <a:r>
              <a:rPr lang="cs-CZ" i="1" dirty="0"/>
              <a:t> – </a:t>
            </a:r>
            <a:r>
              <a:rPr lang="cs-CZ" dirty="0"/>
              <a:t>kultura s atributy</a:t>
            </a:r>
            <a:endParaRPr lang="cs-CZ" i="1" dirty="0"/>
          </a:p>
          <a:p>
            <a:r>
              <a:rPr lang="cs-CZ" dirty="0"/>
              <a:t>Od 16. století se zaměřením na lidskou činnost (umění) – </a:t>
            </a:r>
            <a:r>
              <a:rPr lang="cs-CZ" i="1" dirty="0"/>
              <a:t>homo </a:t>
            </a:r>
            <a:r>
              <a:rPr lang="cs-CZ" i="1" dirty="0" err="1"/>
              <a:t>faber</a:t>
            </a:r>
            <a:endParaRPr lang="cs-CZ" i="1" dirty="0"/>
          </a:p>
          <a:p>
            <a:r>
              <a:rPr lang="cs-CZ" i="1" dirty="0"/>
              <a:t>→ </a:t>
            </a:r>
            <a:r>
              <a:rPr lang="cs-CZ" dirty="0"/>
              <a:t>ovládnutí přírody kulturou a technikou</a:t>
            </a:r>
            <a:endParaRPr lang="en-US" i="1" dirty="0"/>
          </a:p>
          <a:p>
            <a:r>
              <a:rPr lang="cs-CZ" dirty="0"/>
              <a:t>Vysoká ku</a:t>
            </a:r>
            <a:r>
              <a:rPr lang="en-US" dirty="0" err="1"/>
              <a:t>ltur</a:t>
            </a:r>
            <a:r>
              <a:rPr lang="cs-CZ" dirty="0"/>
              <a:t>a</a:t>
            </a:r>
            <a:endParaRPr lang="en-US" dirty="0"/>
          </a:p>
          <a:p>
            <a:r>
              <a:rPr lang="cs-CZ" dirty="0"/>
              <a:t>Nízká kultura </a:t>
            </a:r>
            <a:r>
              <a:rPr lang="en-US" dirty="0"/>
              <a:t>(</a:t>
            </a:r>
            <a:r>
              <a:rPr lang="en-US" dirty="0" err="1"/>
              <a:t>popul</a:t>
            </a:r>
            <a:r>
              <a:rPr lang="cs-CZ" dirty="0"/>
              <a:t>á</a:t>
            </a:r>
            <a:r>
              <a:rPr lang="en-US" dirty="0"/>
              <a:t>r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r>
              <a:rPr lang="cs-CZ" dirty="0"/>
              <a:t>Dnes směs obou (sub)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je vázána na danou společnost </a:t>
            </a:r>
          </a:p>
          <a:p>
            <a:pPr>
              <a:buNone/>
            </a:pPr>
            <a:r>
              <a:rPr lang="cs-CZ" dirty="0"/>
              <a:t>             </a:t>
            </a:r>
            <a:r>
              <a:rPr lang="en-US" dirty="0"/>
              <a:t>= </a:t>
            </a:r>
            <a:r>
              <a:rPr lang="cs-CZ" dirty="0"/>
              <a:t>naše k</a:t>
            </a:r>
            <a:r>
              <a:rPr lang="en-US" dirty="0" err="1"/>
              <a:t>ultur</a:t>
            </a:r>
            <a:r>
              <a:rPr lang="cs-CZ" dirty="0"/>
              <a:t>a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cs-CZ" dirty="0"/>
              <a:t>Vertikální úrovně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Rodina </a:t>
            </a:r>
            <a:r>
              <a:rPr lang="en-US" dirty="0"/>
              <a:t>(</a:t>
            </a:r>
            <a:r>
              <a:rPr lang="cs-CZ" dirty="0"/>
              <a:t>domov</a:t>
            </a:r>
            <a:r>
              <a:rPr lang="en-US" dirty="0"/>
              <a:t>, </a:t>
            </a:r>
            <a:r>
              <a:rPr lang="cs-CZ" dirty="0"/>
              <a:t>příbuzní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Sousedi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Obec</a:t>
            </a:r>
            <a:r>
              <a:rPr lang="en-US" sz="3200" dirty="0"/>
              <a:t>/ </a:t>
            </a:r>
            <a:r>
              <a:rPr lang="cs-CZ" sz="3200" dirty="0"/>
              <a:t>město</a:t>
            </a:r>
            <a:endParaRPr lang="en-US" sz="3200" dirty="0"/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Okres</a:t>
            </a:r>
            <a:r>
              <a:rPr lang="en-US" sz="3200" dirty="0"/>
              <a:t>/ </a:t>
            </a:r>
            <a:r>
              <a:rPr lang="cs-CZ" sz="3200" dirty="0"/>
              <a:t>Kraj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/>
              <a:t>Stát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1144</Words>
  <Application>Microsoft Office PowerPoint</Application>
  <PresentationFormat>Předvádění na obrazovce (4:3)</PresentationFormat>
  <Paragraphs>168</Paragraphs>
  <Slides>21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sady Office</vt:lpstr>
      <vt:lpstr>Axiologický a kulturní rozměr naší společnosti</vt:lpstr>
      <vt:lpstr> Co je to axiologie? </vt:lpstr>
      <vt:lpstr>Co je kultura?</vt:lpstr>
      <vt:lpstr>Prezentace aplikace PowerPoint</vt:lpstr>
      <vt:lpstr>Cultivate (angl.)</vt:lpstr>
      <vt:lpstr>  </vt:lpstr>
      <vt:lpstr>Kultura</vt:lpstr>
      <vt:lpstr>Kultura</vt:lpstr>
      <vt:lpstr>Kultura</vt:lpstr>
      <vt:lpstr>Kultura</vt:lpstr>
      <vt:lpstr>5 „zázraků“ Západní kultury</vt:lpstr>
      <vt:lpstr>Zázrak 1</vt:lpstr>
      <vt:lpstr>Zázrak 2</vt:lpstr>
      <vt:lpstr>.</vt:lpstr>
      <vt:lpstr>.</vt:lpstr>
      <vt:lpstr>Zázrak 3</vt:lpstr>
      <vt:lpstr>Zázrak 3 (pokrač.)</vt:lpstr>
      <vt:lpstr>Zázrak 4: 11. - 13.stol.</vt:lpstr>
      <vt:lpstr>Zázrak 4: 11. - 13.stol. (pokrač.)</vt:lpstr>
      <vt:lpstr>Zázrak 5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axiological dimension and diversity in education</dc:title>
  <dc:creator>fanous</dc:creator>
  <cp:lastModifiedBy>František Trapl</cp:lastModifiedBy>
  <cp:revision>169</cp:revision>
  <dcterms:created xsi:type="dcterms:W3CDTF">2018-03-23T20:24:39Z</dcterms:created>
  <dcterms:modified xsi:type="dcterms:W3CDTF">2022-03-19T22:51:26Z</dcterms:modified>
</cp:coreProperties>
</file>