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302" r:id="rId2"/>
    <p:sldId id="331" r:id="rId3"/>
    <p:sldId id="334" r:id="rId4"/>
    <p:sldId id="335" r:id="rId5"/>
    <p:sldId id="256" r:id="rId6"/>
    <p:sldId id="306" r:id="rId7"/>
    <p:sldId id="330" r:id="rId8"/>
    <p:sldId id="312" r:id="rId9"/>
    <p:sldId id="313" r:id="rId10"/>
    <p:sldId id="303" r:id="rId11"/>
    <p:sldId id="33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8281" autoAdjust="0"/>
  </p:normalViewPr>
  <p:slideViewPr>
    <p:cSldViewPr>
      <p:cViewPr varScale="1">
        <p:scale>
          <a:sx n="72" d="100"/>
          <a:sy n="72" d="100"/>
        </p:scale>
        <p:origin x="5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5506-2979-47B2-B680-982573AD0293}">
      <dsp:nvSpPr>
        <dsp:cNvPr id="0" name=""/>
        <dsp:cNvSpPr/>
      </dsp:nvSpPr>
      <dsp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sp:txBody>
      <dsp:txXfrm>
        <a:off x="13625" y="12617"/>
        <a:ext cx="4374308" cy="405513"/>
      </dsp:txXfrm>
    </dsp:sp>
    <dsp:sp modelId="{6A4162CB-BC21-477B-8E68-6B94BA49B824}">
      <dsp:nvSpPr>
        <dsp:cNvPr id="0" name=""/>
        <dsp:cNvSpPr/>
      </dsp:nvSpPr>
      <dsp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sp:txBody>
      <dsp:txXfrm>
        <a:off x="13120" y="517968"/>
        <a:ext cx="2848683" cy="405513"/>
      </dsp:txXfrm>
    </dsp:sp>
    <dsp:sp modelId="{A6264F84-5B57-4580-862F-6A5130432980}">
      <dsp:nvSpPr>
        <dsp:cNvPr id="0" name=""/>
        <dsp:cNvSpPr/>
      </dsp:nvSpPr>
      <dsp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sp:txBody>
      <dsp:txXfrm>
        <a:off x="13120" y="1022354"/>
        <a:ext cx="1382170" cy="405513"/>
      </dsp:txXfrm>
    </dsp:sp>
    <dsp:sp modelId="{78F2B049-1064-4636-8044-D941F18DB9C0}">
      <dsp:nvSpPr>
        <dsp:cNvPr id="0" name=""/>
        <dsp:cNvSpPr/>
      </dsp:nvSpPr>
      <dsp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sp:txBody>
      <dsp:txXfrm>
        <a:off x="1479634" y="1022354"/>
        <a:ext cx="1382170" cy="405513"/>
      </dsp:txXfrm>
    </dsp:sp>
    <dsp:sp modelId="{1F0C046C-491A-4884-B007-B570C9660F22}">
      <dsp:nvSpPr>
        <dsp:cNvPr id="0" name=""/>
        <dsp:cNvSpPr/>
      </dsp:nvSpPr>
      <dsp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sp:txBody>
      <dsp:txXfrm>
        <a:off x="3005258" y="517968"/>
        <a:ext cx="1382170" cy="405513"/>
      </dsp:txXfrm>
    </dsp:sp>
    <dsp:sp modelId="{447198FF-58DB-4376-9BC6-927791D7BD00}">
      <dsp:nvSpPr>
        <dsp:cNvPr id="0" name=""/>
        <dsp:cNvSpPr/>
      </dsp:nvSpPr>
      <dsp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sp:txBody>
      <dsp:txXfrm>
        <a:off x="3005763" y="1022388"/>
        <a:ext cx="1382170" cy="40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9540B-8AF4-4C16-9C57-9EF5DB29F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F64CB5-FAF1-4C4E-9363-2ECE6D940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1E3B7A-A286-46D5-A594-819351176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2268F2-E57F-4181-B9F6-6960317F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4485DE-0A54-45DD-B259-299D999B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780C0-4A5E-430C-A8A1-104CA5AEC9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2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C4B99-67A3-4D0C-A151-B0664F86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47BDE9-851B-47D9-B9F4-D40EA3FB9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B1C639-F155-4BCD-8814-6EBC1E9D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8F942F-F6B3-442E-A16A-E081BA664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56E2CC-6E2E-4946-855F-3A55E775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21FE3-0126-4179-BB47-A8BF3A0117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300E85-BD63-4DA6-826C-987C326CD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E9251C-1290-4FE1-B21D-DD2BD9637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B59651-D8F9-4E99-B5B2-8D5CA691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414B6C-0187-4F49-B29E-02894624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6C0C-2024-4C43-85D7-172ECD33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FAC76-F8C1-4029-8309-78A42A869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96A50-710C-4C58-AD38-3AB0A936A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04A33-B62D-4448-9820-71D0D8897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55FB7-4329-46E5-BC2D-455CDE03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87DE68-BF8C-46D3-83AC-2B367CB8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D155C6-471D-4FCC-B45D-853E5348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2746-0134-4E72-AB44-813D08F97A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6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94040-6C65-4A4D-82A4-86368A8D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75CCE5-E6CA-41E7-8E98-F650A8FFB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2AF4D7-3622-4565-B9A4-113B31AA4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437F15-DA5A-4E19-AB29-8B332BBF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E4F0F9-BB7F-48B6-884F-F9E9885C9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2746-0134-4E72-AB44-813D08F97A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DC3F7-9026-4AB2-86F4-16344536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C5173-60C9-49E6-AAB2-263874B30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F04F12-DB6F-40F7-BD49-238C7A9A6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1832B1-BCD5-4EAD-B58B-70452C8F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01473C-53EC-4CAD-ABD7-5AE8E1FB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2474AF-6320-40FA-9C50-7C8DB489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595C6-B0A5-4CA6-B63C-F5B918A7E4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CDECB-5E37-4059-8782-2D42A3A6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0E166D-D4B0-4DC2-AF91-711183A9D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F23D0B-4FC8-4F0D-BAF6-240D30CD5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E5BF8B-B966-408D-BC86-50C86958E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100E7D-34B1-4692-A332-961247622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C1CEAC-192F-4B60-8555-E657549A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27C97A-EA46-46B0-A7CB-CFD5A2B4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52EA26-3905-4FED-A2CD-54853D47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ED182-B09D-45AA-922A-2A460948F1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7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60886-CD8D-4B1B-A44F-B8F213D92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580EEF-9B18-4DC3-AA97-848C6792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C93EF9-5B91-49BC-9378-2E9E06D5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478588-9C07-41D2-BC23-20A9DD34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2746-0134-4E72-AB44-813D08F97A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8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F9D611-3983-4867-B561-3BD4B72A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428E86-8ADE-4007-BA23-E538F8BF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4A4FBB-1D47-400A-9282-8B40CB53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A32C2-23DD-457A-98CC-38E2BFBABB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423A3-9BE0-47AF-8033-04161136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02E72-2FF0-411E-BC55-715460C2E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787A87-C592-4076-96A8-A9194FBB4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32678A-879F-4445-8D6B-CF545887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846D6D-635F-4191-A082-79159B64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02A380-70BB-42D6-9ED0-52335F16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71535-15C9-49A9-A1D3-FE055259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B30A1-5F49-4026-A4C1-3E19DAC7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15B19D6-1F27-4C59-91F4-C1E4D1091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404309-4BC8-4E7B-9C51-68F5AE6A2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4FEA0C-5914-4A7F-B619-637EFE6B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44D04E-EF56-4B5C-8962-2B463F6E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336F99-B678-4CC8-BEE2-A17E81A8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460FB-4A20-48B6-A391-F88B1A6EF6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1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3B7BEA-8CB2-4AC6-B489-F3DAFFC1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FEEC78-F879-4DF0-809E-5FF6409F9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E1AFE9-B842-4477-9DD6-F8460C260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56955C-FF9D-4BDB-8FAD-F9E6FF454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731ACE-E756-48A6-B3CD-DC772545C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0E2746-0134-4E72-AB44-813D08F97A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3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sobnos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altLang="cs-CZ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 je to osobnost?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body" idx="1"/>
          </p:nvPr>
        </p:nvSpPr>
        <p:spPr>
          <a:xfrm>
            <a:off x="2284026" y="4074718"/>
            <a:ext cx="45788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</a:pPr>
            <a:endParaRPr lang="en-US" altLang="cs-CZ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algn="ctr" defTabSz="914400">
              <a:spcBef>
                <a:spcPts val="1000"/>
              </a:spcBef>
            </a:pPr>
            <a:endParaRPr lang="en-US" altLang="cs-CZ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2600" y="321734"/>
            <a:ext cx="8178799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en-US" altLang="cs-CZ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Psychologie osobnosti – předmět zkoumání III.: 3 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2600" y="1782981"/>
            <a:ext cx="8178799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altLang="cs-CZ" sz="1700" b="1" dirty="0" err="1"/>
              <a:t>Biologické</a:t>
            </a:r>
            <a:r>
              <a:rPr lang="en-US" altLang="cs-CZ" sz="1700" b="1" dirty="0"/>
              <a:t> </a:t>
            </a:r>
            <a:r>
              <a:rPr lang="en-US" altLang="cs-CZ" sz="1700" b="1" dirty="0" err="1"/>
              <a:t>faktory</a:t>
            </a:r>
            <a:r>
              <a:rPr lang="en-US" altLang="cs-CZ" sz="1700" b="1" dirty="0"/>
              <a:t> (</a:t>
            </a:r>
            <a:r>
              <a:rPr lang="en-US" altLang="cs-CZ" sz="1700" b="1" dirty="0" err="1"/>
              <a:t>vliv</a:t>
            </a:r>
            <a:r>
              <a:rPr lang="en-US" altLang="cs-CZ" sz="1700" b="1" dirty="0"/>
              <a:t> </a:t>
            </a:r>
            <a:r>
              <a:rPr lang="en-US" altLang="cs-CZ" sz="1700" b="1" dirty="0" err="1"/>
              <a:t>na</a:t>
            </a:r>
            <a:r>
              <a:rPr lang="en-US" altLang="cs-CZ" sz="1700" b="1" dirty="0"/>
              <a:t> </a:t>
            </a:r>
            <a:r>
              <a:rPr lang="en-US" altLang="cs-CZ" sz="1700" b="1" dirty="0" err="1"/>
              <a:t>vlohy</a:t>
            </a:r>
            <a:r>
              <a:rPr lang="en-US" altLang="cs-CZ" sz="1700" b="1" dirty="0"/>
              <a:t>, temperament)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altLang="cs-CZ" sz="1700" b="1" dirty="0"/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altLang="cs-CZ" sz="1700" b="1" dirty="0" err="1"/>
              <a:t>Sociální</a:t>
            </a:r>
            <a:r>
              <a:rPr lang="en-US" altLang="cs-CZ" sz="1700" b="1" dirty="0"/>
              <a:t> </a:t>
            </a:r>
            <a:r>
              <a:rPr lang="en-US" altLang="cs-CZ" sz="1700" b="1" dirty="0" err="1"/>
              <a:t>faktory</a:t>
            </a:r>
            <a:r>
              <a:rPr lang="en-US" altLang="cs-CZ" sz="1700" b="1" dirty="0"/>
              <a:t> (</a:t>
            </a:r>
            <a:r>
              <a:rPr lang="en-US" altLang="cs-CZ" sz="1700" b="1" dirty="0" err="1"/>
              <a:t>charakter</a:t>
            </a:r>
            <a:r>
              <a:rPr lang="en-US" altLang="cs-CZ" sz="1700" b="1" dirty="0"/>
              <a:t>…)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altLang="cs-CZ" sz="1700" b="1" dirty="0"/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altLang="cs-CZ" sz="1700" b="1" dirty="0" err="1"/>
              <a:t>Sebeutváření</a:t>
            </a:r>
            <a:r>
              <a:rPr lang="en-US" altLang="cs-CZ" sz="1700" b="1" dirty="0"/>
              <a:t> ( </a:t>
            </a:r>
            <a:r>
              <a:rPr lang="en-US" altLang="cs-CZ" sz="1700" b="1" dirty="0" err="1"/>
              <a:t>moje</a:t>
            </a:r>
            <a:r>
              <a:rPr lang="en-US" altLang="cs-CZ" sz="1700" b="1" dirty="0"/>
              <a:t> </a:t>
            </a:r>
            <a:r>
              <a:rPr lang="en-US" altLang="cs-CZ" sz="1700" b="1" dirty="0" err="1"/>
              <a:t>vlastní</a:t>
            </a:r>
            <a:r>
              <a:rPr lang="en-US" altLang="cs-CZ" sz="1700" b="1" dirty="0"/>
              <a:t> cesta, </a:t>
            </a:r>
            <a:r>
              <a:rPr lang="en-US" altLang="cs-CZ" sz="1700" b="1" dirty="0" err="1"/>
              <a:t>sebevýchova</a:t>
            </a:r>
            <a:r>
              <a:rPr lang="en-US" altLang="cs-CZ" sz="1700" b="1" dirty="0"/>
              <a:t>, </a:t>
            </a:r>
            <a:r>
              <a:rPr lang="en-US" altLang="cs-CZ" sz="1700" b="1" dirty="0" err="1"/>
              <a:t>sebeurčení</a:t>
            </a:r>
            <a:r>
              <a:rPr lang="en-US" altLang="cs-CZ" sz="1700" dirty="0"/>
              <a:t>)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altLang="cs-CZ" sz="1700" dirty="0"/>
          </a:p>
          <a:p>
            <a:pPr algn="l" defTabSz="914400"/>
            <a:endParaRPr lang="cs-CZ" altLang="cs-CZ" sz="1700" u="sng" dirty="0"/>
          </a:p>
          <a:p>
            <a:pPr algn="l" defTabSz="914400"/>
            <a:r>
              <a:rPr lang="en-US" altLang="cs-CZ" sz="1700" u="sng" dirty="0" err="1"/>
              <a:t>Věčná</a:t>
            </a:r>
            <a:r>
              <a:rPr lang="en-US" altLang="cs-CZ" sz="1700" u="sng" dirty="0"/>
              <a:t> </a:t>
            </a:r>
            <a:r>
              <a:rPr lang="en-US" altLang="cs-CZ" sz="1700" u="sng" dirty="0" err="1"/>
              <a:t>otázka</a:t>
            </a:r>
            <a:r>
              <a:rPr lang="en-US" altLang="cs-CZ" sz="1700" u="sng" dirty="0"/>
              <a:t>: Co </a:t>
            </a:r>
            <a:r>
              <a:rPr lang="en-US" altLang="cs-CZ" sz="1700" u="sng" dirty="0" err="1"/>
              <a:t>má</a:t>
            </a:r>
            <a:r>
              <a:rPr lang="en-US" altLang="cs-CZ" sz="1700" u="sng" dirty="0"/>
              <a:t> </a:t>
            </a:r>
            <a:r>
              <a:rPr lang="en-US" altLang="cs-CZ" sz="1700" u="sng" dirty="0" err="1"/>
              <a:t>největší</a:t>
            </a:r>
            <a:r>
              <a:rPr lang="en-US" altLang="cs-CZ" sz="1700" u="sng" dirty="0"/>
              <a:t> </a:t>
            </a:r>
            <a:r>
              <a:rPr lang="en-US" altLang="cs-CZ" sz="1700" u="sng" dirty="0" err="1"/>
              <a:t>vliv</a:t>
            </a:r>
            <a:r>
              <a:rPr lang="en-US" altLang="cs-CZ" sz="1700" u="sng" dirty="0"/>
              <a:t> </a:t>
            </a:r>
            <a:r>
              <a:rPr lang="en-US" altLang="cs-CZ" sz="1700" u="sng" dirty="0" err="1"/>
              <a:t>na</a:t>
            </a:r>
            <a:r>
              <a:rPr lang="en-US" altLang="cs-CZ" sz="1700" u="sng" dirty="0"/>
              <a:t> </a:t>
            </a:r>
            <a:r>
              <a:rPr lang="en-US" altLang="cs-CZ" sz="1700" u="sng" dirty="0" err="1"/>
              <a:t>utváření</a:t>
            </a:r>
            <a:r>
              <a:rPr lang="en-US" altLang="cs-CZ" sz="1700" u="sng" dirty="0"/>
              <a:t> </a:t>
            </a:r>
            <a:r>
              <a:rPr lang="en-US" altLang="cs-CZ" sz="1700" u="sng" dirty="0" err="1"/>
              <a:t>naší</a:t>
            </a:r>
            <a:r>
              <a:rPr lang="en-US" altLang="cs-CZ" sz="1700" u="sng" dirty="0"/>
              <a:t> </a:t>
            </a:r>
            <a:r>
              <a:rPr lang="en-US" altLang="cs-CZ" sz="1700" u="sng" dirty="0" err="1"/>
              <a:t>osobnosti</a:t>
            </a:r>
            <a:r>
              <a:rPr lang="en-US" altLang="cs-CZ" sz="1700" u="sng" dirty="0"/>
              <a:t>?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altLang="cs-CZ" sz="1700" dirty="0"/>
              <a:t>Nature x nurture</a:t>
            </a:r>
            <a:endParaRPr lang="cs-CZ" altLang="cs-CZ" sz="1700" dirty="0"/>
          </a:p>
          <a:p>
            <a:pPr algn="l" defTabSz="914400"/>
            <a:r>
              <a:rPr lang="cs-CZ" altLang="cs-CZ" sz="1700" dirty="0"/>
              <a:t>????</a:t>
            </a:r>
          </a:p>
          <a:p>
            <a:pPr algn="l" defTabSz="914400"/>
            <a:r>
              <a:rPr lang="cs-CZ" altLang="cs-CZ" sz="1700" dirty="0"/>
              <a:t>Pojďme se podívat na Váš obrázek člověka….</a:t>
            </a:r>
            <a:endParaRPr lang="en-US" altLang="cs-CZ" sz="1700" dirty="0"/>
          </a:p>
          <a:p>
            <a:pPr algn="l" defTabSz="914400"/>
            <a:endParaRPr lang="cs-CZ" altLang="cs-CZ" sz="1700" u="sng" dirty="0"/>
          </a:p>
          <a:p>
            <a:pPr algn="l" defTabSz="914400"/>
            <a:endParaRPr lang="en-US" altLang="cs-CZ" sz="1700" u="sng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8">
            <a:extLst>
              <a:ext uri="{FF2B5EF4-FFF2-40B4-BE49-F238E27FC236}">
                <a16:creationId xmlns:a16="http://schemas.microsoft.com/office/drawing/2014/main" id="{FB9B907B-F9A2-45A5-BDBA-C371127CA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7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7BE537-9382-4D99-BB46-5915B780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038" y="166329"/>
            <a:ext cx="4961110" cy="598376"/>
          </a:xfrm>
        </p:spPr>
        <p:txBody>
          <a:bodyPr anchor="t">
            <a:normAutofit/>
          </a:bodyPr>
          <a:lstStyle/>
          <a:p>
            <a:r>
              <a:rPr lang="cs-CZ" dirty="0"/>
              <a:t>Otázky k Vaší práci:</a:t>
            </a:r>
          </a:p>
        </p:txBody>
      </p:sp>
      <p:pic>
        <p:nvPicPr>
          <p:cNvPr id="5" name="Picture 4" descr="Skupina barevných dřevěných figurek">
            <a:extLst>
              <a:ext uri="{FF2B5EF4-FFF2-40B4-BE49-F238E27FC236}">
                <a16:creationId xmlns:a16="http://schemas.microsoft.com/office/drawing/2014/main" id="{EED2A02E-9407-4C08-99E1-09F2D63E19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79" r="43511" b="2"/>
          <a:stretch/>
        </p:blipFill>
        <p:spPr>
          <a:xfrm>
            <a:off x="516325" y="-9525"/>
            <a:ext cx="2688575" cy="6867525"/>
          </a:xfrm>
          <a:prstGeom prst="rect">
            <a:avLst/>
          </a:prstGeom>
        </p:spPr>
      </p:pic>
      <p:sp>
        <p:nvSpPr>
          <p:cNvPr id="31" name="Freeform 6">
            <a:extLst>
              <a:ext uri="{FF2B5EF4-FFF2-40B4-BE49-F238E27FC236}">
                <a16:creationId xmlns:a16="http://schemas.microsoft.com/office/drawing/2014/main" id="{FC72A6E7-EEB3-4011-AFDE-5D01CF93E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8CD93300-52E3-4A04-AB11-4E86A29BE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6BF2C-BACC-4B43-8D5B-B85D98CD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88" y="931034"/>
            <a:ext cx="4961110" cy="5926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>
                    <a:alpha val="60000"/>
                  </a:schemeClr>
                </a:solidFill>
              </a:rPr>
              <a:t>Vytvořili jste svoji vlastní osobnost:</a:t>
            </a:r>
          </a:p>
          <a:p>
            <a:endParaRPr lang="cs-CZ" sz="1800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chemeClr val="tx1">
                    <a:alpha val="60000"/>
                  </a:schemeClr>
                </a:solidFill>
              </a:rPr>
              <a:t>Otázky pro skupinu/ mluvčího: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 Popište, jak jste  uvažovali u jejího tvoření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- proč jste zvolili/vytvořili takovou osobnost, jakou jste zvolili?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jak jste přiřazovali/ tvořili vlastnosti – podle čeho?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co je na Vaší osobnosti zajímavého?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co Vám nešlo, co byl problém a proč?</a:t>
            </a:r>
          </a:p>
          <a:p>
            <a:pPr>
              <a:buFontTx/>
              <a:buChar char="-"/>
            </a:pPr>
            <a:endParaRPr lang="cs-CZ" sz="1800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chemeClr val="tx1">
                    <a:alpha val="60000"/>
                  </a:schemeClr>
                </a:solidFill>
              </a:rPr>
              <a:t>Otázky pro všechny: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Vrozené x získané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Osobnost a její vlastnosti x složky osobnosti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Fyzická podoba x osobnost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Další charakteristiky x osobnost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>
                    <a:alpha val="60000"/>
                  </a:schemeClr>
                </a:solidFill>
              </a:rPr>
              <a:t>Stvořená x skutečná osobnost – jak usuzujeme na vlastnosti</a:t>
            </a:r>
          </a:p>
          <a:p>
            <a:pPr>
              <a:buFontTx/>
              <a:buChar char="-"/>
            </a:pPr>
            <a:endParaRPr lang="cs-CZ" sz="11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9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6591" y="365126"/>
            <a:ext cx="7958759" cy="1325563"/>
          </a:xfrm>
        </p:spPr>
        <p:txBody>
          <a:bodyPr/>
          <a:lstStyle/>
          <a:p>
            <a:r>
              <a:rPr lang="cs-CZ" sz="2400" dirty="0"/>
              <a:t>Úkol č. 1: Namalujte si člověka…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729" y="1988840"/>
            <a:ext cx="3725756" cy="371526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96F13AF-32A9-4481-B42B-1EA044F4E971}"/>
              </a:ext>
            </a:extLst>
          </p:cNvPr>
          <p:cNvSpPr txBox="1"/>
          <p:nvPr/>
        </p:nvSpPr>
        <p:spPr>
          <a:xfrm>
            <a:off x="395536" y="2276872"/>
            <a:ext cx="4248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Může být skutečný nebo fiktivní, nebo Vámi vymyšlený</a:t>
            </a:r>
          </a:p>
          <a:p>
            <a:pPr marL="285750" indent="-285750">
              <a:buFontTx/>
              <a:buChar char="-"/>
            </a:pPr>
            <a:r>
              <a:rPr lang="cs-CZ" dirty="0"/>
              <a:t>Jméno</a:t>
            </a:r>
          </a:p>
          <a:p>
            <a:pPr marL="285750" indent="-285750">
              <a:buFontTx/>
              <a:buChar char="-"/>
            </a:pPr>
            <a:r>
              <a:rPr lang="cs-CZ" dirty="0"/>
              <a:t>Věk</a:t>
            </a:r>
          </a:p>
          <a:p>
            <a:pPr marL="285750" indent="-285750">
              <a:buFontTx/>
              <a:buChar char="-"/>
            </a:pPr>
            <a:r>
              <a:rPr lang="cs-CZ" dirty="0"/>
              <a:t>Povolání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Rodinný stav</a:t>
            </a:r>
          </a:p>
          <a:p>
            <a:pPr marL="285750" indent="-285750">
              <a:buFontTx/>
              <a:buChar char="-"/>
            </a:pPr>
            <a:r>
              <a:rPr lang="cs-CZ" dirty="0"/>
              <a:t>Kdy bydli nebo odkud je</a:t>
            </a:r>
          </a:p>
          <a:p>
            <a:pPr marL="285750" indent="-285750">
              <a:buFontTx/>
              <a:buChar char="-"/>
            </a:pPr>
            <a:r>
              <a:rPr lang="cs-CZ" dirty="0"/>
              <a:t>5 charakteristik/ vlastností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71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02A9F6-C04C-4EC3-A086-8DE3B688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Vytvořte vlastní….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DB8BE-EBA4-42CE-83AC-6A8FC9E70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1" y="1782981"/>
            <a:ext cx="3006288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-228600" defTabSz="914400"/>
            <a:r>
              <a:rPr lang="en-US" sz="1700"/>
              <a:t>definici osobnosti</a:t>
            </a:r>
          </a:p>
          <a:p>
            <a:pPr marL="0" indent="-228600" defTabSz="914400"/>
            <a:endParaRPr lang="en-US" sz="17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760545" cy="2017580"/>
            <a:chOff x="0" y="4601497"/>
            <a:chExt cx="1014060" cy="2017580"/>
          </a:xfrm>
        </p:grpSpPr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objekt, hodiny, oranžová, vsedě&#10;&#10;Popis byl vytvořen automaticky">
            <a:extLst>
              <a:ext uri="{FF2B5EF4-FFF2-40B4-BE49-F238E27FC236}">
                <a16:creationId xmlns:a16="http://schemas.microsoft.com/office/drawing/2014/main" id="{7ED46334-15B5-4787-A197-1D0148EC41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1068"/>
          <a:stretch/>
        </p:blipFill>
        <p:spPr>
          <a:xfrm>
            <a:off x="4111977" y="1782981"/>
            <a:ext cx="4408935" cy="4361892"/>
          </a:xfrm>
          <a:prstGeom prst="rect">
            <a:avLst/>
          </a:prstGeom>
          <a:noFill/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14467" y="1"/>
            <a:ext cx="729532" cy="1935307"/>
            <a:chOff x="10918968" y="713127"/>
            <a:chExt cx="1273032" cy="25328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B80B2852-BF2B-4D1C-91EF-DC661ABAE50E}"/>
              </a:ext>
            </a:extLst>
          </p:cNvPr>
          <p:cNvSpPr txBox="1"/>
          <p:nvPr/>
        </p:nvSpPr>
        <p:spPr>
          <a:xfrm>
            <a:off x="6342110" y="5944818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sz="700">
                <a:solidFill>
                  <a:srgbClr val="FFFFFF"/>
                </a:solidFill>
                <a:hlinkClick r:id="rId3" tooltip="https://cs.wikipedia.org/wiki/Osobno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cs-CZ" sz="700">
                <a:solidFill>
                  <a:srgbClr val="FFFFFF"/>
                </a:solidFill>
              </a:rPr>
              <a:t> od autora Neznámý autor s licencí </a:t>
            </a:r>
            <a:r>
              <a:rPr lang="cs-CZ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cs-CZ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4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A5AE82-4FD1-4C6E-A933-0309ED50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cs-CZ" sz="3100"/>
              <a:t>Definice oficiální – která se Vám líbí?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F5190-C094-423A-A1FD-538FEDC41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600"/>
              <a:t>Osobnost je jednotná psychofyziologická celost, integrace dynamických vztahů mezi biologickými (konstitučními) a sociálními momenty. (K.Gotschaldt)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6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/>
              <a:t>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6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/>
              <a:t>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6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/>
              <a:t>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/>
              <a:t>	(J. B. Watson)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6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/>
              <a:t>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/>
              <a:t>	(Peters)</a:t>
            </a:r>
          </a:p>
          <a:p>
            <a:pPr eaLnBrk="1" hangingPunct="1">
              <a:buFont typeface="Wingdings" pitchFamily="2" charset="2"/>
              <a:buNone/>
            </a:pPr>
            <a:endParaRPr lang="en-US" altLang="cs-CZ" sz="1600"/>
          </a:p>
          <a:p>
            <a:endParaRPr lang="cs-CZ" sz="16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2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55239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Psychologie osobnosti  x další disciplíny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2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25642" y="741074"/>
            <a:ext cx="687472" cy="51560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6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12651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18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826041" y="-81546"/>
            <a:ext cx="1827638" cy="1032742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909679" y="502817"/>
            <a:ext cx="645368" cy="48402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22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6567" y="6115501"/>
            <a:ext cx="1120885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24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5472" y="6453143"/>
            <a:ext cx="611178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Postavení obecné psychologie a ostatních oborů</a:t>
            </a:r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cs-CZ" altLang="cs-CZ" sz="3100"/>
              <a:t>Psychologie osobnosti: předmět zkoumání I.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r>
              <a:rPr lang="cs-CZ" altLang="cs-CZ" sz="1700" b="1" dirty="0"/>
              <a:t>Dvě rozdílné cesty psychologie osobnosti:</a:t>
            </a:r>
          </a:p>
          <a:p>
            <a:endParaRPr lang="cs-CZ" altLang="cs-CZ" sz="1700" b="1" dirty="0"/>
          </a:p>
          <a:p>
            <a:r>
              <a:rPr lang="cs-CZ" altLang="cs-CZ" sz="1700" b="1" dirty="0"/>
              <a:t>A) zkoumání jednotlivých složek osobnosti: </a:t>
            </a:r>
            <a:r>
              <a:rPr lang="cs-CZ" altLang="cs-CZ" sz="1700" dirty="0"/>
              <a:t>temperament, charakter, sebepojetí, motivace…</a:t>
            </a:r>
          </a:p>
          <a:p>
            <a:r>
              <a:rPr lang="cs-CZ" altLang="cs-CZ" sz="1700" dirty="0"/>
              <a:t>a toho, jak se k těmto dílčím složkám vztahují různé teorie</a:t>
            </a:r>
          </a:p>
          <a:p>
            <a:endParaRPr lang="cs-CZ" altLang="cs-CZ" sz="1700" b="1" dirty="0"/>
          </a:p>
          <a:p>
            <a:r>
              <a:rPr lang="cs-CZ" altLang="cs-CZ" sz="1700" b="1" dirty="0"/>
              <a:t>B) pohled na komplex osobnosti prostřednictvím jednotlivých teorií různých autorů</a:t>
            </a:r>
          </a:p>
          <a:p>
            <a:pPr lvl="2"/>
            <a:r>
              <a:rPr lang="cs-CZ" altLang="cs-CZ" sz="1700" dirty="0"/>
              <a:t>behaviorismus – Watson, </a:t>
            </a:r>
            <a:r>
              <a:rPr lang="cs-CZ" altLang="cs-CZ" sz="1700" dirty="0" err="1"/>
              <a:t>Skinner</a:t>
            </a:r>
            <a:r>
              <a:rPr lang="cs-CZ" altLang="cs-CZ" sz="1700" dirty="0"/>
              <a:t>,…</a:t>
            </a:r>
          </a:p>
          <a:p>
            <a:pPr lvl="2"/>
            <a:r>
              <a:rPr lang="cs-CZ" altLang="cs-CZ" sz="1700" dirty="0"/>
              <a:t>psychoanalýza – Freud, Jung, Adler, Horneyová,…</a:t>
            </a:r>
          </a:p>
          <a:p>
            <a:pPr lvl="2"/>
            <a:r>
              <a:rPr lang="cs-CZ" altLang="cs-CZ" sz="1700" dirty="0"/>
              <a:t>humanistická – Roger, </a:t>
            </a:r>
            <a:r>
              <a:rPr lang="cs-CZ" altLang="cs-CZ" sz="1700" dirty="0" err="1"/>
              <a:t>Maslow</a:t>
            </a:r>
            <a:endParaRPr lang="cs-CZ" altLang="cs-CZ" sz="17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3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cs-CZ" sz="3100"/>
              <a:t>Psychologie osobnosti – předmět zkoumání II.: Triáda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dirty="0"/>
              <a:t>….. v obecnosti se věnuje všem třem složkám tzv. psychologické triády – tedy tomu jak </a:t>
            </a:r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r>
              <a:rPr lang="cs-CZ" sz="1700" b="1" dirty="0"/>
              <a:t>člověk myslí, cítí a chová se</a:t>
            </a:r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r>
              <a:rPr lang="cs-CZ" sz="1700" dirty="0"/>
              <a:t>Psychologie osobnosti zkoumá:</a:t>
            </a:r>
          </a:p>
          <a:p>
            <a:r>
              <a:rPr lang="cs-CZ" sz="1700" dirty="0"/>
              <a:t>Každou složku zvlášť</a:t>
            </a:r>
          </a:p>
          <a:p>
            <a:r>
              <a:rPr lang="cs-CZ" sz="1700" dirty="0"/>
              <a:t>Tyto složky v kombinaci</a:t>
            </a:r>
          </a:p>
          <a:p>
            <a:r>
              <a:rPr lang="cs-CZ" sz="1700" dirty="0"/>
              <a:t>Tyto složky v rozporu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6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 Otázka: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cs-CZ" sz="1800" b="1" dirty="0"/>
          </a:p>
          <a:p>
            <a:pPr marL="0" indent="0">
              <a:lnSpc>
                <a:spcPct val="150000"/>
              </a:lnSpc>
              <a:buNone/>
            </a:pPr>
            <a:endParaRPr lang="cs-CZ" sz="1800" b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Emoce</a:t>
            </a:r>
            <a:r>
              <a:rPr lang="cs-CZ" sz="1800" dirty="0"/>
              <a:t> jsou složkou osobnosti, která z velké části zahrnuje vnitřní procesy v člověku, </a:t>
            </a:r>
            <a:r>
              <a:rPr lang="cs-CZ" sz="1800" b="1" dirty="0"/>
              <a:t>co by se stalo, kdyby ale ze světa vymizely</a:t>
            </a:r>
            <a:r>
              <a:rPr lang="cs-CZ" sz="1800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(Další úvahy k psychologii Emocí v </a:t>
            </a:r>
            <a:r>
              <a:rPr lang="cs-CZ" sz="1800" dirty="0" err="1"/>
              <a:t>elearningu</a:t>
            </a:r>
            <a:r>
              <a:rPr lang="cs-CZ" sz="1800" dirty="0"/>
              <a:t>)</a:t>
            </a:r>
          </a:p>
          <a:p>
            <a:pPr>
              <a:lnSpc>
                <a:spcPct val="15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02087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516</Words>
  <Application>Microsoft Office PowerPoint</Application>
  <PresentationFormat>Předvádění na obrazovce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Motiv Office</vt:lpstr>
      <vt:lpstr>Co je to osobnost?</vt:lpstr>
      <vt:lpstr>Úkol č. 1: Namalujte si člověka…</vt:lpstr>
      <vt:lpstr>Vytvořte vlastní….</vt:lpstr>
      <vt:lpstr>Definice oficiální – která se Vám líbí?</vt:lpstr>
      <vt:lpstr>Prezentace aplikace PowerPoint</vt:lpstr>
      <vt:lpstr>Postavení obecné psychologie a ostatních oborů</vt:lpstr>
      <vt:lpstr>Psychologie osobnosti: předmět zkoumání I.</vt:lpstr>
      <vt:lpstr>Psychologie osobnosti – předmět zkoumání II.: Triáda</vt:lpstr>
      <vt:lpstr> Otázka:</vt:lpstr>
      <vt:lpstr>Psychologie osobnosti – předmět zkoumání III.: 3 pilíře utváření osobnosti</vt:lpstr>
      <vt:lpstr>Otázky k Vaší práci: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osobnost?</dc:title>
  <dc:creator>mirek filip</dc:creator>
  <cp:lastModifiedBy>mirek filip</cp:lastModifiedBy>
  <cp:revision>7</cp:revision>
  <dcterms:created xsi:type="dcterms:W3CDTF">2020-11-30T16:12:19Z</dcterms:created>
  <dcterms:modified xsi:type="dcterms:W3CDTF">2021-03-27T08:50:09Z</dcterms:modified>
</cp:coreProperties>
</file>