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notesMasterIdLst>
    <p:notesMasterId r:id="rId31"/>
  </p:notesMasterIdLst>
  <p:sldIdLst>
    <p:sldId id="258" r:id="rId13"/>
    <p:sldId id="259" r:id="rId14"/>
    <p:sldId id="260" r:id="rId15"/>
    <p:sldId id="26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702A9-8698-4E10-A19F-2A0BB812108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C4165-1DA6-45BB-A69A-C8D6E72ECF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C4165-1DA6-45BB-A69A-C8D6E72ECFE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5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5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339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BD9B0-3360-44EB-A5F9-93A89A616AD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56030"/>
      </p:ext>
    </p:extLst>
  </p:cSld>
  <p:clrMapOvr>
    <a:masterClrMapping/>
  </p:clrMapOvr>
  <p:transition>
    <p:zoom dir="in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770B4-96E3-44CB-BFC6-52081853C2F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34205"/>
      </p:ext>
    </p:extLst>
  </p:cSld>
  <p:clrMapOvr>
    <a:masterClrMapping/>
  </p:clrMapOvr>
  <p:transition>
    <p:zoom dir="in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760F8-3DED-49FE-BDAE-F73D75A0B79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39186"/>
      </p:ext>
    </p:extLst>
  </p:cSld>
  <p:clrMapOvr>
    <a:masterClrMapping/>
  </p:clrMapOvr>
  <p:transition>
    <p:zoom dir="in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9D84C-80EC-4DA0-8BC8-29CDC5BB802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6823"/>
      </p:ext>
    </p:extLst>
  </p:cSld>
  <p:clrMapOvr>
    <a:masterClrMapping/>
  </p:clrMapOvr>
  <p:transition>
    <p:zoom dir="in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3BF5-EE28-49F3-8907-12A56D57B9C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84207"/>
      </p:ext>
    </p:extLst>
  </p:cSld>
  <p:clrMapOvr>
    <a:masterClrMapping/>
  </p:clrMapOvr>
  <p:transition>
    <p:zoom dir="in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79781-F029-4776-9CC7-FD5A604210C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48464"/>
      </p:ext>
    </p:extLst>
  </p:cSld>
  <p:clrMapOvr>
    <a:masterClrMapping/>
  </p:clrMapOvr>
  <p:transition>
    <p:zoom dir="in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8CBB-DBB0-4CC2-8B19-58B9FC1DD2B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29989"/>
      </p:ext>
    </p:extLst>
  </p:cSld>
  <p:clrMapOvr>
    <a:masterClrMapping/>
  </p:clrMapOvr>
  <p:transition>
    <p:zoom dir="in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D2A4A-F6F3-4F95-AD57-C8D0AFD51F6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87431"/>
      </p:ext>
    </p:extLst>
  </p:cSld>
  <p:clrMapOvr>
    <a:masterClrMapping/>
  </p:clrMapOvr>
  <p:transition>
    <p:zoom dir="in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84B80-A123-40E4-9C80-12D22637493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21165"/>
      </p:ext>
    </p:extLst>
  </p:cSld>
  <p:clrMapOvr>
    <a:masterClrMapping/>
  </p:clrMapOvr>
  <p:transition>
    <p:zoom dir="in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3D3A7-ABDC-4F48-B2D1-3E3F7F298B1E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87834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803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B4981-BEE8-460A-98DB-6A76532A338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47117"/>
      </p:ext>
    </p:extLst>
  </p:cSld>
  <p:clrMapOvr>
    <a:masterClrMapping/>
  </p:clrMapOvr>
  <p:transition>
    <p:zoom dir="in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575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783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54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930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142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61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222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266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2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491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795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18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446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973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840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578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968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947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262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34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592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921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07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9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92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01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35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63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85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81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54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95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1651-61BD-4D14-8174-476DCC131A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9F28-2FEA-42FD-BC90-37C9CF3AC84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70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B287-862D-42B8-AF98-B50EA5CAB8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BBF7-8FCF-486D-9E9C-4FC48967E4A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49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DF03-5C11-46DE-BBFA-FF5F5469737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614F-E4A9-42D6-8224-3BAC13FCC0F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93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31F5-6B31-42F3-A971-BF5DFA08DC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B92-1863-435B-8CA4-56F566C152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24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2EA3-EEAB-4CA3-B08B-74CC65B5C2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663D-9CEF-406D-A4AE-43CDAD4C19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04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7006-F14D-4170-A9AC-EEF069C477F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0F9B-0969-4853-86AE-B18364AF381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31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AA93-28B2-4B78-8F17-BB5101328C8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7A74-7D25-4E94-BCBB-69478F65084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5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74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9D73-130B-4CF7-958A-B9518F44A39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1E51-2F9C-41AF-BF92-5B136734E7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34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2A03-B801-4167-B869-04197D984AD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B3F0-7B5F-43EA-8DD0-5465C41564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97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BBCE-9809-44CB-BD36-309E0577C5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9D97-7ED0-4883-8D5A-A24BDBB8EA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38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18A2-E75A-4ADE-966A-689D82BEE6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3C0C-AE9E-4905-B9E1-C85BB108FCF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17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D2A79-6C64-4834-915F-31FA5440E87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44321"/>
      </p:ext>
    </p:extLst>
  </p:cSld>
  <p:clrMapOvr>
    <a:masterClrMapping/>
  </p:clrMapOvr>
  <p:transition>
    <p:check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DF45F-FD93-482F-BB9D-1EF553FE873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3898"/>
      </p:ext>
    </p:extLst>
  </p:cSld>
  <p:clrMapOvr>
    <a:masterClrMapping/>
  </p:clrMapOvr>
  <p:transition>
    <p:check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6CDD8-0C72-4A4C-A60A-20AE1C17AB9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01802"/>
      </p:ext>
    </p:extLst>
  </p:cSld>
  <p:clrMapOvr>
    <a:masterClrMapping/>
  </p:clrMapOvr>
  <p:transition>
    <p:check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B8D4D-ED36-40DE-BFDD-768A6695C94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52597"/>
      </p:ext>
    </p:extLst>
  </p:cSld>
  <p:clrMapOvr>
    <a:masterClrMapping/>
  </p:clrMapOvr>
  <p:transition>
    <p:check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1FDB-8937-4307-A2E7-631D0556349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46553"/>
      </p:ext>
    </p:extLst>
  </p:cSld>
  <p:clrMapOvr>
    <a:masterClrMapping/>
  </p:clrMapOvr>
  <p:transition>
    <p:check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C3721-D225-45DD-A9FF-FC0987C3A56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79095"/>
      </p:ext>
    </p:extLst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41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08D3-E2F3-4AED-9A94-8F13E7F3834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4596"/>
      </p:ext>
    </p:extLst>
  </p:cSld>
  <p:clrMapOvr>
    <a:masterClrMapping/>
  </p:clrMapOvr>
  <p:transition>
    <p:check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5F6CD-21C9-4B81-86FB-A753F0A61E6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3109"/>
      </p:ext>
    </p:extLst>
  </p:cSld>
  <p:clrMapOvr>
    <a:masterClrMapping/>
  </p:clrMapOvr>
  <p:transition>
    <p:check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90F14-FA2C-4A30-A39E-E534BDDFB23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2906"/>
      </p:ext>
    </p:extLst>
  </p:cSld>
  <p:clrMapOvr>
    <a:masterClrMapping/>
  </p:clrMapOvr>
  <p:transition>
    <p:check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9C5CA-6457-477C-86C3-4365D371E2A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30757"/>
      </p:ext>
    </p:extLst>
  </p:cSld>
  <p:clrMapOvr>
    <a:masterClrMapping/>
  </p:clrMapOvr>
  <p:transition>
    <p:check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ACEA5-A01B-4C6D-BD9C-8A56B4072EE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26187"/>
      </p:ext>
    </p:extLst>
  </p:cSld>
  <p:clrMapOvr>
    <a:masterClrMapping/>
  </p:clrMapOvr>
  <p:transition>
    <p:check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1651-61BD-4D14-8174-476DCC131A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9F28-2FEA-42FD-BC90-37C9CF3AC84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2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B287-862D-42B8-AF98-B50EA5CAB8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BBF7-8FCF-486D-9E9C-4FC48967E4A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21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DF03-5C11-46DE-BBFA-FF5F5469737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614F-E4A9-42D6-8224-3BAC13FCC0F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85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31F5-6B31-42F3-A971-BF5DFA08DC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B92-1863-435B-8CA4-56F566C152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12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2EA3-EEAB-4CA3-B08B-74CC65B5C2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663D-9CEF-406D-A4AE-43CDAD4C19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4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46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7006-F14D-4170-A9AC-EEF069C477F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0F9B-0969-4853-86AE-B18364AF381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9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AA93-28B2-4B78-8F17-BB5101328C8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7A74-7D25-4E94-BCBB-69478F65084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9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9D73-130B-4CF7-958A-B9518F44A39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1E51-2F9C-41AF-BF92-5B136734E7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71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2A03-B801-4167-B869-04197D984AD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B3F0-7B5F-43EA-8DD0-5465C41564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41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BBCE-9809-44CB-BD36-309E0577C5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9D97-7ED0-4883-8D5A-A24BDBB8EA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18A2-E75A-4ADE-966A-689D82BEE6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3C0C-AE9E-4905-B9E1-C85BB108FCF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028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1651-61BD-4D14-8174-476DCC131A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9F28-2FEA-42FD-BC90-37C9CF3AC84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39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B287-862D-42B8-AF98-B50EA5CAB8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BBF7-8FCF-486D-9E9C-4FC48967E4A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77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DF03-5C11-46DE-BBFA-FF5F5469737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614F-E4A9-42D6-8224-3BAC13FCC0F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4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31F5-6B31-42F3-A971-BF5DFA08DC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B92-1863-435B-8CA4-56F566C152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8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68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2EA3-EEAB-4CA3-B08B-74CC65B5C2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663D-9CEF-406D-A4AE-43CDAD4C19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12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7006-F14D-4170-A9AC-EEF069C477F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0F9B-0969-4853-86AE-B18364AF381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770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AA93-28B2-4B78-8F17-BB5101328C8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7A74-7D25-4E94-BCBB-69478F65084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820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9D73-130B-4CF7-958A-B9518F44A39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1E51-2F9C-41AF-BF92-5B136734E7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738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2A03-B801-4167-B869-04197D984AD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B3F0-7B5F-43EA-8DD0-5465C41564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68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BBCE-9809-44CB-BD36-309E0577C5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9D97-7ED0-4883-8D5A-A24BDBB8EA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70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18A2-E75A-4ADE-966A-689D82BEE6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3C0C-AE9E-4905-B9E1-C85BB108FCF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047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1651-61BD-4D14-8174-476DCC131A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9F28-2FEA-42FD-BC90-37C9CF3AC84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698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B287-862D-42B8-AF98-B50EA5CAB8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BBF7-8FCF-486D-9E9C-4FC48967E4A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192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DF03-5C11-46DE-BBFA-FF5F5469737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614F-E4A9-42D6-8224-3BAC13FCC0F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5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537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31F5-6B31-42F3-A971-BF5DFA08DC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B92-1863-435B-8CA4-56F566C152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41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2EA3-EEAB-4CA3-B08B-74CC65B5C2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663D-9CEF-406D-A4AE-43CDAD4C19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452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7006-F14D-4170-A9AC-EEF069C477F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0F9B-0969-4853-86AE-B18364AF381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723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AA93-28B2-4B78-8F17-BB5101328C8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7A74-7D25-4E94-BCBB-69478F65084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17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9D73-130B-4CF7-958A-B9518F44A39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1E51-2F9C-41AF-BF92-5B136734E7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91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2A03-B801-4167-B869-04197D984AD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B3F0-7B5F-43EA-8DD0-5465C41564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91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BBCE-9809-44CB-BD36-309E0577C5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9D97-7ED0-4883-8D5A-A24BDBB8EA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615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18A2-E75A-4ADE-966A-689D82BEE6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3C0C-AE9E-4905-B9E1-C85BB108FCF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55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327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2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246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301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608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9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61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626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14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725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440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155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9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651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131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993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924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392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350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006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68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563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976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4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27A1D4-F191-4F58-A439-97FEAAF8880D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2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zoom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5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228C3-5EBD-4A0A-976B-A4F429F4AA1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8C752-3CF3-43A0-8622-28756C760F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7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78537-48CB-43DB-89BE-718420DA1579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8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228C3-5EBD-4A0A-976B-A4F429F4AA1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8C752-3CF3-43A0-8622-28756C760F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0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228C3-5EBD-4A0A-976B-A4F429F4AA1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8C752-3CF3-43A0-8622-28756C760F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228C3-5EBD-4A0A-976B-A4F429F4AA1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8C752-3CF3-43A0-8622-28756C760F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5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9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etabolismus" TargetMode="External"/><Relationship Id="rId2" Type="http://schemas.openxmlformats.org/officeDocument/2006/relationships/hyperlink" Target="http://cs.wikipedia.org/w/index.php?title=Podn%C4%9Bt&amp;action=edit&amp;redlink=1" TargetMode="External"/><Relationship Id="rId1" Type="http://schemas.openxmlformats.org/officeDocument/2006/relationships/slideLayout" Target="../slideLayouts/slideLayout117.xml"/><Relationship Id="rId6" Type="http://schemas.openxmlformats.org/officeDocument/2006/relationships/hyperlink" Target="http://cs.wikipedia.org/wiki/Vzruch" TargetMode="External"/><Relationship Id="rId5" Type="http://schemas.openxmlformats.org/officeDocument/2006/relationships/hyperlink" Target="http://cs.wikipedia.org/wiki/Neuron" TargetMode="External"/><Relationship Id="rId4" Type="http://schemas.openxmlformats.org/officeDocument/2006/relationships/hyperlink" Target="http://cs.wikipedia.org/wiki/Vl%C3%A1kno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hXxtKEe7Ds&amp;t=36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Reflex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Základní jednotkou nervové činnosti je </a:t>
            </a:r>
            <a:r>
              <a:rPr lang="cs-CZ" altLang="cs-CZ">
                <a:solidFill>
                  <a:srgbClr val="FF0000"/>
                </a:solidFill>
              </a:rPr>
              <a:t>reflex</a:t>
            </a:r>
            <a:r>
              <a:rPr lang="cs-CZ" altLang="cs-CZ"/>
              <a:t>. Reflexy dělíme na </a:t>
            </a:r>
            <a:r>
              <a:rPr lang="cs-CZ" altLang="cs-CZ">
                <a:solidFill>
                  <a:srgbClr val="FF0000"/>
                </a:solidFill>
              </a:rPr>
              <a:t>vrozené</a:t>
            </a:r>
            <a:r>
              <a:rPr lang="cs-CZ" altLang="cs-CZ"/>
              <a:t> (nepodmíněné) a </a:t>
            </a:r>
            <a:r>
              <a:rPr lang="cs-CZ" altLang="cs-CZ">
                <a:solidFill>
                  <a:srgbClr val="FF0000"/>
                </a:solidFill>
              </a:rPr>
              <a:t>získané</a:t>
            </a:r>
            <a:r>
              <a:rPr lang="cs-CZ" altLang="cs-CZ"/>
              <a:t> (podmíněné). Nepodmíněné reflexy zajišťují </a:t>
            </a:r>
            <a:r>
              <a:rPr lang="cs-CZ" altLang="cs-CZ">
                <a:solidFill>
                  <a:srgbClr val="FF0000"/>
                </a:solidFill>
              </a:rPr>
              <a:t>nižší</a:t>
            </a:r>
            <a:r>
              <a:rPr lang="cs-CZ" altLang="cs-CZ"/>
              <a:t> nervovou činnost, podmíněné reflexy </a:t>
            </a:r>
            <a:r>
              <a:rPr lang="cs-CZ" altLang="cs-CZ">
                <a:solidFill>
                  <a:srgbClr val="FF0000"/>
                </a:solidFill>
              </a:rPr>
              <a:t>vyšší</a:t>
            </a:r>
            <a:r>
              <a:rPr lang="cs-CZ" altLang="cs-CZ"/>
              <a:t> nervovou činnost. </a:t>
            </a:r>
          </a:p>
        </p:txBody>
      </p:sp>
    </p:spTree>
    <p:extLst>
      <p:ext uri="{BB962C8B-B14F-4D97-AF65-F5344CB8AC3E}">
        <p14:creationId xmlns:p14="http://schemas.microsoft.com/office/powerpoint/2010/main" val="18316469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Reflex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Činnost </a:t>
            </a:r>
            <a:r>
              <a:rPr lang="cs-CZ" altLang="cs-CZ" sz="2800" b="1"/>
              <a:t>nervové soustavy</a:t>
            </a:r>
            <a:r>
              <a:rPr lang="cs-CZ" altLang="cs-CZ" sz="2800"/>
              <a:t> je spjata s činností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/>
              <a:t>smyslových orgánů</a:t>
            </a:r>
            <a:r>
              <a:rPr lang="cs-CZ" altLang="cs-CZ" sz="2800"/>
              <a:t> - čidel. Ty zprostředkovávají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CNS informace o </a:t>
            </a:r>
            <a:r>
              <a:rPr lang="cs-CZ" altLang="cs-CZ" sz="2800" b="1"/>
              <a:t>vnějším i vnitřním</a:t>
            </a:r>
            <a:r>
              <a:rPr lang="cs-CZ" altLang="cs-CZ" sz="2800"/>
              <a:t> prostředí.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Stavba smyslového ústrojí: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/>
              <a:t>Receptor</a:t>
            </a:r>
            <a:r>
              <a:rPr lang="cs-CZ" altLang="cs-CZ" sz="2800"/>
              <a:t> – periferní analyzátor,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dostředivá nervová dráha,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korové projekční centrum  – </a:t>
            </a:r>
            <a:r>
              <a:rPr lang="cs-CZ" altLang="cs-CZ" sz="2800" b="1"/>
              <a:t>korový </a:t>
            </a:r>
            <a:r>
              <a:rPr lang="cs-CZ" altLang="cs-CZ" sz="2800"/>
              <a:t>analyzátor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Hlavní funkcí receptorů je </a:t>
            </a:r>
            <a:r>
              <a:rPr lang="cs-CZ" altLang="cs-CZ" sz="2800" b="1"/>
              <a:t>přijímání </a:t>
            </a:r>
            <a:r>
              <a:rPr lang="cs-CZ" altLang="cs-CZ" sz="2800"/>
              <a:t>podnětů.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Počitek – vjem a poznání vzniká však až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v </a:t>
            </a:r>
            <a:r>
              <a:rPr lang="cs-CZ" altLang="cs-CZ" sz="2800" b="1"/>
              <a:t>mozkové kůře</a:t>
            </a:r>
            <a:r>
              <a:rPr lang="cs-CZ" altLang="cs-CZ" sz="280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31507535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Otázky: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Co je to reflex?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800"/>
              <a:t>je reakce organizmu na podráždění zprostředkovaná nervovou soustavou.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Co je to reflexní oblouk?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800"/>
              <a:t>je dráha, po které je veden vzruch od receptoru přes nervové ústředí k výkonnému orgánu.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800"/>
              <a:t>Jaký je základní biologický význam reflexů?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800"/>
              <a:t>umožňují adaptaci organizmu na změny prostředí. </a:t>
            </a:r>
          </a:p>
        </p:txBody>
      </p:sp>
    </p:spTree>
    <p:extLst>
      <p:ext uri="{BB962C8B-B14F-4D97-AF65-F5344CB8AC3E}">
        <p14:creationId xmlns:p14="http://schemas.microsoft.com/office/powerpoint/2010/main" val="37658190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15"/>
          <p:cNvSpPr>
            <a:spLocks noChangeShapeType="1"/>
          </p:cNvSpPr>
          <p:nvPr/>
        </p:nvSpPr>
        <p:spPr bwMode="auto">
          <a:xfrm flipV="1">
            <a:off x="684213" y="2060575"/>
            <a:ext cx="720725" cy="9366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938" y="3357563"/>
            <a:ext cx="1882775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/>
              <a:t>Reflexní </a:t>
            </a:r>
            <a:br>
              <a:rPr lang="cs-CZ" sz="2400"/>
            </a:br>
            <a:r>
              <a:rPr lang="cs-CZ" sz="2400"/>
              <a:t>oblouk</a:t>
            </a:r>
          </a:p>
        </p:txBody>
      </p:sp>
      <p:grpSp>
        <p:nvGrpSpPr>
          <p:cNvPr id="8196" name="Group 21"/>
          <p:cNvGrpSpPr>
            <a:grpSpLocks/>
          </p:cNvGrpSpPr>
          <p:nvPr/>
        </p:nvGrpSpPr>
        <p:grpSpPr bwMode="auto">
          <a:xfrm>
            <a:off x="539750" y="1700213"/>
            <a:ext cx="8164513" cy="4108450"/>
            <a:chOff x="340" y="1071"/>
            <a:chExt cx="5143" cy="2588"/>
          </a:xfrm>
        </p:grpSpPr>
        <p:sp>
          <p:nvSpPr>
            <p:cNvPr id="8198" name="AutoShape 6"/>
            <p:cNvSpPr>
              <a:spLocks noChangeAspect="1" noChangeArrowheads="1"/>
            </p:cNvSpPr>
            <p:nvPr/>
          </p:nvSpPr>
          <p:spPr bwMode="auto">
            <a:xfrm>
              <a:off x="340" y="1117"/>
              <a:ext cx="4899" cy="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2835" y="1071"/>
              <a:ext cx="1605" cy="4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922" tIns="32461" rIns="64922" bIns="3246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Receptor – smyslový orgán</a:t>
              </a:r>
              <a:endParaRPr lang="cs-CZ" altLang="cs-CZ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3878" y="2024"/>
              <a:ext cx="1605" cy="4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922" tIns="32461" rIns="64922" bIns="3246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dostředivá (</a:t>
              </a:r>
              <a:r>
                <a:rPr lang="cs-CZ" altLang="cs-CZ" sz="1700" i="1">
                  <a:solidFill>
                    <a:srgbClr val="000000"/>
                  </a:solidFill>
                  <a:latin typeface="Calibri" pitchFamily="34" charset="0"/>
                </a:rPr>
                <a:t>aferentní</a:t>
              </a: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) vlákna </a:t>
              </a:r>
              <a:endParaRPr lang="cs-CZ" altLang="cs-CZ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1939" y="3079"/>
              <a:ext cx="1605" cy="5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922" tIns="32461" rIns="64922" bIns="3246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CNS</a:t>
              </a:r>
              <a:r>
                <a:rPr lang="cs-CZ" altLang="cs-CZ" sz="13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020" y="1071"/>
              <a:ext cx="1605" cy="4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922" tIns="32461" rIns="64922" bIns="3246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výkonný orgán (</a:t>
              </a:r>
              <a:r>
                <a:rPr lang="cs-CZ" altLang="cs-CZ" sz="1700" i="1">
                  <a:solidFill>
                    <a:srgbClr val="000000"/>
                  </a:solidFill>
                  <a:latin typeface="Calibri" pitchFamily="34" charset="0"/>
                </a:rPr>
                <a:t>efektor</a:t>
              </a: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endParaRPr lang="cs-CZ" altLang="cs-CZ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H="1">
              <a:off x="4241" y="2750"/>
              <a:ext cx="592" cy="5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 flipH="1" flipV="1">
              <a:off x="975" y="2704"/>
              <a:ext cx="718" cy="63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4604" y="1344"/>
              <a:ext cx="646" cy="45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468313" y="3213100"/>
            <a:ext cx="2547937" cy="77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922" tIns="32461" rIns="64922" bIns="3246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700">
                <a:solidFill>
                  <a:srgbClr val="000000"/>
                </a:solidFill>
                <a:latin typeface="Calibri" pitchFamily="34" charset="0"/>
              </a:rPr>
              <a:t>odstředivá (</a:t>
            </a:r>
            <a:r>
              <a:rPr lang="cs-CZ" altLang="cs-CZ" sz="1700" i="1">
                <a:solidFill>
                  <a:srgbClr val="000000"/>
                </a:solidFill>
                <a:latin typeface="Calibri" pitchFamily="34" charset="0"/>
              </a:rPr>
              <a:t>eferentní</a:t>
            </a:r>
            <a:r>
              <a:rPr lang="cs-CZ" altLang="cs-CZ" sz="1700">
                <a:solidFill>
                  <a:srgbClr val="000000"/>
                </a:solidFill>
                <a:latin typeface="Calibri" pitchFamily="34" charset="0"/>
              </a:rPr>
              <a:t>) vlákna 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657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900113" y="1700213"/>
          <a:ext cx="2703512" cy="465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tografie" r:id="rId3" imgW="3323810" imgH="5723810" progId="MSPhotoEd.3">
                  <p:embed/>
                </p:oleObj>
              </mc:Choice>
              <mc:Fallback>
                <p:oleObj name="Fotografie" r:id="rId3" imgW="3323810" imgH="57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00213"/>
                        <a:ext cx="2703512" cy="465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7" descr="24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3084512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572000" y="5589588"/>
            <a:ext cx="1728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  <a:latin typeface="Times New Roman" pitchFamily="18" charset="0"/>
              </a:rPr>
              <a:t>I. P Pavlov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  <a:latin typeface="Times New Roman" pitchFamily="18" charset="0"/>
              </a:rPr>
              <a:t>(1849 – 1936)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23850" y="77788"/>
            <a:ext cx="8820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000000"/>
                </a:solidFill>
              </a:rPr>
              <a:t>Jiří Procházka</a:t>
            </a:r>
            <a:r>
              <a:rPr lang="cs-CZ" altLang="cs-CZ" sz="2400">
                <a:solidFill>
                  <a:srgbClr val="000000"/>
                </a:solidFill>
              </a:rPr>
              <a:t> – zavedl pojem reflex.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24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000000"/>
                </a:solidFill>
              </a:rPr>
              <a:t>I. P. Pavlov</a:t>
            </a:r>
            <a:r>
              <a:rPr lang="cs-CZ" altLang="cs-CZ" sz="2400">
                <a:solidFill>
                  <a:srgbClr val="000000"/>
                </a:solidFill>
              </a:rPr>
              <a:t> – rozpracoval reflexní teorii v oblasti podmíněných reflexů. </a:t>
            </a:r>
          </a:p>
        </p:txBody>
      </p:sp>
    </p:spTree>
    <p:extLst>
      <p:ext uri="{BB962C8B-B14F-4D97-AF65-F5344CB8AC3E}">
        <p14:creationId xmlns:p14="http://schemas.microsoft.com/office/powerpoint/2010/main" val="1735458042"/>
      </p:ext>
    </p:extLst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569325" cy="4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56846"/>
      </p:ext>
    </p:extLst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62372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						Ve svalech, šlachách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Exteroreceptory 			kloubních pouzdrech. 					Zabezpečují informace o 					poloze a pohybu těla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						v prostoru.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Interoreceptory			Přijímají podněty z 						vnějšího prostředí 						(receptory pro dotyk, tlak, 					teplo, bolest, chuť, obraz, 					zvuk, čich).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Proprioreceprory			Zachycují podměty 						z vnitřního prostředí 					(změny pH, osmotický 					tlak apod.).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2843213" y="692150"/>
            <a:ext cx="2089150" cy="309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2843213" y="2924175"/>
            <a:ext cx="2016125" cy="288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3059113" y="1125538"/>
            <a:ext cx="1800225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87590"/>
      </p:ext>
    </p:extLst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ovéPole 1"/>
          <p:cNvSpPr txBox="1">
            <a:spLocks noChangeArrowheads="1"/>
          </p:cNvSpPr>
          <p:nvPr/>
        </p:nvSpPr>
        <p:spPr bwMode="auto">
          <a:xfrm>
            <a:off x="323850" y="260350"/>
            <a:ext cx="84963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Neuron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základní stavební a funkční jednotka nervové soustavy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Centrální nervový systém = hlavní řídící a integrující systém organismu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Nervy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svazky nervových vláken, které obaluje myelinova a Schwannova pochva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Podnět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může zahrnovat pocity jako teplo, chladný, a bolest. Když podnět je aplikován na něco, může způsobit reflex.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Vzruch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fyziologický děj, který lze vybavit (vytvořit) </a:t>
            </a:r>
            <a:r>
              <a:rPr lang="cs-CZ" altLang="cs-CZ" b="1">
                <a:solidFill>
                  <a:prstClr val="black"/>
                </a:solidFill>
                <a:latin typeface="Calibri" pitchFamily="34" charset="0"/>
                <a:hlinkClick r:id="rId2" tooltip="Podnět (stránka neexistuje)"/>
              </a:rPr>
              <a:t>podnětem</a:t>
            </a: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(=zevní energie, která může vyvolat vzruch, stimulus). Působení podnětu se označuje jako </a:t>
            </a: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dráždění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 (stimulace). Vzruch je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  <a:hlinkClick r:id="rId3" tooltip="Metabolismus"/>
              </a:rPr>
              <a:t>metabolická změna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 fyzikálněchemické povahy, která se šíří po nervovém či svalovém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  <a:hlinkClick r:id="rId4" tooltip="Vlákno"/>
              </a:rPr>
              <a:t>vláknu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Reflex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základní funkční prvek nervové soustavy. Přenos vzruchu z receptoru na efektor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Synapse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spojení dvou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  <a:hlinkClick r:id="rId5" tooltip="Neuron"/>
              </a:rPr>
              <a:t>neuronů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 (nebo smyslové buňky a neuronu), sloužící k předávání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  <a:hlinkClick r:id="rId6" tooltip="Vzruch"/>
              </a:rPr>
              <a:t>vzruchů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1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9"/>
          <p:cNvGrpSpPr>
            <a:grpSpLocks/>
          </p:cNvGrpSpPr>
          <p:nvPr/>
        </p:nvGrpSpPr>
        <p:grpSpPr bwMode="auto">
          <a:xfrm>
            <a:off x="1476375" y="549275"/>
            <a:ext cx="6696075" cy="5472113"/>
            <a:chOff x="930" y="346"/>
            <a:chExt cx="4218" cy="3447"/>
          </a:xfrm>
        </p:grpSpPr>
        <p:pic>
          <p:nvPicPr>
            <p:cNvPr id="4099" name="Picture 4" descr="!À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375"/>
            <a:stretch>
              <a:fillRect/>
            </a:stretch>
          </p:blipFill>
          <p:spPr bwMode="auto">
            <a:xfrm>
              <a:off x="1111" y="346"/>
              <a:ext cx="2564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" name="Text Box 5"/>
            <p:cNvSpPr txBox="1">
              <a:spLocks noChangeArrowheads="1"/>
            </p:cNvSpPr>
            <p:nvPr/>
          </p:nvSpPr>
          <p:spPr bwMode="auto">
            <a:xfrm>
              <a:off x="3379" y="436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synapse</a:t>
              </a:r>
            </a:p>
          </p:txBody>
        </p:sp>
        <p:sp>
          <p:nvSpPr>
            <p:cNvPr id="4101" name="Text Box 6"/>
            <p:cNvSpPr txBox="1">
              <a:spLocks noChangeArrowheads="1"/>
            </p:cNvSpPr>
            <p:nvPr/>
          </p:nvSpPr>
          <p:spPr bwMode="auto">
            <a:xfrm>
              <a:off x="930" y="663"/>
              <a:ext cx="1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kmenový dendrit</a:t>
              </a:r>
            </a:p>
          </p:txBody>
        </p:sp>
        <p:sp>
          <p:nvSpPr>
            <p:cNvPr id="4102" name="Text Box 7"/>
            <p:cNvSpPr txBox="1">
              <a:spLocks noChangeArrowheads="1"/>
            </p:cNvSpPr>
            <p:nvPr/>
          </p:nvSpPr>
          <p:spPr bwMode="auto">
            <a:xfrm>
              <a:off x="1565" y="1022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synapse</a:t>
              </a:r>
            </a:p>
          </p:txBody>
        </p:sp>
        <p:sp>
          <p:nvSpPr>
            <p:cNvPr id="4103" name="Text Box 9"/>
            <p:cNvSpPr txBox="1">
              <a:spLocks noChangeArrowheads="1"/>
            </p:cNvSpPr>
            <p:nvPr/>
          </p:nvSpPr>
          <p:spPr bwMode="auto">
            <a:xfrm>
              <a:off x="1156" y="1620"/>
              <a:ext cx="9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buněčné tělo s jádrem</a:t>
              </a:r>
            </a:p>
          </p:txBody>
        </p:sp>
        <p:sp>
          <p:nvSpPr>
            <p:cNvPr id="4104" name="Text Box 10"/>
            <p:cNvSpPr txBox="1">
              <a:spLocks noChangeArrowheads="1"/>
            </p:cNvSpPr>
            <p:nvPr/>
          </p:nvSpPr>
          <p:spPr bwMode="auto">
            <a:xfrm>
              <a:off x="1701" y="2205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Ranvierův zářez</a:t>
              </a:r>
            </a:p>
          </p:txBody>
        </p:sp>
        <p:sp>
          <p:nvSpPr>
            <p:cNvPr id="4105" name="Text Box 11"/>
            <p:cNvSpPr txBox="1">
              <a:spLocks noChangeArrowheads="1"/>
            </p:cNvSpPr>
            <p:nvPr/>
          </p:nvSpPr>
          <p:spPr bwMode="auto">
            <a:xfrm>
              <a:off x="1746" y="3389"/>
              <a:ext cx="117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Konečné větvení neuritu</a:t>
              </a:r>
            </a:p>
          </p:txBody>
        </p:sp>
        <p:sp>
          <p:nvSpPr>
            <p:cNvPr id="4106" name="Text Box 12"/>
            <p:cNvSpPr txBox="1">
              <a:spLocks noChangeArrowheads="1"/>
            </p:cNvSpPr>
            <p:nvPr/>
          </p:nvSpPr>
          <p:spPr bwMode="auto">
            <a:xfrm>
              <a:off x="3379" y="1752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synapse</a:t>
              </a:r>
            </a:p>
          </p:txBody>
        </p:sp>
        <p:sp>
          <p:nvSpPr>
            <p:cNvPr id="4107" name="Text Box 13"/>
            <p:cNvSpPr txBox="1">
              <a:spLocks noChangeArrowheads="1"/>
            </p:cNvSpPr>
            <p:nvPr/>
          </p:nvSpPr>
          <p:spPr bwMode="auto">
            <a:xfrm>
              <a:off x="3288" y="935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synapse</a:t>
              </a:r>
            </a:p>
          </p:txBody>
        </p:sp>
        <p:sp>
          <p:nvSpPr>
            <p:cNvPr id="4108" name="Text Box 14"/>
            <p:cNvSpPr txBox="1">
              <a:spLocks noChangeArrowheads="1"/>
            </p:cNvSpPr>
            <p:nvPr/>
          </p:nvSpPr>
          <p:spPr bwMode="auto">
            <a:xfrm>
              <a:off x="3107" y="1979"/>
              <a:ext cx="127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iniciální segment neuritu</a:t>
              </a:r>
            </a:p>
          </p:txBody>
        </p:sp>
        <p:sp>
          <p:nvSpPr>
            <p:cNvPr id="4109" name="Text Box 15"/>
            <p:cNvSpPr txBox="1">
              <a:spLocks noChangeArrowheads="1"/>
            </p:cNvSpPr>
            <p:nvPr/>
          </p:nvSpPr>
          <p:spPr bwMode="auto">
            <a:xfrm>
              <a:off x="3107" y="2341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axon</a:t>
              </a:r>
            </a:p>
          </p:txBody>
        </p:sp>
        <p:sp>
          <p:nvSpPr>
            <p:cNvPr id="4110" name="Text Box 16"/>
            <p:cNvSpPr txBox="1">
              <a:spLocks noChangeArrowheads="1"/>
            </p:cNvSpPr>
            <p:nvPr/>
          </p:nvSpPr>
          <p:spPr bwMode="auto">
            <a:xfrm>
              <a:off x="3288" y="2795"/>
              <a:ext cx="1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myelinová pochva</a:t>
              </a:r>
            </a:p>
          </p:txBody>
        </p:sp>
        <p:sp>
          <p:nvSpPr>
            <p:cNvPr id="4111" name="Text Box 17"/>
            <p:cNvSpPr txBox="1">
              <a:spLocks noChangeArrowheads="1"/>
            </p:cNvSpPr>
            <p:nvPr/>
          </p:nvSpPr>
          <p:spPr bwMode="auto">
            <a:xfrm>
              <a:off x="1656" y="3018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kolaterála</a:t>
              </a:r>
            </a:p>
          </p:txBody>
        </p:sp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3288" y="3022"/>
              <a:ext cx="18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internodium – funkční jednotka nervového vlákna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820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Základní stavební a funkční jednotkou nervové tkáně je nervová buňka – neuron. Hlavními funkcemi nervové tkáně jsou dráždivost a vodivost. Nervové buňky se rozdělují dělením v období nitroděložního vývoje člověka. Brzy po narození ztrácejí schopnost se dělit a jejich počet se stává definitivním. Ztráta neuronu se během života tedy nenahradí, regenerují se pouze neurity a to jen v případě, pokud nebylo porušeno jejich spojení s nervovou buňkou.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Podpůrné buňky pro neurony se nazývají neuroglie. Nejsou dráždivé ani vodivé. Jsou významné pro výživu nervových buněk a odstraňování produktů látkové přeměny. Mají schopnost se dělit a při poškození tkáně CNS vyplňují poškozené místo. </a:t>
            </a:r>
          </a:p>
        </p:txBody>
      </p:sp>
    </p:spTree>
    <p:extLst>
      <p:ext uri="{BB962C8B-B14F-4D97-AF65-F5344CB8AC3E}">
        <p14:creationId xmlns:p14="http://schemas.microsoft.com/office/powerpoint/2010/main" val="135955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Hlavní znaky nepodmíněných reflexů: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/>
              <a:t>Při opakování téhož podmětu se vždy vybaví </a:t>
            </a:r>
            <a:r>
              <a:rPr lang="cs-CZ" altLang="cs-CZ" sz="2400">
                <a:solidFill>
                  <a:srgbClr val="FF0000"/>
                </a:solidFill>
              </a:rPr>
              <a:t>stejná</a:t>
            </a:r>
            <a:r>
              <a:rPr lang="cs-CZ" altLang="cs-CZ" sz="2400"/>
              <a:t> reakce (např. chuťový podnět vybaví vždy sekreci slin).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/>
              <a:t>Probíhají vždy po </a:t>
            </a:r>
            <a:r>
              <a:rPr lang="cs-CZ" altLang="cs-CZ" sz="2400">
                <a:solidFill>
                  <a:srgbClr val="FF0000"/>
                </a:solidFill>
              </a:rPr>
              <a:t>stejné</a:t>
            </a:r>
            <a:r>
              <a:rPr lang="cs-CZ" altLang="cs-CZ" sz="2400"/>
              <a:t> dráze, pokud se v ontogenetickém vývoji vytvoří určitý reflexní oblouk, probíhá při opakování tento reflex bez předchozího nácviku.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/>
              <a:t>Centra nepodmíněných reflexů jsou v </a:t>
            </a:r>
            <a:r>
              <a:rPr lang="cs-CZ" altLang="cs-CZ" sz="2400">
                <a:solidFill>
                  <a:srgbClr val="FF0000"/>
                </a:solidFill>
              </a:rPr>
              <a:t>šedé hmotě </a:t>
            </a:r>
            <a:r>
              <a:rPr lang="cs-CZ" altLang="cs-CZ" sz="2400"/>
              <a:t>CNS mimo kůru koncového mozku.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/>
              <a:t>Všichni jedinci stejného živočišného druhu mají </a:t>
            </a:r>
            <a:r>
              <a:rPr lang="cs-CZ" altLang="cs-CZ" sz="2400">
                <a:solidFill>
                  <a:srgbClr val="FF0000"/>
                </a:solidFill>
              </a:rPr>
              <a:t>stejné</a:t>
            </a:r>
            <a:r>
              <a:rPr lang="cs-CZ" altLang="cs-CZ" sz="2400"/>
              <a:t> nepodmíněné reflexy.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/>
              <a:t>Dělíme je na </a:t>
            </a:r>
            <a:r>
              <a:rPr lang="cs-CZ" altLang="cs-CZ" sz="2400">
                <a:solidFill>
                  <a:srgbClr val="FF0000"/>
                </a:solidFill>
              </a:rPr>
              <a:t>vrozené</a:t>
            </a:r>
            <a:r>
              <a:rPr lang="cs-CZ" altLang="cs-CZ" sz="2400"/>
              <a:t> a </a:t>
            </a:r>
            <a:r>
              <a:rPr lang="cs-CZ" altLang="cs-CZ" sz="2400">
                <a:solidFill>
                  <a:srgbClr val="FF0000"/>
                </a:solidFill>
              </a:rPr>
              <a:t>dědičné.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/>
              <a:t>Nejzákladnějšími pudy – </a:t>
            </a:r>
            <a:r>
              <a:rPr lang="cs-CZ" altLang="cs-CZ" sz="2400">
                <a:solidFill>
                  <a:srgbClr val="FF0000"/>
                </a:solidFill>
              </a:rPr>
              <a:t>instinkty</a:t>
            </a:r>
            <a:r>
              <a:rPr lang="cs-CZ" altLang="cs-CZ" sz="2400"/>
              <a:t> jsou pud zachování sebe a pud zachování rodu.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8033461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Hlavní znaky podmíněných reflexů: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Umožňují </a:t>
            </a:r>
            <a:r>
              <a:rPr lang="cs-CZ" altLang="cs-CZ" sz="2400" dirty="0">
                <a:solidFill>
                  <a:srgbClr val="FF0000"/>
                </a:solidFill>
              </a:rPr>
              <a:t>adaptaci</a:t>
            </a:r>
            <a:r>
              <a:rPr lang="cs-CZ" altLang="cs-CZ" sz="2400" dirty="0"/>
              <a:t> na stále se měnící vnější podmínky, jejich vytváření se nazývá </a:t>
            </a:r>
            <a:r>
              <a:rPr lang="cs-CZ" altLang="cs-CZ" sz="2400" dirty="0">
                <a:solidFill>
                  <a:srgbClr val="FF0000"/>
                </a:solidFill>
              </a:rPr>
              <a:t>učení</a:t>
            </a:r>
            <a:r>
              <a:rPr lang="cs-CZ" altLang="cs-CZ" sz="2400" dirty="0"/>
              <a:t>, jehož předpokladem je </a:t>
            </a:r>
            <a:r>
              <a:rPr lang="cs-CZ" altLang="cs-CZ" sz="2400" dirty="0">
                <a:solidFill>
                  <a:srgbClr val="FF0000"/>
                </a:solidFill>
              </a:rPr>
              <a:t>paměť</a:t>
            </a:r>
            <a:r>
              <a:rPr lang="cs-CZ" altLang="cs-CZ" sz="2400" dirty="0"/>
              <a:t>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Při opakování téhož podmětu se u různých jedinců může vybavit </a:t>
            </a:r>
            <a:r>
              <a:rPr lang="cs-CZ" altLang="cs-CZ" sz="2400" dirty="0">
                <a:solidFill>
                  <a:srgbClr val="FF0000"/>
                </a:solidFill>
              </a:rPr>
              <a:t>různá</a:t>
            </a:r>
            <a:r>
              <a:rPr lang="cs-CZ" altLang="cs-CZ" sz="2400" dirty="0"/>
              <a:t> reakce.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Vzniká vytvořením</a:t>
            </a:r>
            <a:r>
              <a:rPr lang="cs-CZ" altLang="cs-CZ" sz="2400" dirty="0">
                <a:solidFill>
                  <a:srgbClr val="FF0000"/>
                </a:solidFill>
              </a:rPr>
              <a:t> dočasného </a:t>
            </a:r>
            <a:r>
              <a:rPr lang="cs-CZ" altLang="cs-CZ" sz="2400" dirty="0"/>
              <a:t>spojení mezi dvěma nebo více ohnisky podráždění v mozkové kůře.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/>
              <a:t>Centra těchto reflexů jsou v </a:t>
            </a:r>
            <a:r>
              <a:rPr lang="cs-CZ" altLang="cs-CZ" sz="2400" dirty="0">
                <a:solidFill>
                  <a:srgbClr val="FF0000"/>
                </a:solidFill>
              </a:rPr>
              <a:t>mozkové kůře</a:t>
            </a:r>
            <a:r>
              <a:rPr lang="cs-CZ" altLang="cs-CZ" sz="2400" dirty="0"/>
              <a:t>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Nejsou</a:t>
            </a:r>
            <a:r>
              <a:rPr lang="cs-CZ" altLang="cs-CZ" sz="2400" dirty="0"/>
              <a:t> stejné u všech jedinců stejného živočišného druhu.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Vznikají </a:t>
            </a:r>
            <a:r>
              <a:rPr lang="cs-CZ" altLang="cs-CZ" sz="2400" dirty="0"/>
              <a:t>a </a:t>
            </a:r>
            <a:r>
              <a:rPr lang="cs-CZ" altLang="cs-CZ" sz="2400" dirty="0">
                <a:solidFill>
                  <a:srgbClr val="FF0000"/>
                </a:solidFill>
              </a:rPr>
              <a:t>zanikají</a:t>
            </a:r>
            <a:r>
              <a:rPr lang="cs-CZ" altLang="cs-CZ" sz="2400" dirty="0"/>
              <a:t> během života jedince – jejich vyhasínání nazýváme </a:t>
            </a:r>
            <a:r>
              <a:rPr lang="cs-CZ" altLang="cs-CZ" sz="2400" dirty="0">
                <a:solidFill>
                  <a:srgbClr val="FF0000"/>
                </a:solidFill>
              </a:rPr>
              <a:t>zapomínání.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6096789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524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Nižší nervová činnost je zajištěna působením nepodmíněných reflexů, vyšší nervová činnost působením podmíněných reflexů. Podněty - signály podmíněných reflexů signalizují biologicky nevýznamný jev.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Souhrn signálů určitého druhu se nazývá signální soustava. Rozlišujeme první a druhou signální soustavu. Do první signální soustavy patří signály, které jsou odrazem reality (fyzikální, chemické a biologické jevy). Umožňuje reagovat na aktuální životní situace. U člověka je základem pro učení v počátečních stádiích ontogenetického vývoje po narození a je základem pro konkrétní myšlení.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Signály pro vznik podmíněných reflexů u druhé signální soustavy jsou abstraktní pojmy (slova zevšeobecňující skutečnost), které jsou </a:t>
            </a:r>
            <a:r>
              <a:rPr lang="cs-CZ" altLang="cs-CZ" sz="2400">
                <a:latin typeface="Arial" charset="0"/>
              </a:rPr>
              <a:t>symbolem</a:t>
            </a:r>
            <a:r>
              <a:rPr lang="cs-CZ" altLang="cs-CZ" sz="2400"/>
              <a:t> reality. Člověk je schopen vytvářet nové spoje na podkladě abstraktních podmětů – základ pro myšlení. Na základě řeči a schopnosti zevšeobecnění se u člověka vytvořilo abstraktní myšlení, věda, umění a mravní hodnoty. </a:t>
            </a:r>
          </a:p>
        </p:txBody>
      </p:sp>
    </p:spTree>
    <p:extLst>
      <p:ext uri="{BB962C8B-B14F-4D97-AF65-F5344CB8AC3E}">
        <p14:creationId xmlns:p14="http://schemas.microsoft.com/office/powerpoint/2010/main" val="24528740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54663" cy="1143000"/>
          </a:xfrm>
        </p:spPr>
        <p:txBody>
          <a:bodyPr/>
          <a:lstStyle/>
          <a:p>
            <a:pPr eaLnBrk="1" hangingPunct="1"/>
            <a:r>
              <a:rPr lang="cs-CZ" altLang="cs-CZ"/>
              <a:t>Zrakové ústrojí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/>
              <a:t>Zrakové ústrojí umožňuje vnímání světla, barev, velikosti, tvaru a vzdálenosti předmětů.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U člověka je nejdůležitějším smyslem pro orientaci v prostoru.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Orgánem zraku je oko (</a:t>
            </a:r>
            <a:r>
              <a:rPr lang="cs-CZ" altLang="cs-CZ" sz="2800" i="1"/>
              <a:t>ocullus</a:t>
            </a:r>
            <a:r>
              <a:rPr lang="cs-CZ" altLang="cs-CZ" sz="2800"/>
              <a:t>), které  je složeno s oční koule a přídatných orgánů.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Oční koule (</a:t>
            </a:r>
            <a:r>
              <a:rPr lang="cs-CZ" altLang="cs-CZ" sz="2800" i="1"/>
              <a:t>bulbus oculli</a:t>
            </a:r>
            <a:r>
              <a:rPr lang="cs-CZ" altLang="cs-CZ" sz="2800"/>
              <a:t>) je uložena v obličejové části lebky v očnici. V každé očnici jsou dva otvory, které je spojují s mozkovnou a procházejí jimi zrakové nervy, žíly, tepny a dále nervy pro okohybné svaly a další drobné svaly v oku.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Oční osa je nejdelší předozadní rozměr oční koule. </a:t>
            </a:r>
          </a:p>
        </p:txBody>
      </p:sp>
      <p:pic>
        <p:nvPicPr>
          <p:cNvPr id="3076" name="Picture 5" descr="b1ey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13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3090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Barevné vidění</a:t>
            </a:r>
            <a:r>
              <a:rPr lang="cs-CZ" altLang="cs-CZ" sz="2400"/>
              <a:t> – rozlišování barev umožňují čípky, jsou soustředěny ve žluté skvrně, slouží pro vidění za dne – potřebují značné osvětlení. Existují 3 druhy čípků pro 3 druhy barev – červená, zelená, modrá, jejich kombinacemi vznikají barevné vjemy – barvocit. Barvoslepost – dědičná porucha barevného vidění, více u mužů. Daltonismu – částečná barvoslepost – porušení rozeznávání červené a zelené barvy. 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Vidění za tmy</a:t>
            </a:r>
            <a:r>
              <a:rPr lang="cs-CZ" altLang="cs-CZ" sz="2400"/>
              <a:t> – umožňují ho tyčinky, citlivé na světlo, nerozlišují barvy, umožňují vidění za šera a v noci, kdy rozlišujeme různě temné odstíny šedé barvy. Jejich činnost umožňuje zraková červeň – rodopsin, na světle se mění ve zrakovou žluť, jenž je derivátem vitamínu A. Přes den jsou tedy tyčinky vyřazeny z funkce, ve tmě se potom rodopsin opět obnovuje. 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Zorné pole</a:t>
            </a:r>
            <a:r>
              <a:rPr lang="cs-CZ" altLang="cs-CZ" sz="2400"/>
              <a:t> – okolní prostředí, které vidíme, aniž bychom museli pohnout hlavou nebo očima. 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Binokulární vidění</a:t>
            </a:r>
            <a:r>
              <a:rPr lang="cs-CZ" altLang="cs-CZ" sz="2400"/>
              <a:t> – i když se na předmět díváme oběma očima, vidíme jej jako jeden předmět. To je způsobeno tím, že vnitřní části zorných polí obou očí se vnitřně překrývají a tak obrazy v této části zorných polí splývají a vytvářejí jeden obraz, který vidíme prostorově. </a:t>
            </a:r>
          </a:p>
        </p:txBody>
      </p:sp>
    </p:spTree>
    <p:extLst>
      <p:ext uri="{BB962C8B-B14F-4D97-AF65-F5344CB8AC3E}">
        <p14:creationId xmlns:p14="http://schemas.microsoft.com/office/powerpoint/2010/main" val="2477714416"/>
      </p:ext>
    </p:extLst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Sluchové ústrojí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7638"/>
            <a:ext cx="8928992" cy="5395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Sluchové ústrojí má u člověka největší význam při komunikaci. Na jeho základě se u člověka jako sluchový reflex vyvinula řeč.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Ucho (</a:t>
            </a:r>
            <a:r>
              <a:rPr lang="cs-CZ" altLang="cs-CZ" sz="2800" i="1" dirty="0" err="1"/>
              <a:t>auris</a:t>
            </a:r>
            <a:r>
              <a:rPr lang="cs-CZ" altLang="cs-CZ" sz="2800" dirty="0"/>
              <a:t>) slouží k rozlišování zvukových vln (člověk slyší jen v rozsahu 16 – 20 tisíc kmitů za sekundu).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/>
              <a:t>Ucho dělíme na 3 části: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zevní ucho – </a:t>
            </a:r>
            <a:r>
              <a:rPr lang="cs-CZ" altLang="cs-CZ" sz="2800" i="1" dirty="0" err="1"/>
              <a:t>auris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externa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střední ucho – </a:t>
            </a:r>
            <a:r>
              <a:rPr lang="cs-CZ" altLang="cs-CZ" sz="2800" i="1" dirty="0" err="1"/>
              <a:t>auris</a:t>
            </a:r>
            <a:r>
              <a:rPr lang="cs-CZ" altLang="cs-CZ" sz="2800" i="1" dirty="0"/>
              <a:t> media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vnitřní ucho – </a:t>
            </a:r>
            <a:r>
              <a:rPr lang="cs-CZ" altLang="cs-CZ" sz="2800" i="1" dirty="0" err="1"/>
              <a:t>auris</a:t>
            </a:r>
            <a:r>
              <a:rPr lang="cs-CZ" altLang="cs-CZ" sz="2800" i="1" dirty="0"/>
              <a:t> interna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i="1" dirty="0"/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hlinkClick r:id="rId3"/>
              </a:rPr>
              <a:t>https://www.youtube.com/watch?v=6hXxtKEe7Ds&amp;t=36s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6015114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Sluchový analyzátor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Kmitání bubínku se přenáší na sluchové kůstky.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Třmínek rozkmitá oválné okénko a tím se rozechvěje perilymfa.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Kmity perilymfy se vyrovnají vyklenutím okrouhlého okénka do středoušní dutiny. Vlnění perilymfy rozkmitá endolymfu a rozechvěje bazální membránu v určitém jejím úseku podle výšky tónu.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Toto chvění způsobí, že buňky Cortiho orgánu narážejí svými vlásky na krycí membránu, a tím se podráždí.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Vzniklé vzruchy jsou vedeny sluchovým nervem do jader v prodloužené míše a dále až do centrálního korového analyzátoru. </a:t>
            </a:r>
          </a:p>
        </p:txBody>
      </p:sp>
    </p:spTree>
    <p:extLst>
      <p:ext uri="{BB962C8B-B14F-4D97-AF65-F5344CB8AC3E}">
        <p14:creationId xmlns:p14="http://schemas.microsoft.com/office/powerpoint/2010/main" val="11263174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Rovnovážné ústrojí: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čidlo statické – pro vnímání polohy,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čidlo kinetické – pro vnímání pohybu,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2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Statické čidlo je ve vejčitém a kulovitém váčku jsou malá políčka s vysokými epitelovými buňkami s jemnými smyslovými vlákny na koncích nad nimiž jsou vápenaté krystalky (statokinie). Při změně polohy hlavy dráždí krystalky jemné vlákna smyslových buněk. Vzruchy jsou vedeny statickým nervem k vestibulárním jádrům na spodině 4. mozkové komory. Tím je umožněno udržení rovnováhy těla v prostoru a zajištění vzpřímeného postoje.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2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Kinetické čidlo je uloženo v ampulách polokruhových kanálků. V každé ampule je vyvýšenina s vysokými buňkami opatřenými dlouhými vlásky. Jejich podráždění vyvolává pohyb endolymfy při rotačních pohybech hlavy. </a:t>
            </a:r>
          </a:p>
        </p:txBody>
      </p:sp>
    </p:spTree>
    <p:extLst>
      <p:ext uri="{BB962C8B-B14F-4D97-AF65-F5344CB8AC3E}">
        <p14:creationId xmlns:p14="http://schemas.microsoft.com/office/powerpoint/2010/main" val="1202710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1522</Words>
  <Application>Microsoft Office PowerPoint</Application>
  <PresentationFormat>Předvádění na obrazovce (4:3)</PresentationFormat>
  <Paragraphs>118</Paragraphs>
  <Slides>18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34" baseType="lpstr">
      <vt:lpstr>Arial</vt:lpstr>
      <vt:lpstr>Calibri</vt:lpstr>
      <vt:lpstr>Times New Roman</vt:lpstr>
      <vt:lpstr>Motiv sady Office</vt:lpstr>
      <vt:lpstr>1_Motiv sady Office</vt:lpstr>
      <vt:lpstr>2_Motiv sady Office</vt:lpstr>
      <vt:lpstr>Výchozí návrh</vt:lpstr>
      <vt:lpstr>3_Motiv sady Office</vt:lpstr>
      <vt:lpstr>4_Motiv sady Office</vt:lpstr>
      <vt:lpstr>5_Motiv sady Office</vt:lpstr>
      <vt:lpstr>6_Motiv sady Office</vt:lpstr>
      <vt:lpstr>7_Motiv sady Office</vt:lpstr>
      <vt:lpstr>1_Výchozí návrh</vt:lpstr>
      <vt:lpstr>8_Motiv sady Office</vt:lpstr>
      <vt:lpstr>9_Motiv sady Office</vt:lpstr>
      <vt:lpstr>Fotografie</vt:lpstr>
      <vt:lpstr>Reflex</vt:lpstr>
      <vt:lpstr>Hlavní znaky nepodmíněných reflexů: </vt:lpstr>
      <vt:lpstr>Hlavní znaky podmíněných reflexů:</vt:lpstr>
      <vt:lpstr>Prezentace aplikace PowerPoint</vt:lpstr>
      <vt:lpstr>Zrakové ústrojí</vt:lpstr>
      <vt:lpstr>Prezentace aplikace PowerPoint</vt:lpstr>
      <vt:lpstr>Sluchové ústrojí</vt:lpstr>
      <vt:lpstr>Sluchový analyzátor</vt:lpstr>
      <vt:lpstr>Prezentace aplikace PowerPoint</vt:lpstr>
      <vt:lpstr>Reflex</vt:lpstr>
      <vt:lpstr>Otázky:</vt:lpstr>
      <vt:lpstr>Reflexní  oblouk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</dc:title>
  <dc:creator>Anabell</dc:creator>
  <cp:lastModifiedBy>Hana Janošková</cp:lastModifiedBy>
  <cp:revision>4</cp:revision>
  <dcterms:created xsi:type="dcterms:W3CDTF">2017-05-01T16:58:52Z</dcterms:created>
  <dcterms:modified xsi:type="dcterms:W3CDTF">2022-04-21T06:22:42Z</dcterms:modified>
</cp:coreProperties>
</file>