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9" r:id="rId19"/>
    <p:sldId id="280" r:id="rId20"/>
    <p:sldId id="281" r:id="rId21"/>
    <p:sldId id="304" r:id="rId22"/>
    <p:sldId id="305" r:id="rId23"/>
    <p:sldId id="306" r:id="rId24"/>
    <p:sldId id="307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EE8EBFD-F84C-4889-A874-B4694D89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1FF2D6B5-92CF-41DA-9195-4B2BE27F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4C032-28D2-433D-B72E-82D2AE2626AA}" type="datetimeFigureOut">
              <a:rPr lang="cs-CZ" smtClean="0"/>
              <a:t>22. 4. 2022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4E27CBE-4890-4232-8B52-E335E39FF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CE6295DB-8A7A-4DA2-A128-5567F45E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BC6BD-C28B-40F7-9D0F-BBF0756570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20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F8021ED-44A5-4263-89BD-80C0A9921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A2FDB84D-BFEA-4179-86F7-D919E50FA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60CFFCB2-AD66-45C4-9BDC-D671DC49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19E0-A7BD-4A11-8C3A-DA9D6A7DDAF7}" type="datetimeFigureOut">
              <a:rPr lang="cs-CZ" smtClean="0"/>
              <a:t>22. 4. 2022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3364168-79AE-4056-87EE-9EBDECE8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788499D-AE22-4701-9AEF-2C8F4F7F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99FE-6EFD-4F61-B402-CA249D7E8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57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88B4C88-F93F-4A93-9768-DD914D6DA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A7FBEFD-CC57-4C07-ACAD-E7AD6FABE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BA2F197C-82BC-4C8D-8FB2-0E58D54BE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19E0-A7BD-4A11-8C3A-DA9D6A7DDAF7}" type="datetimeFigureOut">
              <a:rPr lang="cs-CZ" smtClean="0"/>
              <a:t>22. 4. 2022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B48434F2-FE13-4309-9170-E5728DB41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C4B9C2F-F00F-403F-9B51-642571574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99FE-6EFD-4F61-B402-CA249D7E88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722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FE57704A-24D7-4A2B-9857-CD2F7D08E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FCA4460-536F-4508-890C-EFDB49B4E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2A43580-822A-4183-B296-6F3B3800B9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4C032-28D2-433D-B72E-82D2AE2626AA}" type="datetimeFigureOut">
              <a:rPr lang="cs-CZ" smtClean="0"/>
              <a:t>22. 4. 2022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6345EBD-3B0A-481F-BD52-D410499B8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9FD25D3-D214-4B9E-A62E-DB63AFA6F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BC6BD-C28B-40F7-9D0F-BBF0756570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9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auth/el/ped/jaro2021/XBIp01/um/4_ulohy_dovednostni/RYCHLENI.video5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xmlns="" id="{DB33CBA3-61B2-4B56-98E8-F286DFA3C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b="1"/>
              <a:t>Učební úlohy </a:t>
            </a:r>
            <a:br>
              <a:rPr lang="cs-CZ" b="1"/>
            </a:br>
            <a:r>
              <a:rPr lang="cs-CZ" b="1"/>
              <a:t>KONCEPTOVÉ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D2D826CE-384A-4871-8C7E-68D0FD167F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36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xmlns="" id="{53BC2AC3-511A-4EC9-A243-FA1ABE65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b="1"/>
              <a:t>ZE ZAHRADY DO TŘÍDY A ZESE ZPĚT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971E7A53-C8EF-43DF-A666-96518995F2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92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xmlns="" id="{531039C3-D6DB-416D-8076-7DA1FFE83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sz="4000" b="1"/>
              <a:t>Pomůcky pro odlov a určování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184B94E-211F-40F4-A2BF-ACB664DD43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 descr="https://euc-powerpoint.officeapps.live.com/pods/GetClipboardImage.ashx?Id=e2d765ac-a576-44c0-8f54-ae81d0b6f493&amp;DC=GEU2&amp;pkey=24b58f01-c20e-4fc1-8cb6-1d49eb4b9f18&amp;wdwaccluster=GEU2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354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984AE-647E-4CDA-BDBE-269035AE0A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Učební úlohy </a:t>
            </a:r>
            <a:br>
              <a:rPr lang="cs-CZ" dirty="0"/>
            </a:br>
            <a:r>
              <a:rPr lang="cs-CZ" b="1" dirty="0"/>
              <a:t>DOVEDNOSTNÍ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80A72D-0E7D-4F0F-BC65-A6FF81247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2274"/>
            <a:ext cx="9144000" cy="895525"/>
          </a:xfrm>
        </p:spPr>
        <p:txBody>
          <a:bodyPr/>
          <a:lstStyle/>
          <a:p>
            <a:r>
              <a:rPr lang="cs-CZ" b="1" dirty="0"/>
              <a:t>XBIp01 Zahrada jako edukační prostředí</a:t>
            </a:r>
          </a:p>
          <a:p>
            <a:r>
              <a:rPr lang="cs-CZ" dirty="0"/>
              <a:t>… tak trochu jiné JARO 2021</a:t>
            </a:r>
          </a:p>
        </p:txBody>
      </p:sp>
    </p:spTree>
    <p:extLst>
      <p:ext uri="{BB962C8B-B14F-4D97-AF65-F5344CB8AC3E}">
        <p14:creationId xmlns:p14="http://schemas.microsoft.com/office/powerpoint/2010/main" val="114537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F1B2C9-D5E0-4D89-939B-15EA5404A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OTÁZKA PRO VÁS:</a:t>
            </a:r>
            <a:br>
              <a:rPr lang="cs-CZ" dirty="0"/>
            </a:br>
            <a:r>
              <a:rPr lang="cs-CZ" b="1" dirty="0"/>
              <a:t>Proč pěstovat s dětmi na školní zahradě zeleninu?</a:t>
            </a:r>
          </a:p>
        </p:txBody>
      </p:sp>
    </p:spTree>
    <p:extLst>
      <p:ext uri="{BB962C8B-B14F-4D97-AF65-F5344CB8AC3E}">
        <p14:creationId xmlns:p14="http://schemas.microsoft.com/office/powerpoint/2010/main" val="323564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0B9D8F-2548-4C15-B270-9E8D62C8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68" y="273630"/>
            <a:ext cx="2904502" cy="1922639"/>
          </a:xfrm>
        </p:spPr>
        <p:txBody>
          <a:bodyPr>
            <a:normAutofit/>
          </a:bodyPr>
          <a:lstStyle/>
          <a:p>
            <a:r>
              <a:rPr lang="cs-CZ" b="1" dirty="0"/>
              <a:t>Kde pěstovat?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A948BF0A-FC1F-444C-9953-D99E70018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88" y="0"/>
            <a:ext cx="3179224" cy="317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yvýšený záhon zástrčný 120 x 80 x 20 cm dřevěný v Eshopu HORNBACH.cz">
            <a:extLst>
              <a:ext uri="{FF2B5EF4-FFF2-40B4-BE49-F238E27FC236}">
                <a16:creationId xmlns:a16="http://schemas.microsoft.com/office/drawing/2014/main" xmlns="" id="{2BC29E5B-112D-4772-B72A-9A2A8F39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" b="7922"/>
          <a:stretch/>
        </p:blipFill>
        <p:spPr bwMode="auto">
          <a:xfrm>
            <a:off x="0" y="3594783"/>
            <a:ext cx="4836920" cy="32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ypy záhonů | Chatař Chalupář">
            <a:extLst>
              <a:ext uri="{FF2B5EF4-FFF2-40B4-BE49-F238E27FC236}">
                <a16:creationId xmlns:a16="http://schemas.microsoft.com/office/drawing/2014/main" xmlns="" id="{BF6B7F9E-8866-4DBA-9759-7F4E59ACD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7" b="17026"/>
          <a:stretch/>
        </p:blipFill>
        <p:spPr bwMode="auto">
          <a:xfrm>
            <a:off x="5338088" y="3606325"/>
            <a:ext cx="6834338" cy="325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D4A35A-03EF-4A88-BCB9-F0E875ED8EE3}"/>
              </a:ext>
            </a:extLst>
          </p:cNvPr>
          <p:cNvSpPr txBox="1"/>
          <p:nvPr/>
        </p:nvSpPr>
        <p:spPr>
          <a:xfrm>
            <a:off x="6822645" y="456244"/>
            <a:ext cx="5369355" cy="258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Jaké výhody má pěstování ve vyvýšeném záhonu?</a:t>
            </a:r>
          </a:p>
          <a:p>
            <a:endParaRPr lang="cs-CZ" dirty="0"/>
          </a:p>
          <a:p>
            <a:r>
              <a:rPr lang="cs-CZ" dirty="0"/>
              <a:t>Z jakých materiálů je možné budovat vyvýšené záhony?</a:t>
            </a:r>
          </a:p>
          <a:p>
            <a:endParaRPr lang="cs-CZ" dirty="0"/>
          </a:p>
          <a:p>
            <a:r>
              <a:rPr lang="cs-CZ" dirty="0"/>
              <a:t>Jaké rozměry by měl mít vyvýšený záhon?</a:t>
            </a:r>
          </a:p>
          <a:p>
            <a:endParaRPr lang="cs-CZ" dirty="0"/>
          </a:p>
          <a:p>
            <a:r>
              <a:rPr lang="cs-CZ" dirty="0"/>
              <a:t>Jakou výšku by měl mít vyvýšený záhon?</a:t>
            </a:r>
          </a:p>
          <a:p>
            <a:endParaRPr lang="cs-CZ" dirty="0"/>
          </a:p>
          <a:p>
            <a:r>
              <a:rPr lang="cs-CZ" dirty="0"/>
              <a:t>Kam v zahradě umístit vyvýšený záhon?</a:t>
            </a:r>
          </a:p>
        </p:txBody>
      </p:sp>
    </p:spTree>
    <p:extLst>
      <p:ext uri="{BB962C8B-B14F-4D97-AF65-F5344CB8AC3E}">
        <p14:creationId xmlns:p14="http://schemas.microsoft.com/office/powerpoint/2010/main" val="3424471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olykultura - kombinace rostlin - jak na to? - ZAHRADA.cz">
            <a:extLst>
              <a:ext uri="{FF2B5EF4-FFF2-40B4-BE49-F238E27FC236}">
                <a16:creationId xmlns:a16="http://schemas.microsoft.com/office/drawing/2014/main" xmlns="" id="{33896A5F-40E7-4722-9A4A-046CDC7AF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9" r="5535"/>
          <a:stretch/>
        </p:blipFill>
        <p:spPr bwMode="auto">
          <a:xfrm>
            <a:off x="4981199" y="3427200"/>
            <a:ext cx="36072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Pěstujeme cibulovou zeleninu | Flóra na zahradě">
            <a:extLst>
              <a:ext uri="{FF2B5EF4-FFF2-40B4-BE49-F238E27FC236}">
                <a16:creationId xmlns:a16="http://schemas.microsoft.com/office/drawing/2014/main" xmlns="" id="{942F7E9A-893A-4128-A1EB-72A1FE5D1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r="12956" b="-3"/>
          <a:stretch/>
        </p:blipFill>
        <p:spPr bwMode="auto">
          <a:xfrm>
            <a:off x="8584800" y="3427200"/>
            <a:ext cx="36072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Dobří sousedé mezi zeleninami : Ekologický institut Veronica">
            <a:extLst>
              <a:ext uri="{FF2B5EF4-FFF2-40B4-BE49-F238E27FC236}">
                <a16:creationId xmlns:a16="http://schemas.microsoft.com/office/drawing/2014/main" xmlns="" id="{2B6E4C39-0832-45A8-99FB-1C2358D47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1" y="2501053"/>
            <a:ext cx="4188095" cy="41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xmlns="" id="{BF64ACC9-7E7D-4371-9AC7-908D0C599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5" y="168852"/>
            <a:ext cx="8792553" cy="60881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Kterou zeleninu pěstovat s dětmi?</a:t>
            </a:r>
          </a:p>
        </p:txBody>
      </p:sp>
    </p:spTree>
    <p:extLst>
      <p:ext uri="{BB962C8B-B14F-4D97-AF65-F5344CB8AC3E}">
        <p14:creationId xmlns:p14="http://schemas.microsoft.com/office/powerpoint/2010/main" val="2336336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2C11730-8904-44AD-B972-372B6FBFA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03" t="16505" r="19654" b="5764"/>
          <a:stretch/>
        </p:blipFill>
        <p:spPr>
          <a:xfrm>
            <a:off x="0" y="0"/>
            <a:ext cx="69079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AEA5D14-C0B3-4468-A6D8-5A960617DB96}"/>
              </a:ext>
            </a:extLst>
          </p:cNvPr>
          <p:cNvSpPr txBox="1"/>
          <p:nvPr/>
        </p:nvSpPr>
        <p:spPr>
          <a:xfrm>
            <a:off x="6907969" y="368959"/>
            <a:ext cx="49014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Úkol pro vás:</a:t>
            </a:r>
          </a:p>
          <a:p>
            <a:r>
              <a:rPr lang="cs-CZ" dirty="0"/>
              <a:t>Vyberte alespoň 3 druhy zeleniny, které by bylo </a:t>
            </a:r>
          </a:p>
          <a:p>
            <a:r>
              <a:rPr lang="cs-CZ" dirty="0"/>
              <a:t>možné pěstovat s dětmi a zároveň jsou vhodnými </a:t>
            </a:r>
          </a:p>
          <a:p>
            <a:r>
              <a:rPr lang="cs-CZ" dirty="0"/>
              <a:t>„sousedy“ pro pěstování ve smíšených kulturách.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9557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8F23FD1-53FE-4E19-BCB1-5170734C2F52}"/>
              </a:ext>
            </a:extLst>
          </p:cNvPr>
          <p:cNvSpPr/>
          <p:nvPr/>
        </p:nvSpPr>
        <p:spPr>
          <a:xfrm>
            <a:off x="2597920" y="1508994"/>
            <a:ext cx="4320000" cy="2160000"/>
          </a:xfrm>
          <a:prstGeom prst="rect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C05E2D-7926-4B14-BC6B-E74EBFDCB000}"/>
              </a:ext>
            </a:extLst>
          </p:cNvPr>
          <p:cNvSpPr/>
          <p:nvPr/>
        </p:nvSpPr>
        <p:spPr>
          <a:xfrm>
            <a:off x="2597920" y="4382568"/>
            <a:ext cx="4320000" cy="2160000"/>
          </a:xfrm>
          <a:prstGeom prst="rect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8D0C68-2EB1-4579-8FBF-A5DDA8797974}"/>
              </a:ext>
            </a:extLst>
          </p:cNvPr>
          <p:cNvSpPr txBox="1"/>
          <p:nvPr/>
        </p:nvSpPr>
        <p:spPr>
          <a:xfrm>
            <a:off x="413295" y="1017554"/>
            <a:ext cx="81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červen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DB7262-83E1-4464-A39C-C063E590683F}"/>
              </a:ext>
            </a:extLst>
          </p:cNvPr>
          <p:cNvSpPr txBox="1"/>
          <p:nvPr/>
        </p:nvSpPr>
        <p:spPr>
          <a:xfrm>
            <a:off x="444380" y="3799592"/>
            <a:ext cx="515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září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1B7C3A4-853A-4B72-A486-5AA99D6DC3E3}"/>
              </a:ext>
            </a:extLst>
          </p:cNvPr>
          <p:cNvSpPr/>
          <p:nvPr/>
        </p:nvSpPr>
        <p:spPr>
          <a:xfrm>
            <a:off x="149993" y="4382568"/>
            <a:ext cx="2160000" cy="2160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5CC453C-58E9-43B8-9705-D5AD5A86B8A9}"/>
              </a:ext>
            </a:extLst>
          </p:cNvPr>
          <p:cNvSpPr/>
          <p:nvPr/>
        </p:nvSpPr>
        <p:spPr>
          <a:xfrm>
            <a:off x="149993" y="1497981"/>
            <a:ext cx="2160000" cy="2160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A3EE7FD-A715-499F-B44A-8250F688FAD4}"/>
              </a:ext>
            </a:extLst>
          </p:cNvPr>
          <p:cNvSpPr txBox="1"/>
          <p:nvPr/>
        </p:nvSpPr>
        <p:spPr>
          <a:xfrm>
            <a:off x="413295" y="233315"/>
            <a:ext cx="462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Plán výsevu a výsadby kombinovaného záhonu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09D9E7B-BD04-49A5-8C3E-F41332352DA2}"/>
              </a:ext>
            </a:extLst>
          </p:cNvPr>
          <p:cNvSpPr txBox="1"/>
          <p:nvPr/>
        </p:nvSpPr>
        <p:spPr>
          <a:xfrm>
            <a:off x="7304753" y="235782"/>
            <a:ext cx="46247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čem se liší pěstování smíšených kultur (kombinací) od pěstování monokultur (pouze jednoho druhu) zeleniny na záhonu?</a:t>
            </a:r>
          </a:p>
          <a:p>
            <a:endParaRPr lang="cs-CZ" dirty="0"/>
          </a:p>
          <a:p>
            <a:r>
              <a:rPr lang="cs-CZ" dirty="0"/>
              <a:t>Proč je vhodné plánovat dopředu, jak bude vypadat záhon v průběhu roku?</a:t>
            </a:r>
          </a:p>
          <a:p>
            <a:endParaRPr lang="cs-CZ" dirty="0"/>
          </a:p>
          <a:p>
            <a:r>
              <a:rPr lang="cs-CZ" dirty="0"/>
              <a:t>Proč jsou pro nás klíčové měsíce červen a září?</a:t>
            </a:r>
          </a:p>
          <a:p>
            <a:endParaRPr lang="cs-CZ" dirty="0"/>
          </a:p>
          <a:p>
            <a:r>
              <a:rPr lang="cs-CZ" dirty="0"/>
              <a:t>Jak zajistit péči o záhony v letních měsících, kdy je školka zavřená?</a:t>
            </a:r>
          </a:p>
          <a:p>
            <a:endParaRPr lang="cs-CZ" dirty="0"/>
          </a:p>
        </p:txBody>
      </p:sp>
      <p:pic>
        <p:nvPicPr>
          <p:cNvPr id="2050" name="Picture 2" descr="Zavlažovací nádoby pomáhají šetřit vodou na zahradě – Blog | Zelená  Domácnost">
            <a:extLst>
              <a:ext uri="{FF2B5EF4-FFF2-40B4-BE49-F238E27FC236}">
                <a16:creationId xmlns:a16="http://schemas.microsoft.com/office/drawing/2014/main" xmlns="" id="{09130E93-37C7-428A-BAB5-32B6A4FC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662" y="3429000"/>
            <a:ext cx="3193218" cy="319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4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29B05CD-A94B-41C6-8283-11D18E45C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05" y="256069"/>
            <a:ext cx="10515600" cy="708666"/>
          </a:xfrm>
        </p:spPr>
        <p:txBody>
          <a:bodyPr/>
          <a:lstStyle/>
          <a:p>
            <a:r>
              <a:rPr lang="cs-CZ" b="1" dirty="0"/>
              <a:t>Předpěstováváme zeleninu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BA9DB19-09E7-4377-B1AB-78C0072B1F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21" y="2141537"/>
            <a:ext cx="584072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ADAEE0-3892-4119-AAD7-A907E43DE486}"/>
              </a:ext>
            </a:extLst>
          </p:cNvPr>
          <p:cNvSpPr txBox="1"/>
          <p:nvPr/>
        </p:nvSpPr>
        <p:spPr>
          <a:xfrm>
            <a:off x="5867821" y="1593908"/>
            <a:ext cx="266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Rychlení zeleniny a bylinek</a:t>
            </a:r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D4C07F-8E50-4438-AB50-4EE841BD7A06}"/>
              </a:ext>
            </a:extLst>
          </p:cNvPr>
          <p:cNvSpPr txBox="1"/>
          <p:nvPr/>
        </p:nvSpPr>
        <p:spPr>
          <a:xfrm>
            <a:off x="483457" y="1191453"/>
            <a:ext cx="4773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Kterou zeleninu nebo bylinky je vhodné takto </a:t>
            </a:r>
          </a:p>
          <a:p>
            <a:r>
              <a:rPr lang="cs-CZ" dirty="0"/>
              <a:t>předpěstovávat a rychlit, ať již do rašelinových tablet, nebo do </a:t>
            </a:r>
            <a:r>
              <a:rPr lang="cs-CZ" dirty="0" err="1"/>
              <a:t>sadbovačů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Co můžeme použít jako náhradu květináčů nebo </a:t>
            </a:r>
            <a:r>
              <a:rPr lang="cs-CZ" dirty="0" err="1"/>
              <a:t>sadbovačů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Jak můžeme </a:t>
            </a:r>
            <a:r>
              <a:rPr lang="cs-CZ" b="1" dirty="0"/>
              <a:t>didakticky využít </a:t>
            </a:r>
            <a:r>
              <a:rPr lang="cs-CZ" dirty="0"/>
              <a:t>tuto činnost pro </a:t>
            </a:r>
            <a:r>
              <a:rPr lang="cs-CZ" b="1" dirty="0"/>
              <a:t>dlouhodobé pozorování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170" name="Picture 2" descr="https://i.agrolib.rs/img/71f9d68c7af3ba960699de587af0a.jpg">
            <a:extLst>
              <a:ext uri="{FF2B5EF4-FFF2-40B4-BE49-F238E27FC236}">
                <a16:creationId xmlns:a16="http://schemas.microsoft.com/office/drawing/2014/main" xmlns="" id="{0A22BF98-FBA7-4841-9E7E-31B180E3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839" y="4061380"/>
            <a:ext cx="3674728" cy="24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396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41DFD5-3543-4927-8DF2-87C0C962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16" y="147012"/>
            <a:ext cx="10515600" cy="64994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Tak trochu jiné pěstování zeleniny…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C536874-34F5-4B36-AFF8-5952B6C6A1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1" y="961560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earthSong Grow With Me Garden Fort Kit Review - DIY Plant Fort for Kids">
            <a:extLst>
              <a:ext uri="{FF2B5EF4-FFF2-40B4-BE49-F238E27FC236}">
                <a16:creationId xmlns:a16="http://schemas.microsoft.com/office/drawing/2014/main" xmlns="" id="{25A3027E-9FCB-4CE5-86F0-404F04538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918" y="1615187"/>
            <a:ext cx="4857613" cy="486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15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xmlns="" id="{0A11B29E-E241-4062-B3B8-30231CFE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b="1"/>
              <a:t>PŘES SENZITIVIZACI K POJMU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08FBC393-ECF6-4269-94B4-605F2856EE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61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F1BEF83-AEA9-446C-AB85-D363C98001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94" y="897"/>
            <a:ext cx="3868319" cy="306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3A6403E-AE64-44C8-A3D9-98EF236B9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78599" cy="305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nflower Fort">
            <a:extLst>
              <a:ext uri="{FF2B5EF4-FFF2-40B4-BE49-F238E27FC236}">
                <a16:creationId xmlns:a16="http://schemas.microsoft.com/office/drawing/2014/main" xmlns="" id="{3241F6E5-E988-4785-8703-536EB3341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76" y="1794"/>
            <a:ext cx="4259824" cy="306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946343-2C7F-4650-88ED-C86BBCA6EEDF}"/>
              </a:ext>
            </a:extLst>
          </p:cNvPr>
          <p:cNvSpPr txBox="1"/>
          <p:nvPr/>
        </p:nvSpPr>
        <p:spPr>
          <a:xfrm>
            <a:off x="5055229" y="3864836"/>
            <a:ext cx="6238631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V čem se liší domečky, tunely, bludiště z jednoletých bylin oproti </a:t>
            </a:r>
          </a:p>
          <a:p>
            <a:r>
              <a:rPr lang="cs-CZ" dirty="0"/>
              <a:t>podobným stavbám z vrbového proutí?</a:t>
            </a:r>
          </a:p>
          <a:p>
            <a:endParaRPr lang="cs-CZ" dirty="0"/>
          </a:p>
          <a:p>
            <a:r>
              <a:rPr lang="cs-CZ" dirty="0"/>
              <a:t>V čem jsou jejich výhody?</a:t>
            </a:r>
          </a:p>
          <a:p>
            <a:endParaRPr lang="cs-CZ" dirty="0"/>
          </a:p>
          <a:p>
            <a:r>
              <a:rPr lang="cs-CZ" dirty="0"/>
              <a:t>V čem naopak nevýhody? </a:t>
            </a:r>
          </a:p>
        </p:txBody>
      </p:sp>
      <p:pic>
        <p:nvPicPr>
          <p:cNvPr id="6148" name="Picture 4" descr="Živé stavby z vrby vytvoří labyrint i originální sochu na zahradu | Prima  Living">
            <a:extLst>
              <a:ext uri="{FF2B5EF4-FFF2-40B4-BE49-F238E27FC236}">
                <a16:creationId xmlns:a16="http://schemas.microsoft.com/office/drawing/2014/main" xmlns="" id="{CD0573C4-E0B3-43C0-8B14-8E82F480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852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53B1C75-6355-43A7-BBD5-AB61A6E13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573" y="61654"/>
            <a:ext cx="10213200" cy="4445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SESAZUJEME JARNÍ OKRASNÉ BYLINY</a:t>
            </a:r>
          </a:p>
        </p:txBody>
      </p:sp>
      <p:pic>
        <p:nvPicPr>
          <p:cNvPr id="53" name="Obrázek 52" descr="Obsah obrázku osoba, exteriér, chlapec&#10;&#10;Popis byl vytvořen automaticky">
            <a:extLst>
              <a:ext uri="{FF2B5EF4-FFF2-40B4-BE49-F238E27FC236}">
                <a16:creationId xmlns:a16="http://schemas.microsoft.com/office/drawing/2014/main" xmlns="" id="{92C2834D-3440-40DA-B2A2-F381A7D3BB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90" y="627273"/>
            <a:ext cx="3637019" cy="2727765"/>
          </a:xfrm>
          <a:prstGeom prst="rect">
            <a:avLst/>
          </a:prstGeom>
        </p:spPr>
      </p:pic>
      <p:pic>
        <p:nvPicPr>
          <p:cNvPr id="55" name="Obrázek 54" descr="Obsah obrázku tráva, osoba, exteriér, dítě&#10;&#10;Popis byl vytvořen automaticky">
            <a:extLst>
              <a:ext uri="{FF2B5EF4-FFF2-40B4-BE49-F238E27FC236}">
                <a16:creationId xmlns:a16="http://schemas.microsoft.com/office/drawing/2014/main" xmlns="" id="{482D09F7-1F09-445D-983C-E32922500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7" y="627273"/>
            <a:ext cx="3637019" cy="2727764"/>
          </a:xfrm>
          <a:prstGeom prst="rect">
            <a:avLst/>
          </a:prstGeom>
        </p:spPr>
      </p:pic>
      <p:pic>
        <p:nvPicPr>
          <p:cNvPr id="59" name="Obrázek 58" descr="Obsah obrázku tráva, osoba, exteriér, jídlo&#10;&#10;Popis byl vytvořen automaticky">
            <a:extLst>
              <a:ext uri="{FF2B5EF4-FFF2-40B4-BE49-F238E27FC236}">
                <a16:creationId xmlns:a16="http://schemas.microsoft.com/office/drawing/2014/main" xmlns="" id="{F428CC04-07AA-4D38-9AD9-3CAB384D1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93" y="627272"/>
            <a:ext cx="3637018" cy="2727763"/>
          </a:xfrm>
          <a:prstGeom prst="rect">
            <a:avLst/>
          </a:prstGeom>
        </p:spPr>
      </p:pic>
      <p:pic>
        <p:nvPicPr>
          <p:cNvPr id="69" name="Obrázek 68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xmlns="" id="{5D0ED100-D8B6-4901-BCAC-9DEBB471C1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7" y="3717602"/>
            <a:ext cx="3637018" cy="2727764"/>
          </a:xfrm>
          <a:prstGeom prst="rect">
            <a:avLst/>
          </a:prstGeom>
        </p:spPr>
      </p:pic>
      <p:pic>
        <p:nvPicPr>
          <p:cNvPr id="73" name="Obrázek 72" descr="Obsah obrázku tráva, osoba, exteriér, dítě&#10;&#10;Popis byl vytvořen automaticky">
            <a:extLst>
              <a:ext uri="{FF2B5EF4-FFF2-40B4-BE49-F238E27FC236}">
                <a16:creationId xmlns:a16="http://schemas.microsoft.com/office/drawing/2014/main" xmlns="" id="{70D9D512-FF92-4753-81E2-AA78FC0D5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85" y="3717602"/>
            <a:ext cx="3654924" cy="2741194"/>
          </a:xfrm>
          <a:prstGeom prst="rect">
            <a:avLst/>
          </a:prstGeom>
        </p:spPr>
      </p:pic>
      <p:pic>
        <p:nvPicPr>
          <p:cNvPr id="85" name="Obrázek 84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xmlns="" id="{ACE6A101-AF10-488A-841F-9FE36AF102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92" y="3717601"/>
            <a:ext cx="3637017" cy="27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28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542A7BB-B942-48D6-B6D7-579BFC25F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833" y="970284"/>
            <a:ext cx="4930816" cy="107644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Jak docílíme, aby mělo naše aranžmá výšku?</a:t>
            </a:r>
          </a:p>
        </p:txBody>
      </p:sp>
      <p:pic>
        <p:nvPicPr>
          <p:cNvPr id="9" name="Zástupný obsah 8" descr="Obsah obrázku květina, rostlina, kytice&#10;&#10;Popis byl vytvořen automaticky">
            <a:extLst>
              <a:ext uri="{FF2B5EF4-FFF2-40B4-BE49-F238E27FC236}">
                <a16:creationId xmlns:a16="http://schemas.microsoft.com/office/drawing/2014/main" xmlns="" id="{982FD891-F071-43B2-A1F5-2806C9DB6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65"/>
            <a:ext cx="5715484" cy="4286613"/>
          </a:xfrm>
        </p:spPr>
      </p:pic>
      <p:pic>
        <p:nvPicPr>
          <p:cNvPr id="11" name="Obrázek 10" descr="Obsah obrázku květina, země, rostlina&#10;&#10;Popis byl vytvořen automaticky">
            <a:extLst>
              <a:ext uri="{FF2B5EF4-FFF2-40B4-BE49-F238E27FC236}">
                <a16:creationId xmlns:a16="http://schemas.microsoft.com/office/drawing/2014/main" xmlns="" id="{2734B6B0-6AAB-4B54-88CE-3EF3B232D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/>
          <a:stretch/>
        </p:blipFill>
        <p:spPr>
          <a:xfrm>
            <a:off x="5711482" y="2858946"/>
            <a:ext cx="6480517" cy="3999053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xmlns="" id="{82DD036A-8453-40C3-BE6C-20F3DA0EBA67}"/>
              </a:ext>
            </a:extLst>
          </p:cNvPr>
          <p:cNvSpPr txBox="1">
            <a:spLocks/>
          </p:cNvSpPr>
          <p:nvPr/>
        </p:nvSpPr>
        <p:spPr>
          <a:xfrm>
            <a:off x="517003" y="5269584"/>
            <a:ext cx="4564283" cy="10636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+mn-lt"/>
              </a:rPr>
              <a:t>Jak docílíme, aby nebyla vidět v aranžmá zemina? </a:t>
            </a:r>
          </a:p>
        </p:txBody>
      </p:sp>
    </p:spTree>
    <p:extLst>
      <p:ext uri="{BB962C8B-B14F-4D97-AF65-F5344CB8AC3E}">
        <p14:creationId xmlns:p14="http://schemas.microsoft.com/office/powerpoint/2010/main" val="874656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805695D-6845-4AA7-8831-D785A6BE7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536575"/>
            <a:ext cx="4078800" cy="1453003"/>
          </a:xfrm>
        </p:spPr>
        <p:txBody>
          <a:bodyPr wrap="square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3000"/>
              <a:t>KOMBINUJEME BYLINKY A OKRASNÉ JARNÍ BYLINY</a:t>
            </a:r>
          </a:p>
        </p:txBody>
      </p:sp>
      <p:pic>
        <p:nvPicPr>
          <p:cNvPr id="5" name="Zástupný obsah 4" descr="Obsah obrázku země, exteriér, rostlina, tráva&#10;&#10;Popis byl vytvořen automaticky">
            <a:extLst>
              <a:ext uri="{FF2B5EF4-FFF2-40B4-BE49-F238E27FC236}">
                <a16:creationId xmlns:a16="http://schemas.microsoft.com/office/drawing/2014/main" xmlns="" id="{638F933A-11E2-4966-A973-CD0639CAEE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6" b="8299"/>
          <a:stretch/>
        </p:blipFill>
        <p:spPr>
          <a:xfrm>
            <a:off x="20" y="10"/>
            <a:ext cx="6112780" cy="3430790"/>
          </a:xfrm>
          <a:prstGeom prst="rect">
            <a:avLst/>
          </a:prstGeom>
        </p:spPr>
      </p:pic>
      <p:pic>
        <p:nvPicPr>
          <p:cNvPr id="7" name="Obrázek 6" descr="Obsah obrázku země, exteriér, rostlina, zelenina&#10;&#10;Popis byl vytvořen automaticky">
            <a:extLst>
              <a:ext uri="{FF2B5EF4-FFF2-40B4-BE49-F238E27FC236}">
                <a16:creationId xmlns:a16="http://schemas.microsoft.com/office/drawing/2014/main" xmlns="" id="{88AE377F-DFA0-4091-BE34-C9E42A44C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7" b="7339"/>
          <a:stretch/>
        </p:blipFill>
        <p:spPr>
          <a:xfrm>
            <a:off x="-1" y="3427200"/>
            <a:ext cx="6112800" cy="3430800"/>
          </a:xfrm>
          <a:prstGeom prst="rect">
            <a:avLst/>
          </a:prstGeom>
        </p:spPr>
      </p:pic>
      <p:sp>
        <p:nvSpPr>
          <p:cNvPr id="42" name="Content Placeholder 10">
            <a:extLst>
              <a:ext uri="{FF2B5EF4-FFF2-40B4-BE49-F238E27FC236}">
                <a16:creationId xmlns:a16="http://schemas.microsoft.com/office/drawing/2014/main" xmlns="" id="{5E4DA5DC-3DDF-4FA3-A389-6B8C1D058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877018"/>
            <a:ext cx="4463746" cy="290148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Které </a:t>
            </a:r>
            <a:r>
              <a:rPr lang="cs-CZ" b="1" dirty="0"/>
              <a:t>bylinky a jarní okrasné byliny</a:t>
            </a:r>
            <a:r>
              <a:rPr lang="cs-CZ" dirty="0"/>
              <a:t> je možné </a:t>
            </a:r>
            <a:r>
              <a:rPr lang="cs-CZ" b="1" dirty="0"/>
              <a:t>kombinovat</a:t>
            </a:r>
            <a:r>
              <a:rPr lang="cs-CZ" dirty="0"/>
              <a:t>?</a:t>
            </a:r>
          </a:p>
          <a:p>
            <a:pPr marL="0" indent="0">
              <a:buNone/>
            </a:pPr>
            <a:r>
              <a:rPr lang="cs-CZ" dirty="0"/>
              <a:t>Které jarní okrasné bylinky naopak </a:t>
            </a:r>
            <a:r>
              <a:rPr lang="cs-CZ" b="1" dirty="0"/>
              <a:t>nikdy nekombinujeme</a:t>
            </a:r>
            <a:r>
              <a:rPr lang="cs-CZ" dirty="0"/>
              <a:t>?</a:t>
            </a:r>
          </a:p>
          <a:p>
            <a:pPr marL="0" indent="0">
              <a:buNone/>
            </a:pPr>
            <a:r>
              <a:rPr lang="cs-CZ" dirty="0"/>
              <a:t>Na co musíme myslet, když sesazujeme rostliny do </a:t>
            </a:r>
            <a:r>
              <a:rPr lang="cs-CZ" b="1" dirty="0"/>
              <a:t>nádob bez odtoku</a:t>
            </a:r>
            <a:r>
              <a:rPr lang="cs-CZ" dirty="0"/>
              <a:t>, jako jsou misky, hrnečky, konvice?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243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6C0B5-AA6F-44B0-B2A3-BD79B1F24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0277"/>
          </a:xfrm>
        </p:spPr>
        <p:txBody>
          <a:bodyPr/>
          <a:lstStyle/>
          <a:p>
            <a:r>
              <a:rPr lang="cs-CZ" b="1" dirty="0"/>
              <a:t>DOVEDNOSTNÍ ÚLOHY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3A5C0A-A016-4F67-9CDE-77982C320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98" y="1065402"/>
            <a:ext cx="10515600" cy="493272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Porovnejte, v čem se liší úlohy </a:t>
            </a:r>
            <a:r>
              <a:rPr lang="cs-CZ" b="1" dirty="0"/>
              <a:t>dovednostní</a:t>
            </a:r>
            <a:r>
              <a:rPr lang="cs-CZ" dirty="0"/>
              <a:t> od úloh </a:t>
            </a:r>
            <a:r>
              <a:rPr lang="cs-CZ" b="1" dirty="0" smtClean="0"/>
              <a:t>senzorických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b="1" dirty="0"/>
              <a:t>kognitivních</a:t>
            </a:r>
            <a:r>
              <a:rPr lang="cs-CZ" dirty="0"/>
              <a:t> v těchto aspektech 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… nároky na přípravu</a:t>
            </a:r>
          </a:p>
          <a:p>
            <a:pPr marL="0" indent="0">
              <a:buNone/>
            </a:pPr>
            <a:r>
              <a:rPr lang="cs-CZ" dirty="0"/>
              <a:t>… nároky na organizaci</a:t>
            </a:r>
          </a:p>
          <a:p>
            <a:pPr marL="0" indent="0">
              <a:buNone/>
            </a:pPr>
            <a:r>
              <a:rPr lang="cs-CZ" dirty="0"/>
              <a:t>… nároky na znalosti učitele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Jakým způsobem je možné propojit úlohy dovednostní s úlohami </a:t>
            </a:r>
            <a:r>
              <a:rPr lang="cs-CZ" b="1" dirty="0" smtClean="0"/>
              <a:t>senzorickými</a:t>
            </a:r>
            <a:r>
              <a:rPr lang="cs-CZ" dirty="0" smtClean="0"/>
              <a:t>?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Jakým způsobem je možné propojit úlohy </a:t>
            </a:r>
            <a:r>
              <a:rPr lang="cs-CZ" b="1" dirty="0"/>
              <a:t>dovednostní</a:t>
            </a:r>
            <a:r>
              <a:rPr lang="cs-CZ" dirty="0"/>
              <a:t> s úlohami </a:t>
            </a:r>
            <a:r>
              <a:rPr lang="cs-CZ" b="1" dirty="0"/>
              <a:t>kognitivními</a:t>
            </a:r>
            <a:r>
              <a:rPr lang="cs-CZ" dirty="0"/>
              <a:t>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9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xmlns="" id="{EED09537-D14E-4F47-AABE-5D0A86B2A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b="1"/>
              <a:t>POJMY A ASOCIACE VIZUÁLNÍ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5432FE6-0648-4C40-99DF-9C1BBF5BBF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99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xmlns="" id="{1A5FE5AA-FD3B-4E95-9A33-9A1A5AE6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b="1"/>
              <a:t>VZÁJEMNÉ UČENÍ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3A1FBDFC-3415-4479-B635-F731595C03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2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xmlns="" id="{589A77C4-B6F8-4305-8623-39088154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b="1"/>
              <a:t>POJMY A POHYBOVÁ PAMĚŤ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E8C97AFB-B18F-4A39-BFE3-23B42B2838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40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xmlns="" id="{CCD4C11A-8F73-46E8-AB29-06F74251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sz="4000" b="1"/>
              <a:t>OD KRÁTKODOBÉHO POZOROVÁNÍ KE ZNALOSTI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0381631-17DC-42A5-B150-3C5DF67ABC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96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xmlns="" id="{18BAA9E6-D208-439F-8CD9-BB8E01060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sz="4000" b="1"/>
              <a:t>OD DLOUHODOBÉHO POZOROVÁNÍ KE ZNALOSTI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47E5C1F-FF2D-4026-A1B8-9218D1DE43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75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xmlns="" id="{181FE882-752B-4A05-8108-583ECD91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E736D34E-F179-4EF3-8A26-86EAE82CDD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77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xmlns="" id="{09C87C15-FE82-4F48-9011-78AF03D71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b="1"/>
              <a:t>ZE TŘÍDY DO ZAHRADY A ZESE ZPĚT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D4AD5045-3A33-41D7-9193-0EC0DC2CA4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944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413</Words>
  <Application>Microsoft Office PowerPoint</Application>
  <PresentationFormat>Širokoúhlá obrazovka</PresentationFormat>
  <Paragraphs>72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Učební úlohy  KONCEPTOVÉ</vt:lpstr>
      <vt:lpstr>PŘES SENZITIVIZACI K POJMU</vt:lpstr>
      <vt:lpstr>POJMY A ASOCIACE VIZUÁLNÍ</vt:lpstr>
      <vt:lpstr>VZÁJEMNÉ UČENÍ</vt:lpstr>
      <vt:lpstr>POJMY A POHYBOVÁ PAMĚŤ</vt:lpstr>
      <vt:lpstr>OD KRÁTKODOBÉHO POZOROVÁNÍ KE ZNALOSTI</vt:lpstr>
      <vt:lpstr>OD DLOUHODOBÉHO POZOROVÁNÍ KE ZNALOSTI</vt:lpstr>
      <vt:lpstr>Prezentace aplikace PowerPoint</vt:lpstr>
      <vt:lpstr>ZE TŘÍDY DO ZAHRADY A ZESE ZPĚT</vt:lpstr>
      <vt:lpstr>ZE ZAHRADY DO TŘÍDY A ZESE ZPĚT</vt:lpstr>
      <vt:lpstr>Pomůcky pro odlov a určování</vt:lpstr>
      <vt:lpstr>Učební úlohy  DOVEDNOSTNÍ</vt:lpstr>
      <vt:lpstr>OTÁZKA PRO VÁS: Proč pěstovat s dětmi na školní zahradě zeleninu?</vt:lpstr>
      <vt:lpstr>Kde pěstovat?</vt:lpstr>
      <vt:lpstr>Kterou zeleninu pěstovat s dětmi?</vt:lpstr>
      <vt:lpstr>Prezentace aplikace PowerPoint</vt:lpstr>
      <vt:lpstr>Prezentace aplikace PowerPoint</vt:lpstr>
      <vt:lpstr>Předpěstováváme zeleninu</vt:lpstr>
      <vt:lpstr>Tak trochu jiné pěstování zeleniny…</vt:lpstr>
      <vt:lpstr>Prezentace aplikace PowerPoint</vt:lpstr>
      <vt:lpstr>Prezentace aplikace PowerPoint</vt:lpstr>
      <vt:lpstr>Jak docílíme, aby mělo naše aranžmá výšku?</vt:lpstr>
      <vt:lpstr>KOMBINUJEME BYLINKY A OKRASNÉ JARNÍ BYLINY</vt:lpstr>
      <vt:lpstr>DOVEDNOSTNÍ ÚLOHY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Učební úlohy  KONCEPTOVÉ</dc:title>
  <dc:creator>Kateřina Ševčíková</dc:creator>
  <cp:lastModifiedBy>Laboranti</cp:lastModifiedBy>
  <cp:revision>3</cp:revision>
  <dcterms:created xsi:type="dcterms:W3CDTF">2022-04-13T07:46:23Z</dcterms:created>
  <dcterms:modified xsi:type="dcterms:W3CDTF">2022-04-22T08:45:14Z</dcterms:modified>
</cp:coreProperties>
</file>