
<file path=[Content_Types].xml><?xml version="1.0" encoding="utf-8"?>
<Types xmlns="http://schemas.openxmlformats.org/package/2006/content-types"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3" r:id="rId1"/>
  </p:sldMasterIdLst>
  <p:notesMasterIdLst>
    <p:notesMasterId r:id="rId18"/>
  </p:notesMasterIdLst>
  <p:sldIdLst>
    <p:sldId id="294" r:id="rId2"/>
    <p:sldId id="295" r:id="rId3"/>
    <p:sldId id="261" r:id="rId4"/>
    <p:sldId id="296" r:id="rId5"/>
    <p:sldId id="266" r:id="rId6"/>
    <p:sldId id="287" r:id="rId7"/>
    <p:sldId id="269" r:id="rId8"/>
    <p:sldId id="270" r:id="rId9"/>
    <p:sldId id="268" r:id="rId10"/>
    <p:sldId id="290" r:id="rId11"/>
    <p:sldId id="273" r:id="rId12"/>
    <p:sldId id="291" r:id="rId13"/>
    <p:sldId id="274" r:id="rId14"/>
    <p:sldId id="280" r:id="rId15"/>
    <p:sldId id="279" r:id="rId16"/>
    <p:sldId id="282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B59660"/>
              </a:solidFill>
              <a:prstDash val="solid"/>
              <a:miter lim="400000"/>
            </a:ln>
          </a:left>
          <a:right>
            <a:ln w="12700" cap="flat">
              <a:solidFill>
                <a:srgbClr val="B59660"/>
              </a:solidFill>
              <a:prstDash val="solid"/>
              <a:miter lim="400000"/>
            </a:ln>
          </a:right>
          <a:top>
            <a:ln w="12700" cap="flat">
              <a:solidFill>
                <a:srgbClr val="B59660"/>
              </a:solidFill>
              <a:prstDash val="solid"/>
              <a:miter lim="400000"/>
            </a:ln>
          </a:top>
          <a:bottom>
            <a:ln w="12700" cap="flat">
              <a:solidFill>
                <a:srgbClr val="B59660"/>
              </a:solidFill>
              <a:prstDash val="solid"/>
              <a:miter lim="400000"/>
            </a:ln>
          </a:bottom>
          <a:insideH>
            <a:ln w="12700" cap="flat">
              <a:solidFill>
                <a:srgbClr val="B59660"/>
              </a:solidFill>
              <a:prstDash val="solid"/>
              <a:miter lim="400000"/>
            </a:ln>
          </a:insideH>
          <a:insideV>
            <a:ln w="12700" cap="flat">
              <a:solidFill>
                <a:srgbClr val="B5966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B5966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F8E8A">
              <a:alpha val="80000"/>
            </a:srgbClr>
          </a:solidFill>
        </a:fill>
      </a:tcStyle>
    </a:firstCol>
    <a:la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alpha val="90000"/>
            </a:schemeClr>
          </a:solidFill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alpha val="90000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C6E72">
              <a:alpha val="11000"/>
            </a:srgbClr>
          </a:solidFill>
        </a:fill>
      </a:tcStyle>
    </a:firstCol>
    <a:la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C6E72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2762" autoAdjust="0"/>
  </p:normalViewPr>
  <p:slideViewPr>
    <p:cSldViewPr>
      <p:cViewPr varScale="1">
        <p:scale>
          <a:sx n="61" d="100"/>
          <a:sy n="61" d="100"/>
        </p:scale>
        <p:origin x="533" y="43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718162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0" y="-12043"/>
            <a:ext cx="13043649" cy="977768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38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35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991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61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473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981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327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35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80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86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24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73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24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92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61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80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3651" cy="977768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12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820" y="772344"/>
            <a:ext cx="8929032" cy="317968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89282" y="4348817"/>
            <a:ext cx="11229742" cy="2952328"/>
          </a:xfrm>
        </p:spPr>
        <p:txBody>
          <a:bodyPr/>
          <a:lstStyle/>
          <a:p>
            <a:pPr algn="l"/>
            <a:r>
              <a:rPr lang="cs-CZ" sz="4800" dirty="0"/>
              <a:t>Participace mateřské školy a rodiny na výchově dětí předškolního věku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3768" y="7628610"/>
            <a:ext cx="8286889" cy="1560034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011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99DCCF-B388-42F1-940D-1420D5F0F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5" y="2572544"/>
            <a:ext cx="9027860" cy="6019618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Mějte učtu k roli rodičů;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Dávejte najevo vděk za sebemenší pomoc, ochotu;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Snažte se k zapojení získat celou rodinu;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Podněcujte participaci – způsoby, jak se zapojit;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Uplatňujte tvůrčí přistup a flexibilitu (ukázka miminka, háčkovaní apod.);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Dávejte rodinám možnost vlastního výběru formy jejich participace (jakákoliv aktivita vítána);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Hovořte s rodinami o vzájemných očekáváních;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Budete trpěliví;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Zaměřte se na silné stránky dítěte i rodiny - pozitivní hodnocení;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Dodržujte diskrétnost – informace o rodině̌ jsou důvěrné!</a:t>
            </a:r>
          </a:p>
          <a:p>
            <a:endParaRPr lang="cs-CZ" dirty="0"/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EC615AEA-2168-4C56-A1F5-3AA3ED037851}"/>
              </a:ext>
            </a:extLst>
          </p:cNvPr>
          <p:cNvSpPr txBox="1">
            <a:spLocks/>
          </p:cNvSpPr>
          <p:nvPr/>
        </p:nvSpPr>
        <p:spPr>
          <a:xfrm>
            <a:off x="669752" y="700336"/>
            <a:ext cx="10211724" cy="1423204"/>
          </a:xfrm>
          <a:prstGeom prst="rect">
            <a:avLst/>
          </a:prstGeom>
        </p:spPr>
        <p:txBody>
          <a:bodyPr vert="horz" lIns="97536" tIns="48768" rIns="97536" bIns="48768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50230">
              <a:spcBef>
                <a:spcPts val="0"/>
              </a:spcBef>
            </a:pPr>
            <a:r>
              <a:rPr lang="cs-CZ" sz="4600" cap="all" dirty="0">
                <a:solidFill>
                  <a:schemeClr val="accent1"/>
                </a:solidFill>
              </a:rPr>
              <a:t>JAK ÚSPĚŠNĚ ZAPOJIT RODIČE DO VZDĚLÁVÁNÍ?</a:t>
            </a:r>
          </a:p>
        </p:txBody>
      </p:sp>
    </p:spTree>
    <p:extLst>
      <p:ext uri="{BB962C8B-B14F-4D97-AF65-F5344CB8AC3E}">
        <p14:creationId xmlns:p14="http://schemas.microsoft.com/office/powerpoint/2010/main" val="342148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69752" y="772344"/>
            <a:ext cx="9125527" cy="1512168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cap="all" dirty="0"/>
              <a:t>Rozhovor s rodiči - Umění naslouchat</a:t>
            </a:r>
            <a:endParaRPr lang="cs-CZ" sz="3627" cap="all" dirty="0">
              <a:solidFill>
                <a:schemeClr val="tx1"/>
              </a:solidFill>
              <a:latin typeface="Cambria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799870" y="2607940"/>
            <a:ext cx="11405061" cy="60132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3108" indent="-156062">
              <a:spcBef>
                <a:spcPts val="600"/>
              </a:spcBef>
              <a:buSzTx/>
              <a:buNone/>
              <a:defRPr sz="2200"/>
            </a:pPr>
            <a:r>
              <a:rPr lang="cs-CZ" sz="2773" cap="all" dirty="0"/>
              <a:t>K</a:t>
            </a:r>
            <a:r>
              <a:rPr lang="cs-CZ" cap="all" dirty="0"/>
              <a:t> </a:t>
            </a:r>
            <a:r>
              <a:rPr lang="cs-CZ" sz="2773" cap="all" dirty="0"/>
              <a:t>naslouchání jsou potřeba uši, </a:t>
            </a:r>
          </a:p>
          <a:p>
            <a:pPr marL="273108" indent="-156062">
              <a:spcBef>
                <a:spcPts val="600"/>
              </a:spcBef>
              <a:buSzTx/>
              <a:buNone/>
              <a:defRPr sz="2200"/>
            </a:pPr>
            <a:r>
              <a:rPr lang="cs-CZ" sz="2773" cap="all" dirty="0"/>
              <a:t>                        možná bychom měli mít dokonce 4 : </a:t>
            </a:r>
          </a:p>
          <a:p>
            <a:pPr marL="273108" indent="-156062">
              <a:spcBef>
                <a:spcPts val="600"/>
              </a:spcBef>
              <a:buSzTx/>
              <a:buNone/>
              <a:defRPr sz="2200"/>
            </a:pPr>
            <a:endParaRPr lang="cs-CZ" dirty="0"/>
          </a:p>
          <a:p>
            <a:pPr marL="390155" indent="-273108">
              <a:spcBef>
                <a:spcPts val="600"/>
              </a:spcBef>
              <a:defRPr sz="2200"/>
            </a:pPr>
            <a:r>
              <a:rPr lang="cs-CZ" sz="2400" b="1" dirty="0"/>
              <a:t>Vztahové ucho - já o něm (Sebeodhalení)</a:t>
            </a:r>
          </a:p>
          <a:p>
            <a:pPr marL="273108" indent="-156062">
              <a:spcBef>
                <a:spcPts val="600"/>
              </a:spcBef>
              <a:buSzTx/>
              <a:buNone/>
              <a:defRPr sz="2200" i="1"/>
            </a:pPr>
            <a:r>
              <a:rPr lang="cs-CZ" sz="2400" dirty="0"/>
              <a:t>		Co je to zač? Co se s ním právě děje? </a:t>
            </a:r>
          </a:p>
          <a:p>
            <a:pPr marL="390155" indent="-273108">
              <a:spcBef>
                <a:spcPts val="600"/>
              </a:spcBef>
              <a:defRPr sz="2200"/>
            </a:pPr>
            <a:r>
              <a:rPr lang="cs-CZ" sz="2400" b="1" dirty="0"/>
              <a:t>Věcné ucho - v čem je problém (Věcná zpráva) </a:t>
            </a:r>
          </a:p>
          <a:p>
            <a:pPr marL="273108" indent="-156062">
              <a:spcBef>
                <a:spcPts val="600"/>
              </a:spcBef>
              <a:buSzTx/>
              <a:buNone/>
              <a:defRPr sz="2200" i="1"/>
            </a:pPr>
            <a:r>
              <a:rPr lang="cs-CZ" sz="2400" dirty="0"/>
              <a:t>		Jak mám pochopit věcnou stránku?</a:t>
            </a:r>
          </a:p>
          <a:p>
            <a:pPr marL="390155" indent="-273108">
              <a:spcBef>
                <a:spcPts val="600"/>
              </a:spcBef>
              <a:defRPr sz="2200"/>
            </a:pPr>
            <a:r>
              <a:rPr lang="cs-CZ" sz="2400" b="1" dirty="0"/>
              <a:t>Apelové ucho - co dělat (Výzva) </a:t>
            </a:r>
          </a:p>
          <a:p>
            <a:pPr marL="273108" indent="-156062">
              <a:spcBef>
                <a:spcPts val="600"/>
              </a:spcBef>
              <a:buSzTx/>
              <a:buNone/>
              <a:defRPr sz="2200" i="1"/>
            </a:pPr>
            <a:r>
              <a:rPr lang="cs-CZ" sz="2400" dirty="0"/>
              <a:t>		Co je dobré udělat teď, když už o tom vím?</a:t>
            </a:r>
          </a:p>
          <a:p>
            <a:pPr marL="390155" indent="-273108">
              <a:spcBef>
                <a:spcPts val="600"/>
              </a:spcBef>
              <a:defRPr sz="2200"/>
            </a:pPr>
            <a:r>
              <a:rPr lang="cs-CZ" sz="2400" b="1" dirty="0"/>
              <a:t>Vztahové ucho - on o mně, vysílač ke mně (Vztah)</a:t>
            </a:r>
          </a:p>
          <a:p>
            <a:pPr marL="273108" indent="-156062">
              <a:spcBef>
                <a:spcPts val="600"/>
              </a:spcBef>
              <a:buSzTx/>
              <a:buNone/>
              <a:defRPr sz="2200" i="1"/>
            </a:pPr>
            <a:r>
              <a:rPr lang="cs-CZ" sz="2400" dirty="0"/>
              <a:t>		Jaký má vztah druhá osoba ke mně? Co si o mně myslí? Jaký má pocit, jak se mnou 	zachází?</a:t>
            </a:r>
          </a:p>
          <a:p>
            <a:pPr marL="273108" indent="-156062">
              <a:spcBef>
                <a:spcPts val="600"/>
              </a:spcBef>
              <a:buSzTx/>
              <a:buNone/>
              <a:defRPr sz="2200" i="1"/>
            </a:pPr>
            <a:r>
              <a:rPr lang="cs-CZ" sz="1400" dirty="0"/>
              <a:t>											Zdroj: Petr Krohe</a:t>
            </a:r>
          </a:p>
          <a:p>
            <a:endParaRPr lang="cs-CZ" sz="192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10D2E8F-D768-4BFC-A71E-FEA6861979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" t="431" r="3461" b="5046"/>
          <a:stretch/>
        </p:blipFill>
        <p:spPr>
          <a:xfrm>
            <a:off x="375781" y="1377863"/>
            <a:ext cx="10015050" cy="645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4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097252" y="1369873"/>
            <a:ext cx="5456843" cy="1146113"/>
          </a:xfrm>
        </p:spPr>
        <p:txBody>
          <a:bodyPr/>
          <a:lstStyle/>
          <a:p>
            <a:pPr defTabSz="975390">
              <a:lnSpc>
                <a:spcPct val="90000"/>
              </a:lnSpc>
              <a:spcBef>
                <a:spcPts val="0"/>
              </a:spcBef>
            </a:pPr>
            <a:r>
              <a:rPr lang="cs-CZ" sz="3627" dirty="0">
                <a:solidFill>
                  <a:schemeClr val="tx1"/>
                </a:solidFill>
                <a:latin typeface="Cambria"/>
              </a:rPr>
              <a:t>ROZHOVOR S RODIČEM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716743" y="2810626"/>
            <a:ext cx="9674089" cy="595460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07683" indent="0" defTabSz="897358">
              <a:spcBef>
                <a:spcPts val="600"/>
              </a:spcBef>
              <a:buNone/>
              <a:defRPr sz="2392"/>
            </a:pPr>
            <a:r>
              <a:rPr lang="cs-CZ" dirty="0"/>
              <a:t>Paralela s tenisovou hrou (nemohu určit, co se bude odehrávat ani výsledek)</a:t>
            </a:r>
          </a:p>
          <a:p>
            <a:pPr marL="107683" indent="0" defTabSz="897358">
              <a:spcBef>
                <a:spcPts val="600"/>
              </a:spcBef>
              <a:buNone/>
              <a:defRPr sz="2392"/>
            </a:pPr>
            <a:endParaRPr lang="cs-CZ" dirty="0"/>
          </a:p>
          <a:p>
            <a:pPr marL="349638" indent="-241954" defTabSz="897358">
              <a:spcBef>
                <a:spcPts val="600"/>
              </a:spcBef>
              <a:defRPr sz="2392"/>
            </a:pPr>
            <a:r>
              <a:rPr lang="cs-CZ" dirty="0"/>
              <a:t>Rozhovor jako prostor: hřiště pro dialog, kdy oba aktéři spoluutvářejí jeho průběh a mají vliv na výsledek.</a:t>
            </a:r>
          </a:p>
          <a:p>
            <a:pPr marL="107683" indent="0" defTabSz="897358">
              <a:spcBef>
                <a:spcPts val="600"/>
              </a:spcBef>
              <a:buNone/>
              <a:defRPr sz="2392"/>
            </a:pPr>
            <a:endParaRPr lang="cs-CZ" dirty="0"/>
          </a:p>
          <a:p>
            <a:pPr marL="349638" indent="-241954" defTabSz="897358">
              <a:spcBef>
                <a:spcPts val="600"/>
              </a:spcBef>
              <a:defRPr sz="2392"/>
            </a:pPr>
            <a:r>
              <a:rPr lang="cs-CZ" dirty="0"/>
              <a:t>Výsledek je ovlivněn:</a:t>
            </a:r>
          </a:p>
          <a:p>
            <a:pPr marL="107683" indent="0" defTabSz="897358">
              <a:spcBef>
                <a:spcPts val="600"/>
              </a:spcBef>
              <a:buNone/>
              <a:defRPr sz="2392"/>
            </a:pPr>
            <a:r>
              <a:rPr lang="cs-CZ" dirty="0"/>
              <a:t>1. chováním rodiče – vztah,</a:t>
            </a:r>
          </a:p>
          <a:p>
            <a:pPr marL="107683" indent="0" defTabSz="897358">
              <a:spcBef>
                <a:spcPts val="600"/>
              </a:spcBef>
              <a:buNone/>
              <a:defRPr sz="2392"/>
            </a:pPr>
            <a:r>
              <a:rPr lang="cs-CZ" dirty="0"/>
              <a:t>2. tématem rozhovoru - příprava, naladění,</a:t>
            </a:r>
          </a:p>
          <a:p>
            <a:pPr marL="107683" indent="0" defTabSz="897358">
              <a:spcBef>
                <a:spcPts val="600"/>
              </a:spcBef>
              <a:buNone/>
              <a:defRPr sz="2392"/>
            </a:pPr>
            <a:r>
              <a:rPr lang="cs-CZ" dirty="0"/>
              <a:t>3. místem a časem - prostředí pro rozhovor,</a:t>
            </a:r>
          </a:p>
          <a:p>
            <a:pPr marL="107683" indent="0" defTabSz="897358">
              <a:spcBef>
                <a:spcPts val="600"/>
              </a:spcBef>
              <a:buNone/>
              <a:defRPr sz="2392"/>
            </a:pPr>
            <a:r>
              <a:rPr lang="cs-CZ" dirty="0"/>
              <a:t>4. vašimi motivy, cíli a zkušenostmi.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3933" y="556320"/>
            <a:ext cx="9742645" cy="19442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cap="all" dirty="0"/>
              <a:t>Rozhovor s rodiči: </a:t>
            </a:r>
            <a:br>
              <a:rPr lang="cs-CZ" cap="all" dirty="0"/>
            </a:br>
            <a:r>
              <a:rPr lang="cs-CZ" cap="all" dirty="0"/>
              <a:t>               rady a doporučení</a:t>
            </a:r>
            <a:endParaRPr lang="cs-CZ" sz="3627" cap="all" dirty="0">
              <a:solidFill>
                <a:schemeClr val="tx1"/>
              </a:solidFill>
              <a:latin typeface="Cambria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653933" y="2641190"/>
            <a:ext cx="9742645" cy="677211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 sz="2100"/>
            </a:pPr>
            <a:r>
              <a:rPr lang="cs-CZ" sz="2400" dirty="0"/>
              <a:t>Je důležité, aby rodiče od prvních setkání s Vámi cítili, že jsou ve škole vítáni a že dostanou užitečné informace.</a:t>
            </a:r>
          </a:p>
          <a:p>
            <a:pPr>
              <a:lnSpc>
                <a:spcPct val="80000"/>
              </a:lnSpc>
              <a:defRPr sz="2100"/>
            </a:pPr>
            <a:r>
              <a:rPr lang="cs-CZ" sz="2400" dirty="0"/>
              <a:t>Neočekávejte, že všichni rodiče budou mít ke škole kladný vztah. </a:t>
            </a:r>
          </a:p>
          <a:p>
            <a:pPr>
              <a:lnSpc>
                <a:spcPct val="80000"/>
              </a:lnSpc>
              <a:defRPr sz="2100"/>
            </a:pPr>
            <a:r>
              <a:rPr lang="cs-CZ" sz="2400" dirty="0"/>
              <a:t>Setkání učitele s rodiči by měla být časově přiměřená (většinou spíše krátká) a jejich závěr by měl vyznít pozitivně. </a:t>
            </a:r>
          </a:p>
          <a:p>
            <a:pPr>
              <a:lnSpc>
                <a:spcPct val="80000"/>
              </a:lnSpc>
              <a:defRPr sz="2100"/>
            </a:pPr>
            <a:r>
              <a:rPr lang="cs-CZ" sz="2400" dirty="0"/>
              <a:t>Rodiče za Vámi přišli kvůli svému dítěti. Neporovnávejte před nimi děti a nemluvte s nimi  o jiných dětech.</a:t>
            </a:r>
          </a:p>
          <a:p>
            <a:pPr>
              <a:lnSpc>
                <a:spcPct val="80000"/>
              </a:lnSpc>
              <a:defRPr sz="2100"/>
            </a:pPr>
            <a:r>
              <a:rPr lang="cs-CZ" sz="2400" dirty="0"/>
              <a:t>Na rozhovor s rodiči se dobře připravte. Myslete na to, že jste po celou dobu setkání s rodiči stále v zaměstnání a vystupujte profesionálně. </a:t>
            </a:r>
          </a:p>
          <a:p>
            <a:pPr>
              <a:lnSpc>
                <a:spcPct val="80000"/>
              </a:lnSpc>
              <a:defRPr sz="2100"/>
            </a:pPr>
            <a:r>
              <a:rPr lang="cs-CZ" sz="2400" dirty="0"/>
              <a:t>Na přivítanou rodičům podejte ruku, usmějte se a očima navažte kontakt.</a:t>
            </a:r>
          </a:p>
          <a:p>
            <a:pPr>
              <a:lnSpc>
                <a:spcPct val="80000"/>
              </a:lnSpc>
              <a:defRPr sz="2100"/>
            </a:pPr>
            <a:r>
              <a:rPr lang="cs-CZ" sz="2400" dirty="0"/>
              <a:t>Vyvarujte se obsáhlých rozmluv o sobě, o svém osobním životě a o svých problémech. </a:t>
            </a:r>
          </a:p>
          <a:p>
            <a:pPr>
              <a:lnSpc>
                <a:spcPct val="80000"/>
              </a:lnSpc>
              <a:defRPr sz="2100"/>
            </a:pPr>
            <a:r>
              <a:rPr lang="cs-CZ" sz="2400" dirty="0"/>
              <a:t>Nemluvte jen o nepříjemných věcech. Začněte něčím pozitivním a také něčím nadějným skončete. Pamatujte si zásadu, že dřív než řeknete něco negativního, je třeba mluvit o věcech pozitivních.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692791" y="1204393"/>
            <a:ext cx="9842058" cy="79208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defRPr sz="2100"/>
            </a:pPr>
            <a:r>
              <a:rPr lang="cs-CZ" sz="2600" dirty="0"/>
              <a:t>Neslibujte rodičům pod nátlakem něco, čeho byste mohli později litovat. </a:t>
            </a:r>
          </a:p>
          <a:p>
            <a:pPr algn="just">
              <a:spcBef>
                <a:spcPts val="600"/>
              </a:spcBef>
              <a:defRPr sz="2100"/>
            </a:pPr>
            <a:r>
              <a:rPr lang="cs-CZ" sz="2600" dirty="0"/>
              <a:t>Nepoučujte rodiče. Rodičům i Vám záleží na tomtéž - aby se dítě dobře vyvíjelo.</a:t>
            </a:r>
          </a:p>
          <a:p>
            <a:pPr algn="just">
              <a:spcBef>
                <a:spcPts val="600"/>
              </a:spcBef>
              <a:defRPr sz="2100"/>
            </a:pPr>
            <a:r>
              <a:rPr lang="cs-CZ" sz="2600" dirty="0"/>
              <a:t>Uvažte, ve kterých závažných případech může být užitečná (nebo nezbytná) stručná písemná dokumentace k tomu, co se stalo, koho se to týká a jak bude záležitost řešena. Kopii zápisu by měli mít k dispozici také rodiče a vedení školy. </a:t>
            </a:r>
          </a:p>
          <a:p>
            <a:pPr algn="just">
              <a:spcBef>
                <a:spcPts val="600"/>
              </a:spcBef>
              <a:defRPr sz="2100"/>
            </a:pPr>
            <a:r>
              <a:rPr lang="cs-CZ" sz="2600" dirty="0"/>
              <a:t>Zveřejněte hodiny, ve kterých Vám mohou rodiče volat do školy. Dny, kdy mohou dojít na individuální konzultaci.</a:t>
            </a:r>
          </a:p>
          <a:p>
            <a:pPr algn="just">
              <a:spcBef>
                <a:spcPts val="600"/>
              </a:spcBef>
              <a:defRPr sz="2100"/>
            </a:pPr>
            <a:r>
              <a:rPr lang="cs-CZ" sz="2600" dirty="0"/>
              <a:t>Pokud jsou rodiče rozvedeni, zeptejte se jich, jak chtějí dostávat zprávy. </a:t>
            </a:r>
          </a:p>
          <a:p>
            <a:pPr algn="just">
              <a:spcBef>
                <a:spcPts val="600"/>
              </a:spcBef>
              <a:defRPr sz="2100"/>
            </a:pPr>
            <a:r>
              <a:rPr lang="cs-CZ" sz="2600" dirty="0"/>
              <a:t>Vždy když s rodiči hovoříte, nezapomeňte jim říct, co jejich dítě umí a jaké má přednosti. </a:t>
            </a:r>
          </a:p>
          <a:p>
            <a:pPr algn="just">
              <a:spcBef>
                <a:spcPts val="600"/>
              </a:spcBef>
              <a:defRPr sz="2100"/>
            </a:pPr>
            <a:r>
              <a:rPr lang="cs-CZ" sz="2600" dirty="0"/>
              <a:t>Nezapomínejte také, že jste vzdělaní specialisté v oboru a umíte pracovat s dětmi. Předkládejte rodičům konkrétní návrhy, ale vždy připouštějte jiná možná řešení.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5736" y="700336"/>
            <a:ext cx="9978967" cy="180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cap="all" dirty="0"/>
              <a:t>Co rodiče z úspěšné spolupráce získávají:</a:t>
            </a:r>
            <a:endParaRPr lang="cs-CZ" sz="3627" cap="all" dirty="0">
              <a:solidFill>
                <a:schemeClr val="tx1"/>
              </a:solidFill>
              <a:latin typeface="Cambria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1315259" y="2854962"/>
            <a:ext cx="8787541" cy="605428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>
                <a:cs typeface="Arial" panose="020B0604020202020204" pitchFamily="34" charset="0"/>
              </a:rPr>
              <a:t>Pocit sounáležitosti s programem (děním). </a:t>
            </a:r>
          </a:p>
          <a:p>
            <a:r>
              <a:rPr lang="cs-CZ" dirty="0">
                <a:cs typeface="Arial" panose="020B0604020202020204" pitchFamily="34" charset="0"/>
              </a:rPr>
              <a:t>Přijmou jej za svůj a mohou se podílet na jeho průběhu.</a:t>
            </a:r>
          </a:p>
          <a:p>
            <a:r>
              <a:rPr lang="cs-CZ" dirty="0">
                <a:cs typeface="Arial" panose="020B0604020202020204" pitchFamily="34" charset="0"/>
              </a:rPr>
              <a:t>Naučí se dívat na své́ dítě ve vztahu k ostatním. </a:t>
            </a:r>
          </a:p>
          <a:p>
            <a:r>
              <a:rPr lang="cs-CZ" dirty="0">
                <a:cs typeface="Arial" panose="020B0604020202020204" pitchFamily="34" charset="0"/>
              </a:rPr>
              <a:t>Poznají více z vývoje dítěte.</a:t>
            </a:r>
          </a:p>
          <a:p>
            <a:r>
              <a:rPr lang="cs-CZ" dirty="0">
                <a:cs typeface="Arial" panose="020B0604020202020204" pitchFamily="34" charset="0"/>
              </a:rPr>
              <a:t>Poznávají a naučí se respektovat vás.</a:t>
            </a:r>
          </a:p>
          <a:p>
            <a:r>
              <a:rPr lang="cs-CZ" dirty="0">
                <a:cs typeface="Arial" panose="020B0604020202020204" pitchFamily="34" charset="0"/>
              </a:rPr>
              <a:t>Podpoří proces domácími aktivitami.</a:t>
            </a:r>
          </a:p>
          <a:p>
            <a:r>
              <a:rPr lang="cs-CZ" dirty="0">
                <a:cs typeface="Arial" panose="020B0604020202020204" pitchFamily="34" charset="0"/>
              </a:rPr>
              <a:t>Poznají prostředí́ a kamarády z vyprávění.</a:t>
            </a:r>
          </a:p>
          <a:p>
            <a:r>
              <a:rPr lang="cs-CZ" dirty="0">
                <a:cs typeface="Arial" panose="020B0604020202020204" pitchFamily="34" charset="0"/>
              </a:rPr>
              <a:t>Mohou navázat přátelské vztahy s jinými rodiči.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20A91-E70C-4420-B3F0-7F7A495BD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4F6625-B21B-44EA-8785-11EC3320E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5" y="2140496"/>
            <a:ext cx="9027860" cy="6451666"/>
          </a:xfrm>
        </p:spPr>
        <p:txBody>
          <a:bodyPr/>
          <a:lstStyle/>
          <a:p>
            <a:pPr algn="just"/>
            <a:r>
              <a:rPr lang="cs-CZ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školský zákon z roku 1869 - </a:t>
            </a:r>
            <a:r>
              <a:rPr lang="cs-CZ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obecné školy mohou být doplněny o nepovinná školská zařízení zajišťující péči, výchovu a vzdělávání</a:t>
            </a:r>
          </a:p>
          <a:p>
            <a:pPr algn="just"/>
            <a:r>
              <a:rPr lang="cs-CZ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ministerský výnos 1872</a:t>
            </a:r>
            <a:r>
              <a:rPr lang="cs-CZ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- </a:t>
            </a:r>
            <a:r>
              <a:rPr lang="cs-CZ" sz="2800" b="0" strike="noStrike" spc="-1" dirty="0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rozvoj tělesné, duševní a smyslové stránky dítěte a doplnit tak rodinnou výchovu</a:t>
            </a:r>
          </a:p>
          <a:p>
            <a:pPr algn="just"/>
            <a:r>
              <a:rPr lang="cs-CZ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zákon o jednotné škole </a:t>
            </a:r>
            <a:r>
              <a:rPr lang="cs-CZ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1948 - </a:t>
            </a:r>
            <a:r>
              <a:rPr lang="cs-CZ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právoplatně ustanovuje </a:t>
            </a:r>
            <a:r>
              <a:rPr lang="cs-CZ" sz="2800" b="0" u="sng" strike="noStrike" spc="-1" dirty="0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mateřské školy prvním článkem školské soustavy,</a:t>
            </a:r>
            <a:r>
              <a:rPr lang="cs-CZ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byť nespadají do povinné školní docházky.</a:t>
            </a:r>
          </a:p>
          <a:p>
            <a:pPr algn="just"/>
            <a:r>
              <a:rPr lang="cs-CZ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v letech 1950 – 1989 </a:t>
            </a:r>
            <a:r>
              <a:rPr lang="cs-CZ" sz="280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školy jsou </a:t>
            </a:r>
            <a:r>
              <a:rPr lang="cs-CZ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v praxi rodičům spíše uzavřené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87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957784" y="988368"/>
            <a:ext cx="9317092" cy="67315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l" defTabSz="1179667" hangingPunct="1">
              <a:spcAft>
                <a:spcPts val="1368"/>
              </a:spcAft>
            </a:pPr>
            <a:endParaRPr lang="cs-CZ" sz="2322" kern="1200" spc="-1" dirty="0">
              <a:solidFill>
                <a:prstClr val="black"/>
              </a:solidFill>
              <a:latin typeface="Arial"/>
            </a:endParaRPr>
          </a:p>
          <a:p>
            <a:pPr algn="l" defTabSz="1179667" hangingPunct="1">
              <a:spcAft>
                <a:spcPts val="1368"/>
              </a:spcAft>
            </a:pPr>
            <a:endParaRPr lang="cs-CZ" sz="2322" kern="1200" spc="-1" dirty="0">
              <a:solidFill>
                <a:prstClr val="black"/>
              </a:solidFill>
              <a:latin typeface="Arial"/>
            </a:endParaRPr>
          </a:p>
          <a:p>
            <a:pPr marL="140259" defTabSz="1179667" hangingPunct="1">
              <a:spcAft>
                <a:spcPts val="1368"/>
              </a:spcAft>
              <a:buClr>
                <a:srgbClr val="666666"/>
              </a:buClr>
              <a:buSzPct val="45000"/>
            </a:pPr>
            <a:r>
              <a:rPr lang="cs-CZ" sz="4907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Jaké změny nastaly v současném vztahu rodiny a školy?</a:t>
            </a:r>
          </a:p>
        </p:txBody>
      </p:sp>
      <p:pic>
        <p:nvPicPr>
          <p:cNvPr id="96" name="Obrázek 95"/>
          <p:cNvPicPr/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558184" y="4876800"/>
            <a:ext cx="2341648" cy="3480426"/>
          </a:xfrm>
          <a:prstGeom prst="rect">
            <a:avLst/>
          </a:prstGeom>
          <a:ln w="18000"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36B77-66EB-473C-9875-0D8642CF8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mezi rodinou a školou v současnosti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B4980D-332E-42E7-B199-D1E1CA22C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5" y="2745458"/>
            <a:ext cx="9027860" cy="584670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Definován v právních i kurikulárních dokumentech</a:t>
            </a:r>
          </a:p>
          <a:p>
            <a:r>
              <a:rPr lang="cs-CZ" dirty="0"/>
              <a:t>Úmluva o právech dítěte</a:t>
            </a:r>
          </a:p>
          <a:p>
            <a:r>
              <a:rPr lang="cs-CZ" dirty="0"/>
              <a:t>Školský zákon</a:t>
            </a:r>
          </a:p>
          <a:p>
            <a:r>
              <a:rPr lang="cs-CZ" dirty="0"/>
              <a:t>Rámcový vzdělávací program pro předškolní vzdělávání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Konkretizován ve školní dokumentaci</a:t>
            </a:r>
          </a:p>
          <a:p>
            <a:r>
              <a:rPr lang="cs-CZ" dirty="0"/>
              <a:t>Školní vzdělávací program pro předškolní vzdělávání</a:t>
            </a:r>
          </a:p>
          <a:p>
            <a:r>
              <a:rPr lang="cs-CZ" dirty="0"/>
              <a:t>Školní řád</a:t>
            </a:r>
          </a:p>
          <a:p>
            <a:r>
              <a:rPr lang="cs-CZ" dirty="0"/>
              <a:t>Plán spolupráce s „Klubem rodičů“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331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53441" y="2068488"/>
            <a:ext cx="9537392" cy="727280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defRPr sz="1786"/>
            </a:pPr>
            <a:r>
              <a:rPr lang="cs-CZ" sz="2400" dirty="0"/>
              <a:t>Ve vztazích mezi zaměstnanci školy a rodiči panuje oboustranná důvěra a otevřenost, vstřícnost, porozumění, respekt a ochota spolupracovat. Spolupráce funguje na základě partnerství.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defRPr sz="1786"/>
            </a:pPr>
            <a:r>
              <a:rPr lang="cs-CZ" sz="2400" dirty="0"/>
              <a:t>Učitelé sledují konkrétní potřeby jednotlivých dětí, resp. rodin, snaží se jim porozumět a vyhovět.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defRPr sz="1786"/>
            </a:pPr>
            <a:r>
              <a:rPr lang="cs-CZ" sz="2400" dirty="0"/>
              <a:t>Rodiče mají možnost podílet se na dění v mateřské škole, účastnit se různých programů, podle svého zájmu zde vstupovat do her svých dětí. Jsou pravidelně a dostatečně informováni  o všem, co se v mateřské škole děje. Projeví-li zájem, mohou se spolupodílet při plánování programu mateřské školy, při řešení vzniklých problémů apod.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defRPr sz="1786"/>
            </a:pPr>
            <a:r>
              <a:rPr lang="cs-CZ" sz="2400" dirty="0"/>
              <a:t>Učitelé pravidelně informují rodiče o prospívání jejich dítěte i o jeho individuálních pokrocích v rozvoji i učení. Domlouvají se s rodiči o společném postupu při jeho výchově  a vzdělávání.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defRPr sz="1786"/>
            </a:pPr>
            <a:r>
              <a:rPr lang="cs-CZ" sz="2400" dirty="0"/>
              <a:t>Zaměstnanci školy chrání soukromí rodiny a zachovávají diskrétnost v jejích svěřených vnitřních záležitostech. Jednají s rodiči ohleduplně, taktně, s vědomím, že pracují s důvěrnými informacemi. Nezasahují do života a soukromí rodiny, varují se přílišné horlivosti  a poskytování nevyžádaných rad.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defRPr sz="1786"/>
            </a:pPr>
            <a:r>
              <a:rPr lang="cs-CZ" sz="2400" dirty="0"/>
              <a:t>Mateřská škola podporuje rodinnou výchovu a pomáhá rodičům v péči o dítě; nabízí rodičům poradenský servis i nejrůznější osvětové aktivity v otázkách výchovy a vzdělávání předškolních dětí.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9793" y="772344"/>
            <a:ext cx="7172100" cy="1725972"/>
          </a:xfrm>
        </p:spPr>
        <p:txBody>
          <a:bodyPr>
            <a:normAutofit/>
          </a:bodyPr>
          <a:lstStyle/>
          <a:p>
            <a:pPr defTabSz="975390">
              <a:lnSpc>
                <a:spcPct val="90000"/>
              </a:lnSpc>
              <a:spcBef>
                <a:spcPts val="0"/>
              </a:spcBef>
            </a:pPr>
            <a:r>
              <a:rPr lang="cs-CZ" dirty="0"/>
              <a:t>Požadavky</a:t>
            </a:r>
            <a:r>
              <a:rPr lang="cs-CZ" dirty="0">
                <a:latin typeface="Cambria"/>
              </a:rPr>
              <a:t> </a:t>
            </a:r>
            <a:r>
              <a:rPr lang="cs-CZ" dirty="0"/>
              <a:t>RVP PV</a:t>
            </a:r>
          </a:p>
        </p:txBody>
      </p:sp>
    </p:spTree>
    <p:extLst>
      <p:ext uri="{BB962C8B-B14F-4D97-AF65-F5344CB8AC3E}">
        <p14:creationId xmlns:p14="http://schemas.microsoft.com/office/powerpoint/2010/main" val="244819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FBB76872-A965-4BD7-B865-EFCE7966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2500536"/>
            <a:ext cx="9595854" cy="583264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cs-CZ" sz="4907" dirty="0"/>
              <a:t>JE ROZDÍL MEZI SPOLUPRACÍ A SPOLUÚČASTÍ? </a:t>
            </a:r>
            <a:br>
              <a:rPr lang="cs-CZ" sz="4907" dirty="0"/>
            </a:br>
            <a:endParaRPr lang="cs-CZ" sz="4907" dirty="0">
              <a:solidFill>
                <a:schemeClr val="tx1"/>
              </a:solidFill>
              <a:latin typeface="Cambria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D766E2E-AD31-4A80-8BB7-818757032639}"/>
              </a:ext>
            </a:extLst>
          </p:cNvPr>
          <p:cNvPicPr/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494089" y="5020816"/>
            <a:ext cx="2341648" cy="3480426"/>
          </a:xfrm>
          <a:prstGeom prst="rect">
            <a:avLst/>
          </a:prstGeom>
          <a:ln w="18000">
            <a:noFill/>
          </a:ln>
        </p:spPr>
      </p:pic>
    </p:spTree>
    <p:extLst>
      <p:ext uri="{BB962C8B-B14F-4D97-AF65-F5344CB8AC3E}">
        <p14:creationId xmlns:p14="http://schemas.microsoft.com/office/powerpoint/2010/main" val="329974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13768" y="628328"/>
            <a:ext cx="8856984" cy="1800200"/>
          </a:xfrm>
        </p:spPr>
        <p:txBody>
          <a:bodyPr>
            <a:normAutofit fontScale="90000"/>
          </a:bodyPr>
          <a:lstStyle/>
          <a:p>
            <a:pPr defTabSz="975390">
              <a:lnSpc>
                <a:spcPct val="90000"/>
              </a:lnSpc>
              <a:spcBef>
                <a:spcPts val="0"/>
              </a:spcBef>
            </a:pPr>
            <a:r>
              <a:rPr lang="cs-CZ" cap="all" dirty="0"/>
              <a:t>POVINNOSTI</a:t>
            </a:r>
            <a:r>
              <a:rPr lang="cs-CZ" sz="3627" dirty="0">
                <a:solidFill>
                  <a:schemeClr val="tx1"/>
                </a:solidFill>
                <a:latin typeface="Cambria"/>
              </a:rPr>
              <a:t> </a:t>
            </a:r>
            <a:r>
              <a:rPr lang="cs-CZ" cap="all" dirty="0"/>
              <a:t>UČITELE MATEŘSKÉ ŠKOLY VE VZTAHU K RODIČŮM: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1137921" y="2788568"/>
            <a:ext cx="9753600" cy="597666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2800" dirty="0"/>
              <a:t>usiluje o vytváření partnerských vztahů mezi školou a rodiči;</a:t>
            </a:r>
          </a:p>
          <a:p>
            <a:pPr algn="just">
              <a:defRPr/>
            </a:pPr>
            <a:r>
              <a:rPr lang="cs-CZ" sz="2800" dirty="0"/>
              <a:t>umožňuje rodičům přístup za svým dítětem do třídy a účastnit se jeho činností;</a:t>
            </a:r>
          </a:p>
          <a:p>
            <a:pPr algn="just">
              <a:defRPr/>
            </a:pPr>
            <a:r>
              <a:rPr lang="cs-CZ" sz="2800" dirty="0"/>
              <a:t>umožňuje rodičům účastnit se na tvorbě programu školy i na jeho hodnocení;</a:t>
            </a:r>
          </a:p>
          <a:p>
            <a:pPr algn="just">
              <a:defRPr/>
            </a:pPr>
            <a:r>
              <a:rPr lang="cs-CZ" sz="2800" dirty="0"/>
              <a:t>umožňuje rodičům aktivně se podílet na adaptačním procesu;</a:t>
            </a:r>
          </a:p>
          <a:p>
            <a:pPr algn="just">
              <a:defRPr/>
            </a:pPr>
            <a:r>
              <a:rPr lang="cs-CZ" sz="2800" dirty="0"/>
              <a:t>vede s rodiči dítěte průběžný dialog o dítěti, jeho prospívání, rozvoji a učení (pravidelná individuální konzultační činnost, práce s portfoliem dítěte, aj.).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97744" y="628328"/>
            <a:ext cx="9742645" cy="180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cap="all" dirty="0"/>
              <a:t>POTŘEBNÉ DOVEDNOSTI učitele VE VZTAHU K RODIČŮM</a:t>
            </a:r>
            <a:endParaRPr lang="cs-CZ" sz="3627" cap="all" dirty="0">
              <a:solidFill>
                <a:schemeClr val="tx1"/>
              </a:solidFill>
              <a:latin typeface="Cambria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13768" y="3076634"/>
            <a:ext cx="9526621" cy="56165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50260" indent="-650260">
              <a:lnSpc>
                <a:spcPct val="99000"/>
              </a:lnSpc>
              <a:defRPr sz="2100"/>
            </a:pPr>
            <a:r>
              <a:rPr lang="cs-CZ" sz="2800" dirty="0"/>
              <a:t>dovednost navazovat kontakt s rodiči dětí,</a:t>
            </a:r>
          </a:p>
          <a:p>
            <a:pPr marL="650260" indent="-650260">
              <a:lnSpc>
                <a:spcPct val="99000"/>
              </a:lnSpc>
              <a:defRPr sz="2100"/>
            </a:pPr>
            <a:r>
              <a:rPr lang="cs-CZ" sz="2800" dirty="0"/>
              <a:t>dovednost vhodně sdělit výsledky svých zjištění jednotlivým rodičům nebo celé skupině rodičů,</a:t>
            </a:r>
          </a:p>
          <a:p>
            <a:pPr marL="650260" indent="-650260">
              <a:lnSpc>
                <a:spcPct val="99000"/>
              </a:lnSpc>
              <a:defRPr sz="2100"/>
            </a:pPr>
            <a:r>
              <a:rPr lang="cs-CZ" sz="2800" dirty="0"/>
              <a:t>dovednost iniciovat a řídit diskuse s rodiči,</a:t>
            </a:r>
          </a:p>
          <a:p>
            <a:pPr marL="650260" indent="-650260">
              <a:lnSpc>
                <a:spcPct val="99000"/>
              </a:lnSpc>
              <a:defRPr sz="2100"/>
            </a:pPr>
            <a:r>
              <a:rPr lang="cs-CZ" sz="2800" dirty="0"/>
              <a:t>dovednost sdělovat požadavky a instrukce k jejich splnění tak, aby vytvořily podmínky pro jejich přijetí rodiči,</a:t>
            </a:r>
          </a:p>
          <a:p>
            <a:pPr marL="650260" indent="-650260">
              <a:lnSpc>
                <a:spcPct val="99000"/>
              </a:lnSpc>
              <a:defRPr sz="2100"/>
            </a:pPr>
            <a:r>
              <a:rPr lang="cs-CZ" sz="2800" dirty="0"/>
              <a:t>dovednost přesvědčit rodiče o tom, že učiteli záleží na příznivém edukačním vývoji každého dítěte.</a:t>
            </a:r>
          </a:p>
          <a:p>
            <a:pPr marL="292617" indent="-243848" defTabSz="975390">
              <a:spcBef>
                <a:spcPts val="192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endParaRPr lang="cs-CZ" sz="2133" dirty="0">
              <a:solidFill>
                <a:schemeClr val="tx1"/>
              </a:solidFill>
              <a:latin typeface="Cambr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9713" y="628328"/>
            <a:ext cx="10093500" cy="18722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cap="all" dirty="0"/>
              <a:t>Různé Role rodičů ve vztahu k Mateřské škole</a:t>
            </a:r>
            <a:endParaRPr lang="cs-CZ" sz="3627" cap="all" dirty="0">
              <a:solidFill>
                <a:schemeClr val="tx1"/>
              </a:solidFill>
              <a:latin typeface="Cambria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1008611" y="2644552"/>
            <a:ext cx="9742261" cy="662473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dirty="0"/>
              <a:t>Rodiče jako </a:t>
            </a:r>
            <a:r>
              <a:rPr lang="cs-CZ" b="1" dirty="0"/>
              <a:t>zákazníci/klienti </a:t>
            </a:r>
            <a:r>
              <a:rPr lang="cs-CZ" dirty="0"/>
              <a:t> (konkrétní školu volí záměrně, požadavek kvalifikovaných učitelů, škola je povinna dávat informace)</a:t>
            </a:r>
          </a:p>
          <a:p>
            <a:pPr algn="just">
              <a:defRPr/>
            </a:pPr>
            <a:r>
              <a:rPr lang="cs-CZ" dirty="0"/>
              <a:t>Rodiče jako</a:t>
            </a:r>
            <a:r>
              <a:rPr lang="cs-CZ" b="1" dirty="0"/>
              <a:t> problém </a:t>
            </a:r>
            <a:r>
              <a:rPr lang="cs-CZ" dirty="0"/>
              <a:t>(„špatní rodiče“ (nezajímají se), „snaživí rodiče“ (přehnaně aktivní, dělají věci za dítě))</a:t>
            </a:r>
          </a:p>
          <a:p>
            <a:pPr algn="just">
              <a:defRPr/>
            </a:pPr>
            <a:r>
              <a:rPr lang="cs-CZ" dirty="0"/>
              <a:t>Rodiče jako </a:t>
            </a:r>
            <a:r>
              <a:rPr lang="cs-CZ" b="1" dirty="0"/>
              <a:t>výchovní partneři </a:t>
            </a:r>
            <a:r>
              <a:rPr lang="cs-CZ" dirty="0"/>
              <a:t>( rádi si vyměňují informace, pomáhají dítěti, ochotni pomoci třídě svého dítěte)</a:t>
            </a:r>
          </a:p>
          <a:p>
            <a:pPr algn="just">
              <a:defRPr/>
            </a:pPr>
            <a:r>
              <a:rPr lang="cs-CZ" dirty="0"/>
              <a:t>Rodiče jako </a:t>
            </a:r>
            <a:r>
              <a:rPr lang="cs-CZ" b="1" dirty="0"/>
              <a:t>sociální partneři </a:t>
            </a:r>
            <a:r>
              <a:rPr lang="cs-CZ" dirty="0"/>
              <a:t>(pomáhají s ovlivňováním rozhodování o důležitých věcech v MŠ)</a:t>
            </a:r>
          </a:p>
          <a:p>
            <a:pPr algn="just">
              <a:defRPr/>
            </a:pPr>
            <a:r>
              <a:rPr lang="cs-CZ" dirty="0"/>
              <a:t>Rodiče jako </a:t>
            </a:r>
            <a:r>
              <a:rPr lang="cs-CZ" b="1" dirty="0"/>
              <a:t>občané</a:t>
            </a:r>
            <a:r>
              <a:rPr lang="cs-CZ" dirty="0"/>
              <a:t> (budou se zajímat o MŠ i po skončení docházky dítěte, chápou roli MŠ také k jinému účelu, zdůrazňují občanskou výchovu)</a:t>
            </a:r>
          </a:p>
          <a:p>
            <a:pPr marL="48770" indent="0">
              <a:buNone/>
              <a:defRPr/>
            </a:pPr>
            <a:r>
              <a:rPr lang="cs-CZ" dirty="0"/>
              <a:t>     							(Rabušicová a kol, 2004)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BrushedCanvas">
  <a:themeElements>
    <a:clrScheme name="BrushedCanvas">
      <a:dk1>
        <a:srgbClr val="000000"/>
      </a:dk1>
      <a:lt1>
        <a:srgbClr val="FFFFFF"/>
      </a:lt1>
      <a:dk2>
        <a:srgbClr val="61615E"/>
      </a:dk2>
      <a:lt2>
        <a:srgbClr val="CECECA"/>
      </a:lt2>
      <a:accent1>
        <a:srgbClr val="648FC7"/>
      </a:accent1>
      <a:accent2>
        <a:srgbClr val="77B06D"/>
      </a:accent2>
      <a:accent3>
        <a:srgbClr val="E0BC59"/>
      </a:accent3>
      <a:accent4>
        <a:srgbClr val="EB925B"/>
      </a:accent4>
      <a:accent5>
        <a:srgbClr val="C56667"/>
      </a:accent5>
      <a:accent6>
        <a:srgbClr val="927AB0"/>
      </a:accent6>
      <a:hlink>
        <a:srgbClr val="0000FF"/>
      </a:hlink>
      <a:folHlink>
        <a:srgbClr val="FF00FF"/>
      </a:folHlink>
    </a:clrScheme>
    <a:fontScheme name="BrushedCanvas">
      <a:majorFont>
        <a:latin typeface="Palatino"/>
        <a:ea typeface="Palatino"/>
        <a:cs typeface="Palatino"/>
      </a:majorFont>
      <a:minorFont>
        <a:latin typeface="Palatino"/>
        <a:ea typeface="Palatino"/>
        <a:cs typeface="Palatino"/>
      </a:minorFont>
    </a:fontScheme>
    <a:fmtScheme name="BrushedCanva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1" i="0" u="none" strike="noStrike" cap="none" spc="0" normalizeH="0" baseline="0">
            <a:ln>
              <a:noFill/>
            </a:ln>
            <a:solidFill>
              <a:srgbClr val="F5F8EB"/>
            </a:solidFill>
            <a:effectLst/>
            <a:uFillTx/>
            <a:latin typeface="+mn-lt"/>
            <a:ea typeface="+mn-ea"/>
            <a:cs typeface="+mn-cs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17D75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546056"/>
            </a:solidFill>
            <a:effectLst/>
            <a:uFillTx/>
            <a:latin typeface="+mn-lt"/>
            <a:ea typeface="+mn-ea"/>
            <a:cs typeface="+mn-cs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Faseta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5FCBEF"/>
    </a:accent1>
    <a:accent2>
      <a:srgbClr val="2E83C3"/>
    </a:accent2>
    <a:accent3>
      <a:srgbClr val="42D0A2"/>
    </a:accent3>
    <a:accent4>
      <a:srgbClr val="2E946B"/>
    </a:accent4>
    <a:accent5>
      <a:srgbClr val="42B051"/>
    </a:accent5>
    <a:accent6>
      <a:srgbClr val="96D141"/>
    </a:accent6>
    <a:hlink>
      <a:srgbClr val="3FCDE7"/>
    </a:hlink>
    <a:folHlink>
      <a:srgbClr val="A9D3E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12628</TotalTime>
  <Words>1352</Words>
  <Application>Microsoft Office PowerPoint</Application>
  <PresentationFormat>Vlastní</PresentationFormat>
  <Paragraphs>106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Cambria</vt:lpstr>
      <vt:lpstr>Helvetica Neue</vt:lpstr>
      <vt:lpstr>Times New Roman</vt:lpstr>
      <vt:lpstr>Trebuchet MS</vt:lpstr>
      <vt:lpstr>Wingdings 3</vt:lpstr>
      <vt:lpstr>Faseta</vt:lpstr>
      <vt:lpstr>Participace mateřské školy a rodiny na výchově dětí předškolního věku</vt:lpstr>
      <vt:lpstr>Historický vývoj</vt:lpstr>
      <vt:lpstr>Prezentace aplikace PowerPoint</vt:lpstr>
      <vt:lpstr>Vztah mezi rodinou a školou v současnosti</vt:lpstr>
      <vt:lpstr>Požadavky RVP PV</vt:lpstr>
      <vt:lpstr>JE ROZDÍL MEZI SPOLUPRACÍ A SPOLUÚČASTÍ?  </vt:lpstr>
      <vt:lpstr>POVINNOSTI UČITELE MATEŘSKÉ ŠKOLY VE VZTAHU K RODIČŮM:</vt:lpstr>
      <vt:lpstr>POTŘEBNÉ DOVEDNOSTI učitele VE VZTAHU K RODIČŮM</vt:lpstr>
      <vt:lpstr>Různé Role rodičů ve vztahu k Mateřské škole</vt:lpstr>
      <vt:lpstr>Prezentace aplikace PowerPoint</vt:lpstr>
      <vt:lpstr>Rozhovor s rodiči - Umění naslouchat</vt:lpstr>
      <vt:lpstr>Prezentace aplikace PowerPoint</vt:lpstr>
      <vt:lpstr>ROZHOVOR S RODIČEM</vt:lpstr>
      <vt:lpstr>Rozhovor s rodiči:                 rady a doporučení</vt:lpstr>
      <vt:lpstr>Prezentace aplikace PowerPoint</vt:lpstr>
      <vt:lpstr>Co rodiče z úspěšné spolupráce získávají: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ŠVP PV</dc:title>
  <dc:creator>Lucka</dc:creator>
  <cp:lastModifiedBy>MS Teams Skoleni - Lektor 01</cp:lastModifiedBy>
  <cp:revision>142</cp:revision>
  <dcterms:modified xsi:type="dcterms:W3CDTF">2021-05-17T23:02:50Z</dcterms:modified>
</cp:coreProperties>
</file>