
<file path=[Content_Types].xml><?xml version="1.0" encoding="utf-8"?>
<Types xmlns="http://schemas.openxmlformats.org/package/2006/content-types">
  <Default Extension="jfif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5" r:id="rId3"/>
    <p:sldId id="296" r:id="rId4"/>
    <p:sldId id="271" r:id="rId5"/>
    <p:sldId id="292" r:id="rId6"/>
    <p:sldId id="269" r:id="rId7"/>
    <p:sldId id="270" r:id="rId8"/>
    <p:sldId id="268" r:id="rId9"/>
    <p:sldId id="290" r:id="rId10"/>
    <p:sldId id="273" r:id="rId11"/>
    <p:sldId id="291" r:id="rId12"/>
    <p:sldId id="274" r:id="rId13"/>
    <p:sldId id="280" r:id="rId14"/>
    <p:sldId id="279" r:id="rId15"/>
    <p:sldId id="282" r:id="rId16"/>
    <p:sldId id="297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A92A34-95D2-4042-9BAF-487831EF36CB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7374013-2C8F-4B3C-9B08-3D7A23E86433}">
      <dgm:prSet/>
      <dgm:spPr/>
      <dgm:t>
        <a:bodyPr/>
        <a:lstStyle/>
        <a:p>
          <a:r>
            <a:rPr lang="cs-CZ"/>
            <a:t>dovednost navazovat kontakt s rodiči dětí,</a:t>
          </a:r>
          <a:endParaRPr lang="en-US"/>
        </a:p>
      </dgm:t>
    </dgm:pt>
    <dgm:pt modelId="{9767120D-2FA8-4DE4-A6B2-B8851B299249}" type="parTrans" cxnId="{DA80DE1C-1AB1-4CC1-AADB-DC19943A32A9}">
      <dgm:prSet/>
      <dgm:spPr/>
      <dgm:t>
        <a:bodyPr/>
        <a:lstStyle/>
        <a:p>
          <a:endParaRPr lang="en-US"/>
        </a:p>
      </dgm:t>
    </dgm:pt>
    <dgm:pt modelId="{F88750E1-C008-4810-BB52-4B5FEAE12743}" type="sibTrans" cxnId="{DA80DE1C-1AB1-4CC1-AADB-DC19943A32A9}">
      <dgm:prSet/>
      <dgm:spPr/>
      <dgm:t>
        <a:bodyPr/>
        <a:lstStyle/>
        <a:p>
          <a:endParaRPr lang="en-US"/>
        </a:p>
      </dgm:t>
    </dgm:pt>
    <dgm:pt modelId="{2C6DDDE4-39D7-48C9-B137-8C521E3BA6CE}">
      <dgm:prSet/>
      <dgm:spPr/>
      <dgm:t>
        <a:bodyPr/>
        <a:lstStyle/>
        <a:p>
          <a:r>
            <a:rPr lang="cs-CZ"/>
            <a:t>dovednost vhodně sdělit výsledky svých zjištění jednotlivým rodičům nebo celé skupině rodičů,</a:t>
          </a:r>
          <a:endParaRPr lang="en-US"/>
        </a:p>
      </dgm:t>
    </dgm:pt>
    <dgm:pt modelId="{20054EFF-0F66-4B75-B713-A1180C03999E}" type="parTrans" cxnId="{FBCE8147-0A69-4ECA-B359-CAA0233E47BD}">
      <dgm:prSet/>
      <dgm:spPr/>
      <dgm:t>
        <a:bodyPr/>
        <a:lstStyle/>
        <a:p>
          <a:endParaRPr lang="en-US"/>
        </a:p>
      </dgm:t>
    </dgm:pt>
    <dgm:pt modelId="{9EAA954D-D1C1-4DE8-9540-7791EAF9BCAD}" type="sibTrans" cxnId="{FBCE8147-0A69-4ECA-B359-CAA0233E47BD}">
      <dgm:prSet/>
      <dgm:spPr/>
      <dgm:t>
        <a:bodyPr/>
        <a:lstStyle/>
        <a:p>
          <a:endParaRPr lang="en-US"/>
        </a:p>
      </dgm:t>
    </dgm:pt>
    <dgm:pt modelId="{571433D7-35F9-46EA-8D23-F72982A67BB0}">
      <dgm:prSet/>
      <dgm:spPr/>
      <dgm:t>
        <a:bodyPr/>
        <a:lstStyle/>
        <a:p>
          <a:r>
            <a:rPr lang="cs-CZ"/>
            <a:t>dovednost iniciovat a řídit diskuse s rodiči,</a:t>
          </a:r>
          <a:endParaRPr lang="en-US"/>
        </a:p>
      </dgm:t>
    </dgm:pt>
    <dgm:pt modelId="{434C97AA-41B6-4E45-88F6-BE3B2445F512}" type="parTrans" cxnId="{FE36D5F3-E5F4-489E-9BE3-F449649DF34F}">
      <dgm:prSet/>
      <dgm:spPr/>
      <dgm:t>
        <a:bodyPr/>
        <a:lstStyle/>
        <a:p>
          <a:endParaRPr lang="en-US"/>
        </a:p>
      </dgm:t>
    </dgm:pt>
    <dgm:pt modelId="{E33D5B3F-6F1C-41AB-A97C-60D5606C881E}" type="sibTrans" cxnId="{FE36D5F3-E5F4-489E-9BE3-F449649DF34F}">
      <dgm:prSet/>
      <dgm:spPr/>
      <dgm:t>
        <a:bodyPr/>
        <a:lstStyle/>
        <a:p>
          <a:endParaRPr lang="en-US"/>
        </a:p>
      </dgm:t>
    </dgm:pt>
    <dgm:pt modelId="{A5DC4061-E763-4C79-A3C8-13E0C6A2A3CA}">
      <dgm:prSet/>
      <dgm:spPr/>
      <dgm:t>
        <a:bodyPr/>
        <a:lstStyle/>
        <a:p>
          <a:r>
            <a:rPr lang="cs-CZ"/>
            <a:t>dovednost sdělovat požadavky a instrukce k jejich splnění tak, aby vytvořily podmínky pro jejich přijetí rodiči,</a:t>
          </a:r>
          <a:endParaRPr lang="en-US"/>
        </a:p>
      </dgm:t>
    </dgm:pt>
    <dgm:pt modelId="{C2555AC1-8EB6-4D2A-9D5C-094973860F3D}" type="parTrans" cxnId="{69AD8989-A1DB-462C-952F-C7836A3C2E15}">
      <dgm:prSet/>
      <dgm:spPr/>
      <dgm:t>
        <a:bodyPr/>
        <a:lstStyle/>
        <a:p>
          <a:endParaRPr lang="en-US"/>
        </a:p>
      </dgm:t>
    </dgm:pt>
    <dgm:pt modelId="{E2B95537-0327-4172-840B-D17DC1129DB5}" type="sibTrans" cxnId="{69AD8989-A1DB-462C-952F-C7836A3C2E15}">
      <dgm:prSet/>
      <dgm:spPr/>
      <dgm:t>
        <a:bodyPr/>
        <a:lstStyle/>
        <a:p>
          <a:endParaRPr lang="en-US"/>
        </a:p>
      </dgm:t>
    </dgm:pt>
    <dgm:pt modelId="{5C1508DC-B413-4166-9F1A-B43BD4AE4739}">
      <dgm:prSet/>
      <dgm:spPr/>
      <dgm:t>
        <a:bodyPr/>
        <a:lstStyle/>
        <a:p>
          <a:r>
            <a:rPr lang="cs-CZ"/>
            <a:t>dovednost přesvědčit rodiče o tom, že učiteli záleží na příznivém edukačním vývoji každého dítěte.</a:t>
          </a:r>
          <a:endParaRPr lang="en-US"/>
        </a:p>
      </dgm:t>
    </dgm:pt>
    <dgm:pt modelId="{49D37E4C-00A2-4058-87EE-D5D0B1592F06}" type="parTrans" cxnId="{2186A387-1B87-4178-BF1A-0F7008E62AED}">
      <dgm:prSet/>
      <dgm:spPr/>
      <dgm:t>
        <a:bodyPr/>
        <a:lstStyle/>
        <a:p>
          <a:endParaRPr lang="en-US"/>
        </a:p>
      </dgm:t>
    </dgm:pt>
    <dgm:pt modelId="{C2BBC1F5-8D2C-4F4D-9E4F-A47A38282439}" type="sibTrans" cxnId="{2186A387-1B87-4178-BF1A-0F7008E62AED}">
      <dgm:prSet/>
      <dgm:spPr/>
      <dgm:t>
        <a:bodyPr/>
        <a:lstStyle/>
        <a:p>
          <a:endParaRPr lang="en-US"/>
        </a:p>
      </dgm:t>
    </dgm:pt>
    <dgm:pt modelId="{D42B314B-CE7F-4D69-B2F7-C80F180C6DA0}" type="pres">
      <dgm:prSet presAssocID="{11A92A34-95D2-4042-9BAF-487831EF36CB}" presName="root" presStyleCnt="0">
        <dgm:presLayoutVars>
          <dgm:dir/>
          <dgm:resizeHandles val="exact"/>
        </dgm:presLayoutVars>
      </dgm:prSet>
      <dgm:spPr/>
    </dgm:pt>
    <dgm:pt modelId="{7A50E3BB-F6A6-4032-B676-E9C586FEC41C}" type="pres">
      <dgm:prSet presAssocID="{D7374013-2C8F-4B3C-9B08-3D7A23E86433}" presName="compNode" presStyleCnt="0"/>
      <dgm:spPr/>
    </dgm:pt>
    <dgm:pt modelId="{DD11ADBB-0D42-41B5-9224-F04847BB99BB}" type="pres">
      <dgm:prSet presAssocID="{D7374013-2C8F-4B3C-9B08-3D7A23E86433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0518C6C1-F3BA-425A-B5C6-FC3BAED24CB1}" type="pres">
      <dgm:prSet presAssocID="{D7374013-2C8F-4B3C-9B08-3D7A23E86433}" presName="spaceRect" presStyleCnt="0"/>
      <dgm:spPr/>
    </dgm:pt>
    <dgm:pt modelId="{7FC0C653-3CA1-4C27-B377-8114A814EFBA}" type="pres">
      <dgm:prSet presAssocID="{D7374013-2C8F-4B3C-9B08-3D7A23E86433}" presName="textRect" presStyleLbl="revTx" presStyleIdx="0" presStyleCnt="5">
        <dgm:presLayoutVars>
          <dgm:chMax val="1"/>
          <dgm:chPref val="1"/>
        </dgm:presLayoutVars>
      </dgm:prSet>
      <dgm:spPr/>
    </dgm:pt>
    <dgm:pt modelId="{E9819B61-BC29-4C6A-8F69-75E2AADE58ED}" type="pres">
      <dgm:prSet presAssocID="{F88750E1-C008-4810-BB52-4B5FEAE12743}" presName="sibTrans" presStyleCnt="0"/>
      <dgm:spPr/>
    </dgm:pt>
    <dgm:pt modelId="{D5DB16B8-9FBC-42B5-B64A-0DE28604B9FB}" type="pres">
      <dgm:prSet presAssocID="{2C6DDDE4-39D7-48C9-B137-8C521E3BA6CE}" presName="compNode" presStyleCnt="0"/>
      <dgm:spPr/>
    </dgm:pt>
    <dgm:pt modelId="{C9A481DC-1CA0-4126-868F-444B5E37F2F1}" type="pres">
      <dgm:prSet presAssocID="{2C6DDDE4-39D7-48C9-B137-8C521E3BA6CE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597D01D9-A3BF-4D31-8247-640E07CEE73E}" type="pres">
      <dgm:prSet presAssocID="{2C6DDDE4-39D7-48C9-B137-8C521E3BA6CE}" presName="spaceRect" presStyleCnt="0"/>
      <dgm:spPr/>
    </dgm:pt>
    <dgm:pt modelId="{161EDFD5-3F00-4C1C-A9B4-2F9FE58848EB}" type="pres">
      <dgm:prSet presAssocID="{2C6DDDE4-39D7-48C9-B137-8C521E3BA6CE}" presName="textRect" presStyleLbl="revTx" presStyleIdx="1" presStyleCnt="5">
        <dgm:presLayoutVars>
          <dgm:chMax val="1"/>
          <dgm:chPref val="1"/>
        </dgm:presLayoutVars>
      </dgm:prSet>
      <dgm:spPr/>
    </dgm:pt>
    <dgm:pt modelId="{551D8822-176E-478C-9BC2-E4F044BAAC85}" type="pres">
      <dgm:prSet presAssocID="{9EAA954D-D1C1-4DE8-9540-7791EAF9BCAD}" presName="sibTrans" presStyleCnt="0"/>
      <dgm:spPr/>
    </dgm:pt>
    <dgm:pt modelId="{14104E3D-B13D-44ED-82A4-56CA0E509732}" type="pres">
      <dgm:prSet presAssocID="{571433D7-35F9-46EA-8D23-F72982A67BB0}" presName="compNode" presStyleCnt="0"/>
      <dgm:spPr/>
    </dgm:pt>
    <dgm:pt modelId="{4EC0A8EA-138F-455F-9C39-66713D356200}" type="pres">
      <dgm:prSet presAssocID="{571433D7-35F9-46EA-8D23-F72982A67BB0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4C1B1B2B-770D-4F89-A2D7-2177591F1364}" type="pres">
      <dgm:prSet presAssocID="{571433D7-35F9-46EA-8D23-F72982A67BB0}" presName="spaceRect" presStyleCnt="0"/>
      <dgm:spPr/>
    </dgm:pt>
    <dgm:pt modelId="{72CC18FC-9C09-4908-8B8F-BDCE3BAF85A6}" type="pres">
      <dgm:prSet presAssocID="{571433D7-35F9-46EA-8D23-F72982A67BB0}" presName="textRect" presStyleLbl="revTx" presStyleIdx="2" presStyleCnt="5">
        <dgm:presLayoutVars>
          <dgm:chMax val="1"/>
          <dgm:chPref val="1"/>
        </dgm:presLayoutVars>
      </dgm:prSet>
      <dgm:spPr/>
    </dgm:pt>
    <dgm:pt modelId="{6B84D87C-3D42-4A8D-A87D-CA5DF51FF95E}" type="pres">
      <dgm:prSet presAssocID="{E33D5B3F-6F1C-41AB-A97C-60D5606C881E}" presName="sibTrans" presStyleCnt="0"/>
      <dgm:spPr/>
    </dgm:pt>
    <dgm:pt modelId="{5D4A267D-30DA-4172-B15F-54195EB47A7E}" type="pres">
      <dgm:prSet presAssocID="{A5DC4061-E763-4C79-A3C8-13E0C6A2A3CA}" presName="compNode" presStyleCnt="0"/>
      <dgm:spPr/>
    </dgm:pt>
    <dgm:pt modelId="{6C315628-6F9C-4988-8E77-4377B724E00B}" type="pres">
      <dgm:prSet presAssocID="{A5DC4061-E763-4C79-A3C8-13E0C6A2A3C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řída"/>
        </a:ext>
      </dgm:extLst>
    </dgm:pt>
    <dgm:pt modelId="{F8D10FE2-C982-473F-AB74-5421CCDDBC82}" type="pres">
      <dgm:prSet presAssocID="{A5DC4061-E763-4C79-A3C8-13E0C6A2A3CA}" presName="spaceRect" presStyleCnt="0"/>
      <dgm:spPr/>
    </dgm:pt>
    <dgm:pt modelId="{2855D19D-B192-4E2B-93B4-1F350D7EDCFB}" type="pres">
      <dgm:prSet presAssocID="{A5DC4061-E763-4C79-A3C8-13E0C6A2A3CA}" presName="textRect" presStyleLbl="revTx" presStyleIdx="3" presStyleCnt="5">
        <dgm:presLayoutVars>
          <dgm:chMax val="1"/>
          <dgm:chPref val="1"/>
        </dgm:presLayoutVars>
      </dgm:prSet>
      <dgm:spPr/>
    </dgm:pt>
    <dgm:pt modelId="{F5F96885-1DF5-4933-A5C2-1CCC8D2B5C05}" type="pres">
      <dgm:prSet presAssocID="{E2B95537-0327-4172-840B-D17DC1129DB5}" presName="sibTrans" presStyleCnt="0"/>
      <dgm:spPr/>
    </dgm:pt>
    <dgm:pt modelId="{2E37F7BB-C4C1-42DA-AC37-DAF69A0E8B08}" type="pres">
      <dgm:prSet presAssocID="{5C1508DC-B413-4166-9F1A-B43BD4AE4739}" presName="compNode" presStyleCnt="0"/>
      <dgm:spPr/>
    </dgm:pt>
    <dgm:pt modelId="{22A82A14-486C-405E-A6BA-AC989A00BEF5}" type="pres">
      <dgm:prSet presAssocID="{5C1508DC-B413-4166-9F1A-B43BD4AE4739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rent and Child"/>
        </a:ext>
      </dgm:extLst>
    </dgm:pt>
    <dgm:pt modelId="{C3F99261-C173-418D-99A4-6E1ECCBEFFDC}" type="pres">
      <dgm:prSet presAssocID="{5C1508DC-B413-4166-9F1A-B43BD4AE4739}" presName="spaceRect" presStyleCnt="0"/>
      <dgm:spPr/>
    </dgm:pt>
    <dgm:pt modelId="{A7FEC1AF-E992-40B6-8043-6FB90E1D2873}" type="pres">
      <dgm:prSet presAssocID="{5C1508DC-B413-4166-9F1A-B43BD4AE4739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DA80DE1C-1AB1-4CC1-AADB-DC19943A32A9}" srcId="{11A92A34-95D2-4042-9BAF-487831EF36CB}" destId="{D7374013-2C8F-4B3C-9B08-3D7A23E86433}" srcOrd="0" destOrd="0" parTransId="{9767120D-2FA8-4DE4-A6B2-B8851B299249}" sibTransId="{F88750E1-C008-4810-BB52-4B5FEAE12743}"/>
    <dgm:cxn modelId="{5F95895F-6EA4-4904-96EF-8B82A4A8D1A9}" type="presOf" srcId="{2C6DDDE4-39D7-48C9-B137-8C521E3BA6CE}" destId="{161EDFD5-3F00-4C1C-A9B4-2F9FE58848EB}" srcOrd="0" destOrd="0" presId="urn:microsoft.com/office/officeart/2018/2/layout/IconLabelList"/>
    <dgm:cxn modelId="{FBCE8147-0A69-4ECA-B359-CAA0233E47BD}" srcId="{11A92A34-95D2-4042-9BAF-487831EF36CB}" destId="{2C6DDDE4-39D7-48C9-B137-8C521E3BA6CE}" srcOrd="1" destOrd="0" parTransId="{20054EFF-0F66-4B75-B713-A1180C03999E}" sibTransId="{9EAA954D-D1C1-4DE8-9540-7791EAF9BCAD}"/>
    <dgm:cxn modelId="{2186A387-1B87-4178-BF1A-0F7008E62AED}" srcId="{11A92A34-95D2-4042-9BAF-487831EF36CB}" destId="{5C1508DC-B413-4166-9F1A-B43BD4AE4739}" srcOrd="4" destOrd="0" parTransId="{49D37E4C-00A2-4058-87EE-D5D0B1592F06}" sibTransId="{C2BBC1F5-8D2C-4F4D-9E4F-A47A38282439}"/>
    <dgm:cxn modelId="{69AD8989-A1DB-462C-952F-C7836A3C2E15}" srcId="{11A92A34-95D2-4042-9BAF-487831EF36CB}" destId="{A5DC4061-E763-4C79-A3C8-13E0C6A2A3CA}" srcOrd="3" destOrd="0" parTransId="{C2555AC1-8EB6-4D2A-9D5C-094973860F3D}" sibTransId="{E2B95537-0327-4172-840B-D17DC1129DB5}"/>
    <dgm:cxn modelId="{63AEC993-377C-44FB-99AE-4FC1E6DE7B26}" type="presOf" srcId="{A5DC4061-E763-4C79-A3C8-13E0C6A2A3CA}" destId="{2855D19D-B192-4E2B-93B4-1F350D7EDCFB}" srcOrd="0" destOrd="0" presId="urn:microsoft.com/office/officeart/2018/2/layout/IconLabelList"/>
    <dgm:cxn modelId="{EB10DBCE-1F9E-4363-994A-59ECCC6351EF}" type="presOf" srcId="{11A92A34-95D2-4042-9BAF-487831EF36CB}" destId="{D42B314B-CE7F-4D69-B2F7-C80F180C6DA0}" srcOrd="0" destOrd="0" presId="urn:microsoft.com/office/officeart/2018/2/layout/IconLabelList"/>
    <dgm:cxn modelId="{C8C3A5D2-2C19-4B5C-BCC3-38172D229ADA}" type="presOf" srcId="{571433D7-35F9-46EA-8D23-F72982A67BB0}" destId="{72CC18FC-9C09-4908-8B8F-BDCE3BAF85A6}" srcOrd="0" destOrd="0" presId="urn:microsoft.com/office/officeart/2018/2/layout/IconLabelList"/>
    <dgm:cxn modelId="{FE36D5F3-E5F4-489E-9BE3-F449649DF34F}" srcId="{11A92A34-95D2-4042-9BAF-487831EF36CB}" destId="{571433D7-35F9-46EA-8D23-F72982A67BB0}" srcOrd="2" destOrd="0" parTransId="{434C97AA-41B6-4E45-88F6-BE3B2445F512}" sibTransId="{E33D5B3F-6F1C-41AB-A97C-60D5606C881E}"/>
    <dgm:cxn modelId="{95B2D2F7-3A58-48EB-8873-EA6253164D26}" type="presOf" srcId="{5C1508DC-B413-4166-9F1A-B43BD4AE4739}" destId="{A7FEC1AF-E992-40B6-8043-6FB90E1D2873}" srcOrd="0" destOrd="0" presId="urn:microsoft.com/office/officeart/2018/2/layout/IconLabelList"/>
    <dgm:cxn modelId="{7977C5FD-E134-4DB1-AC33-2EED74D9B683}" type="presOf" srcId="{D7374013-2C8F-4B3C-9B08-3D7A23E86433}" destId="{7FC0C653-3CA1-4C27-B377-8114A814EFBA}" srcOrd="0" destOrd="0" presId="urn:microsoft.com/office/officeart/2018/2/layout/IconLabelList"/>
    <dgm:cxn modelId="{58C7880B-1A11-4445-AADC-2ECF895D7378}" type="presParOf" srcId="{D42B314B-CE7F-4D69-B2F7-C80F180C6DA0}" destId="{7A50E3BB-F6A6-4032-B676-E9C586FEC41C}" srcOrd="0" destOrd="0" presId="urn:microsoft.com/office/officeart/2018/2/layout/IconLabelList"/>
    <dgm:cxn modelId="{6A4558BD-A822-4B0A-8676-C5BEE0DCEC02}" type="presParOf" srcId="{7A50E3BB-F6A6-4032-B676-E9C586FEC41C}" destId="{DD11ADBB-0D42-41B5-9224-F04847BB99BB}" srcOrd="0" destOrd="0" presId="urn:microsoft.com/office/officeart/2018/2/layout/IconLabelList"/>
    <dgm:cxn modelId="{C9FCBE6E-B175-4DA7-80B9-1E77384379D7}" type="presParOf" srcId="{7A50E3BB-F6A6-4032-B676-E9C586FEC41C}" destId="{0518C6C1-F3BA-425A-B5C6-FC3BAED24CB1}" srcOrd="1" destOrd="0" presId="urn:microsoft.com/office/officeart/2018/2/layout/IconLabelList"/>
    <dgm:cxn modelId="{21BADBA9-E93B-46D7-A06B-CCAA0DFD5FD6}" type="presParOf" srcId="{7A50E3BB-F6A6-4032-B676-E9C586FEC41C}" destId="{7FC0C653-3CA1-4C27-B377-8114A814EFBA}" srcOrd="2" destOrd="0" presId="urn:microsoft.com/office/officeart/2018/2/layout/IconLabelList"/>
    <dgm:cxn modelId="{87386AF9-05E4-4819-A6B1-2ADB50C3CDB2}" type="presParOf" srcId="{D42B314B-CE7F-4D69-B2F7-C80F180C6DA0}" destId="{E9819B61-BC29-4C6A-8F69-75E2AADE58ED}" srcOrd="1" destOrd="0" presId="urn:microsoft.com/office/officeart/2018/2/layout/IconLabelList"/>
    <dgm:cxn modelId="{6AB60B9E-3123-4B67-B1F7-9C58B6577B55}" type="presParOf" srcId="{D42B314B-CE7F-4D69-B2F7-C80F180C6DA0}" destId="{D5DB16B8-9FBC-42B5-B64A-0DE28604B9FB}" srcOrd="2" destOrd="0" presId="urn:microsoft.com/office/officeart/2018/2/layout/IconLabelList"/>
    <dgm:cxn modelId="{FBFEF3F7-E07B-4492-B13F-352F1B355FBF}" type="presParOf" srcId="{D5DB16B8-9FBC-42B5-B64A-0DE28604B9FB}" destId="{C9A481DC-1CA0-4126-868F-444B5E37F2F1}" srcOrd="0" destOrd="0" presId="urn:microsoft.com/office/officeart/2018/2/layout/IconLabelList"/>
    <dgm:cxn modelId="{E096BAF3-926F-4538-B30F-F8A0BD61C97C}" type="presParOf" srcId="{D5DB16B8-9FBC-42B5-B64A-0DE28604B9FB}" destId="{597D01D9-A3BF-4D31-8247-640E07CEE73E}" srcOrd="1" destOrd="0" presId="urn:microsoft.com/office/officeart/2018/2/layout/IconLabelList"/>
    <dgm:cxn modelId="{F6FD7EB6-0F38-49B7-B015-476E99FA6742}" type="presParOf" srcId="{D5DB16B8-9FBC-42B5-B64A-0DE28604B9FB}" destId="{161EDFD5-3F00-4C1C-A9B4-2F9FE58848EB}" srcOrd="2" destOrd="0" presId="urn:microsoft.com/office/officeart/2018/2/layout/IconLabelList"/>
    <dgm:cxn modelId="{7DBDD8EC-DABA-4EBD-9893-52E579D3AB20}" type="presParOf" srcId="{D42B314B-CE7F-4D69-B2F7-C80F180C6DA0}" destId="{551D8822-176E-478C-9BC2-E4F044BAAC85}" srcOrd="3" destOrd="0" presId="urn:microsoft.com/office/officeart/2018/2/layout/IconLabelList"/>
    <dgm:cxn modelId="{D9E812B5-9A68-45CA-97E5-165349B82B92}" type="presParOf" srcId="{D42B314B-CE7F-4D69-B2F7-C80F180C6DA0}" destId="{14104E3D-B13D-44ED-82A4-56CA0E509732}" srcOrd="4" destOrd="0" presId="urn:microsoft.com/office/officeart/2018/2/layout/IconLabelList"/>
    <dgm:cxn modelId="{C184B578-48F2-4376-BF93-D256DC5A2A0E}" type="presParOf" srcId="{14104E3D-B13D-44ED-82A4-56CA0E509732}" destId="{4EC0A8EA-138F-455F-9C39-66713D356200}" srcOrd="0" destOrd="0" presId="urn:microsoft.com/office/officeart/2018/2/layout/IconLabelList"/>
    <dgm:cxn modelId="{6CB96D61-2F6D-4AFF-B769-A6D5CAA67F79}" type="presParOf" srcId="{14104E3D-B13D-44ED-82A4-56CA0E509732}" destId="{4C1B1B2B-770D-4F89-A2D7-2177591F1364}" srcOrd="1" destOrd="0" presId="urn:microsoft.com/office/officeart/2018/2/layout/IconLabelList"/>
    <dgm:cxn modelId="{175079DE-5743-4A27-A197-54D916B79565}" type="presParOf" srcId="{14104E3D-B13D-44ED-82A4-56CA0E509732}" destId="{72CC18FC-9C09-4908-8B8F-BDCE3BAF85A6}" srcOrd="2" destOrd="0" presId="urn:microsoft.com/office/officeart/2018/2/layout/IconLabelList"/>
    <dgm:cxn modelId="{10797006-F8ED-440F-8DC6-CBBB8509B69E}" type="presParOf" srcId="{D42B314B-CE7F-4D69-B2F7-C80F180C6DA0}" destId="{6B84D87C-3D42-4A8D-A87D-CA5DF51FF95E}" srcOrd="5" destOrd="0" presId="urn:microsoft.com/office/officeart/2018/2/layout/IconLabelList"/>
    <dgm:cxn modelId="{52AF9F44-7861-44BD-9B3F-4B36250AFED3}" type="presParOf" srcId="{D42B314B-CE7F-4D69-B2F7-C80F180C6DA0}" destId="{5D4A267D-30DA-4172-B15F-54195EB47A7E}" srcOrd="6" destOrd="0" presId="urn:microsoft.com/office/officeart/2018/2/layout/IconLabelList"/>
    <dgm:cxn modelId="{6CABB37D-75E1-48C4-85A4-86399A86FDB9}" type="presParOf" srcId="{5D4A267D-30DA-4172-B15F-54195EB47A7E}" destId="{6C315628-6F9C-4988-8E77-4377B724E00B}" srcOrd="0" destOrd="0" presId="urn:microsoft.com/office/officeart/2018/2/layout/IconLabelList"/>
    <dgm:cxn modelId="{9EAC61A2-A660-47D0-B3DF-5B2A43AE4ED0}" type="presParOf" srcId="{5D4A267D-30DA-4172-B15F-54195EB47A7E}" destId="{F8D10FE2-C982-473F-AB74-5421CCDDBC82}" srcOrd="1" destOrd="0" presId="urn:microsoft.com/office/officeart/2018/2/layout/IconLabelList"/>
    <dgm:cxn modelId="{482B1B9C-332C-4CBA-B17D-FD1A6DF07CFE}" type="presParOf" srcId="{5D4A267D-30DA-4172-B15F-54195EB47A7E}" destId="{2855D19D-B192-4E2B-93B4-1F350D7EDCFB}" srcOrd="2" destOrd="0" presId="urn:microsoft.com/office/officeart/2018/2/layout/IconLabelList"/>
    <dgm:cxn modelId="{59466837-B3FC-4B41-9F0B-C72126D8BD77}" type="presParOf" srcId="{D42B314B-CE7F-4D69-B2F7-C80F180C6DA0}" destId="{F5F96885-1DF5-4933-A5C2-1CCC8D2B5C05}" srcOrd="7" destOrd="0" presId="urn:microsoft.com/office/officeart/2018/2/layout/IconLabelList"/>
    <dgm:cxn modelId="{A4D7F1D7-B6C4-4537-84CC-B28F048313EF}" type="presParOf" srcId="{D42B314B-CE7F-4D69-B2F7-C80F180C6DA0}" destId="{2E37F7BB-C4C1-42DA-AC37-DAF69A0E8B08}" srcOrd="8" destOrd="0" presId="urn:microsoft.com/office/officeart/2018/2/layout/IconLabelList"/>
    <dgm:cxn modelId="{52590D60-BEEC-4FDD-8F49-ACBEF90EBDA4}" type="presParOf" srcId="{2E37F7BB-C4C1-42DA-AC37-DAF69A0E8B08}" destId="{22A82A14-486C-405E-A6BA-AC989A00BEF5}" srcOrd="0" destOrd="0" presId="urn:microsoft.com/office/officeart/2018/2/layout/IconLabelList"/>
    <dgm:cxn modelId="{C033992B-3625-40A4-BE48-4B5EB20045A1}" type="presParOf" srcId="{2E37F7BB-C4C1-42DA-AC37-DAF69A0E8B08}" destId="{C3F99261-C173-418D-99A4-6E1ECCBEFFDC}" srcOrd="1" destOrd="0" presId="urn:microsoft.com/office/officeart/2018/2/layout/IconLabelList"/>
    <dgm:cxn modelId="{D6BABD42-2FCF-4974-A477-8AE203E9D7AA}" type="presParOf" srcId="{2E37F7BB-C4C1-42DA-AC37-DAF69A0E8B08}" destId="{A7FEC1AF-E992-40B6-8043-6FB90E1D287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04A4D4-000D-4B56-B753-F42ED9BC4A6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003AB4F-339A-4038-8021-143F9B7A21DD}">
      <dgm:prSet/>
      <dgm:spPr/>
      <dgm:t>
        <a:bodyPr/>
        <a:lstStyle/>
        <a:p>
          <a:r>
            <a:rPr lang="cs-CZ"/>
            <a:t>Rodiče jako </a:t>
          </a:r>
          <a:r>
            <a:rPr lang="cs-CZ" b="1"/>
            <a:t>zákazníci/klienti </a:t>
          </a:r>
          <a:r>
            <a:rPr lang="cs-CZ"/>
            <a:t> (konkrétní školu volí záměrně, požadavek kvalifikovaných učitelů, škola je povinna dávat informace)</a:t>
          </a:r>
          <a:endParaRPr lang="en-US"/>
        </a:p>
      </dgm:t>
    </dgm:pt>
    <dgm:pt modelId="{15B4EC3B-4D02-4C33-87AB-4EF3D2944CCF}" type="parTrans" cxnId="{25BC7A90-2BB6-41FD-BEC9-93D428B2FC1C}">
      <dgm:prSet/>
      <dgm:spPr/>
      <dgm:t>
        <a:bodyPr/>
        <a:lstStyle/>
        <a:p>
          <a:endParaRPr lang="en-US"/>
        </a:p>
      </dgm:t>
    </dgm:pt>
    <dgm:pt modelId="{88908CA2-E791-44EC-9ECE-8CE09AE7673C}" type="sibTrans" cxnId="{25BC7A90-2BB6-41FD-BEC9-93D428B2FC1C}">
      <dgm:prSet/>
      <dgm:spPr/>
      <dgm:t>
        <a:bodyPr/>
        <a:lstStyle/>
        <a:p>
          <a:endParaRPr lang="en-US"/>
        </a:p>
      </dgm:t>
    </dgm:pt>
    <dgm:pt modelId="{4E5A8BE1-2342-4507-9B2B-AE0A2C976B71}">
      <dgm:prSet/>
      <dgm:spPr/>
      <dgm:t>
        <a:bodyPr/>
        <a:lstStyle/>
        <a:p>
          <a:r>
            <a:rPr lang="cs-CZ"/>
            <a:t>Rodiče jako</a:t>
          </a:r>
          <a:r>
            <a:rPr lang="cs-CZ" b="1"/>
            <a:t> problém </a:t>
          </a:r>
          <a:r>
            <a:rPr lang="cs-CZ"/>
            <a:t>(„špatní rodiče“ (nezajímají se), „snaživí rodiče“ (přehnaně aktivní, dělají věci za dítě))</a:t>
          </a:r>
          <a:endParaRPr lang="en-US"/>
        </a:p>
      </dgm:t>
    </dgm:pt>
    <dgm:pt modelId="{3BA907FD-A59B-47FF-9C71-54F2DEF55DDB}" type="parTrans" cxnId="{7ACB48C4-1F47-44FE-8FAC-5BCFAFF68725}">
      <dgm:prSet/>
      <dgm:spPr/>
      <dgm:t>
        <a:bodyPr/>
        <a:lstStyle/>
        <a:p>
          <a:endParaRPr lang="en-US"/>
        </a:p>
      </dgm:t>
    </dgm:pt>
    <dgm:pt modelId="{7374F450-8B32-400B-8DB2-770CE23E0EEC}" type="sibTrans" cxnId="{7ACB48C4-1F47-44FE-8FAC-5BCFAFF68725}">
      <dgm:prSet/>
      <dgm:spPr/>
      <dgm:t>
        <a:bodyPr/>
        <a:lstStyle/>
        <a:p>
          <a:endParaRPr lang="en-US"/>
        </a:p>
      </dgm:t>
    </dgm:pt>
    <dgm:pt modelId="{1E142672-5EB7-4502-A05C-4B8F92C49F55}">
      <dgm:prSet/>
      <dgm:spPr/>
      <dgm:t>
        <a:bodyPr/>
        <a:lstStyle/>
        <a:p>
          <a:r>
            <a:rPr lang="cs-CZ"/>
            <a:t>Rodiče jako </a:t>
          </a:r>
          <a:r>
            <a:rPr lang="cs-CZ" b="1"/>
            <a:t>výchovní partneři </a:t>
          </a:r>
          <a:r>
            <a:rPr lang="cs-CZ"/>
            <a:t>( rádi si vyměňují informace, pomáhají dítěti, ochotni pomoci třídě svého dítěte)</a:t>
          </a:r>
          <a:endParaRPr lang="en-US"/>
        </a:p>
      </dgm:t>
    </dgm:pt>
    <dgm:pt modelId="{03D689C0-F38B-4CB6-BE99-799926F371B7}" type="parTrans" cxnId="{B6D0E45B-ECAB-4212-989B-8ECBD99A58CB}">
      <dgm:prSet/>
      <dgm:spPr/>
      <dgm:t>
        <a:bodyPr/>
        <a:lstStyle/>
        <a:p>
          <a:endParaRPr lang="en-US"/>
        </a:p>
      </dgm:t>
    </dgm:pt>
    <dgm:pt modelId="{BD0B59A3-1E84-4BDC-80B4-C025C05325F2}" type="sibTrans" cxnId="{B6D0E45B-ECAB-4212-989B-8ECBD99A58CB}">
      <dgm:prSet/>
      <dgm:spPr/>
      <dgm:t>
        <a:bodyPr/>
        <a:lstStyle/>
        <a:p>
          <a:endParaRPr lang="en-US"/>
        </a:p>
      </dgm:t>
    </dgm:pt>
    <dgm:pt modelId="{FABF6A06-94FA-4D54-BA01-B5AA0A196E62}">
      <dgm:prSet/>
      <dgm:spPr/>
      <dgm:t>
        <a:bodyPr/>
        <a:lstStyle/>
        <a:p>
          <a:r>
            <a:rPr lang="cs-CZ"/>
            <a:t>Rodiče jako </a:t>
          </a:r>
          <a:r>
            <a:rPr lang="cs-CZ" b="1"/>
            <a:t>sociální partneři </a:t>
          </a:r>
          <a:r>
            <a:rPr lang="cs-CZ"/>
            <a:t>(pomáhají s ovlivňováním rozhodování o důležitých věcech v MŠ)</a:t>
          </a:r>
          <a:endParaRPr lang="en-US"/>
        </a:p>
      </dgm:t>
    </dgm:pt>
    <dgm:pt modelId="{1B6AB961-F7D1-40AC-94A0-CA4EB5A011BA}" type="parTrans" cxnId="{48C9D9BC-16F2-4329-A9E8-A043F7799A35}">
      <dgm:prSet/>
      <dgm:spPr/>
      <dgm:t>
        <a:bodyPr/>
        <a:lstStyle/>
        <a:p>
          <a:endParaRPr lang="en-US"/>
        </a:p>
      </dgm:t>
    </dgm:pt>
    <dgm:pt modelId="{50BA5962-0870-4A73-A5DB-6AD0AADA891F}" type="sibTrans" cxnId="{48C9D9BC-16F2-4329-A9E8-A043F7799A35}">
      <dgm:prSet/>
      <dgm:spPr/>
      <dgm:t>
        <a:bodyPr/>
        <a:lstStyle/>
        <a:p>
          <a:endParaRPr lang="en-US"/>
        </a:p>
      </dgm:t>
    </dgm:pt>
    <dgm:pt modelId="{41543738-4312-456F-B346-2D38BE10C7FB}">
      <dgm:prSet/>
      <dgm:spPr/>
      <dgm:t>
        <a:bodyPr/>
        <a:lstStyle/>
        <a:p>
          <a:r>
            <a:rPr lang="cs-CZ"/>
            <a:t>Rodiče jako </a:t>
          </a:r>
          <a:r>
            <a:rPr lang="cs-CZ" b="1"/>
            <a:t>občané</a:t>
          </a:r>
          <a:r>
            <a:rPr lang="cs-CZ"/>
            <a:t> (budou se zajímat o MŠ i po skončení docházky dítěte, chápou roli MŠ také k jinému účelu, zdůrazňují občanskou výchovu)</a:t>
          </a:r>
          <a:endParaRPr lang="en-US"/>
        </a:p>
      </dgm:t>
    </dgm:pt>
    <dgm:pt modelId="{EE05DB62-6908-4DCC-9259-99155CB02DC2}" type="parTrans" cxnId="{D7B811BE-3D5A-4429-99FC-85F2AB38D179}">
      <dgm:prSet/>
      <dgm:spPr/>
      <dgm:t>
        <a:bodyPr/>
        <a:lstStyle/>
        <a:p>
          <a:endParaRPr lang="en-US"/>
        </a:p>
      </dgm:t>
    </dgm:pt>
    <dgm:pt modelId="{7C3107C6-4A1A-49AA-BDAF-BB65134A743A}" type="sibTrans" cxnId="{D7B811BE-3D5A-4429-99FC-85F2AB38D179}">
      <dgm:prSet/>
      <dgm:spPr/>
      <dgm:t>
        <a:bodyPr/>
        <a:lstStyle/>
        <a:p>
          <a:endParaRPr lang="en-US"/>
        </a:p>
      </dgm:t>
    </dgm:pt>
    <dgm:pt modelId="{2DAB4940-4037-4057-9B04-7BAD927B9BCE}">
      <dgm:prSet/>
      <dgm:spPr/>
      <dgm:t>
        <a:bodyPr/>
        <a:lstStyle/>
        <a:p>
          <a:r>
            <a:rPr lang="cs-CZ"/>
            <a:t>(Rabušicová a kol, 2004)</a:t>
          </a:r>
          <a:endParaRPr lang="en-US"/>
        </a:p>
      </dgm:t>
    </dgm:pt>
    <dgm:pt modelId="{B7ED177E-F8D0-4E9E-B195-1A0D098A6CBB}" type="parTrans" cxnId="{08224DDC-B0CD-4C1E-AFC5-A906F7B5433F}">
      <dgm:prSet/>
      <dgm:spPr/>
      <dgm:t>
        <a:bodyPr/>
        <a:lstStyle/>
        <a:p>
          <a:endParaRPr lang="en-US"/>
        </a:p>
      </dgm:t>
    </dgm:pt>
    <dgm:pt modelId="{7D861834-BC32-45F5-9C39-D013BDA1C582}" type="sibTrans" cxnId="{08224DDC-B0CD-4C1E-AFC5-A906F7B5433F}">
      <dgm:prSet/>
      <dgm:spPr/>
      <dgm:t>
        <a:bodyPr/>
        <a:lstStyle/>
        <a:p>
          <a:endParaRPr lang="en-US"/>
        </a:p>
      </dgm:t>
    </dgm:pt>
    <dgm:pt modelId="{61CDD306-8705-4598-8FE6-2A764D49E942}" type="pres">
      <dgm:prSet presAssocID="{D804A4D4-000D-4B56-B753-F42ED9BC4A6D}" presName="linear" presStyleCnt="0">
        <dgm:presLayoutVars>
          <dgm:animLvl val="lvl"/>
          <dgm:resizeHandles val="exact"/>
        </dgm:presLayoutVars>
      </dgm:prSet>
      <dgm:spPr/>
    </dgm:pt>
    <dgm:pt modelId="{539F3182-15D0-4AC8-9D7A-0920FEC4D921}" type="pres">
      <dgm:prSet presAssocID="{D003AB4F-339A-4038-8021-143F9B7A21D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FB5D5B7-24DF-4FB8-B9A6-4A6A9CCFA8F7}" type="pres">
      <dgm:prSet presAssocID="{88908CA2-E791-44EC-9ECE-8CE09AE7673C}" presName="spacer" presStyleCnt="0"/>
      <dgm:spPr/>
    </dgm:pt>
    <dgm:pt modelId="{4F3CF2CC-767F-49E0-8931-05CA21BE33E9}" type="pres">
      <dgm:prSet presAssocID="{4E5A8BE1-2342-4507-9B2B-AE0A2C976B7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C8F35EF-38D1-4D4B-A99B-3FC8AB442FC7}" type="pres">
      <dgm:prSet presAssocID="{7374F450-8B32-400B-8DB2-770CE23E0EEC}" presName="spacer" presStyleCnt="0"/>
      <dgm:spPr/>
    </dgm:pt>
    <dgm:pt modelId="{61ECD415-D86D-4BBE-9BC7-6EEBE319E86B}" type="pres">
      <dgm:prSet presAssocID="{1E142672-5EB7-4502-A05C-4B8F92C49F5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3A4F0BD-39FF-42D2-A1AE-2DF7FD1689AD}" type="pres">
      <dgm:prSet presAssocID="{BD0B59A3-1E84-4BDC-80B4-C025C05325F2}" presName="spacer" presStyleCnt="0"/>
      <dgm:spPr/>
    </dgm:pt>
    <dgm:pt modelId="{38542DDD-4BA0-450E-A66B-92621C3C5E0B}" type="pres">
      <dgm:prSet presAssocID="{FABF6A06-94FA-4D54-BA01-B5AA0A196E6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6401884-B1CD-4041-903F-31B1D7C5E5BB}" type="pres">
      <dgm:prSet presAssocID="{50BA5962-0870-4A73-A5DB-6AD0AADA891F}" presName="spacer" presStyleCnt="0"/>
      <dgm:spPr/>
    </dgm:pt>
    <dgm:pt modelId="{F1F1AF04-C4CB-4BCA-8A3F-7B2F9F558A60}" type="pres">
      <dgm:prSet presAssocID="{41543738-4312-456F-B346-2D38BE10C7FB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F74D994E-4279-4DBA-8FF6-0A8DCD1632CA}" type="pres">
      <dgm:prSet presAssocID="{41543738-4312-456F-B346-2D38BE10C7F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708AAB08-43F2-4009-B7BC-FD8816E95834}" type="presOf" srcId="{2DAB4940-4037-4057-9B04-7BAD927B9BCE}" destId="{F74D994E-4279-4DBA-8FF6-0A8DCD1632CA}" srcOrd="0" destOrd="0" presId="urn:microsoft.com/office/officeart/2005/8/layout/vList2"/>
    <dgm:cxn modelId="{4222DE24-AECF-4640-9437-FEFC9B1D05E2}" type="presOf" srcId="{41543738-4312-456F-B346-2D38BE10C7FB}" destId="{F1F1AF04-C4CB-4BCA-8A3F-7B2F9F558A60}" srcOrd="0" destOrd="0" presId="urn:microsoft.com/office/officeart/2005/8/layout/vList2"/>
    <dgm:cxn modelId="{B6D0E45B-ECAB-4212-989B-8ECBD99A58CB}" srcId="{D804A4D4-000D-4B56-B753-F42ED9BC4A6D}" destId="{1E142672-5EB7-4502-A05C-4B8F92C49F55}" srcOrd="2" destOrd="0" parTransId="{03D689C0-F38B-4CB6-BE99-799926F371B7}" sibTransId="{BD0B59A3-1E84-4BDC-80B4-C025C05325F2}"/>
    <dgm:cxn modelId="{25BC7A90-2BB6-41FD-BEC9-93D428B2FC1C}" srcId="{D804A4D4-000D-4B56-B753-F42ED9BC4A6D}" destId="{D003AB4F-339A-4038-8021-143F9B7A21DD}" srcOrd="0" destOrd="0" parTransId="{15B4EC3B-4D02-4C33-87AB-4EF3D2944CCF}" sibTransId="{88908CA2-E791-44EC-9ECE-8CE09AE7673C}"/>
    <dgm:cxn modelId="{FEFAA092-5174-4A62-881D-0707CDA8547F}" type="presOf" srcId="{FABF6A06-94FA-4D54-BA01-B5AA0A196E62}" destId="{38542DDD-4BA0-450E-A66B-92621C3C5E0B}" srcOrd="0" destOrd="0" presId="urn:microsoft.com/office/officeart/2005/8/layout/vList2"/>
    <dgm:cxn modelId="{D3983AAB-2E63-4DB7-B71E-80ED267C32EB}" type="presOf" srcId="{1E142672-5EB7-4502-A05C-4B8F92C49F55}" destId="{61ECD415-D86D-4BBE-9BC7-6EEBE319E86B}" srcOrd="0" destOrd="0" presId="urn:microsoft.com/office/officeart/2005/8/layout/vList2"/>
    <dgm:cxn modelId="{2F8F39BC-5CEE-4776-972A-31A011FB9A3F}" type="presOf" srcId="{4E5A8BE1-2342-4507-9B2B-AE0A2C976B71}" destId="{4F3CF2CC-767F-49E0-8931-05CA21BE33E9}" srcOrd="0" destOrd="0" presId="urn:microsoft.com/office/officeart/2005/8/layout/vList2"/>
    <dgm:cxn modelId="{48C9D9BC-16F2-4329-A9E8-A043F7799A35}" srcId="{D804A4D4-000D-4B56-B753-F42ED9BC4A6D}" destId="{FABF6A06-94FA-4D54-BA01-B5AA0A196E62}" srcOrd="3" destOrd="0" parTransId="{1B6AB961-F7D1-40AC-94A0-CA4EB5A011BA}" sibTransId="{50BA5962-0870-4A73-A5DB-6AD0AADA891F}"/>
    <dgm:cxn modelId="{D7B811BE-3D5A-4429-99FC-85F2AB38D179}" srcId="{D804A4D4-000D-4B56-B753-F42ED9BC4A6D}" destId="{41543738-4312-456F-B346-2D38BE10C7FB}" srcOrd="4" destOrd="0" parTransId="{EE05DB62-6908-4DCC-9259-99155CB02DC2}" sibTransId="{7C3107C6-4A1A-49AA-BDAF-BB65134A743A}"/>
    <dgm:cxn modelId="{229F0FC1-D642-4589-8E11-0A5BB7ED215D}" type="presOf" srcId="{D003AB4F-339A-4038-8021-143F9B7A21DD}" destId="{539F3182-15D0-4AC8-9D7A-0920FEC4D921}" srcOrd="0" destOrd="0" presId="urn:microsoft.com/office/officeart/2005/8/layout/vList2"/>
    <dgm:cxn modelId="{312177C1-BF77-404E-9D85-471E8B5B77D8}" type="presOf" srcId="{D804A4D4-000D-4B56-B753-F42ED9BC4A6D}" destId="{61CDD306-8705-4598-8FE6-2A764D49E942}" srcOrd="0" destOrd="0" presId="urn:microsoft.com/office/officeart/2005/8/layout/vList2"/>
    <dgm:cxn modelId="{7ACB48C4-1F47-44FE-8FAC-5BCFAFF68725}" srcId="{D804A4D4-000D-4B56-B753-F42ED9BC4A6D}" destId="{4E5A8BE1-2342-4507-9B2B-AE0A2C976B71}" srcOrd="1" destOrd="0" parTransId="{3BA907FD-A59B-47FF-9C71-54F2DEF55DDB}" sibTransId="{7374F450-8B32-400B-8DB2-770CE23E0EEC}"/>
    <dgm:cxn modelId="{08224DDC-B0CD-4C1E-AFC5-A906F7B5433F}" srcId="{41543738-4312-456F-B346-2D38BE10C7FB}" destId="{2DAB4940-4037-4057-9B04-7BAD927B9BCE}" srcOrd="0" destOrd="0" parTransId="{B7ED177E-F8D0-4E9E-B195-1A0D098A6CBB}" sibTransId="{7D861834-BC32-45F5-9C39-D013BDA1C582}"/>
    <dgm:cxn modelId="{8375E34E-2E48-4052-AA3B-0DC8F3274577}" type="presParOf" srcId="{61CDD306-8705-4598-8FE6-2A764D49E942}" destId="{539F3182-15D0-4AC8-9D7A-0920FEC4D921}" srcOrd="0" destOrd="0" presId="urn:microsoft.com/office/officeart/2005/8/layout/vList2"/>
    <dgm:cxn modelId="{BD107E82-1E0F-45AA-A799-D0663DC0DABF}" type="presParOf" srcId="{61CDD306-8705-4598-8FE6-2A764D49E942}" destId="{4FB5D5B7-24DF-4FB8-B9A6-4A6A9CCFA8F7}" srcOrd="1" destOrd="0" presId="urn:microsoft.com/office/officeart/2005/8/layout/vList2"/>
    <dgm:cxn modelId="{D761B478-6BA0-4E37-B5A3-1DE670DE2BB7}" type="presParOf" srcId="{61CDD306-8705-4598-8FE6-2A764D49E942}" destId="{4F3CF2CC-767F-49E0-8931-05CA21BE33E9}" srcOrd="2" destOrd="0" presId="urn:microsoft.com/office/officeart/2005/8/layout/vList2"/>
    <dgm:cxn modelId="{8CAF13E6-0C94-4523-B331-CB2DDC86A97C}" type="presParOf" srcId="{61CDD306-8705-4598-8FE6-2A764D49E942}" destId="{2C8F35EF-38D1-4D4B-A99B-3FC8AB442FC7}" srcOrd="3" destOrd="0" presId="urn:microsoft.com/office/officeart/2005/8/layout/vList2"/>
    <dgm:cxn modelId="{1D4E253C-1DC0-4395-BD1C-A5DEF6799763}" type="presParOf" srcId="{61CDD306-8705-4598-8FE6-2A764D49E942}" destId="{61ECD415-D86D-4BBE-9BC7-6EEBE319E86B}" srcOrd="4" destOrd="0" presId="urn:microsoft.com/office/officeart/2005/8/layout/vList2"/>
    <dgm:cxn modelId="{EF10289D-CF21-40D5-865C-2320CF0AC976}" type="presParOf" srcId="{61CDD306-8705-4598-8FE6-2A764D49E942}" destId="{F3A4F0BD-39FF-42D2-A1AE-2DF7FD1689AD}" srcOrd="5" destOrd="0" presId="urn:microsoft.com/office/officeart/2005/8/layout/vList2"/>
    <dgm:cxn modelId="{58D995ED-E367-42FB-BD30-0A5E2FCD3019}" type="presParOf" srcId="{61CDD306-8705-4598-8FE6-2A764D49E942}" destId="{38542DDD-4BA0-450E-A66B-92621C3C5E0B}" srcOrd="6" destOrd="0" presId="urn:microsoft.com/office/officeart/2005/8/layout/vList2"/>
    <dgm:cxn modelId="{62282207-3F57-4E67-83BA-D29147E2B20E}" type="presParOf" srcId="{61CDD306-8705-4598-8FE6-2A764D49E942}" destId="{36401884-B1CD-4041-903F-31B1D7C5E5BB}" srcOrd="7" destOrd="0" presId="urn:microsoft.com/office/officeart/2005/8/layout/vList2"/>
    <dgm:cxn modelId="{09C28469-BB36-4169-B9DC-39A32250763C}" type="presParOf" srcId="{61CDD306-8705-4598-8FE6-2A764D49E942}" destId="{F1F1AF04-C4CB-4BCA-8A3F-7B2F9F558A60}" srcOrd="8" destOrd="0" presId="urn:microsoft.com/office/officeart/2005/8/layout/vList2"/>
    <dgm:cxn modelId="{42B54D1B-7040-4DC7-8118-BC67D4AA6E31}" type="presParOf" srcId="{61CDD306-8705-4598-8FE6-2A764D49E942}" destId="{F74D994E-4279-4DBA-8FF6-0A8DCD1632CA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11ADBB-0D42-41B5-9224-F04847BB99BB}">
      <dsp:nvSpPr>
        <dsp:cNvPr id="0" name=""/>
        <dsp:cNvSpPr/>
      </dsp:nvSpPr>
      <dsp:spPr>
        <a:xfrm>
          <a:off x="622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C0C653-3CA1-4C27-B377-8114A814EFBA}">
      <dsp:nvSpPr>
        <dsp:cNvPr id="0" name=""/>
        <dsp:cNvSpPr/>
      </dsp:nvSpPr>
      <dsp:spPr>
        <a:xfrm>
          <a:off x="127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dovednost navazovat kontakt s rodiči dětí,</a:t>
          </a:r>
          <a:endParaRPr lang="en-US" sz="1100" kern="1200"/>
        </a:p>
      </dsp:txBody>
      <dsp:txXfrm>
        <a:off x="127800" y="2355670"/>
        <a:ext cx="1800000" cy="720000"/>
      </dsp:txXfrm>
    </dsp:sp>
    <dsp:sp modelId="{C9A481DC-1CA0-4126-868F-444B5E37F2F1}">
      <dsp:nvSpPr>
        <dsp:cNvPr id="0" name=""/>
        <dsp:cNvSpPr/>
      </dsp:nvSpPr>
      <dsp:spPr>
        <a:xfrm>
          <a:off x="2737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1EDFD5-3F00-4C1C-A9B4-2F9FE58848EB}">
      <dsp:nvSpPr>
        <dsp:cNvPr id="0" name=""/>
        <dsp:cNvSpPr/>
      </dsp:nvSpPr>
      <dsp:spPr>
        <a:xfrm>
          <a:off x="2242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dovednost vhodně sdělit výsledky svých zjištění jednotlivým rodičům nebo celé skupině rodičů,</a:t>
          </a:r>
          <a:endParaRPr lang="en-US" sz="1100" kern="1200"/>
        </a:p>
      </dsp:txBody>
      <dsp:txXfrm>
        <a:off x="2242800" y="2355670"/>
        <a:ext cx="1800000" cy="720000"/>
      </dsp:txXfrm>
    </dsp:sp>
    <dsp:sp modelId="{4EC0A8EA-138F-455F-9C39-66713D356200}">
      <dsp:nvSpPr>
        <dsp:cNvPr id="0" name=""/>
        <dsp:cNvSpPr/>
      </dsp:nvSpPr>
      <dsp:spPr>
        <a:xfrm>
          <a:off x="4852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CC18FC-9C09-4908-8B8F-BDCE3BAF85A6}">
      <dsp:nvSpPr>
        <dsp:cNvPr id="0" name=""/>
        <dsp:cNvSpPr/>
      </dsp:nvSpPr>
      <dsp:spPr>
        <a:xfrm>
          <a:off x="4357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dovednost iniciovat a řídit diskuse s rodiči,</a:t>
          </a:r>
          <a:endParaRPr lang="en-US" sz="1100" kern="1200"/>
        </a:p>
      </dsp:txBody>
      <dsp:txXfrm>
        <a:off x="4357800" y="2355670"/>
        <a:ext cx="1800000" cy="720000"/>
      </dsp:txXfrm>
    </dsp:sp>
    <dsp:sp modelId="{6C315628-6F9C-4988-8E77-4377B724E00B}">
      <dsp:nvSpPr>
        <dsp:cNvPr id="0" name=""/>
        <dsp:cNvSpPr/>
      </dsp:nvSpPr>
      <dsp:spPr>
        <a:xfrm>
          <a:off x="6967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55D19D-B192-4E2B-93B4-1F350D7EDCFB}">
      <dsp:nvSpPr>
        <dsp:cNvPr id="0" name=""/>
        <dsp:cNvSpPr/>
      </dsp:nvSpPr>
      <dsp:spPr>
        <a:xfrm>
          <a:off x="6472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dovednost sdělovat požadavky a instrukce k jejich splnění tak, aby vytvořily podmínky pro jejich přijetí rodiči,</a:t>
          </a:r>
          <a:endParaRPr lang="en-US" sz="1100" kern="1200"/>
        </a:p>
      </dsp:txBody>
      <dsp:txXfrm>
        <a:off x="6472800" y="2355670"/>
        <a:ext cx="1800000" cy="720000"/>
      </dsp:txXfrm>
    </dsp:sp>
    <dsp:sp modelId="{22A82A14-486C-405E-A6BA-AC989A00BEF5}">
      <dsp:nvSpPr>
        <dsp:cNvPr id="0" name=""/>
        <dsp:cNvSpPr/>
      </dsp:nvSpPr>
      <dsp:spPr>
        <a:xfrm>
          <a:off x="9082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EC1AF-E992-40B6-8043-6FB90E1D2873}">
      <dsp:nvSpPr>
        <dsp:cNvPr id="0" name=""/>
        <dsp:cNvSpPr/>
      </dsp:nvSpPr>
      <dsp:spPr>
        <a:xfrm>
          <a:off x="8587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dovednost přesvědčit rodiče o tom, že učiteli záleží na příznivém edukačním vývoji každého dítěte.</a:t>
          </a:r>
          <a:endParaRPr lang="en-US" sz="1100" kern="1200"/>
        </a:p>
      </dsp:txBody>
      <dsp:txXfrm>
        <a:off x="8587800" y="2355670"/>
        <a:ext cx="180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9F3182-15D0-4AC8-9D7A-0920FEC4D921}">
      <dsp:nvSpPr>
        <dsp:cNvPr id="0" name=""/>
        <dsp:cNvSpPr/>
      </dsp:nvSpPr>
      <dsp:spPr>
        <a:xfrm>
          <a:off x="0" y="25074"/>
          <a:ext cx="6263640" cy="989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Rodiče jako </a:t>
          </a:r>
          <a:r>
            <a:rPr lang="cs-CZ" sz="1800" b="1" kern="1200"/>
            <a:t>zákazníci/klienti </a:t>
          </a:r>
          <a:r>
            <a:rPr lang="cs-CZ" sz="1800" kern="1200"/>
            <a:t> (konkrétní školu volí záměrně, požadavek kvalifikovaných učitelů, škola je povinna dávat informace)</a:t>
          </a:r>
          <a:endParaRPr lang="en-US" sz="1800" kern="1200"/>
        </a:p>
      </dsp:txBody>
      <dsp:txXfrm>
        <a:off x="48319" y="73393"/>
        <a:ext cx="6167002" cy="893182"/>
      </dsp:txXfrm>
    </dsp:sp>
    <dsp:sp modelId="{4F3CF2CC-767F-49E0-8931-05CA21BE33E9}">
      <dsp:nvSpPr>
        <dsp:cNvPr id="0" name=""/>
        <dsp:cNvSpPr/>
      </dsp:nvSpPr>
      <dsp:spPr>
        <a:xfrm>
          <a:off x="0" y="1066734"/>
          <a:ext cx="6263640" cy="9898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Rodiče jako</a:t>
          </a:r>
          <a:r>
            <a:rPr lang="cs-CZ" sz="1800" b="1" kern="1200"/>
            <a:t> problém </a:t>
          </a:r>
          <a:r>
            <a:rPr lang="cs-CZ" sz="1800" kern="1200"/>
            <a:t>(„špatní rodiče“ (nezajímají se), „snaživí rodiče“ (přehnaně aktivní, dělají věci za dítě))</a:t>
          </a:r>
          <a:endParaRPr lang="en-US" sz="1800" kern="1200"/>
        </a:p>
      </dsp:txBody>
      <dsp:txXfrm>
        <a:off x="48319" y="1115053"/>
        <a:ext cx="6167002" cy="893182"/>
      </dsp:txXfrm>
    </dsp:sp>
    <dsp:sp modelId="{61ECD415-D86D-4BBE-9BC7-6EEBE319E86B}">
      <dsp:nvSpPr>
        <dsp:cNvPr id="0" name=""/>
        <dsp:cNvSpPr/>
      </dsp:nvSpPr>
      <dsp:spPr>
        <a:xfrm>
          <a:off x="0" y="2108393"/>
          <a:ext cx="6263640" cy="9898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Rodiče jako </a:t>
          </a:r>
          <a:r>
            <a:rPr lang="cs-CZ" sz="1800" b="1" kern="1200"/>
            <a:t>výchovní partneři </a:t>
          </a:r>
          <a:r>
            <a:rPr lang="cs-CZ" sz="1800" kern="1200"/>
            <a:t>( rádi si vyměňují informace, pomáhají dítěti, ochotni pomoci třídě svého dítěte)</a:t>
          </a:r>
          <a:endParaRPr lang="en-US" sz="1800" kern="1200"/>
        </a:p>
      </dsp:txBody>
      <dsp:txXfrm>
        <a:off x="48319" y="2156712"/>
        <a:ext cx="6167002" cy="893182"/>
      </dsp:txXfrm>
    </dsp:sp>
    <dsp:sp modelId="{38542DDD-4BA0-450E-A66B-92621C3C5E0B}">
      <dsp:nvSpPr>
        <dsp:cNvPr id="0" name=""/>
        <dsp:cNvSpPr/>
      </dsp:nvSpPr>
      <dsp:spPr>
        <a:xfrm>
          <a:off x="0" y="3150053"/>
          <a:ext cx="6263640" cy="9898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Rodiče jako </a:t>
          </a:r>
          <a:r>
            <a:rPr lang="cs-CZ" sz="1800" b="1" kern="1200"/>
            <a:t>sociální partneři </a:t>
          </a:r>
          <a:r>
            <a:rPr lang="cs-CZ" sz="1800" kern="1200"/>
            <a:t>(pomáhají s ovlivňováním rozhodování o důležitých věcech v MŠ)</a:t>
          </a:r>
          <a:endParaRPr lang="en-US" sz="1800" kern="1200"/>
        </a:p>
      </dsp:txBody>
      <dsp:txXfrm>
        <a:off x="48319" y="3198372"/>
        <a:ext cx="6167002" cy="893182"/>
      </dsp:txXfrm>
    </dsp:sp>
    <dsp:sp modelId="{F1F1AF04-C4CB-4BCA-8A3F-7B2F9F558A60}">
      <dsp:nvSpPr>
        <dsp:cNvPr id="0" name=""/>
        <dsp:cNvSpPr/>
      </dsp:nvSpPr>
      <dsp:spPr>
        <a:xfrm>
          <a:off x="0" y="4191713"/>
          <a:ext cx="6263640" cy="9898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Rodiče jako </a:t>
          </a:r>
          <a:r>
            <a:rPr lang="cs-CZ" sz="1800" b="1" kern="1200"/>
            <a:t>občané</a:t>
          </a:r>
          <a:r>
            <a:rPr lang="cs-CZ" sz="1800" kern="1200"/>
            <a:t> (budou se zajímat o MŠ i po skončení docházky dítěte, chápou roli MŠ také k jinému účelu, zdůrazňují občanskou výchovu)</a:t>
          </a:r>
          <a:endParaRPr lang="en-US" sz="1800" kern="1200"/>
        </a:p>
      </dsp:txBody>
      <dsp:txXfrm>
        <a:off x="48319" y="4240032"/>
        <a:ext cx="6167002" cy="893182"/>
      </dsp:txXfrm>
    </dsp:sp>
    <dsp:sp modelId="{F74D994E-4279-4DBA-8FF6-0A8DCD1632CA}">
      <dsp:nvSpPr>
        <dsp:cNvPr id="0" name=""/>
        <dsp:cNvSpPr/>
      </dsp:nvSpPr>
      <dsp:spPr>
        <a:xfrm>
          <a:off x="0" y="5181533"/>
          <a:ext cx="6263640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kern="1200"/>
            <a:t>(Rabušicová a kol, 2004)</a:t>
          </a:r>
          <a:endParaRPr lang="en-US" sz="1400" kern="1200"/>
        </a:p>
      </dsp:txBody>
      <dsp:txXfrm>
        <a:off x="0" y="5181533"/>
        <a:ext cx="6263640" cy="298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4A85D-E281-4C3E-8DC0-D6572F8A6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D22B0F-D283-4DDE-9B5E-63118605D9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8936F4-437A-440D-8453-5F0CA53EE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41CF-8C48-4324-BBAA-33DAEC81A470}" type="datetimeFigureOut">
              <a:rPr lang="cs-CZ" smtClean="0"/>
              <a:t>29.3.2022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4710CC-BBFE-4C02-8AFE-562BF4F9A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9876F9-7DA3-4113-AECF-E94D76615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0608-A3E3-4D0B-987C-9FD37486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048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904AC8-4165-4A7D-95C8-E5DCFFD42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CA06BC-32E1-4E36-BE20-0EFCF360D0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BC94BC-5D4C-46E5-A0EE-47BDF6E95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41CF-8C48-4324-BBAA-33DAEC81A470}" type="datetimeFigureOut">
              <a:rPr lang="cs-CZ" smtClean="0"/>
              <a:t>29.3.2022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C7A164-D884-470D-97AA-98984A0F2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C884FB-0E53-4E5B-9309-176F619A6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0608-A3E3-4D0B-987C-9FD37486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515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8B91C88-AF84-41B6-8D46-0F0B1B68EF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C2CA0A9-DC56-4F80-919C-52D0E111B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114CA5-B87F-485A-8117-95F70D40F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41CF-8C48-4324-BBAA-33DAEC81A470}" type="datetimeFigureOut">
              <a:rPr lang="cs-CZ" smtClean="0"/>
              <a:t>29.3.2022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731B95-A5CD-460E-BC91-EF5044F51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7910D4-B5A7-425A-AF26-AB72034E1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0608-A3E3-4D0B-987C-9FD37486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12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EAED1-6911-46A7-9156-AED965C9B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484A85-64ED-49F2-BE7C-D2EDC84ED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7ACE29-C9F2-4449-B65E-0651F934D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41CF-8C48-4324-BBAA-33DAEC81A470}" type="datetimeFigureOut">
              <a:rPr lang="cs-CZ" smtClean="0"/>
              <a:t>29.3.2022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564B1E-5FCB-4760-8571-5059A16B1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1EB80C-8474-4C37-BA0C-393709764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0608-A3E3-4D0B-987C-9FD37486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929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467B9E-734A-4C64-AB3D-3FEB06C63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468AA51-4465-4BD3-BAFF-4B13F433B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A46ADB-F3B0-4BDD-A7B8-C56D0DEE0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41CF-8C48-4324-BBAA-33DAEC81A470}" type="datetimeFigureOut">
              <a:rPr lang="cs-CZ" smtClean="0"/>
              <a:t>29.3.2022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4F1379-2CEE-47FF-86D1-A71AEFCE9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A20239-7B61-45C4-BB17-DEC39B646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0608-A3E3-4D0B-987C-9FD37486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16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A7ED4-8097-4863-80EF-F52211A05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6B872-51EC-4A79-9D43-6A2D27A08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422C435-0DD4-4596-A516-2AA5875F62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D308B2-6233-4B0E-81A8-55EE8250C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41CF-8C48-4324-BBAA-33DAEC81A470}" type="datetimeFigureOut">
              <a:rPr lang="cs-CZ" smtClean="0"/>
              <a:t>29.3.2022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2347C0F-7215-4035-A111-6D212B76C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85E460-B1CE-4705-80FF-5A47E1417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0608-A3E3-4D0B-987C-9FD37486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94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9DC39D-23CE-44FB-93DF-B9B067E9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B84CE6-FE59-42F7-8844-4D2F76853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EFDBAB-E810-4C51-95B9-0A6BB1C0F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233AF66-539B-4DA1-924F-26EB0CCD64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B4D7BE4-31AD-492E-B058-E3EF7B383B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C1D6A29-C1FA-4753-858C-3B9AA4EC9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41CF-8C48-4324-BBAA-33DAEC81A470}" type="datetimeFigureOut">
              <a:rPr lang="cs-CZ" smtClean="0"/>
              <a:t>29.3.2022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A34EAB7-53F7-49F9-B734-595E890B5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BCE47E8-7287-40AA-A9F9-226DC2D7E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0608-A3E3-4D0B-987C-9FD37486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0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29B975-04F8-4367-9C38-10BCF97C4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66120BB-ED68-4F3E-93D6-B9ECBC73E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41CF-8C48-4324-BBAA-33DAEC81A470}" type="datetimeFigureOut">
              <a:rPr lang="cs-CZ" smtClean="0"/>
              <a:t>29.3.2022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BD1B776-F3E3-4C7F-AA16-C41D32DE1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DB51E4C-86F5-4A38-86AE-3884E1D89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0608-A3E3-4D0B-987C-9FD37486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943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0B98703-A58B-479B-8BBF-89340F308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41CF-8C48-4324-BBAA-33DAEC81A470}" type="datetimeFigureOut">
              <a:rPr lang="cs-CZ" smtClean="0"/>
              <a:t>29.3.2022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8794410-7B91-4E70-8C04-2489E6F8B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D62C94-2374-4A82-92A6-BA08256C3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0608-A3E3-4D0B-987C-9FD37486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78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450C51-8E3B-4E1F-A582-E04DA6E6A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83744F-95F6-4F14-95AD-885AF95B3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B40B358-45EC-4FD6-9EA6-753ECEFFBE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56EBEF-D09B-408B-B31B-45A0D6D55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41CF-8C48-4324-BBAA-33DAEC81A470}" type="datetimeFigureOut">
              <a:rPr lang="cs-CZ" smtClean="0"/>
              <a:t>29.3.2022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6AE69D-FAF7-4290-B4E0-95F166707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CCF745-142F-46DD-9A9E-BB0B205D0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0608-A3E3-4D0B-987C-9FD37486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15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39A1F-47B8-4C5C-A04D-F36766E62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D0A185E-E859-48CE-ACEF-562F87AD9A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8E62AA-1651-4A12-B3FA-150185DC1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F650DD2-1465-4E85-A8EB-FAF49F243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41CF-8C48-4324-BBAA-33DAEC81A470}" type="datetimeFigureOut">
              <a:rPr lang="cs-CZ" smtClean="0"/>
              <a:t>29.3.2022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B47C52-319F-4904-9EA0-1BA7149B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980701-4283-43AA-87EB-91615E824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0608-A3E3-4D0B-987C-9FD37486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34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C241F7C-3089-4430-9E67-4441ED865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072B04-573D-445A-A084-4BAACD492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C75BC8-527E-47E6-85C3-4CE50CFE5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C41CF-8C48-4324-BBAA-33DAEC81A470}" type="datetimeFigureOut">
              <a:rPr lang="cs-CZ" smtClean="0"/>
              <a:t>29.3.2022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866CEF-8E47-4DD7-B041-25A835D1C4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505BBB-D648-492A-811B-47DFF30699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50608-A3E3-4D0B-987C-9FD37486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35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26DF0BB-D692-480E-9BA5-663391EC1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cs-CZ" sz="4200" b="1"/>
              <a:t>Participace mateřské školy a rodiny na výchově dětí předškolního věku</a:t>
            </a:r>
            <a:br>
              <a:rPr lang="cs-CZ" sz="4200" b="1"/>
            </a:br>
            <a:endParaRPr lang="cs-CZ" sz="4200" b="1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EECDFD-6627-4348-A0C9-78992E0150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20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4100" cap="all">
                <a:solidFill>
                  <a:srgbClr val="FFFFFF"/>
                </a:solidFill>
              </a:rPr>
              <a:t>Rozhovor s rodiči - Umění naslouchat</a:t>
            </a:r>
            <a:endParaRPr lang="cs-CZ" sz="4100" cap="all">
              <a:solidFill>
                <a:srgbClr val="FFFFFF"/>
              </a:solidFill>
              <a:latin typeface="Cambria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192022" indent="-109727">
              <a:spcBef>
                <a:spcPts val="422"/>
              </a:spcBef>
              <a:buNone/>
              <a:defRPr sz="2200"/>
            </a:pPr>
            <a:r>
              <a:rPr lang="cs-CZ" cap="all"/>
              <a:t>K</a:t>
            </a:r>
            <a:r>
              <a:rPr lang="cs-CZ" cap="all" dirty="0"/>
              <a:t> </a:t>
            </a:r>
            <a:r>
              <a:rPr lang="cs-CZ" cap="all"/>
              <a:t>naslouchání jsou potřeba uši, </a:t>
            </a:r>
          </a:p>
          <a:p>
            <a:pPr marL="192022" indent="-109727">
              <a:spcBef>
                <a:spcPts val="422"/>
              </a:spcBef>
              <a:buNone/>
              <a:defRPr sz="2200"/>
            </a:pPr>
            <a:r>
              <a:rPr lang="cs-CZ" cap="all"/>
              <a:t>                        možná bychom měli mít dokonce 4 : </a:t>
            </a:r>
          </a:p>
          <a:p>
            <a:pPr marL="192022" indent="-109727">
              <a:spcBef>
                <a:spcPts val="422"/>
              </a:spcBef>
              <a:buNone/>
              <a:defRPr sz="2200"/>
            </a:pPr>
            <a:endParaRPr lang="cs-CZ" dirty="0"/>
          </a:p>
          <a:p>
            <a:pPr marL="274318" indent="-192022">
              <a:spcBef>
                <a:spcPts val="422"/>
              </a:spcBef>
              <a:defRPr sz="2200"/>
            </a:pPr>
            <a:r>
              <a:rPr lang="cs-CZ" b="1"/>
              <a:t>Vztahové ucho - já o něm (Sebeodhalení)</a:t>
            </a:r>
          </a:p>
          <a:p>
            <a:pPr marL="192022" indent="-109727">
              <a:spcBef>
                <a:spcPts val="422"/>
              </a:spcBef>
              <a:buNone/>
              <a:defRPr sz="2200" i="1"/>
            </a:pPr>
            <a:r>
              <a:rPr lang="cs-CZ"/>
              <a:t>		Co je to zač? Co se s ním právě děje? </a:t>
            </a:r>
          </a:p>
          <a:p>
            <a:pPr marL="274318" indent="-192022">
              <a:spcBef>
                <a:spcPts val="422"/>
              </a:spcBef>
              <a:defRPr sz="2200"/>
            </a:pPr>
            <a:r>
              <a:rPr lang="cs-CZ" b="1"/>
              <a:t>Věcné ucho - v čem je problém (Věcná zpráva) </a:t>
            </a:r>
          </a:p>
          <a:p>
            <a:pPr marL="192022" indent="-109727">
              <a:spcBef>
                <a:spcPts val="422"/>
              </a:spcBef>
              <a:buNone/>
              <a:defRPr sz="2200" i="1"/>
            </a:pPr>
            <a:r>
              <a:rPr lang="cs-CZ"/>
              <a:t>		Jak mám pochopit věcnou stránku?</a:t>
            </a:r>
          </a:p>
          <a:p>
            <a:pPr marL="274318" indent="-192022">
              <a:spcBef>
                <a:spcPts val="422"/>
              </a:spcBef>
              <a:defRPr sz="2200"/>
            </a:pPr>
            <a:r>
              <a:rPr lang="cs-CZ" b="1"/>
              <a:t>Apelové ucho - co dělat (Výzva) </a:t>
            </a:r>
          </a:p>
          <a:p>
            <a:pPr marL="192022" indent="-109727">
              <a:spcBef>
                <a:spcPts val="422"/>
              </a:spcBef>
              <a:buNone/>
              <a:defRPr sz="2200" i="1"/>
            </a:pPr>
            <a:r>
              <a:rPr lang="cs-CZ"/>
              <a:t>		Co je dobré udělat teď, když už o tom vím?</a:t>
            </a:r>
          </a:p>
          <a:p>
            <a:pPr marL="274318" indent="-192022">
              <a:spcBef>
                <a:spcPts val="422"/>
              </a:spcBef>
              <a:defRPr sz="2200"/>
            </a:pPr>
            <a:r>
              <a:rPr lang="cs-CZ" b="1"/>
              <a:t>Vztahové ucho - on o mně, vysílač ke mně (Vztah)</a:t>
            </a:r>
          </a:p>
          <a:p>
            <a:pPr marL="192022" indent="-109727">
              <a:spcBef>
                <a:spcPts val="422"/>
              </a:spcBef>
              <a:buNone/>
              <a:defRPr sz="2200" i="1"/>
            </a:pPr>
            <a:r>
              <a:rPr lang="cs-CZ"/>
              <a:t>		Jaký má vztah druhá osoba ke mně? Co si o mně myslí? Jaký má pocit, jak se mnou 	zachází?</a:t>
            </a:r>
          </a:p>
          <a:p>
            <a:pPr marL="192022" indent="-109727">
              <a:spcBef>
                <a:spcPts val="422"/>
              </a:spcBef>
              <a:buNone/>
              <a:defRPr sz="2200" i="1"/>
            </a:pPr>
            <a:r>
              <a:rPr lang="cs-CZ"/>
              <a:t>											Zdroj: Petr Krohe</a:t>
            </a:r>
          </a:p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10D2E8F-D768-4BFC-A71E-FEA6861979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4" t="431" r="3461" b="5046"/>
          <a:stretch/>
        </p:blipFill>
        <p:spPr>
          <a:xfrm>
            <a:off x="1788221" y="968810"/>
            <a:ext cx="7041832" cy="4536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94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pPr defTabSz="685797">
              <a:spcBef>
                <a:spcPts val="0"/>
              </a:spcBef>
            </a:pPr>
            <a:r>
              <a:rPr lang="cs-CZ">
                <a:solidFill>
                  <a:srgbClr val="FFFFFF"/>
                </a:solidFill>
                <a:latin typeface="Cambria"/>
              </a:rPr>
              <a:t>ROZHOVOR S RODIČEM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6096000" y="820880"/>
            <a:ext cx="5257799" cy="488935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75712" indent="0" defTabSz="630932">
              <a:spcBef>
                <a:spcPts val="422"/>
              </a:spcBef>
              <a:buNone/>
              <a:defRPr sz="2392"/>
            </a:pPr>
            <a:r>
              <a:rPr lang="cs-CZ" sz="2200"/>
              <a:t>Paralela s tenisovou hrou (nemohu určit, co se bude odehrávat ani výsledek)</a:t>
            </a:r>
          </a:p>
          <a:p>
            <a:pPr marL="75712" indent="0" defTabSz="630932">
              <a:spcBef>
                <a:spcPts val="422"/>
              </a:spcBef>
              <a:buNone/>
              <a:defRPr sz="2392"/>
            </a:pPr>
            <a:endParaRPr lang="cs-CZ" sz="2200"/>
          </a:p>
          <a:p>
            <a:pPr marL="245830" indent="-170118" defTabSz="630932">
              <a:spcBef>
                <a:spcPts val="422"/>
              </a:spcBef>
              <a:defRPr sz="2392"/>
            </a:pPr>
            <a:r>
              <a:rPr lang="cs-CZ" sz="2200"/>
              <a:t>Rozhovor jako prostor: hřiště pro dialog, kdy oba aktéři spoluutvářejí jeho průběh a mají vliv na výsledek.</a:t>
            </a:r>
          </a:p>
          <a:p>
            <a:pPr marL="75712" indent="0" defTabSz="630932">
              <a:spcBef>
                <a:spcPts val="422"/>
              </a:spcBef>
              <a:buNone/>
              <a:defRPr sz="2392"/>
            </a:pPr>
            <a:endParaRPr lang="cs-CZ" sz="2200"/>
          </a:p>
          <a:p>
            <a:pPr marL="245830" indent="-170118" defTabSz="630932">
              <a:spcBef>
                <a:spcPts val="422"/>
              </a:spcBef>
              <a:defRPr sz="2392"/>
            </a:pPr>
            <a:r>
              <a:rPr lang="cs-CZ" sz="2200"/>
              <a:t>Výsledek je ovlivněn:</a:t>
            </a:r>
          </a:p>
          <a:p>
            <a:pPr marL="75712" indent="0" defTabSz="630932">
              <a:spcBef>
                <a:spcPts val="422"/>
              </a:spcBef>
              <a:buNone/>
              <a:defRPr sz="2392"/>
            </a:pPr>
            <a:r>
              <a:rPr lang="cs-CZ" sz="2200"/>
              <a:t>1. chováním rodiče – vztah,</a:t>
            </a:r>
          </a:p>
          <a:p>
            <a:pPr marL="75712" indent="0" defTabSz="630932">
              <a:spcBef>
                <a:spcPts val="422"/>
              </a:spcBef>
              <a:buNone/>
              <a:defRPr sz="2392"/>
            </a:pPr>
            <a:r>
              <a:rPr lang="cs-CZ" sz="2200"/>
              <a:t>2. tématem rozhovoru - příprava, naladění,</a:t>
            </a:r>
          </a:p>
          <a:p>
            <a:pPr marL="75712" indent="0" defTabSz="630932">
              <a:spcBef>
                <a:spcPts val="422"/>
              </a:spcBef>
              <a:buNone/>
              <a:defRPr sz="2392"/>
            </a:pPr>
            <a:r>
              <a:rPr lang="cs-CZ" sz="2200"/>
              <a:t>3. místem a časem - prostředí pro rozhovor,</a:t>
            </a:r>
          </a:p>
          <a:p>
            <a:pPr marL="75712" indent="0" defTabSz="630932">
              <a:spcBef>
                <a:spcPts val="422"/>
              </a:spcBef>
              <a:buNone/>
              <a:defRPr sz="2392"/>
            </a:pPr>
            <a:r>
              <a:rPr lang="cs-CZ" sz="2200"/>
              <a:t>4. vašimi motivy, cíli a zkušenostmi.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4100" cap="all">
                <a:solidFill>
                  <a:srgbClr val="FFFFFF"/>
                </a:solidFill>
              </a:rPr>
              <a:t>Rozhovor s rodiči: </a:t>
            </a:r>
            <a:br>
              <a:rPr lang="cs-CZ" sz="4100" cap="all">
                <a:solidFill>
                  <a:srgbClr val="FFFFFF"/>
                </a:solidFill>
              </a:rPr>
            </a:br>
            <a:r>
              <a:rPr lang="cs-CZ" sz="4100" cap="all">
                <a:solidFill>
                  <a:srgbClr val="FFFFFF"/>
                </a:solidFill>
              </a:rPr>
              <a:t>               rady a doporučení</a:t>
            </a:r>
            <a:endParaRPr lang="cs-CZ" sz="4100" cap="all">
              <a:solidFill>
                <a:srgbClr val="FFFFFF"/>
              </a:solidFill>
              <a:latin typeface="Cambria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6096000" y="820880"/>
            <a:ext cx="5257799" cy="488935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>
              <a:defRPr sz="2100"/>
            </a:pPr>
            <a:r>
              <a:rPr lang="cs-CZ" sz="1300"/>
              <a:t>Je důležité, aby rodiče od prvních setkání s Vámi cítili, že jsou ve škole vítáni a že dostanou užitečné informace.</a:t>
            </a:r>
          </a:p>
          <a:p>
            <a:pPr>
              <a:defRPr sz="2100"/>
            </a:pPr>
            <a:r>
              <a:rPr lang="cs-CZ" sz="1300"/>
              <a:t>Neočekávejte, že všichni rodiče budou mít ke škole kladný vztah. </a:t>
            </a:r>
          </a:p>
          <a:p>
            <a:pPr>
              <a:defRPr sz="2100"/>
            </a:pPr>
            <a:r>
              <a:rPr lang="cs-CZ" sz="1300"/>
              <a:t>Setkání učitele s rodiči by měla být časově přiměřená (většinou spíše krátká) a jejich závěr by měl vyznít pozitivně. </a:t>
            </a:r>
          </a:p>
          <a:p>
            <a:pPr>
              <a:defRPr sz="2100"/>
            </a:pPr>
            <a:r>
              <a:rPr lang="cs-CZ" sz="1300"/>
              <a:t>Rodiče za Vámi přišli kvůli svému dítěti. Neporovnávejte před nimi děti a nemluvte s nimi  o jiných dětech.</a:t>
            </a:r>
          </a:p>
          <a:p>
            <a:pPr>
              <a:defRPr sz="2100"/>
            </a:pPr>
            <a:r>
              <a:rPr lang="cs-CZ" sz="1300"/>
              <a:t>Na rozhovor s rodiči se dobře připravte. Myslete na to, že jste po celou dobu setkání s rodiči stále v zaměstnání a vystupujte profesionálně. </a:t>
            </a:r>
          </a:p>
          <a:p>
            <a:pPr>
              <a:defRPr sz="2100"/>
            </a:pPr>
            <a:r>
              <a:rPr lang="cs-CZ" sz="1300"/>
              <a:t>Na přivítanou rodičům podejte ruku, usmějte se a očima navažte kontakt.</a:t>
            </a:r>
          </a:p>
          <a:p>
            <a:pPr>
              <a:defRPr sz="2100"/>
            </a:pPr>
            <a:r>
              <a:rPr lang="cs-CZ" sz="1300"/>
              <a:t>Vyvarujte se obsáhlých rozmluv o sobě, o svém osobním životě a o svých problémech. </a:t>
            </a:r>
          </a:p>
          <a:p>
            <a:pPr>
              <a:defRPr sz="2100"/>
            </a:pPr>
            <a:r>
              <a:rPr lang="cs-CZ" sz="1300"/>
              <a:t>Nemluvte jen o nepříjemných věcech. Začněte něčím pozitivním a také něčím nadějným skončete. Pamatujte si zásadu, že dřív než řeknete něco negativního, je třeba mluvit o věcech pozitivních. 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5370153" y="1526033"/>
            <a:ext cx="5536397" cy="393528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422"/>
              </a:spcBef>
              <a:defRPr sz="2100"/>
            </a:pPr>
            <a:r>
              <a:rPr lang="cs-CZ" sz="1500"/>
              <a:t>Neslibujte rodičům pod nátlakem něco, čeho byste mohli později litovat. </a:t>
            </a:r>
          </a:p>
          <a:p>
            <a:pPr>
              <a:spcBef>
                <a:spcPts val="422"/>
              </a:spcBef>
              <a:defRPr sz="2100"/>
            </a:pPr>
            <a:r>
              <a:rPr lang="cs-CZ" sz="1500"/>
              <a:t>Nepoučujte rodiče. Rodičům i Vám záleží na tomtéž - aby se dítě dobře vyvíjelo.</a:t>
            </a:r>
          </a:p>
          <a:p>
            <a:pPr>
              <a:spcBef>
                <a:spcPts val="422"/>
              </a:spcBef>
              <a:defRPr sz="2100"/>
            </a:pPr>
            <a:r>
              <a:rPr lang="cs-CZ" sz="1500"/>
              <a:t>Uvažte, ve kterých závažných případech může být užitečná (nebo nezbytná) stručná písemná dokumentace k tomu, co se stalo, koho se to týká a jak bude záležitost řešena. Kopii zápisu by měli mít k dispozici také rodiče a vedení školy. </a:t>
            </a:r>
          </a:p>
          <a:p>
            <a:pPr>
              <a:spcBef>
                <a:spcPts val="422"/>
              </a:spcBef>
              <a:defRPr sz="2100"/>
            </a:pPr>
            <a:r>
              <a:rPr lang="cs-CZ" sz="1500"/>
              <a:t>Zveřejněte hodiny, ve kterých Vám mohou rodiče volat do školy. Dny, kdy mohou dojít na individuální konzultaci.</a:t>
            </a:r>
          </a:p>
          <a:p>
            <a:pPr>
              <a:spcBef>
                <a:spcPts val="422"/>
              </a:spcBef>
              <a:defRPr sz="2100"/>
            </a:pPr>
            <a:r>
              <a:rPr lang="cs-CZ" sz="1500"/>
              <a:t>Pokud jsou rodiče rozvedeni, zeptejte se jich, jak chtějí dostávat zprávy. </a:t>
            </a:r>
          </a:p>
          <a:p>
            <a:pPr>
              <a:spcBef>
                <a:spcPts val="422"/>
              </a:spcBef>
              <a:defRPr sz="2100"/>
            </a:pPr>
            <a:r>
              <a:rPr lang="cs-CZ" sz="1500"/>
              <a:t>Vždy když s rodiči hovoříte, nezapomeňte jim říct, co jejich dítě umí a jaké má přednosti. </a:t>
            </a:r>
          </a:p>
          <a:p>
            <a:pPr>
              <a:spcBef>
                <a:spcPts val="422"/>
              </a:spcBef>
              <a:defRPr sz="2100"/>
            </a:pPr>
            <a:r>
              <a:rPr lang="cs-CZ" sz="1500"/>
              <a:t>Nezapomínejte také, že jste vzdělaní specialisté v oboru a umíte pracovat s dětmi. Předkládejte rodičům konkrétní návrhy, ale vždy připouštějte jiná možná řešení.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cap="all">
                <a:solidFill>
                  <a:srgbClr val="FFFFFF"/>
                </a:solidFill>
              </a:rPr>
              <a:t>Co rodiče z úspěšné spolupráce získávají:</a:t>
            </a:r>
            <a:endParaRPr lang="cs-CZ" cap="all">
              <a:solidFill>
                <a:srgbClr val="FFFFFF"/>
              </a:solidFill>
              <a:latin typeface="Cambria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>
                <a:cs typeface="Arial" panose="020B0604020202020204" pitchFamily="34" charset="0"/>
              </a:rPr>
              <a:t>Pocit sounáležitosti s programem (děním). </a:t>
            </a:r>
          </a:p>
          <a:p>
            <a:r>
              <a:rPr lang="cs-CZ">
                <a:cs typeface="Arial" panose="020B0604020202020204" pitchFamily="34" charset="0"/>
              </a:rPr>
              <a:t>Přijmou jej za svůj a mohou se podílet na jeho průběhu.</a:t>
            </a:r>
          </a:p>
          <a:p>
            <a:r>
              <a:rPr lang="cs-CZ">
                <a:cs typeface="Arial" panose="020B0604020202020204" pitchFamily="34" charset="0"/>
              </a:rPr>
              <a:t>Naučí se dívat na své́ dítě ve vztahu k ostatním. </a:t>
            </a:r>
          </a:p>
          <a:p>
            <a:r>
              <a:rPr lang="cs-CZ">
                <a:cs typeface="Arial" panose="020B0604020202020204" pitchFamily="34" charset="0"/>
              </a:rPr>
              <a:t>Poznají více z vývoje dítěte.</a:t>
            </a:r>
          </a:p>
          <a:p>
            <a:r>
              <a:rPr lang="cs-CZ">
                <a:cs typeface="Arial" panose="020B0604020202020204" pitchFamily="34" charset="0"/>
              </a:rPr>
              <a:t>Poznávají a naučí se respektovat vás.</a:t>
            </a:r>
          </a:p>
          <a:p>
            <a:r>
              <a:rPr lang="cs-CZ">
                <a:cs typeface="Arial" panose="020B0604020202020204" pitchFamily="34" charset="0"/>
              </a:rPr>
              <a:t>Podpoří proces domácími aktivitami.</a:t>
            </a:r>
          </a:p>
          <a:p>
            <a:r>
              <a:rPr lang="cs-CZ">
                <a:cs typeface="Arial" panose="020B0604020202020204" pitchFamily="34" charset="0"/>
              </a:rPr>
              <a:t>Poznají prostředí́ a kamarády z vyprávění.</a:t>
            </a:r>
          </a:p>
          <a:p>
            <a:r>
              <a:rPr lang="cs-CZ">
                <a:cs typeface="Arial" panose="020B0604020202020204" pitchFamily="34" charset="0"/>
              </a:rPr>
              <a:t>Mohou navázat přátelské vztahy s jinými rodiči.</a:t>
            </a:r>
            <a:endParaRPr lang="cs-CZ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9" name="Rectangle 108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CustomShape 1"/>
          <p:cNvSpPr/>
          <p:nvPr/>
        </p:nvSpPr>
        <p:spPr>
          <a:xfrm>
            <a:off x="1171074" y="1396686"/>
            <a:ext cx="3240506" cy="406462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spc="-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Použitá literatura</a:t>
            </a:r>
          </a:p>
        </p:txBody>
      </p:sp>
      <p:sp>
        <p:nvSpPr>
          <p:cNvPr id="113" name="Arc 112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5370153" y="1526033"/>
            <a:ext cx="5536397" cy="393528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>
            <a:normAutofit/>
          </a:bodyPr>
          <a:lstStyle/>
          <a:p>
            <a:pPr marL="522461" indent="-228600">
              <a:lnSpc>
                <a:spcPct val="90000"/>
              </a:lnSpc>
              <a:spcBef>
                <a:spcPts val="2177"/>
              </a:spcBef>
              <a:buClr>
                <a:srgbClr val="666666"/>
              </a:buClr>
              <a:buSzPct val="45000"/>
              <a:buFont typeface="Arial" panose="020B0604020202020204" pitchFamily="34" charset="0"/>
              <a:buChar char="•"/>
            </a:pPr>
            <a:r>
              <a:rPr lang="en-US" sz="1500" spc="-1"/>
              <a:t>Majerčíková, J., </a:t>
            </a:r>
            <a:r>
              <a:rPr lang="en-US" sz="1500"/>
              <a:t>&amp; </a:t>
            </a:r>
            <a:r>
              <a:rPr lang="en-US" sz="1500" spc="-1"/>
              <a:t>Petrů Puhrová, B. (2018).  </a:t>
            </a:r>
            <a:r>
              <a:rPr lang="en-US" sz="1500" i="1" spc="-1"/>
              <a:t>Mezi rodinou a školou (studijní opora).</a:t>
            </a:r>
            <a:endParaRPr lang="en-US" sz="1500" spc="-1"/>
          </a:p>
          <a:p>
            <a:pPr marL="522461" indent="-228600">
              <a:lnSpc>
                <a:spcPct val="90000"/>
              </a:lnSpc>
              <a:spcBef>
                <a:spcPts val="2177"/>
              </a:spcBef>
              <a:buClr>
                <a:srgbClr val="666666"/>
              </a:buClr>
              <a:buSzPct val="45000"/>
              <a:buFont typeface="Arial" panose="020B0604020202020204" pitchFamily="34" charset="0"/>
              <a:buChar char="•"/>
            </a:pPr>
            <a:r>
              <a:rPr lang="en-US" sz="1500" spc="-1"/>
              <a:t>Sheedyová-Kurcinková, M. (1998). </a:t>
            </a:r>
            <a:r>
              <a:rPr lang="en-US" sz="1500" i="1" spc="-1"/>
              <a:t>Problémové dítě v rodině a ve škole.</a:t>
            </a:r>
            <a:r>
              <a:rPr lang="en-US" sz="1500" spc="-1"/>
              <a:t> Praha: Portál.</a:t>
            </a:r>
          </a:p>
          <a:p>
            <a:pPr marL="522461" indent="-228600">
              <a:lnSpc>
                <a:spcPct val="90000"/>
              </a:lnSpc>
              <a:spcBef>
                <a:spcPts val="2177"/>
              </a:spcBef>
              <a:buClr>
                <a:srgbClr val="666666"/>
              </a:buClr>
              <a:buSzPct val="45000"/>
              <a:buFont typeface="Arial" panose="020B0604020202020204" pitchFamily="34" charset="0"/>
              <a:buChar char="•"/>
            </a:pPr>
            <a:r>
              <a:rPr lang="en-US" sz="1500" spc="-1"/>
              <a:t>Rabušicová, M., Šeďová, K., Trnková, K., </a:t>
            </a:r>
            <a:r>
              <a:rPr lang="en-US" sz="1500"/>
              <a:t>&amp; </a:t>
            </a:r>
            <a:r>
              <a:rPr lang="en-US" sz="1500" spc="-1"/>
              <a:t>Čiháček, V. (2004). </a:t>
            </a:r>
            <a:r>
              <a:rPr lang="en-US" sz="1500" i="1" spc="-1"/>
              <a:t>Škola a/versus rodina. </a:t>
            </a:r>
            <a:r>
              <a:rPr lang="en-US" sz="1500" spc="-1"/>
              <a:t>Brno: MU.</a:t>
            </a:r>
          </a:p>
          <a:p>
            <a:pPr marL="522461" indent="-228600">
              <a:lnSpc>
                <a:spcPct val="90000"/>
              </a:lnSpc>
              <a:spcBef>
                <a:spcPts val="2177"/>
              </a:spcBef>
              <a:buClr>
                <a:srgbClr val="666666"/>
              </a:buClr>
              <a:buSzPct val="45000"/>
              <a:buFont typeface="Arial" panose="020B0604020202020204" pitchFamily="34" charset="0"/>
              <a:buChar char="•"/>
            </a:pPr>
            <a:r>
              <a:rPr lang="en-US" sz="1500" spc="-1"/>
              <a:t>Lindner, U. (2019). </a:t>
            </a:r>
            <a:r>
              <a:rPr lang="en-US" sz="1500" i="1" spc="-1"/>
              <a:t>Pozor, rodiče ve školce! </a:t>
            </a:r>
            <a:r>
              <a:rPr lang="en-US" sz="1500" spc="-1"/>
              <a:t>Praha: Portál.</a:t>
            </a:r>
          </a:p>
          <a:p>
            <a:pPr marL="522461" indent="-228600">
              <a:lnSpc>
                <a:spcPct val="90000"/>
              </a:lnSpc>
              <a:spcBef>
                <a:spcPts val="2177"/>
              </a:spcBef>
              <a:buClr>
                <a:srgbClr val="666666"/>
              </a:buClr>
              <a:buSzPct val="45000"/>
              <a:buFont typeface="Arial" panose="020B0604020202020204" pitchFamily="34" charset="0"/>
              <a:buChar char="•"/>
            </a:pPr>
            <a:r>
              <a:rPr lang="en-US" sz="1500" spc="-1"/>
              <a:t>Lažová, L. (2013). </a:t>
            </a:r>
            <a:r>
              <a:rPr lang="en-US" sz="1500" i="1" spc="-1"/>
              <a:t>Mateřská škola komunikuje s rodiči. </a:t>
            </a:r>
            <a:r>
              <a:rPr lang="en-US" sz="1500" spc="-1"/>
              <a:t>Praha: Portál.</a:t>
            </a:r>
          </a:p>
          <a:p>
            <a:pPr marL="522461" indent="-228600">
              <a:lnSpc>
                <a:spcPct val="90000"/>
              </a:lnSpc>
              <a:spcBef>
                <a:spcPts val="2177"/>
              </a:spcBef>
              <a:buClr>
                <a:srgbClr val="666666"/>
              </a:buClr>
              <a:buSzPct val="45000"/>
              <a:buFont typeface="Arial" panose="020B0604020202020204" pitchFamily="34" charset="0"/>
              <a:buChar char="•"/>
            </a:pPr>
            <a:r>
              <a:rPr lang="en-US" sz="1500" spc="-1"/>
              <a:t>Čapek, J., Lauermann, M., </a:t>
            </a:r>
            <a:r>
              <a:rPr lang="en-US" sz="1500"/>
              <a:t>&amp; </a:t>
            </a:r>
            <a:r>
              <a:rPr lang="en-US" sz="1500" spc="-1"/>
              <a:t>Příkazská, I. (2017). </a:t>
            </a:r>
            <a:r>
              <a:rPr lang="en-US" sz="1500" i="1" spc="-1"/>
              <a:t>Jak budovat dobrý vztah s rodiči. </a:t>
            </a:r>
            <a:r>
              <a:rPr lang="en-US" sz="1500" spc="-1"/>
              <a:t>Praha: Raabe.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7620A91-E70C-4420-B3F0-7F7A495BD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Historický vývoj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4F6625-B21B-44EA-8785-11EC3320E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sz="2400" b="1" spc="-1">
                <a:latin typeface="Times New Roman"/>
                <a:ea typeface="DejaVu Sans"/>
              </a:rPr>
              <a:t>školský zákon z roku 1869 - </a:t>
            </a:r>
            <a:r>
              <a:rPr lang="cs-CZ" sz="2400" spc="-1">
                <a:latin typeface="Times New Roman"/>
                <a:ea typeface="DejaVu Sans"/>
              </a:rPr>
              <a:t>obecné školy mohou být doplněny o nepovinná školská zařízení zajišťující péči, výchovu a vzdělávání</a:t>
            </a:r>
          </a:p>
          <a:p>
            <a:r>
              <a:rPr lang="cs-CZ" sz="2400" b="1" spc="-1">
                <a:latin typeface="Times New Roman"/>
                <a:ea typeface="DejaVu Sans"/>
              </a:rPr>
              <a:t>ministerský výnos 1872</a:t>
            </a:r>
            <a:r>
              <a:rPr lang="cs-CZ" sz="2400" spc="-1">
                <a:latin typeface="Times New Roman"/>
                <a:ea typeface="DejaVu Sans"/>
              </a:rPr>
              <a:t> - rozvoj tělesné, duševní a smyslové stránky dítěte a doplnit tak rodinnou výchovu</a:t>
            </a:r>
          </a:p>
          <a:p>
            <a:r>
              <a:rPr lang="cs-CZ" sz="2400" spc="-1">
                <a:latin typeface="Times New Roman"/>
                <a:ea typeface="DejaVu Sans"/>
              </a:rPr>
              <a:t>zákon o jednotné škole </a:t>
            </a:r>
            <a:r>
              <a:rPr lang="cs-CZ" sz="2400" b="1" spc="-1">
                <a:latin typeface="Times New Roman"/>
                <a:ea typeface="DejaVu Sans"/>
              </a:rPr>
              <a:t>1948 - </a:t>
            </a:r>
            <a:r>
              <a:rPr lang="cs-CZ" sz="2400" spc="-1">
                <a:latin typeface="Times New Roman"/>
                <a:ea typeface="DejaVu Sans"/>
              </a:rPr>
              <a:t>právoplatně ustanovuje </a:t>
            </a:r>
            <a:r>
              <a:rPr lang="cs-CZ" sz="2400" u="sng" spc="-1">
                <a:latin typeface="Times New Roman"/>
                <a:ea typeface="DejaVu Sans"/>
              </a:rPr>
              <a:t>mateřské školy prvním článkem školské soustavy,</a:t>
            </a:r>
            <a:r>
              <a:rPr lang="cs-CZ" sz="2400" spc="-1">
                <a:latin typeface="Times New Roman"/>
                <a:ea typeface="DejaVu Sans"/>
              </a:rPr>
              <a:t> byť nespadají do povinné školní docházky.</a:t>
            </a:r>
          </a:p>
          <a:p>
            <a:r>
              <a:rPr lang="cs-CZ" sz="2400" b="1" spc="-1">
                <a:latin typeface="Times New Roman"/>
                <a:ea typeface="DejaVu Sans"/>
              </a:rPr>
              <a:t>v letech 1950 – 1989 </a:t>
            </a:r>
            <a:r>
              <a:rPr lang="cs-CZ" sz="2400" spc="-1">
                <a:latin typeface="Times New Roman"/>
                <a:ea typeface="DejaVu Sans"/>
              </a:rPr>
              <a:t>školy jsou v praxi rodičům spíše uzavřené, </a:t>
            </a:r>
            <a:r>
              <a:rPr lang="cs-CZ" sz="2400" spc="-1">
                <a:latin typeface="Times New Roman"/>
              </a:rPr>
              <a:t>mají autoritativní charakter, individualismus je nahrazen kolektivismem, řád a dodržování pravidel je zcela nezbytný, aby dítě mohlo být správně formováno pro svůj další rozvoj</a:t>
            </a:r>
          </a:p>
        </p:txBody>
      </p:sp>
    </p:spTree>
    <p:extLst>
      <p:ext uri="{BB962C8B-B14F-4D97-AF65-F5344CB8AC3E}">
        <p14:creationId xmlns:p14="http://schemas.microsoft.com/office/powerpoint/2010/main" val="796871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6236B77-66EB-473C-9875-0D8642CF8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Vztah mezi rodinou a školou v současnosti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B4980D-332E-42E7-B199-D1E1CA22C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/>
              <a:t>Definován v právních i kurikulárních dokumentech</a:t>
            </a:r>
          </a:p>
          <a:p>
            <a:r>
              <a:rPr lang="cs-CZ" sz="1800"/>
              <a:t>Úmluva o právech dítěte</a:t>
            </a:r>
          </a:p>
          <a:p>
            <a:r>
              <a:rPr lang="cs-CZ" sz="1800"/>
              <a:t>Školský zákon</a:t>
            </a:r>
          </a:p>
          <a:p>
            <a:r>
              <a:rPr lang="cs-CZ" sz="1800"/>
              <a:t>Rámcový vzdělávací program pro předškolní vzdělávání</a:t>
            </a:r>
          </a:p>
          <a:p>
            <a:pPr marL="0" indent="0">
              <a:buNone/>
            </a:pPr>
            <a:endParaRPr lang="cs-CZ" sz="1800"/>
          </a:p>
          <a:p>
            <a:pPr marL="0" indent="0">
              <a:buNone/>
            </a:pPr>
            <a:r>
              <a:rPr lang="cs-CZ" sz="1800"/>
              <a:t>Konkretizován ve školní dokumentaci</a:t>
            </a:r>
          </a:p>
          <a:p>
            <a:r>
              <a:rPr lang="cs-CZ" sz="1800"/>
              <a:t>Školní vzdělávací program pro předškolní vzdělávání</a:t>
            </a:r>
          </a:p>
          <a:p>
            <a:r>
              <a:rPr lang="cs-CZ" sz="1800"/>
              <a:t>Školní řád</a:t>
            </a:r>
          </a:p>
          <a:p>
            <a:r>
              <a:rPr lang="cs-CZ" sz="1800"/>
              <a:t>Plán spolupráce s „Klubem rodičů“</a:t>
            </a:r>
          </a:p>
          <a:p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3793331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1" name="Rectangle 120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: Rounded Corners 122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CustomShape 1"/>
          <p:cNvSpPr/>
          <p:nvPr/>
        </p:nvSpPr>
        <p:spPr>
          <a:xfrm>
            <a:off x="956826" y="1112969"/>
            <a:ext cx="3937298" cy="41660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spc="-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Komunikace s rodiči</a:t>
            </a:r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7" name="Freeform: Shape 126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9" name="Freeform: Shape 128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6" name="CustomShape 2"/>
          <p:cNvSpPr/>
          <p:nvPr/>
        </p:nvSpPr>
        <p:spPr>
          <a:xfrm>
            <a:off x="6096000" y="820880"/>
            <a:ext cx="5257799" cy="48893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 anchor="t">
            <a:noAutofit/>
          </a:bodyPr>
          <a:lstStyle/>
          <a:p>
            <a:pPr indent="-228600">
              <a:lnSpc>
                <a:spcPct val="90000"/>
              </a:lnSpc>
              <a:spcAft>
                <a:spcPts val="1282"/>
              </a:spcAft>
              <a:buFont typeface="Arial" panose="020B0604020202020204" pitchFamily="34" charset="0"/>
              <a:buChar char="•"/>
            </a:pPr>
            <a:r>
              <a:rPr lang="en-US" sz="2400" spc="-1" dirty="0"/>
              <a:t>- </a:t>
            </a:r>
            <a:r>
              <a:rPr lang="en-US" sz="2400" spc="-1" dirty="0" err="1"/>
              <a:t>Pozorování</a:t>
            </a:r>
            <a:r>
              <a:rPr lang="en-US" sz="2400" spc="-1" dirty="0"/>
              <a:t> je </a:t>
            </a:r>
            <a:r>
              <a:rPr lang="en-US" sz="2400" spc="-1" dirty="0" err="1"/>
              <a:t>velmi</a:t>
            </a:r>
            <a:r>
              <a:rPr lang="en-US" sz="2400" spc="-1" dirty="0"/>
              <a:t> </a:t>
            </a:r>
            <a:r>
              <a:rPr lang="en-US" sz="2400" spc="-1" dirty="0" err="1"/>
              <a:t>podstatným</a:t>
            </a:r>
            <a:r>
              <a:rPr lang="en-US" sz="2400" spc="-1" dirty="0"/>
              <a:t> </a:t>
            </a:r>
            <a:r>
              <a:rPr lang="en-US" sz="2400" spc="-1" dirty="0" err="1"/>
              <a:t>předpokladem</a:t>
            </a:r>
            <a:r>
              <a:rPr lang="en-US" sz="2400" spc="-1" dirty="0"/>
              <a:t> </a:t>
            </a:r>
            <a:r>
              <a:rPr lang="en-US" sz="2400" b="1" spc="-1" dirty="0"/>
              <a:t>k </a:t>
            </a:r>
            <a:r>
              <a:rPr lang="en-US" sz="2400" b="1" spc="-1" dirty="0" err="1"/>
              <a:t>diagnostice</a:t>
            </a:r>
            <a:r>
              <a:rPr lang="en-US" sz="2400" b="1" spc="-1" dirty="0"/>
              <a:t> </a:t>
            </a:r>
            <a:r>
              <a:rPr lang="en-US" sz="2400" b="1" spc="-1" dirty="0" err="1"/>
              <a:t>dítěte</a:t>
            </a:r>
            <a:r>
              <a:rPr lang="en-US" sz="2400" b="1" spc="-1" dirty="0"/>
              <a:t>.</a:t>
            </a:r>
            <a:r>
              <a:rPr lang="en-US" sz="2400" spc="-1" dirty="0"/>
              <a:t> </a:t>
            </a:r>
            <a:r>
              <a:rPr lang="en-US" sz="2400" spc="-1" dirty="0" err="1"/>
              <a:t>Dobrý</a:t>
            </a:r>
            <a:r>
              <a:rPr lang="en-US" sz="2400" spc="-1" dirty="0"/>
              <a:t> </a:t>
            </a:r>
            <a:r>
              <a:rPr lang="en-US" sz="2400" spc="-1" dirty="0" err="1"/>
              <a:t>učitel</a:t>
            </a:r>
            <a:r>
              <a:rPr lang="en-US" sz="2400" spc="-1" dirty="0"/>
              <a:t> </a:t>
            </a:r>
            <a:r>
              <a:rPr lang="en-US" sz="2400" spc="-1" dirty="0" err="1"/>
              <a:t>rozpozná</a:t>
            </a:r>
            <a:r>
              <a:rPr lang="en-US" sz="2400" spc="-1" dirty="0"/>
              <a:t> </a:t>
            </a:r>
            <a:r>
              <a:rPr lang="en-US" sz="2400" spc="-1" dirty="0" err="1"/>
              <a:t>změnu</a:t>
            </a:r>
            <a:r>
              <a:rPr lang="en-US" sz="2400" spc="-1" dirty="0"/>
              <a:t> v </a:t>
            </a:r>
            <a:r>
              <a:rPr lang="en-US" sz="2400" spc="-1" dirty="0" err="1"/>
              <a:t>chování</a:t>
            </a:r>
            <a:r>
              <a:rPr lang="en-US" sz="2400" spc="-1" dirty="0"/>
              <a:t> </a:t>
            </a:r>
            <a:r>
              <a:rPr lang="en-US" sz="2400" spc="-1" dirty="0" err="1"/>
              <a:t>dítěte</a:t>
            </a:r>
            <a:r>
              <a:rPr lang="en-US" sz="2400" spc="-1" dirty="0"/>
              <a:t> a </a:t>
            </a:r>
            <a:r>
              <a:rPr lang="en-US" sz="2400" spc="-1" dirty="0" err="1"/>
              <a:t>přesto</a:t>
            </a:r>
            <a:r>
              <a:rPr lang="en-US" sz="2400" spc="-1" dirty="0"/>
              <a:t>, </a:t>
            </a:r>
            <a:r>
              <a:rPr lang="en-US" sz="2400" spc="-1" dirty="0" err="1"/>
              <a:t>že</a:t>
            </a:r>
            <a:r>
              <a:rPr lang="en-US" sz="2400" spc="-1" dirty="0"/>
              <a:t> se </a:t>
            </a:r>
            <a:r>
              <a:rPr lang="en-US" sz="2400" spc="-1" dirty="0" err="1"/>
              <a:t>snaží</a:t>
            </a:r>
            <a:r>
              <a:rPr lang="en-US" sz="2400" spc="-1" dirty="0"/>
              <a:t> </a:t>
            </a:r>
            <a:r>
              <a:rPr lang="en-US" sz="2400" spc="-1" dirty="0" err="1"/>
              <a:t>zjistit</a:t>
            </a:r>
            <a:r>
              <a:rPr lang="en-US" sz="2400" spc="-1" dirty="0"/>
              <a:t> </a:t>
            </a:r>
            <a:r>
              <a:rPr lang="en-US" sz="2400" spc="-1" dirty="0" err="1"/>
              <a:t>příčinu</a:t>
            </a:r>
            <a:r>
              <a:rPr lang="en-US" sz="2400" spc="-1" dirty="0"/>
              <a:t> </a:t>
            </a:r>
            <a:r>
              <a:rPr lang="en-US" sz="2400" spc="-1" dirty="0" err="1"/>
              <a:t>této</a:t>
            </a:r>
            <a:r>
              <a:rPr lang="en-US" sz="2400" spc="-1" dirty="0"/>
              <a:t> </a:t>
            </a:r>
            <a:r>
              <a:rPr lang="en-US" sz="2400" spc="-1" dirty="0" err="1"/>
              <a:t>změny</a:t>
            </a:r>
            <a:r>
              <a:rPr lang="en-US" sz="2400" spc="-1" dirty="0"/>
              <a:t>, </a:t>
            </a:r>
            <a:r>
              <a:rPr lang="en-US" sz="2400" spc="-1" dirty="0" err="1"/>
              <a:t>někdy</a:t>
            </a:r>
            <a:r>
              <a:rPr lang="en-US" sz="2400" spc="-1" dirty="0"/>
              <a:t> </a:t>
            </a:r>
            <a:r>
              <a:rPr lang="en-US" sz="2400" spc="-1" dirty="0" err="1"/>
              <a:t>není</a:t>
            </a:r>
            <a:r>
              <a:rPr lang="en-US" sz="2400" spc="-1" dirty="0"/>
              <a:t> v </a:t>
            </a:r>
            <a:r>
              <a:rPr lang="en-US" sz="2400" spc="-1" dirty="0" err="1"/>
              <a:t>jeho</a:t>
            </a:r>
            <a:r>
              <a:rPr lang="en-US" sz="2400" spc="-1" dirty="0"/>
              <a:t> </a:t>
            </a:r>
            <a:r>
              <a:rPr lang="en-US" sz="2400" spc="-1" dirty="0" err="1"/>
              <a:t>silách</a:t>
            </a:r>
            <a:r>
              <a:rPr lang="en-US" sz="2400" spc="-1" dirty="0"/>
              <a:t> </a:t>
            </a:r>
            <a:r>
              <a:rPr lang="en-US" sz="2400" spc="-1" dirty="0" err="1"/>
              <a:t>situaci</a:t>
            </a:r>
            <a:r>
              <a:rPr lang="en-US" sz="2400" spc="-1" dirty="0"/>
              <a:t> </a:t>
            </a:r>
            <a:r>
              <a:rPr lang="en-US" sz="2400" spc="-1" dirty="0" err="1"/>
              <a:t>vyřešit</a:t>
            </a:r>
            <a:r>
              <a:rPr lang="en-US" sz="2400" spc="-1" dirty="0"/>
              <a:t>. V </a:t>
            </a:r>
            <a:r>
              <a:rPr lang="en-US" sz="2400" spc="-1" dirty="0" err="1"/>
              <a:t>tuto</a:t>
            </a:r>
            <a:r>
              <a:rPr lang="en-US" sz="2400" spc="-1" dirty="0"/>
              <a:t> </a:t>
            </a:r>
            <a:r>
              <a:rPr lang="en-US" sz="2400" spc="-1" dirty="0" err="1"/>
              <a:t>chvíli</a:t>
            </a:r>
            <a:r>
              <a:rPr lang="en-US" sz="2400" spc="-1" dirty="0"/>
              <a:t> je </a:t>
            </a:r>
            <a:r>
              <a:rPr lang="en-US" sz="2400" spc="-1" dirty="0" err="1"/>
              <a:t>žádoucí</a:t>
            </a:r>
            <a:r>
              <a:rPr lang="en-US" sz="2400" spc="-1" dirty="0"/>
              <a:t> </a:t>
            </a:r>
            <a:r>
              <a:rPr lang="en-US" sz="2400" spc="-1" dirty="0" err="1"/>
              <a:t>zapojit</a:t>
            </a:r>
            <a:r>
              <a:rPr lang="en-US" sz="2400" spc="-1" dirty="0"/>
              <a:t> </a:t>
            </a:r>
            <a:r>
              <a:rPr lang="en-US" sz="2400" spc="-1" dirty="0" err="1"/>
              <a:t>také</a:t>
            </a:r>
            <a:r>
              <a:rPr lang="en-US" sz="2400" spc="-1" dirty="0"/>
              <a:t> </a:t>
            </a:r>
            <a:r>
              <a:rPr lang="en-US" sz="2400" spc="-1" dirty="0" err="1"/>
              <a:t>rodiče</a:t>
            </a:r>
            <a:r>
              <a:rPr lang="en-US" sz="2400" spc="-1" dirty="0"/>
              <a:t>. </a:t>
            </a:r>
            <a:r>
              <a:rPr lang="en-US" sz="2400" b="1" spc="-1" dirty="0"/>
              <a:t>Oni </a:t>
            </a:r>
            <a:r>
              <a:rPr lang="en-US" sz="2400" b="1" spc="-1" dirty="0" err="1"/>
              <a:t>sami</a:t>
            </a:r>
            <a:r>
              <a:rPr lang="en-US" sz="2400" b="1" spc="-1" dirty="0"/>
              <a:t> </a:t>
            </a:r>
            <a:r>
              <a:rPr lang="en-US" sz="2400" b="1" spc="-1" dirty="0" err="1"/>
              <a:t>mohou</a:t>
            </a:r>
            <a:r>
              <a:rPr lang="en-US" sz="2400" b="1" spc="-1" dirty="0"/>
              <a:t> </a:t>
            </a:r>
            <a:r>
              <a:rPr lang="en-US" sz="2400" b="1" spc="-1" dirty="0" err="1"/>
              <a:t>nejlépe</a:t>
            </a:r>
            <a:r>
              <a:rPr lang="en-US" sz="2400" b="1" spc="-1" dirty="0"/>
              <a:t> </a:t>
            </a:r>
            <a:r>
              <a:rPr lang="en-US" sz="2400" b="1" spc="-1" dirty="0" err="1"/>
              <a:t>objasnit</a:t>
            </a:r>
            <a:r>
              <a:rPr lang="en-US" sz="2400" b="1" spc="-1" dirty="0"/>
              <a:t>, </a:t>
            </a:r>
            <a:r>
              <a:rPr lang="en-US" sz="2400" b="1" spc="-1" dirty="0" err="1"/>
              <a:t>zda</a:t>
            </a:r>
            <a:r>
              <a:rPr lang="en-US" sz="2400" b="1" spc="-1" dirty="0"/>
              <a:t> se </a:t>
            </a:r>
            <a:r>
              <a:rPr lang="en-US" sz="2400" b="1" spc="-1" dirty="0" err="1"/>
              <a:t>děje</a:t>
            </a:r>
            <a:r>
              <a:rPr lang="en-US" sz="2400" b="1" spc="-1" dirty="0"/>
              <a:t> v </a:t>
            </a:r>
            <a:r>
              <a:rPr lang="en-US" sz="2400" b="1" spc="-1" dirty="0" err="1"/>
              <a:t>rodině</a:t>
            </a:r>
            <a:r>
              <a:rPr lang="en-US" sz="2400" b="1" spc="-1" dirty="0"/>
              <a:t> </a:t>
            </a:r>
            <a:r>
              <a:rPr lang="en-US" sz="2400" b="1" spc="-1" dirty="0" err="1"/>
              <a:t>nějaká</a:t>
            </a:r>
            <a:r>
              <a:rPr lang="en-US" sz="2400" b="1" spc="-1" dirty="0"/>
              <a:t> </a:t>
            </a:r>
            <a:r>
              <a:rPr lang="en-US" sz="2400" b="1" spc="-1" dirty="0" err="1"/>
              <a:t>změna</a:t>
            </a:r>
            <a:r>
              <a:rPr lang="en-US" sz="2400" b="1" spc="-1" dirty="0"/>
              <a:t>, </a:t>
            </a:r>
            <a:r>
              <a:rPr lang="en-US" sz="2400" b="1" spc="-1" dirty="0" err="1"/>
              <a:t>ať</a:t>
            </a:r>
            <a:r>
              <a:rPr lang="en-US" sz="2400" b="1" spc="-1" dirty="0"/>
              <a:t> </a:t>
            </a:r>
            <a:r>
              <a:rPr lang="en-US" sz="2400" b="1" spc="-1" dirty="0" err="1"/>
              <a:t>už</a:t>
            </a:r>
            <a:r>
              <a:rPr lang="en-US" sz="2400" b="1" spc="-1" dirty="0"/>
              <a:t> </a:t>
            </a:r>
            <a:r>
              <a:rPr lang="en-US" sz="2400" b="1" spc="-1" dirty="0" err="1"/>
              <a:t>pozitivní</a:t>
            </a:r>
            <a:r>
              <a:rPr lang="en-US" sz="2400" b="1" spc="-1" dirty="0"/>
              <a:t> </a:t>
            </a:r>
            <a:r>
              <a:rPr lang="en-US" sz="2400" b="1" spc="-1" dirty="0" err="1"/>
              <a:t>či</a:t>
            </a:r>
            <a:r>
              <a:rPr lang="en-US" sz="2400" b="1" spc="-1" dirty="0"/>
              <a:t> </a:t>
            </a:r>
            <a:r>
              <a:rPr lang="en-US" sz="2400" b="1" spc="-1" dirty="0" err="1"/>
              <a:t>negativní</a:t>
            </a:r>
            <a:r>
              <a:rPr lang="en-US" sz="2400" b="1" spc="-1" dirty="0"/>
              <a:t>. </a:t>
            </a:r>
            <a:endParaRPr lang="en-US" sz="2400" spc="-1" dirty="0"/>
          </a:p>
          <a:p>
            <a:pPr indent="-228600">
              <a:lnSpc>
                <a:spcPct val="90000"/>
              </a:lnSpc>
              <a:spcAft>
                <a:spcPts val="1282"/>
              </a:spcAft>
              <a:buFont typeface="Arial" panose="020B0604020202020204" pitchFamily="34" charset="0"/>
              <a:buChar char="•"/>
            </a:pPr>
            <a:r>
              <a:rPr lang="en-US" sz="2400" spc="-1" dirty="0"/>
              <a:t>- </a:t>
            </a:r>
            <a:r>
              <a:rPr lang="en-US" sz="2400" spc="-1" dirty="0" err="1"/>
              <a:t>Jestliže</a:t>
            </a:r>
            <a:r>
              <a:rPr lang="en-US" sz="2400" spc="-1" dirty="0"/>
              <a:t> se </a:t>
            </a:r>
            <a:r>
              <a:rPr lang="en-US" sz="2400" spc="-1" dirty="0" err="1"/>
              <a:t>tyto</a:t>
            </a:r>
            <a:r>
              <a:rPr lang="en-US" sz="2400" spc="-1" dirty="0"/>
              <a:t> </a:t>
            </a:r>
            <a:r>
              <a:rPr lang="en-US" sz="2400" spc="-1" dirty="0" err="1"/>
              <a:t>dvě</a:t>
            </a:r>
            <a:r>
              <a:rPr lang="en-US" sz="2400" spc="-1" dirty="0"/>
              <a:t> </a:t>
            </a:r>
            <a:r>
              <a:rPr lang="en-US" sz="2400" spc="-1" dirty="0" err="1"/>
              <a:t>síly</a:t>
            </a:r>
            <a:r>
              <a:rPr lang="en-US" sz="2400" spc="-1" dirty="0"/>
              <a:t> </a:t>
            </a:r>
            <a:r>
              <a:rPr lang="en-US" sz="2400" spc="-1" dirty="0" err="1"/>
              <a:t>spojí</a:t>
            </a:r>
            <a:r>
              <a:rPr lang="en-US" sz="2400" spc="-1" dirty="0"/>
              <a:t>, </a:t>
            </a:r>
            <a:r>
              <a:rPr lang="en-US" sz="2400" spc="-1" dirty="0" err="1"/>
              <a:t>učitel</a:t>
            </a:r>
            <a:r>
              <a:rPr lang="en-US" sz="2400" spc="-1" dirty="0"/>
              <a:t> </a:t>
            </a:r>
            <a:r>
              <a:rPr lang="en-US" sz="2400" spc="-1" dirty="0" err="1"/>
              <a:t>může</a:t>
            </a:r>
            <a:r>
              <a:rPr lang="en-US" sz="2400" spc="-1" dirty="0"/>
              <a:t> </a:t>
            </a:r>
            <a:r>
              <a:rPr lang="en-US" sz="2400" spc="-1" dirty="0" err="1"/>
              <a:t>zohlednit</a:t>
            </a:r>
            <a:r>
              <a:rPr lang="en-US" sz="2400" spc="-1" dirty="0"/>
              <a:t> </a:t>
            </a:r>
            <a:r>
              <a:rPr lang="en-US" sz="2400" spc="-1" dirty="0" err="1"/>
              <a:t>příčinu</a:t>
            </a:r>
            <a:r>
              <a:rPr lang="en-US" sz="2400" spc="-1" dirty="0"/>
              <a:t> v </a:t>
            </a:r>
            <a:r>
              <a:rPr lang="en-US" sz="2400" spc="-1" dirty="0" err="1"/>
              <a:t>hodnocení</a:t>
            </a:r>
            <a:r>
              <a:rPr lang="en-US" sz="2400" spc="-1" dirty="0"/>
              <a:t> </a:t>
            </a:r>
            <a:r>
              <a:rPr lang="en-US" sz="2400" spc="-1" dirty="0" err="1"/>
              <a:t>žáka</a:t>
            </a:r>
            <a:r>
              <a:rPr lang="en-US" sz="2400" spc="-1" dirty="0"/>
              <a:t> </a:t>
            </a:r>
            <a:r>
              <a:rPr lang="en-US" sz="2400" b="1" spc="-1" dirty="0"/>
              <a:t>a </a:t>
            </a:r>
            <a:r>
              <a:rPr lang="en-US" sz="2400" b="1" spc="-1" dirty="0" err="1"/>
              <a:t>společně</a:t>
            </a:r>
            <a:r>
              <a:rPr lang="en-US" sz="2400" b="1" spc="-1" dirty="0"/>
              <a:t> s </a:t>
            </a:r>
            <a:r>
              <a:rPr lang="en-US" sz="2400" b="1" spc="-1" dirty="0" err="1"/>
              <a:t>rodiči</a:t>
            </a:r>
            <a:r>
              <a:rPr lang="en-US" sz="2400" b="1" spc="-1" dirty="0"/>
              <a:t> </a:t>
            </a:r>
            <a:r>
              <a:rPr lang="en-US" sz="2400" b="1" spc="-1" dirty="0" err="1"/>
              <a:t>mohou</a:t>
            </a:r>
            <a:r>
              <a:rPr lang="en-US" sz="2400" b="1" spc="-1" dirty="0"/>
              <a:t> co </a:t>
            </a:r>
            <a:r>
              <a:rPr lang="en-US" sz="2400" b="1" spc="-1" dirty="0" err="1"/>
              <a:t>nejrychleji</a:t>
            </a:r>
            <a:r>
              <a:rPr lang="en-US" sz="2400" b="1" spc="-1" dirty="0"/>
              <a:t> a </a:t>
            </a:r>
            <a:r>
              <a:rPr lang="en-US" sz="2400" b="1" spc="-1" dirty="0" err="1"/>
              <a:t>nejefektivněji</a:t>
            </a:r>
            <a:r>
              <a:rPr lang="en-US" sz="2400" b="1" spc="-1" dirty="0"/>
              <a:t> </a:t>
            </a:r>
            <a:r>
              <a:rPr lang="en-US" sz="2400" b="1" spc="-1" dirty="0" err="1"/>
              <a:t>pracovat</a:t>
            </a:r>
            <a:r>
              <a:rPr lang="en-US" sz="2400" b="1" spc="-1" dirty="0"/>
              <a:t> </a:t>
            </a:r>
            <a:r>
              <a:rPr lang="en-US" sz="2400" b="1" spc="-1" dirty="0" err="1"/>
              <a:t>na</a:t>
            </a:r>
            <a:r>
              <a:rPr lang="en-US" sz="2400" b="1" spc="-1" dirty="0"/>
              <a:t> </a:t>
            </a:r>
            <a:r>
              <a:rPr lang="en-US" sz="2400" b="1" spc="-1" dirty="0" err="1"/>
              <a:t>řešení</a:t>
            </a:r>
            <a:r>
              <a:rPr lang="en-US" sz="2400" b="1" spc="-1" dirty="0"/>
              <a:t> </a:t>
            </a:r>
            <a:r>
              <a:rPr lang="en-US" sz="2400" b="1" spc="-1" dirty="0" err="1"/>
              <a:t>problému</a:t>
            </a:r>
            <a:r>
              <a:rPr lang="en-US" sz="2400" b="1" spc="-1" dirty="0"/>
              <a:t> </a:t>
            </a:r>
            <a:r>
              <a:rPr lang="en-US" sz="2400" b="1" spc="-1" dirty="0" err="1"/>
              <a:t>dítěte</a:t>
            </a:r>
            <a:r>
              <a:rPr lang="en-US" sz="2400" b="1" spc="-1" dirty="0"/>
              <a:t>.</a:t>
            </a:r>
            <a:endParaRPr lang="en-US" sz="2400" spc="-1" dirty="0"/>
          </a:p>
        </p:txBody>
      </p:sp>
      <p:sp>
        <p:nvSpPr>
          <p:cNvPr id="131" name="Freeform: Shape 130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9" name="Rectangle 98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CustomShape 1"/>
          <p:cNvSpPr/>
          <p:nvPr/>
        </p:nvSpPr>
        <p:spPr>
          <a:xfrm>
            <a:off x="686834" y="591344"/>
            <a:ext cx="3200400" cy="55856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spc="-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Partnerství mezi rodinou a školou </a:t>
            </a:r>
          </a:p>
        </p:txBody>
      </p:sp>
      <p:sp>
        <p:nvSpPr>
          <p:cNvPr id="103" name="Arc 10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CustomShape 2"/>
          <p:cNvSpPr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1282"/>
              </a:spcAft>
              <a:buFont typeface="Arial" panose="020B0604020202020204" pitchFamily="34" charset="0"/>
              <a:buChar char="•"/>
            </a:pPr>
            <a:r>
              <a:rPr lang="en-US" spc="-1"/>
              <a:t>1. informační publikace o životě školy, jejích cílech a programu; </a:t>
            </a:r>
          </a:p>
          <a:p>
            <a:pPr indent="-228600">
              <a:lnSpc>
                <a:spcPct val="90000"/>
              </a:lnSpc>
              <a:spcAft>
                <a:spcPts val="1282"/>
              </a:spcAft>
              <a:buFont typeface="Arial" panose="020B0604020202020204" pitchFamily="34" charset="0"/>
              <a:buChar char="•"/>
            </a:pPr>
            <a:r>
              <a:rPr lang="en-US" spc="-1"/>
              <a:t>2. participace rodičů na rozhodování o škole prostřednictvím zastoupení rodičů ve škol. výborech a radách;</a:t>
            </a:r>
          </a:p>
          <a:p>
            <a:pPr indent="-228600">
              <a:lnSpc>
                <a:spcPct val="90000"/>
              </a:lnSpc>
              <a:spcAft>
                <a:spcPts val="1282"/>
              </a:spcAft>
              <a:buFont typeface="Arial" panose="020B0604020202020204" pitchFamily="34" charset="0"/>
              <a:buChar char="•"/>
            </a:pPr>
            <a:r>
              <a:rPr lang="en-US" spc="-1"/>
              <a:t>3. systematické rozvíjení kontaktů mezi školou a rodiči;</a:t>
            </a:r>
          </a:p>
          <a:p>
            <a:pPr indent="-228600">
              <a:lnSpc>
                <a:spcPct val="90000"/>
              </a:lnSpc>
              <a:spcAft>
                <a:spcPts val="1282"/>
              </a:spcAft>
              <a:buFont typeface="Arial" panose="020B0604020202020204" pitchFamily="34" charset="0"/>
              <a:buChar char="•"/>
            </a:pPr>
            <a:r>
              <a:rPr lang="en-US" spc="-1"/>
              <a:t>4. aktivní spoluúčast rodičů na životě školy; </a:t>
            </a:r>
          </a:p>
          <a:p>
            <a:pPr indent="-228600">
              <a:lnSpc>
                <a:spcPct val="90000"/>
              </a:lnSpc>
              <a:spcAft>
                <a:spcPts val="1282"/>
              </a:spcAft>
              <a:buFont typeface="Arial" panose="020B0604020202020204" pitchFamily="34" charset="0"/>
              <a:buChar char="•"/>
            </a:pPr>
            <a:r>
              <a:rPr lang="en-US" spc="-1"/>
              <a:t>5. umožnění vstupů rodičů do vyučování a návštěvy učitelů v rodinách;</a:t>
            </a:r>
          </a:p>
          <a:p>
            <a:pPr indent="-228600">
              <a:lnSpc>
                <a:spcPct val="90000"/>
              </a:lnSpc>
              <a:spcAft>
                <a:spcPts val="1282"/>
              </a:spcAft>
              <a:buFont typeface="Arial" panose="020B0604020202020204" pitchFamily="34" charset="0"/>
              <a:buChar char="•"/>
            </a:pPr>
            <a:r>
              <a:rPr lang="en-US" spc="-1"/>
              <a:t>6. společné programy a domácí úkoly pro rodiče a žáky. </a:t>
            </a:r>
          </a:p>
          <a:p>
            <a:pPr indent="-228600">
              <a:lnSpc>
                <a:spcPct val="90000"/>
              </a:lnSpc>
              <a:spcAft>
                <a:spcPts val="1282"/>
              </a:spcAft>
              <a:buFont typeface="Arial" panose="020B0604020202020204" pitchFamily="34" charset="0"/>
              <a:buChar char="•"/>
            </a:pPr>
            <a:r>
              <a:rPr lang="en-US" spc="-1"/>
              <a:t>                                                                   (Průcha et. al., 2009: s. 373)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pPr defTabSz="685797">
              <a:spcBef>
                <a:spcPts val="0"/>
              </a:spcBef>
            </a:pPr>
            <a:r>
              <a:rPr lang="cs-CZ" cap="all">
                <a:solidFill>
                  <a:srgbClr val="FFFFFF"/>
                </a:solidFill>
              </a:rPr>
              <a:t>POVINNOSTI</a:t>
            </a:r>
            <a:r>
              <a:rPr lang="cs-CZ">
                <a:solidFill>
                  <a:srgbClr val="FFFFFF"/>
                </a:solidFill>
                <a:latin typeface="Cambria"/>
              </a:rPr>
              <a:t> </a:t>
            </a:r>
            <a:r>
              <a:rPr lang="cs-CZ" cap="all">
                <a:solidFill>
                  <a:srgbClr val="FFFFFF"/>
                </a:solidFill>
              </a:rPr>
              <a:t>UČITELE MATEŘSKÉ ŠKOLY VE VZTAHU K RODIČŮM: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5370153" y="1526033"/>
            <a:ext cx="5536397" cy="393528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cs-CZ" sz="2000"/>
              <a:t>usiluje o vytváření partnerských vztahů mezi školou a rodiči;</a:t>
            </a:r>
          </a:p>
          <a:p>
            <a:pPr>
              <a:defRPr/>
            </a:pPr>
            <a:r>
              <a:rPr lang="cs-CZ" sz="2000"/>
              <a:t>umožňuje rodičům přístup za svým dítětem do třídy a účastnit se jeho činností;</a:t>
            </a:r>
          </a:p>
          <a:p>
            <a:pPr>
              <a:defRPr/>
            </a:pPr>
            <a:r>
              <a:rPr lang="cs-CZ" sz="2000"/>
              <a:t>umožňuje rodičům účastnit se na tvorbě programu školy i na jeho hodnocení;</a:t>
            </a:r>
          </a:p>
          <a:p>
            <a:pPr>
              <a:defRPr/>
            </a:pPr>
            <a:r>
              <a:rPr lang="cs-CZ" sz="2000"/>
              <a:t>umožňuje rodičům aktivně se podílet na adaptačním procesu;</a:t>
            </a:r>
          </a:p>
          <a:p>
            <a:pPr>
              <a:defRPr/>
            </a:pPr>
            <a:r>
              <a:rPr lang="cs-CZ" sz="2000"/>
              <a:t>vede s rodiči dítěte průběžný dialog o dítěti, jeho prospívání, rozvoji a učení (pravidelná individuální konzultační činnost, práce s portfoliem dítěte, aj.).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cs-CZ" sz="3400" cap="all">
                <a:solidFill>
                  <a:srgbClr val="FFFFFF"/>
                </a:solidFill>
              </a:rPr>
              <a:t>POTŘEBNÉ DOVEDNOSTI učitele VE VZTAHU K RODIČŮM</a:t>
            </a:r>
            <a:endParaRPr lang="cs-CZ" sz="3400" cap="all">
              <a:solidFill>
                <a:srgbClr val="FFFFFF"/>
              </a:solidFill>
              <a:latin typeface="Cambria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8A39C59C-DDE4-60AD-95C9-76E6E682259E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17892168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6000" cap="all">
                <a:solidFill>
                  <a:schemeClr val="bg1"/>
                </a:solidFill>
              </a:rPr>
              <a:t>Různé Role rodičů ve vztahu k Mateřské škole</a:t>
            </a:r>
            <a:endParaRPr lang="cs-CZ" sz="6000" cap="all">
              <a:solidFill>
                <a:schemeClr val="bg1"/>
              </a:solidFill>
              <a:latin typeface="Cambria"/>
            </a:endParaRPr>
          </a:p>
        </p:txBody>
      </p:sp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1B03DB8E-E422-40D1-85BA-0C8340E8166E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90049395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adpis 2">
            <a:extLst>
              <a:ext uri="{FF2B5EF4-FFF2-40B4-BE49-F238E27FC236}">
                <a16:creationId xmlns:a16="http://schemas.microsoft.com/office/drawing/2014/main" id="{EC615AEA-2168-4C56-A1F5-3AA3ED037851}"/>
              </a:ext>
            </a:extLst>
          </p:cNvPr>
          <p:cNvSpPr txBox="1">
            <a:spLocks/>
          </p:cNvSpPr>
          <p:nvPr/>
        </p:nvSpPr>
        <p:spPr>
          <a:xfrm>
            <a:off x="686834" y="1153572"/>
            <a:ext cx="3200400" cy="446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400" kern="1200" cap="all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JAK ÚSPĚŠNĚ ZAPOJIT RODIČE DO VZDĚLÁVÁNÍ?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99DCCF-B388-42F1-940D-1420D5F0F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/>
              <a:t>úcta</a:t>
            </a:r>
          </a:p>
          <a:p>
            <a:r>
              <a:rPr lang="en-US" sz="2600"/>
              <a:t>vděk za sebemenší pomoc, ochotu</a:t>
            </a:r>
          </a:p>
          <a:p>
            <a:r>
              <a:rPr lang="en-US" sz="2600"/>
              <a:t>zapojení celé rodiny</a:t>
            </a:r>
          </a:p>
          <a:p>
            <a:r>
              <a:rPr lang="en-US" sz="2600"/>
              <a:t>podněcování participace</a:t>
            </a:r>
          </a:p>
          <a:p>
            <a:r>
              <a:rPr lang="en-US" sz="2600"/>
              <a:t>tvůrčí přístup a flexibilitu </a:t>
            </a:r>
          </a:p>
          <a:p>
            <a:r>
              <a:rPr lang="en-US" sz="2600"/>
              <a:t>jakákoliv aktivita vítána</a:t>
            </a:r>
          </a:p>
          <a:p>
            <a:r>
              <a:rPr lang="en-US" sz="2600"/>
              <a:t>hovořte s rodinami o vzájemných očekáváních </a:t>
            </a:r>
          </a:p>
          <a:p>
            <a:r>
              <a:rPr lang="en-US" sz="2600"/>
              <a:t>trpělivost</a:t>
            </a:r>
          </a:p>
          <a:p>
            <a:r>
              <a:rPr lang="en-US" sz="2600"/>
              <a:t>zaměřte se na silné stránky dítěte i rodiny - pozitivní hodnocení</a:t>
            </a:r>
          </a:p>
          <a:p>
            <a:r>
              <a:rPr lang="en-US" sz="2600"/>
              <a:t>diskrétnost – informace o rodině jsou důvěrné!</a:t>
            </a:r>
          </a:p>
          <a:p>
            <a:endParaRPr lang="en-US" sz="2600"/>
          </a:p>
        </p:txBody>
      </p:sp>
    </p:spTree>
    <p:extLst>
      <p:ext uri="{BB962C8B-B14F-4D97-AF65-F5344CB8AC3E}">
        <p14:creationId xmlns:p14="http://schemas.microsoft.com/office/powerpoint/2010/main" val="342148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1421</Words>
  <Application>Microsoft Office PowerPoint</Application>
  <PresentationFormat>Širokoúhlá obrazovka</PresentationFormat>
  <Paragraphs>112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Times New Roman</vt:lpstr>
      <vt:lpstr>Motiv Office</vt:lpstr>
      <vt:lpstr>Participace mateřské školy a rodiny na výchově dětí předškolního věku </vt:lpstr>
      <vt:lpstr>Historický vývoj</vt:lpstr>
      <vt:lpstr>Vztah mezi rodinou a školou v současnosti</vt:lpstr>
      <vt:lpstr>Prezentace aplikace PowerPoint</vt:lpstr>
      <vt:lpstr>Prezentace aplikace PowerPoint</vt:lpstr>
      <vt:lpstr>POVINNOSTI UČITELE MATEŘSKÉ ŠKOLY VE VZTAHU K RODIČŮM:</vt:lpstr>
      <vt:lpstr>POTŘEBNÉ DOVEDNOSTI učitele VE VZTAHU K RODIČŮM</vt:lpstr>
      <vt:lpstr>Různé Role rodičů ve vztahu k Mateřské škole</vt:lpstr>
      <vt:lpstr>Prezentace aplikace PowerPoint</vt:lpstr>
      <vt:lpstr>Rozhovor s rodiči - Umění naslouchat</vt:lpstr>
      <vt:lpstr>Prezentace aplikace PowerPoint</vt:lpstr>
      <vt:lpstr>ROZHOVOR S RODIČEM</vt:lpstr>
      <vt:lpstr>Rozhovor s rodiči:                 rady a doporučení</vt:lpstr>
      <vt:lpstr>Prezentace aplikace PowerPoint</vt:lpstr>
      <vt:lpstr>Co rodiče z úspěšné spolupráce získávají: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Participace mateřské školy a rodiny na výchově dětí předškolního věku </dc:title>
  <dc:creator>Aneta Hřavová</dc:creator>
  <cp:lastModifiedBy>Aneta Hřavová</cp:lastModifiedBy>
  <cp:revision>1</cp:revision>
  <dcterms:created xsi:type="dcterms:W3CDTF">2022-03-29T19:32:17Z</dcterms:created>
  <dcterms:modified xsi:type="dcterms:W3CDTF">2022-03-29T19:32:35Z</dcterms:modified>
</cp:coreProperties>
</file>