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945688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Roboto Medium" panose="02000000000000000000" pitchFamily="2" charset="0"/>
      <p:regular r:id="rId52"/>
      <p:bold r:id="rId53"/>
      <p:italic r:id="rId54"/>
      <p:boldItalic r:id="rId55"/>
    </p:embeddedFont>
    <p:embeddedFont>
      <p:font typeface="Roboto Thin" panose="02000000000000000000" pitchFamily="2" charset="0"/>
      <p:regular r:id="rId56"/>
      <p:bold r:id="rId57"/>
      <p:italic r:id="rId58"/>
      <p:boldItalic r:id="rId59"/>
    </p:embeddedFont>
    <p:embeddedFont>
      <p:font typeface="Trebuchet MS" panose="020B060302020202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elgMVtue8KqmZcy0AoKgg31Ed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54b2d4dea_0_1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54b2d4de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154b2d4dea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154b2d4dea_0_55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54b2d4dea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54b2d4dea_0_559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54b2d4dea_0_57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154b2d4de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54b2d4dea_0_7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1154b2d4d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54b2d4dea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54b2d4dea_0_62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54b2d4dea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54b2d4dea_0_633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4b2d4dea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54b2d4dea_0_640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54b2d4dea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54b2d4dea_0_64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54b2d4de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54b2d4dea_0_659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54b2d4dea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154b2d4dea_0_66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4b2d4de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4b2d4dea_0_8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54b2d4dea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154b2d4dea_0_67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54b2d4dea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154b2d4dea_0_67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54b2d4dea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154b2d4dea_0_68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54b2d4dea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54b2d4dea_0_69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1567e493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1567e493f5_0_0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154b2d4dea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154b2d4dea_0_690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54b2d4dea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154b2d4dea_0_652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54b2d4de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54b2d4dea_0_88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225" cy="372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54b2d4dea_0_1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154b2d4de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5925"/>
            <a:ext cx="4572300" cy="37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313"/>
              </a:srgbClr>
            </a:outerShdw>
          </a:effectLst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9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9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9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21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9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9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9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9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0BD0D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1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1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1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1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1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1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1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1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1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1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1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1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0BD0D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ar-masaryk.org.il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en-US" sz="4400" b="0" i="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VÝCHOVA  V  RODINĚ</a:t>
            </a:r>
            <a:endParaRPr sz="4400" b="0" i="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Co je to rodina?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35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Lucie Grůzová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450" y="4190562"/>
            <a:ext cx="3429000" cy="228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54b2d4dea_0_16"/>
          <p:cNvSpPr txBox="1">
            <a:spLocks noGrp="1"/>
          </p:cNvSpPr>
          <p:nvPr>
            <p:ph type="title" idx="4294967295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KOMUNIKACE</a:t>
            </a:r>
            <a:endParaRPr sz="3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g1154b2d4dea_0_1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Ovlivňuje sebehodnocení dítěte a tím i psychický stav, činnosti a formování osobnosti v určitých aspektech.</a:t>
            </a:r>
            <a:endParaRPr/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(Čáp)</a:t>
            </a:r>
            <a:endParaRPr/>
          </a:p>
          <a:p>
            <a:pPr marL="273050" marR="0" lvl="0" indent="-152527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Respektující komunikace v knihách:</a:t>
            </a:r>
            <a:endParaRPr/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1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Respektovat a být respektován</a:t>
            </a:r>
            <a:endParaRPr/>
          </a:p>
          <a:p>
            <a:pPr marL="273050" marR="0" lvl="0" indent="-2730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1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Mluvit tak, aby nás děti poslouchaly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Struktura rodiny</a:t>
            </a:r>
            <a:endParaRPr/>
          </a:p>
        </p:txBody>
      </p:sp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Uplatňuje se v ní působení: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Otcovské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Mateřské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Sourozenecké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Prarodičovské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Širší rodinné (tety, strýčkové)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54b2d4dea_0_55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Formy rodiny</a:t>
            </a:r>
            <a:endParaRPr/>
          </a:p>
        </p:txBody>
      </p:sp>
      <p:sp>
        <p:nvSpPr>
          <p:cNvPr id="210" name="Google Shape;210;g1154b2d4dea_0_55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Úplné rodiny x neúplné rodiny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Tradiční rodina x „sešívaná“ rodina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Pokrevní rodina x adoptivní rodina x pěstounská rodina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Soužití mladých dospělých s rodiči (zejm jižní a vých. Evropa)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Soužití prarodičů a vnoučete (svěřenecké rodiny)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Homosexuální rodiny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Manželské rodiny x nesezdaná soužití, mimomanželská plodnost</a:t>
            </a:r>
            <a:endParaRPr sz="25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= DIVERZIFIKACE RODINNÉHO ŽIVOTA</a:t>
            </a:r>
            <a:endParaRPr sz="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54b2d4dea_0_55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Neúplná rodina</a:t>
            </a:r>
            <a:endParaRPr/>
          </a:p>
        </p:txBody>
      </p:sp>
      <p:sp>
        <p:nvSpPr>
          <p:cNvPr id="216" name="Google Shape;216;g1154b2d4dea_0_55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Rodina vůbec nevznikne → svobodné matky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Rodina neplní svou funkci → jeden z rodičů je dlouhodobě mimo domov (výkon trestu, práce v zahraničí) nebo rodinu opustil (odlišná sex. orientace, nevěra)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Rodina zanikne -&gt; přirozenou cestou (ovdovění)</a:t>
            </a:r>
            <a:endParaRPr/>
          </a:p>
          <a:p>
            <a:pPr marL="228600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-&gt; nepřirozenou cestu (rozvod)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Rozvod dnes sociologický jev - stává společensky tolerovaným řešením manželské krize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2" name="Google Shape;222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1975" y="942446"/>
            <a:ext cx="9144000" cy="49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Google Shape;22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050" y="1112825"/>
            <a:ext cx="8645100" cy="55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4" name="Google Shape;23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3412" y="1412875"/>
            <a:ext cx="7877175" cy="477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0" name="Google Shape;24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8937" y="1052512"/>
            <a:ext cx="8278812" cy="51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2. Funkce rodiny (polyfunkčnost)</a:t>
            </a:r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Výchovná (socializační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– poznávání mezilidských vztahů, formování „já“ dítěte;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Emocionální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uspokojování základních emocionálních potřeb (láska, bezpečí, …);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Ekonomická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materiální zabezpečení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Biologická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biologická reprodukce společnosti prostřednictvím rodiny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1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 hlediska vztahů ke společnosti je jednou z nejdůležitějších)</a:t>
            </a:r>
            <a:endParaRPr/>
          </a:p>
          <a:p>
            <a:pPr marL="365125" marR="0" lvl="0" indent="-7778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154b2d4dea_0_571"/>
          <p:cNvSpPr txBox="1">
            <a:spLocks noGrp="1"/>
          </p:cNvSpPr>
          <p:nvPr>
            <p:ph type="title" idx="4294967295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 sz="3800" b="1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SOCIALIZACE</a:t>
            </a:r>
            <a:endParaRPr sz="3800" b="1" i="0" u="none" strike="noStrike" cap="none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g1154b2d4dea_0_571"/>
          <p:cNvSpPr txBox="1">
            <a:spLocks noGrp="1"/>
          </p:cNvSpPr>
          <p:nvPr>
            <p:ph type="body" idx="1"/>
          </p:nvPr>
        </p:nvSpPr>
        <p:spPr>
          <a:xfrm>
            <a:off x="395287" y="1557337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Rodina jako první učitelka socializace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 celoživotní proces, v jehož průběhu si jedinec osvojuje specificky lidské formy chování a jednání, jazyk, poznatky, hodnoty, kulturu a začleňuje se tak do společnosti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(Mareš, Walterová, 2003)</a:t>
            </a:r>
            <a:endParaRPr/>
          </a:p>
          <a:p>
            <a:pPr marL="273050" marR="0" lvl="0" indent="-15252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Dítě si prostřednictvím rodiny osvojuje společenské normy, morální návyky, postoje a vytváří si rysy své osobnosti.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(Mertin, Gillernová, 2010)</a:t>
            </a:r>
            <a:endParaRPr/>
          </a:p>
          <a:p>
            <a:pPr marL="273050" marR="0" lvl="0" indent="-15252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73050" marR="0" lvl="0" indent="-15252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4b2d4dea_0_7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Rodina?</a:t>
            </a:r>
            <a:endParaRPr/>
          </a:p>
        </p:txBody>
      </p:sp>
      <p:sp>
        <p:nvSpPr>
          <p:cNvPr id="108" name="Google Shape;108;g1154b2d4dea_0_7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/>
              <a:t>často slýcháme pojem "tradiční rodina"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/>
              <a:t>Zdá se, jakoby to, co je rodina bylo samozřejmostí a to, co člověk sám považuje za samozřejmé, často vnímá i jako "tradiční".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3000"/>
              <a:t>Jak vnímáte rodinu vy? Co je podle vás rodina?</a:t>
            </a:r>
            <a:endParaRPr sz="3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3000"/>
              <a:t>(během minuty, napište, co vás napadne)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úkol</a:t>
            </a:r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4000"/>
              <a:buFont typeface="Georgia"/>
              <a:buNone/>
            </a:pPr>
            <a:r>
              <a:rPr lang="en-US" sz="40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Zkuste se nyní vymyslet konkrétní prvky, které by měla zabezpečovat rodina pro funkční socializaci?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-US" sz="36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Funkce rodiny k úspěšné socializaci (viz Helus)</a:t>
            </a:r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vysoký stupeň soudržnosti a spolupráce v rodině, a to mezi všemi členy navzájem;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emočně pozitivní vztahy;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otevřenou, upřímnou a srozumitelnou komunikaci mezi všemi členy rodiny;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vzájemný respekt všech členů navzájem;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proměnlivou dělbu rolí, při které se respektuje zralost i zájmy jednotlivých členů rodiny;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dynamiku vztahů;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schopnost a dovednost rodiny překonávat zátěžové a konfliktní situace;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600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oporu rodiny v širším sociálním zázemí.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54b2d4dea_0_627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Rodina z pohledu psychologie</a:t>
            </a:r>
            <a:endParaRPr/>
          </a:p>
        </p:txBody>
      </p:sp>
      <p:sp>
        <p:nvSpPr>
          <p:cNvPr id="270" name="Google Shape;270;g1154b2d4dea_0_627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Uspokojení základních bio-psycho-sociálních potřeb jednotlivých členů, zejména dětí: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lásky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bezpečí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stimulace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vývoje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(Matějček, Langmeier)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54b2d4dea_0_6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Pojetí (interpretace) rodiny</a:t>
            </a:r>
            <a:endParaRPr/>
          </a:p>
        </p:txBody>
      </p:sp>
      <p:sp>
        <p:nvSpPr>
          <p:cNvPr id="276" name="Google Shape;276;g1154b2d4dea_0_63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1. </a:t>
            </a:r>
            <a:r>
              <a:rPr lang="en-US" b="1"/>
              <a:t>Konzervativní interpretace rodiny </a:t>
            </a:r>
            <a:r>
              <a:rPr lang="en-US"/>
              <a:t>– zákl. buňka společnosti, patriarchální model, tradiční „přirozená“ dělba práce (muž – živitel, žena – strážkyně krbu), autoritativní výchova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2. </a:t>
            </a:r>
            <a:r>
              <a:rPr lang="en-US" b="1"/>
              <a:t>Liberální interpretace</a:t>
            </a:r>
            <a:r>
              <a:rPr lang="en-US"/>
              <a:t> – rodina = soukromá sféra života, místo uspokojování potřeb individua, prostředí seberealizace, různé formy soužití závislé na „životních stylech“, „volnější“ způsob výchovy, respektování osobnosti dětí</a:t>
            </a:r>
            <a:endParaRPr sz="1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54b2d4dea_0_640"/>
          <p:cNvSpPr txBox="1">
            <a:spLocks noGrp="1"/>
          </p:cNvSpPr>
          <p:nvPr>
            <p:ph type="body" idx="1"/>
          </p:nvPr>
        </p:nvSpPr>
        <p:spPr>
          <a:xfrm>
            <a:off x="759475" y="624096"/>
            <a:ext cx="8229600" cy="583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3.</a:t>
            </a:r>
            <a:r>
              <a:rPr lang="en-US" b="1"/>
              <a:t> Kolektivistické interpretace</a:t>
            </a:r>
            <a:r>
              <a:rPr lang="en-US"/>
              <a:t> – rodina jako přežívající instituce – funkce rodiny jsou přebírány společenským servisem („caring society“), tzv. „vyvlastnění rodiny“ („defamilializace“) – směs kolektivní (institucionální) výchovy a péče – materiální zabezpečení prostř. služeb – konzumérství a komercionalizace rodiny (př. porody doma nebo v porodnicích?)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Kibuc Masarik v Haifě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Riziko, že rodina ztratí kontrolu nad výchovou a péči </a:t>
            </a:r>
            <a:endParaRPr sz="1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54b2d4dea_0_646"/>
          <p:cNvSpPr txBox="1">
            <a:spLocks noGrp="1"/>
          </p:cNvSpPr>
          <p:nvPr>
            <p:ph type="body" idx="1"/>
          </p:nvPr>
        </p:nvSpPr>
        <p:spPr>
          <a:xfrm>
            <a:off x="324950" y="1142997"/>
            <a:ext cx="8229600" cy="54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4. </a:t>
            </a:r>
            <a:r>
              <a:rPr lang="en-US" b="1" dirty="0" err="1"/>
              <a:t>Feministické</a:t>
            </a:r>
            <a:r>
              <a:rPr lang="en-US" b="1" dirty="0"/>
              <a:t> </a:t>
            </a:r>
            <a:r>
              <a:rPr lang="en-US" b="1" dirty="0" err="1"/>
              <a:t>koncepce</a:t>
            </a:r>
            <a:endParaRPr b="1"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Interpretace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prostředku</a:t>
            </a:r>
            <a:r>
              <a:rPr lang="en-US" dirty="0"/>
              <a:t> </a:t>
            </a:r>
            <a:r>
              <a:rPr lang="en-US" dirty="0" err="1"/>
              <a:t>znevýhodnění</a:t>
            </a:r>
            <a:r>
              <a:rPr lang="en-US" dirty="0"/>
              <a:t> </a:t>
            </a:r>
            <a:r>
              <a:rPr lang="en-US" dirty="0" err="1"/>
              <a:t>ženy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Péče</a:t>
            </a:r>
            <a:r>
              <a:rPr lang="en-US" dirty="0"/>
              <a:t> </a:t>
            </a:r>
            <a:r>
              <a:rPr lang="en-US" dirty="0" err="1"/>
              <a:t>vnímána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neplacená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společností</a:t>
            </a:r>
            <a:r>
              <a:rPr lang="en-US" dirty="0"/>
              <a:t> </a:t>
            </a:r>
            <a:r>
              <a:rPr lang="en-US" dirty="0" err="1"/>
              <a:t>neoceněná</a:t>
            </a:r>
            <a:r>
              <a:rPr lang="en-US" dirty="0"/>
              <a:t>, </a:t>
            </a:r>
            <a:r>
              <a:rPr lang="en-US" dirty="0" err="1"/>
              <a:t>neviditelná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placenou</a:t>
            </a:r>
            <a:r>
              <a:rPr lang="en-US" dirty="0"/>
              <a:t> </a:t>
            </a:r>
            <a:r>
              <a:rPr lang="en-US" dirty="0" err="1"/>
              <a:t>práci</a:t>
            </a:r>
            <a:r>
              <a:rPr lang="en-US" dirty="0"/>
              <a:t>, </a:t>
            </a:r>
            <a:r>
              <a:rPr lang="en-US" dirty="0" err="1"/>
              <a:t>seberealizaci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, </a:t>
            </a:r>
            <a:r>
              <a:rPr lang="en-US" dirty="0" err="1"/>
              <a:t>vzdělávání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Proměna</a:t>
            </a:r>
            <a:r>
              <a:rPr lang="en-US" dirty="0"/>
              <a:t> </a:t>
            </a:r>
            <a:r>
              <a:rPr lang="en-US" dirty="0" err="1"/>
              <a:t>tradiční</a:t>
            </a:r>
            <a:r>
              <a:rPr lang="en-US" dirty="0"/>
              <a:t> role </a:t>
            </a:r>
            <a:r>
              <a:rPr lang="en-US" dirty="0" err="1"/>
              <a:t>mužů</a:t>
            </a:r>
            <a:r>
              <a:rPr lang="en-US" dirty="0"/>
              <a:t> a </a:t>
            </a:r>
            <a:r>
              <a:rPr lang="en-US" dirty="0" err="1"/>
              <a:t>žen</a:t>
            </a:r>
            <a:r>
              <a:rPr lang="en-US" dirty="0"/>
              <a:t> –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rovnosti</a:t>
            </a:r>
            <a:r>
              <a:rPr lang="en-US" dirty="0"/>
              <a:t> v </a:t>
            </a:r>
            <a:r>
              <a:rPr lang="en-US" dirty="0" err="1"/>
              <a:t>rodinných</a:t>
            </a:r>
            <a:r>
              <a:rPr lang="en-US" dirty="0"/>
              <a:t> </a:t>
            </a:r>
            <a:r>
              <a:rPr lang="en-US" dirty="0" err="1"/>
              <a:t>rolích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zaměstnanosti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Skandinávie</a:t>
            </a:r>
            <a:r>
              <a:rPr lang="en-US" dirty="0"/>
              <a:t>)</a:t>
            </a:r>
            <a:endParaRPr dirty="0"/>
          </a:p>
          <a:p>
            <a:pPr marL="0" indent="0" algn="r">
              <a:buNone/>
            </a:pPr>
            <a:r>
              <a:rPr lang="en-US" dirty="0"/>
              <a:t>Giddens</a:t>
            </a: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Typy rodin podle funkčnosti</a:t>
            </a:r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3600"/>
              <a:buFont typeface="Georgia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Funkční rodina </a:t>
            </a:r>
            <a:r>
              <a:rPr lang="en-US" sz="3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nenarušené, schopné zabezpečit dítěti dobrý vývoj a prosperitu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3600"/>
              <a:buFont typeface="Georgia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Problémová rodina </a:t>
            </a:r>
            <a:r>
              <a:rPr lang="en-US" sz="36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 výskytem poruch některých funkcí, které však vážněji neohrožují rodinný systém a vývoj dítěte v něm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7239000" cy="605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4000"/>
              <a:buFont typeface="Noto Sans Symbols"/>
              <a:buChar char="⦿"/>
            </a:pPr>
            <a:r>
              <a:rPr lang="en-US" sz="40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Dysfunkční rodina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s výskytem vážnějších poruch některých nebo všech rodinných funkcí, které bezprostředně ohrožují rodinu jako celek, a především vývoj dítěte</a:t>
            </a:r>
            <a:endParaRPr/>
          </a:p>
          <a:p>
            <a:pPr marL="273050" marR="0" lvl="0" indent="-27305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Noto Sans Symbols"/>
              <a:buChar char="⦿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36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Afunkční rodina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kdy poruchy jsou takového rozsahu a kvality, že rodina přestává plnit svůj základní účel. Dítěti závažným způsobem škodí, nebo dokonce ohrožuje jeho existenci. Řešením je umístění dítěte v náhradní rodinné výchově.</a:t>
            </a:r>
            <a:endParaRPr/>
          </a:p>
          <a:p>
            <a:pPr marL="273050" marR="0" lvl="0" indent="-27305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Podle Dunovského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54b2d4dea_0_65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Současné základní trendy ve vývoji rodiny (světové)</a:t>
            </a:r>
            <a:endParaRPr/>
          </a:p>
        </p:txBody>
      </p:sp>
      <p:sp>
        <p:nvSpPr>
          <p:cNvPr id="303" name="Google Shape;303;g1154b2d4dea_0_659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b="1" dirty="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Pokles</a:t>
            </a:r>
            <a:r>
              <a:rPr lang="en-US" dirty="0"/>
              <a:t> </a:t>
            </a:r>
            <a:r>
              <a:rPr lang="en-US" dirty="0" err="1"/>
              <a:t>významu</a:t>
            </a:r>
            <a:r>
              <a:rPr lang="en-US" dirty="0"/>
              <a:t> „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“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Tendence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svobodné</a:t>
            </a:r>
            <a:r>
              <a:rPr lang="en-US" dirty="0"/>
              <a:t> </a:t>
            </a:r>
            <a:r>
              <a:rPr lang="en-US" dirty="0" err="1"/>
              <a:t>volbě</a:t>
            </a:r>
            <a:r>
              <a:rPr lang="en-US" dirty="0"/>
              <a:t> </a:t>
            </a:r>
            <a:r>
              <a:rPr lang="en-US" dirty="0" err="1"/>
              <a:t>manželského</a:t>
            </a:r>
            <a:r>
              <a:rPr lang="en-US" dirty="0"/>
              <a:t> </a:t>
            </a:r>
            <a:r>
              <a:rPr lang="en-US" dirty="0" err="1"/>
              <a:t>partnera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důraz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en-US" dirty="0" err="1"/>
              <a:t>žen</a:t>
            </a:r>
            <a:r>
              <a:rPr lang="en-US" dirty="0"/>
              <a:t> v </a:t>
            </a:r>
            <a:r>
              <a:rPr lang="en-US" dirty="0" err="1"/>
              <a:t>rozhodování</a:t>
            </a:r>
            <a:r>
              <a:rPr lang="en-US" dirty="0"/>
              <a:t> o </a:t>
            </a:r>
            <a:r>
              <a:rPr lang="en-US" dirty="0" err="1"/>
              <a:t>rodinných</a:t>
            </a:r>
            <a:r>
              <a:rPr lang="en-US" dirty="0"/>
              <a:t> </a:t>
            </a:r>
            <a:r>
              <a:rPr lang="en-US" dirty="0" err="1"/>
              <a:t>záležitostech</a:t>
            </a:r>
            <a:r>
              <a:rPr lang="en-US" dirty="0"/>
              <a:t> (o </a:t>
            </a:r>
            <a:r>
              <a:rPr lang="en-US" dirty="0" err="1"/>
              <a:t>dětech</a:t>
            </a:r>
            <a:r>
              <a:rPr lang="en-US" dirty="0"/>
              <a:t>, </a:t>
            </a:r>
            <a:r>
              <a:rPr lang="en-US" dirty="0" err="1"/>
              <a:t>sňatku</a:t>
            </a:r>
            <a:r>
              <a:rPr lang="en-US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Pokles</a:t>
            </a:r>
            <a:r>
              <a:rPr lang="en-US" dirty="0"/>
              <a:t> </a:t>
            </a:r>
            <a:r>
              <a:rPr lang="en-US" dirty="0" err="1"/>
              <a:t>příbuzenských</a:t>
            </a:r>
            <a:r>
              <a:rPr lang="en-US" dirty="0"/>
              <a:t> </a:t>
            </a:r>
            <a:r>
              <a:rPr lang="en-US" dirty="0" err="1"/>
              <a:t>sňatků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Růst</a:t>
            </a:r>
            <a:r>
              <a:rPr lang="en-US" dirty="0"/>
              <a:t> </a:t>
            </a:r>
            <a:r>
              <a:rPr lang="en-US" dirty="0" err="1"/>
              <a:t>sexuální</a:t>
            </a:r>
            <a:r>
              <a:rPr lang="en-US" dirty="0"/>
              <a:t> </a:t>
            </a:r>
            <a:r>
              <a:rPr lang="en-US" dirty="0" err="1"/>
              <a:t>svobody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err="1"/>
              <a:t>Rozšiřování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  <a:r>
              <a:rPr lang="en-US" dirty="0" err="1"/>
              <a:t>dítěte</a:t>
            </a:r>
            <a:r>
              <a:rPr lang="en-US" dirty="0"/>
              <a:t> </a:t>
            </a:r>
            <a:endParaRPr dirty="0"/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Giddens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54b2d4dea_0_66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Trendy v euroamerické civilizaci</a:t>
            </a:r>
            <a:endParaRPr/>
          </a:p>
        </p:txBody>
      </p:sp>
      <p:sp>
        <p:nvSpPr>
          <p:cNvPr id="309" name="Google Shape;309;g1154b2d4dea_0_66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monogamní rodina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citový individualismus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rodina je převážně patrilineární (jméno po otci, dědictví po mužské linii)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rodina je převážně neolokální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nukleární charakter rodiny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růst počtu neúplných rodin, rozmanitost rodinných forem </a:t>
            </a:r>
            <a:endParaRPr/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Giddens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4b2d4dea_0_81"/>
          <p:cNvSpPr txBox="1">
            <a:spLocks noGrp="1"/>
          </p:cNvSpPr>
          <p:nvPr>
            <p:ph type="title"/>
          </p:nvPr>
        </p:nvSpPr>
        <p:spPr>
          <a:xfrm>
            <a:off x="457200" y="604550"/>
            <a:ext cx="8229600" cy="160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Při práci s dětmi je důležité: </a:t>
            </a:r>
            <a:r>
              <a:rPr lang="en-US" sz="1650" b="1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Věci, které my sami považujeme za samozřejmé, nemusí být vůbec samozřejmé pro druhé!</a:t>
            </a:r>
            <a:endParaRPr sz="1650" b="1">
              <a:solidFill>
                <a:srgbClr val="3A3A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Zvláště v případě práce s dětmi bychom měli reflektovat dvě věci: 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154b2d4dea_0_81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1) Rodiny jsou různé!</a:t>
            </a:r>
            <a:endParaRPr sz="1750">
              <a:solidFill>
                <a:srgbClr val="3A3A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Děti, se kterými budeme pracovat, budou pocházet z různých rodin, budou mít různou zkušenost a my bychom měli zajistit, aby se s námi všechny tyto děti cítili dobře. </a:t>
            </a:r>
            <a:endParaRPr sz="1750">
              <a:solidFill>
                <a:srgbClr val="3A3A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Osobní úkol: </a:t>
            </a:r>
            <a:r>
              <a:rPr lang="en-US" sz="1750" b="1">
                <a:solidFill>
                  <a:srgbClr val="3A3A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Zbavit se předsudků!</a:t>
            </a:r>
            <a:endParaRPr sz="1750" b="1">
              <a:solidFill>
                <a:srgbClr val="3A3A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154b2d4dea_0_81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existuje určitá normativní představa o tom, jak by rodina měla vypadat. Normy vymezující rodinu na jedné straně </a:t>
            </a:r>
            <a:r>
              <a:rPr lang="en-US" sz="1650" b="1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přispívají k dobrým věcem </a:t>
            </a: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definují, že by v rodině měla platit solidarita, kdy se ti silnější starají o ty slabší, že není možné uplatňovat vůči sobě násilí atp. </a:t>
            </a:r>
            <a:endParaRPr sz="16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Zároveň ale tyto normy mohou přispívat k </a:t>
            </a:r>
            <a:r>
              <a:rPr lang="en-US" sz="1650" b="1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nedobrým věcem </a:t>
            </a:r>
            <a:r>
              <a:rPr lang="en-US" sz="1650">
                <a:solidFill>
                  <a:srgbClr val="3A3A3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jako normalizační formička a bič na všechny, kdo normativní představě z nějakého důvodu neodpovídají. </a:t>
            </a:r>
            <a:endParaRPr sz="16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54b2d4dea_0_672"/>
          <p:cNvSpPr txBox="1">
            <a:spLocks noGrp="1"/>
          </p:cNvSpPr>
          <p:nvPr>
            <p:ph type="title"/>
          </p:nvPr>
        </p:nvSpPr>
        <p:spPr>
          <a:xfrm>
            <a:off x="457200" y="72735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Trendy v ČR</a:t>
            </a:r>
            <a:endParaRPr/>
          </a:p>
        </p:txBody>
      </p:sp>
      <p:sp>
        <p:nvSpPr>
          <p:cNvPr id="315" name="Google Shape;315;g1154b2d4dea_0_672"/>
          <p:cNvSpPr txBox="1">
            <a:spLocks noGrp="1"/>
          </p:cNvSpPr>
          <p:nvPr>
            <p:ph type="body" idx="1"/>
          </p:nvPr>
        </p:nvSpPr>
        <p:spPr>
          <a:xfrm>
            <a:off x="381625" y="1794150"/>
            <a:ext cx="85545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Snížení sňatečnosti, nesezdaných soužití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Zvýšení průměrného věku mužů a žen v době prvního sňatku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Snížení porodnosti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Zvýšení podílu dětí narozených svobodným matkám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Odkládání formálního sňatku, odkládání početí dítěte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Děti se rodí v nesezdaných soužitích, těhotenství nevěsty není důvodem ke sňatku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Plánování rodiny – snížení počtu umělých potratů</a:t>
            </a:r>
            <a:endParaRPr sz="1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54b2d4dea_0_678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bude?</a:t>
            </a:r>
            <a:endParaRPr/>
          </a:p>
        </p:txBody>
      </p:sp>
      <p:sp>
        <p:nvSpPr>
          <p:cNvPr id="321" name="Google Shape;321;g1154b2d4dea_0_678"/>
          <p:cNvSpPr txBox="1">
            <a:spLocks noGrp="1"/>
          </p:cNvSpPr>
          <p:nvPr>
            <p:ph type="body" idx="1"/>
          </p:nvPr>
        </p:nvSpPr>
        <p:spPr>
          <a:xfrm>
            <a:off x="457200" y="1927049"/>
            <a:ext cx="8229600" cy="464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Hodnota rodiny není na ústupu, spíše bude stoupat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Hodnota rodiny spočívá mj. v její ekonomické výhodnosti (v období nejistoty práce)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Solidarita mezi generacemi je ochranou proti ekonomickému neúspěchu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Děti jsou instrumentem úspěchu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Během životního běhu – rearanžování rodiny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Roste index závislosti – nárůst podílu závislých starých lidí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Konzumní orientace rodin – velí spotřebovat vše pro sebe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Nerodinný způsob života (singles) – výraz osobní volby nebo selhání (nikoli osobní, nýbrž systémové – dané uspořádáním společnosti – marginalizace, chudoba, orientace na výkon – hromadná frustrace se projevuje v užívání drog, zločinnosti, extremismu apod.)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54b2d4dea_0_68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 bude?</a:t>
            </a:r>
            <a:endParaRPr/>
          </a:p>
        </p:txBody>
      </p:sp>
      <p:sp>
        <p:nvSpPr>
          <p:cNvPr id="327" name="Google Shape;327;g1154b2d4dea_0_684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Ochrana mateřství nechráněného rodinnou domácností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Podpora závislých mladých dospělých (nezaměstnanost mladých, „mama“ hotel)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Rodiny imigrantů – socializace dětí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Rodiny etnických minorit – téma integrace dětí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Přehodnocování pojmu práce – ve vztahu k péči o děti a seniory, ve vztahu k dalším aktivitám ve prospěch komunity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54b2d4dea_0_69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úkol 1</a:t>
            </a:r>
            <a:endParaRPr/>
          </a:p>
        </p:txBody>
      </p:sp>
      <p:sp>
        <p:nvSpPr>
          <p:cNvPr id="333" name="Google Shape;333;g1154b2d4dea_0_69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K tomuto tématu si prosím přečtěte kapitolu o rodině z knihy Sociologie od Anthony Giddense. Giddens, A. 1999. Sociologie. Praha: Argo. s 158 - 181 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Udělejte si z četby výpisky, kde si zaznamenejte nejdůležitější body a pojmy z přečteného textu (max. 2 strany). </a:t>
            </a:r>
            <a:endParaRPr sz="105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567e493f5_0_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úkol na příště</a:t>
            </a:r>
            <a:endParaRPr/>
          </a:p>
        </p:txBody>
      </p:sp>
      <p:sp>
        <p:nvSpPr>
          <p:cNvPr id="339" name="Google Shape;339;g11567e493f5_0_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 err="1"/>
              <a:t>Poslechněte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knížky</a:t>
            </a:r>
            <a:r>
              <a:rPr lang="en-US" dirty="0"/>
              <a:t> z </a:t>
            </a:r>
            <a:r>
              <a:rPr lang="en-US" dirty="0" err="1"/>
              <a:t>interaktivní</a:t>
            </a:r>
            <a:r>
              <a:rPr lang="en-US" dirty="0"/>
              <a:t> </a:t>
            </a:r>
            <a:r>
              <a:rPr lang="en-US" dirty="0" err="1"/>
              <a:t>osnovy</a:t>
            </a:r>
            <a:r>
              <a:rPr lang="en-US" dirty="0"/>
              <a:t> a </a:t>
            </a:r>
            <a:r>
              <a:rPr lang="en-US" dirty="0" err="1"/>
              <a:t>zkuste</a:t>
            </a:r>
            <a:r>
              <a:rPr lang="en-US" dirty="0"/>
              <a:t> </a:t>
            </a:r>
            <a:r>
              <a:rPr lang="en-US" dirty="0" err="1"/>
              <a:t>vyhledat</a:t>
            </a:r>
            <a:r>
              <a:rPr lang="en-US" dirty="0"/>
              <a:t>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zajímavé</a:t>
            </a:r>
            <a:r>
              <a:rPr lang="en-US" dirty="0"/>
              <a:t> </a:t>
            </a:r>
            <a:r>
              <a:rPr lang="en-US" dirty="0" err="1"/>
              <a:t>knížky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ztvárněné</a:t>
            </a:r>
            <a:r>
              <a:rPr lang="en-US" dirty="0"/>
              <a:t> </a:t>
            </a:r>
            <a:r>
              <a:rPr lang="en-US" dirty="0" err="1"/>
              <a:t>příběhy</a:t>
            </a:r>
            <a:r>
              <a:rPr lang="en-US" dirty="0"/>
              <a:t> pro </a:t>
            </a:r>
            <a:r>
              <a:rPr lang="en-US" dirty="0" err="1"/>
              <a:t>děti</a:t>
            </a:r>
            <a:r>
              <a:rPr lang="en-US" dirty="0"/>
              <a:t> (filmy, </a:t>
            </a:r>
            <a:r>
              <a:rPr lang="en-US" dirty="0" err="1"/>
              <a:t>omalovánky</a:t>
            </a:r>
            <a:r>
              <a:rPr lang="en-US" dirty="0"/>
              <a:t>, </a:t>
            </a:r>
            <a:r>
              <a:rPr lang="en-US" dirty="0" err="1"/>
              <a:t>učebnice</a:t>
            </a:r>
            <a:r>
              <a:rPr lang="en-US" dirty="0"/>
              <a:t>) a </a:t>
            </a:r>
            <a:r>
              <a:rPr lang="en-US" dirty="0" err="1"/>
              <a:t>přemýšlejte</a:t>
            </a:r>
            <a:r>
              <a:rPr lang="en-US" dirty="0"/>
              <a:t> o tom, jak </a:t>
            </a:r>
            <a:r>
              <a:rPr lang="en-US" dirty="0" err="1"/>
              <a:t>byste</a:t>
            </a:r>
            <a:r>
              <a:rPr lang="en-US" dirty="0"/>
              <a:t> </a:t>
            </a:r>
            <a:r>
              <a:rPr lang="en-US" dirty="0" err="1"/>
              <a:t>téma</a:t>
            </a:r>
            <a:r>
              <a:rPr lang="en-US" dirty="0"/>
              <a:t> </a:t>
            </a:r>
            <a:r>
              <a:rPr lang="en-US" dirty="0" err="1"/>
              <a:t>rodiny</a:t>
            </a:r>
            <a:r>
              <a:rPr lang="en-US" dirty="0"/>
              <a:t> </a:t>
            </a:r>
            <a:r>
              <a:rPr lang="en-US" dirty="0" err="1"/>
              <a:t>otevřeli</a:t>
            </a:r>
            <a:r>
              <a:rPr lang="en-US" dirty="0"/>
              <a:t> s </a:t>
            </a:r>
            <a:r>
              <a:rPr lang="en-US" dirty="0" err="1"/>
              <a:t>dětmi</a:t>
            </a:r>
            <a:r>
              <a:rPr lang="en-US" dirty="0"/>
              <a:t> </a:t>
            </a:r>
            <a:r>
              <a:rPr lang="en-US" dirty="0" err="1"/>
              <a:t>vy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Family book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knížka</a:t>
            </a:r>
            <a:r>
              <a:rPr lang="en-US" dirty="0"/>
              <a:t> And Tango Makes Three.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Podívejte</a:t>
            </a:r>
            <a:r>
              <a:rPr lang="en-US" dirty="0"/>
              <a:t> se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dokumentární</a:t>
            </a:r>
            <a:r>
              <a:rPr lang="en-US" dirty="0"/>
              <a:t> film </a:t>
            </a:r>
            <a:r>
              <a:rPr lang="en-US" dirty="0" err="1"/>
              <a:t>Nerodič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minuta</a:t>
            </a:r>
            <a:r>
              <a:rPr lang="en-US" dirty="0"/>
              <a:t> </a:t>
            </a:r>
            <a:r>
              <a:rPr lang="en-US" dirty="0" err="1"/>
              <a:t>života</a:t>
            </a:r>
            <a:endParaRPr sz="1050" dirty="0">
              <a:solidFill>
                <a:srgbClr val="3A3A3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54b2d4dea_0_69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1154b2d4dea_0_69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Děkuji za pozornost.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154b2d4dea_0_65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Použitá literatura </a:t>
            </a:r>
            <a:endParaRPr/>
          </a:p>
        </p:txBody>
      </p:sp>
      <p:sp>
        <p:nvSpPr>
          <p:cNvPr id="351" name="Google Shape;351;g1154b2d4dea_0_652"/>
          <p:cNvSpPr txBox="1">
            <a:spLocks noGrp="1"/>
          </p:cNvSpPr>
          <p:nvPr>
            <p:ph type="body" idx="1"/>
          </p:nvPr>
        </p:nvSpPr>
        <p:spPr>
          <a:xfrm>
            <a:off x="457200" y="22098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Giddens, A. 1999. Sociologie. Praha: Argo. s 158 - 181 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Matějček, Z. 1992. Dítě a rodina v psychologickém poradenství. Praha: SPN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Matoušek, O. 2003. Rodina jako instituce a vztahová síť. Praha: Sociologické nakladatelství SLON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Možný, I. 2006. Rodina a společnost. Praha: Sociologické nakladatelství SLON</a:t>
            </a: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4b2d4dea_0_88"/>
          <p:cNvSpPr txBox="1">
            <a:spLocks noGrp="1"/>
          </p:cNvSpPr>
          <p:nvPr>
            <p:ph type="title"/>
          </p:nvPr>
        </p:nvSpPr>
        <p:spPr>
          <a:xfrm>
            <a:off x="457200" y="821825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pohled na rodinu z různých úhlů</a:t>
            </a:r>
            <a:endParaRPr/>
          </a:p>
        </p:txBody>
      </p:sp>
      <p:sp>
        <p:nvSpPr>
          <p:cNvPr id="121" name="Google Shape;121;g1154b2d4dea_0_88"/>
          <p:cNvSpPr txBox="1">
            <a:spLocks noGrp="1"/>
          </p:cNvSpPr>
          <p:nvPr>
            <p:ph type="body" idx="1"/>
          </p:nvPr>
        </p:nvSpPr>
        <p:spPr>
          <a:xfrm>
            <a:off x="457200" y="2036624"/>
            <a:ext cx="8229600" cy="46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400"/>
              <a:t>Napadá vás jiný pohled na rodinu?</a:t>
            </a:r>
            <a:endParaRPr sz="3400"/>
          </a:p>
        </p:txBody>
      </p:sp>
      <p:grpSp>
        <p:nvGrpSpPr>
          <p:cNvPr id="122" name="Google Shape;122;g1154b2d4dea_0_88"/>
          <p:cNvGrpSpPr/>
          <p:nvPr/>
        </p:nvGrpSpPr>
        <p:grpSpPr>
          <a:xfrm>
            <a:off x="1592988" y="3635698"/>
            <a:ext cx="5957975" cy="643500"/>
            <a:chOff x="1593000" y="2322568"/>
            <a:chExt cx="5957975" cy="643500"/>
          </a:xfrm>
        </p:grpSpPr>
        <p:sp>
          <p:nvSpPr>
            <p:cNvPr id="123" name="Google Shape;123;g1154b2d4dea_0_8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4" name="Google Shape;124;g1154b2d4dea_0_8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5" name="Google Shape;125;g1154b2d4dea_0_8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6" name="Google Shape;126;g1154b2d4dea_0_8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historie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g1154b2d4dea_0_8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28" name="Google Shape;128;g1154b2d4dea_0_8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9" name="Google Shape;129;g1154b2d4dea_0_8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vývoj od tradiční rodiny přes moderní k postmoderní v historickém a kulturním kontextu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" name="Google Shape;130;g1154b2d4dea_0_88"/>
          <p:cNvGrpSpPr/>
          <p:nvPr/>
        </p:nvGrpSpPr>
        <p:grpSpPr>
          <a:xfrm>
            <a:off x="1592988" y="2986380"/>
            <a:ext cx="5957975" cy="643500"/>
            <a:chOff x="1593000" y="2322568"/>
            <a:chExt cx="5957975" cy="643500"/>
          </a:xfrm>
        </p:grpSpPr>
        <p:sp>
          <p:nvSpPr>
            <p:cNvPr id="131" name="Google Shape;131;g1154b2d4dea_0_8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2" name="Google Shape;132;g1154b2d4dea_0_8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3" name="Google Shape;133;g1154b2d4dea_0_8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4" name="Google Shape;134;g1154b2d4dea_0_8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právo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g1154b2d4dea_0_8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36" name="Google Shape;136;g1154b2d4dea_0_8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7" name="Google Shape;137;g1154b2d4dea_0_8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sociální instituce, Občanský zákoník - sňatky, rozvody,,,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8" name="Google Shape;138;g1154b2d4dea_0_88"/>
          <p:cNvGrpSpPr/>
          <p:nvPr/>
        </p:nvGrpSpPr>
        <p:grpSpPr>
          <a:xfrm>
            <a:off x="1592988" y="2337052"/>
            <a:ext cx="5957975" cy="643500"/>
            <a:chOff x="1593000" y="2322568"/>
            <a:chExt cx="5957975" cy="643500"/>
          </a:xfrm>
        </p:grpSpPr>
        <p:sp>
          <p:nvSpPr>
            <p:cNvPr id="139" name="Google Shape;139;g1154b2d4dea_0_8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0" name="Google Shape;140;g1154b2d4dea_0_8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1" name="Google Shape;141;g1154b2d4dea_0_8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2" name="Google Shape;142;g1154b2d4dea_0_8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sociologie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g1154b2d4dea_0_8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4" name="Google Shape;144;g1154b2d4dea_0_8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45" name="Google Shape;145;g1154b2d4dea_0_8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sociální jednotka spojená pokrevním příbuzenstvím, sňatkem,,,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g1154b2d4dea_0_88"/>
          <p:cNvGrpSpPr/>
          <p:nvPr/>
        </p:nvGrpSpPr>
        <p:grpSpPr>
          <a:xfrm>
            <a:off x="1593000" y="4285023"/>
            <a:ext cx="5957975" cy="643500"/>
            <a:chOff x="1593000" y="2322568"/>
            <a:chExt cx="5957975" cy="643500"/>
          </a:xfrm>
        </p:grpSpPr>
        <p:sp>
          <p:nvSpPr>
            <p:cNvPr id="147" name="Google Shape;147;g1154b2d4dea_0_8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8" name="Google Shape;148;g1154b2d4dea_0_8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49" name="Google Shape;149;g1154b2d4dea_0_8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0" name="Google Shape;150;g1154b2d4dea_0_8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psychologie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1154b2d4dea_0_8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2" name="Google Shape;152;g1154b2d4dea_0_8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53" name="Google Shape;153;g1154b2d4dea_0_8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prostor k uspokojení základních bio-psycho-sociálních potřeb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Google Shape;154;g1154b2d4dea_0_88"/>
          <p:cNvGrpSpPr/>
          <p:nvPr/>
        </p:nvGrpSpPr>
        <p:grpSpPr>
          <a:xfrm>
            <a:off x="1592988" y="4934348"/>
            <a:ext cx="5957975" cy="643500"/>
            <a:chOff x="1593000" y="2322568"/>
            <a:chExt cx="5957975" cy="643500"/>
          </a:xfrm>
        </p:grpSpPr>
        <p:sp>
          <p:nvSpPr>
            <p:cNvPr id="155" name="Google Shape;155;g1154b2d4dea_0_8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6" name="Google Shape;156;g1154b2d4dea_0_8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7" name="Google Shape;157;g1154b2d4dea_0_8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8" name="Google Shape;158;g1154b2d4dea_0_8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pedagogika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g1154b2d4dea_0_8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0" name="Google Shape;160;g1154b2d4dea_0_8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3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61" name="Google Shape;161;g1154b2d4dea_0_8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400"/>
                <a:buFont typeface="Roboto"/>
                <a:buChar char="●"/>
              </a:pPr>
              <a:r>
                <a:rPr lang="en-US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předmět zájmu: výchovná funkce rodiny</a:t>
              </a:r>
              <a:endParaRPr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Rodina</a:t>
            </a:r>
            <a:endParaRPr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= nejdůležitější soc. skupina a instituce, která je základním článkem soc. struktury a zákl. ekonomickou jednotkou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Rodina jako systém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Prvky systému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lidé ve VZÁJEMNÝCH INTERAKCÍCH (ne lidé sami)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Chování každého jednotlivce ovlivňuje ostatní.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Systém má své subsystémy (děti, prarodiče...) = „porucha“ v jednom ovlivňuje celý systém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395287" y="474662"/>
            <a:ext cx="8229600" cy="638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RODINA (mikrosystém) = 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ŠIRŠÍ  SPOLEČENSTVÍ (mezosystém) =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SPOLEČNOST (makrosystém)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 rámci rodiny se vytváří </a:t>
            </a: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podsystémy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(rodiče, matka+dcera, otec+děti, manželé, sourozenci)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Změny systému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KONTINUÁLNÍ             DISKONTINUÁLNÍ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(pozvolné – stárnutí)     (události - rozvod)</a:t>
            </a:r>
            <a:endParaRPr/>
          </a:p>
        </p:txBody>
      </p:sp>
      <p:sp>
        <p:nvSpPr>
          <p:cNvPr id="173" name="Google Shape;173;p5"/>
          <p:cNvSpPr/>
          <p:nvPr/>
        </p:nvSpPr>
        <p:spPr>
          <a:xfrm>
            <a:off x="2879725" y="1794212"/>
            <a:ext cx="4465500" cy="25923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Společnost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708400" y="2492375"/>
            <a:ext cx="2808287" cy="165735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Širší rodina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284662" y="3213100"/>
            <a:ext cx="1582737" cy="720725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72390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Sociální síť rodiny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57200" y="1214437"/>
            <a:ext cx="7543800" cy="524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Schopnost rodiny vychovávat děti a vyrovnávat se s těžkostmi je závislá na tom, jak je rodina napojena na své sociální okolí.</a:t>
            </a:r>
            <a:endParaRPr/>
          </a:p>
          <a:p>
            <a:pPr marL="365125" marR="0" lvl="0" indent="-77786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Sociální síť rodiny = koalice rodin na sobě závislých, do níž se někdy počítají ještě nepříbuzní lidé (přátelé, známí)</a:t>
            </a:r>
            <a:endParaRPr/>
          </a:p>
          <a:p>
            <a:pPr marL="365125" marR="0" lvl="0" indent="-77786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Obecně platí: duševní i tělesné zdraví je závislé na vazbách v rodině. Mnohé aspekty prosperity jsou závislé na vazbách v širší rodině.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571500"/>
            <a:ext cx="7239000" cy="588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„Systém musí být vůči svému prostředí </a:t>
            </a: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ohraničen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aby se v něm nerozpustil.“</a:t>
            </a:r>
            <a:endParaRPr/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(zvenči, ale také uvnitř – jasné hranice)</a:t>
            </a:r>
            <a:endParaRPr/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Nejasné hranice vedou k prolnutí a znečitelnění kompetencí (nediferencovaná masa rodinných já - Bowen)</a:t>
            </a:r>
            <a:endParaRPr/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„Zároveň musí s okolím komunikovat, aby nezanikl.“</a:t>
            </a:r>
            <a:endParaRPr/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(komunikace má obsahový a vztahový aspekt)</a:t>
            </a:r>
            <a:endParaRPr/>
          </a:p>
          <a:p>
            <a:pPr marL="365125" marR="0" lvl="0" indent="-255587" algn="just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„Systém se udržuje v ustáleném stavu pomocí zpětných vazeb.“</a:t>
            </a:r>
            <a:endParaRPr/>
          </a:p>
          <a:p>
            <a:pPr marL="365125" marR="0" lvl="0" indent="-25558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BD0D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(Matoušek, 2003, s. 77)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154b2d4dea_0_11"/>
          <p:cNvSpPr txBox="1">
            <a:spLocks noGrp="1"/>
          </p:cNvSpPr>
          <p:nvPr>
            <p:ph type="title" idx="4294967295"/>
          </p:nvPr>
        </p:nvSpPr>
        <p:spPr>
          <a:xfrm>
            <a:off x="457200" y="320675"/>
            <a:ext cx="72390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 sz="3800" b="1" i="0" u="none" strike="noStrike" cap="none">
                <a:highlight>
                  <a:schemeClr val="lt1"/>
                </a:highlight>
                <a:latin typeface="Trebuchet MS"/>
                <a:ea typeface="Trebuchet MS"/>
                <a:cs typeface="Trebuchet MS"/>
                <a:sym typeface="Trebuchet MS"/>
              </a:rPr>
              <a:t>INTERAKCE</a:t>
            </a:r>
            <a:endParaRPr sz="3800" b="1" i="0" u="none" strike="noStrike" cap="none"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g1154b2d4dea_0_1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7615200" cy="5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Vztahy v rodině jsou definovány pravidly.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(Kdo se má ke komu jak chovat.)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Pravidla se projevují </a:t>
            </a: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 komunikačních stereotypech rodiny.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1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Výzkumy rodinných interakcí se zaměřují na tyto kategorie: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Jasnost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Téma </a:t>
            </a: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(návaznost jednotlivých témat na sebe)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Svěřování</a:t>
            </a: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(mluvčího i druhého, popř. odmítnutí)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Souhlas</a:t>
            </a: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(jednoznačný, nejednoznačný)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lang="en-US" sz="2600" b="0" i="0" u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Vzájemné vztahy </a:t>
            </a:r>
            <a:r>
              <a:rPr lang="en-US" sz="2600" b="0" i="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(negativní, pozitivní, neutrální)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Urbanistický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istický">
  <a:themeElements>
    <a:clrScheme name="Tok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Microsoft Office PowerPoint</Application>
  <PresentationFormat>Předvádění na obrazovce (4:3)</PresentationFormat>
  <Paragraphs>226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Roboto Medium</vt:lpstr>
      <vt:lpstr>Roboto Thin</vt:lpstr>
      <vt:lpstr>Trebuchet MS</vt:lpstr>
      <vt:lpstr>Georgia</vt:lpstr>
      <vt:lpstr>Noto Sans Symbols</vt:lpstr>
      <vt:lpstr>Calibri</vt:lpstr>
      <vt:lpstr>Roboto</vt:lpstr>
      <vt:lpstr>1_Urbanistický</vt:lpstr>
      <vt:lpstr>Urbanistický</vt:lpstr>
      <vt:lpstr>VÝCHOVA  V  RODINĚ Co je to rodina?</vt:lpstr>
      <vt:lpstr>Rodina?</vt:lpstr>
      <vt:lpstr>Při práci s dětmi je důležité: Věci, které my sami považujeme za samozřejmé, nemusí být vůbec samozřejmé pro druhé! Zvláště v případě práce s dětmi bychom měli reflektovat dvě věci: </vt:lpstr>
      <vt:lpstr>pohled na rodinu z různých úhlů</vt:lpstr>
      <vt:lpstr>Rodina</vt:lpstr>
      <vt:lpstr>Prezentace aplikace PowerPoint</vt:lpstr>
      <vt:lpstr>Sociální síť rodiny</vt:lpstr>
      <vt:lpstr>Prezentace aplikace PowerPoint</vt:lpstr>
      <vt:lpstr>INTERAKCE</vt:lpstr>
      <vt:lpstr>KOMUNIKACE</vt:lpstr>
      <vt:lpstr>Struktura rodiny</vt:lpstr>
      <vt:lpstr>Formy rodiny</vt:lpstr>
      <vt:lpstr>Neúplná rodina</vt:lpstr>
      <vt:lpstr>Prezentace aplikace PowerPoint</vt:lpstr>
      <vt:lpstr>Prezentace aplikace PowerPoint</vt:lpstr>
      <vt:lpstr>Prezentace aplikace PowerPoint</vt:lpstr>
      <vt:lpstr>Prezentace aplikace PowerPoint</vt:lpstr>
      <vt:lpstr>2. Funkce rodiny (polyfunkčnost)</vt:lpstr>
      <vt:lpstr>SOCIALIZACE</vt:lpstr>
      <vt:lpstr>úkol</vt:lpstr>
      <vt:lpstr>Funkce rodiny k úspěšné socializaci (viz Helus)</vt:lpstr>
      <vt:lpstr>Rodina z pohledu psychologie</vt:lpstr>
      <vt:lpstr>Pojetí (interpretace) rodiny</vt:lpstr>
      <vt:lpstr>Prezentace aplikace PowerPoint</vt:lpstr>
      <vt:lpstr>Prezentace aplikace PowerPoint</vt:lpstr>
      <vt:lpstr>Typy rodin podle funkčnosti</vt:lpstr>
      <vt:lpstr>Prezentace aplikace PowerPoint</vt:lpstr>
      <vt:lpstr>Současné základní trendy ve vývoji rodiny (světové)</vt:lpstr>
      <vt:lpstr>Trendy v euroamerické civilizaci</vt:lpstr>
      <vt:lpstr>Trendy v ČR</vt:lpstr>
      <vt:lpstr>Co bude?</vt:lpstr>
      <vt:lpstr>Co bude?</vt:lpstr>
      <vt:lpstr>úkol 1</vt:lpstr>
      <vt:lpstr>úkol na příště</vt:lpstr>
      <vt:lpstr>Prezentace aplikace PowerPoint</vt:lpstr>
      <vt:lpstr>Použitá 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 V  RODINĚ Co je to rodina?</dc:title>
  <dc:creator>JITKA</dc:creator>
  <cp:lastModifiedBy>Dominik Grůza</cp:lastModifiedBy>
  <cp:revision>1</cp:revision>
  <dcterms:created xsi:type="dcterms:W3CDTF">2004-10-10T21:23:57Z</dcterms:created>
  <dcterms:modified xsi:type="dcterms:W3CDTF">2022-03-03T08:38:25Z</dcterms:modified>
</cp:coreProperties>
</file>