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</p:sldIdLst>
  <p:sldSz cy="6858000" cx="9144000"/>
  <p:notesSz cx="6858000" cy="994567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i8Q5CDTNAlZN6XaCLcFtfpmN1eu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745925"/>
            <a:ext cx="4572225" cy="372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143225" y="745925"/>
            <a:ext cx="4572225" cy="372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54b2d4dea_0_0:notes"/>
          <p:cNvSpPr txBox="1"/>
          <p:nvPr>
            <p:ph idx="1" type="body"/>
          </p:nvPr>
        </p:nvSpPr>
        <p:spPr>
          <a:xfrm>
            <a:off x="685800" y="4724175"/>
            <a:ext cx="5486400" cy="44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g1154b2d4dea_0_0:notes"/>
          <p:cNvSpPr/>
          <p:nvPr>
            <p:ph idx="2" type="sldImg"/>
          </p:nvPr>
        </p:nvSpPr>
        <p:spPr>
          <a:xfrm>
            <a:off x="1143225" y="745925"/>
            <a:ext cx="4572300" cy="37296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724175"/>
            <a:ext cx="5486400" cy="447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/>
          <p:nvPr>
            <p:ph idx="2" type="sldImg"/>
          </p:nvPr>
        </p:nvSpPr>
        <p:spPr>
          <a:xfrm>
            <a:off x="1143225" y="745925"/>
            <a:ext cx="4572225" cy="372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0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0"/>
          <p:cNvSpPr txBox="1"/>
          <p:nvPr>
            <p:ph idx="1" type="subTitle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5" name="Google Shape;25;p40"/>
          <p:cNvSpPr txBox="1"/>
          <p:nvPr>
            <p:ph idx="10" type="dt"/>
          </p:nvPr>
        </p:nvSpPr>
        <p:spPr>
          <a:xfrm>
            <a:off x="6705600" y="4206875"/>
            <a:ext cx="9604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0"/>
          <p:cNvSpPr txBox="1"/>
          <p:nvPr>
            <p:ph idx="11" type="ftr"/>
          </p:nvPr>
        </p:nvSpPr>
        <p:spPr>
          <a:xfrm>
            <a:off x="5410200" y="4205287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0"/>
          <p:cNvSpPr txBox="1"/>
          <p:nvPr>
            <p:ph idx="12" type="sldNum"/>
          </p:nvPr>
        </p:nvSpPr>
        <p:spPr>
          <a:xfrm>
            <a:off x="8320087" y="1587"/>
            <a:ext cx="747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2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2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0" name="Google Shape;50;p42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42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42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type="vertTitleAndTx">
  <p:cSld name="VERTICAL_TITLE_AND_VERTICAL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3"/>
          <p:cNvSpPr txBox="1"/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43"/>
          <p:cNvSpPr txBox="1"/>
          <p:nvPr>
            <p:ph idx="1" type="body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6" name="Google Shape;56;p43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43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43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4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44"/>
          <p:cNvSpPr txBox="1"/>
          <p:nvPr>
            <p:ph idx="1" type="body"/>
          </p:nvPr>
        </p:nvSpPr>
        <p:spPr>
          <a:xfrm rot="5400000">
            <a:off x="2409825" y="296862"/>
            <a:ext cx="432435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2" name="Google Shape;62;p44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4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4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/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5"/>
          <p:cNvSpPr/>
          <p:nvPr>
            <p:ph idx="2" type="pic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cap="flat" cmpd="sng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rotWithShape="0" algn="tl" dir="4800000" dist="31750">
              <a:srgbClr val="000000">
                <a:alpha val="23921"/>
              </a:srgbClr>
            </a:outerShdw>
          </a:effectLst>
        </p:spPr>
      </p:sp>
      <p:sp>
        <p:nvSpPr>
          <p:cNvPr id="68" name="Google Shape;68;p45"/>
          <p:cNvSpPr txBox="1"/>
          <p:nvPr>
            <p:ph idx="1" type="body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4570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9" name="Google Shape;69;p45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5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5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/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b="1"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6"/>
          <p:cNvSpPr txBox="1"/>
          <p:nvPr>
            <p:ph idx="1" type="body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5" name="Google Shape;75;p46"/>
          <p:cNvSpPr txBox="1"/>
          <p:nvPr>
            <p:ph idx="2" type="body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6" name="Google Shape;76;p46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6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6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7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47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7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8"/>
          <p:cNvSpPr txBox="1"/>
          <p:nvPr>
            <p:ph idx="1" type="body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48"/>
          <p:cNvSpPr txBox="1"/>
          <p:nvPr>
            <p:ph idx="2" type="body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7" name="Google Shape;87;p48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8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48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části" type="secHead">
  <p:cSld name="SECTION_HEAD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9"/>
          <p:cNvSpPr txBox="1"/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b="1" sz="4300" cap="none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49"/>
          <p:cNvSpPr txBox="1"/>
          <p:nvPr>
            <p:ph idx="1" type="body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100"/>
              <a:buNone/>
              <a:defRPr b="0" sz="21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3" name="Google Shape;93;p49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49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49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9"/>
          <p:cNvSpPr txBox="1"/>
          <p:nvPr/>
        </p:nvSpPr>
        <p:spPr>
          <a:xfrm flipH="1" rot="10800000">
            <a:off x="5410200" y="3810000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39"/>
          <p:cNvSpPr txBox="1"/>
          <p:nvPr/>
        </p:nvSpPr>
        <p:spPr>
          <a:xfrm flipH="1" rot="10800000">
            <a:off x="5410200" y="3897312"/>
            <a:ext cx="3733800" cy="192087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39"/>
          <p:cNvSpPr txBox="1"/>
          <p:nvPr/>
        </p:nvSpPr>
        <p:spPr>
          <a:xfrm flipH="1" rot="10800000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9;p39"/>
          <p:cNvSpPr txBox="1"/>
          <p:nvPr/>
        </p:nvSpPr>
        <p:spPr>
          <a:xfrm flipH="1" rot="10800000">
            <a:off x="5410200" y="4164012"/>
            <a:ext cx="1965325" cy="19050"/>
          </a:xfrm>
          <a:prstGeom prst="rect">
            <a:avLst/>
          </a:prstGeom>
          <a:solidFill>
            <a:schemeClr val="accent2">
              <a:alpha val="5882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39"/>
          <p:cNvSpPr txBox="1"/>
          <p:nvPr/>
        </p:nvSpPr>
        <p:spPr>
          <a:xfrm flipH="1" rot="10800000">
            <a:off x="5410200" y="4198937"/>
            <a:ext cx="1965325" cy="9525"/>
          </a:xfrm>
          <a:prstGeom prst="rect">
            <a:avLst/>
          </a:prstGeom>
          <a:solidFill>
            <a:schemeClr val="accent2">
              <a:alpha val="6392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9"/>
          <p:cNvSpPr/>
          <p:nvPr/>
        </p:nvSpPr>
        <p:spPr>
          <a:xfrm>
            <a:off x="5410200" y="3962400"/>
            <a:ext cx="3063875" cy="26987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9"/>
          <p:cNvSpPr/>
          <p:nvPr/>
        </p:nvSpPr>
        <p:spPr>
          <a:xfrm>
            <a:off x="7377112" y="4060825"/>
            <a:ext cx="1600200" cy="365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39"/>
          <p:cNvSpPr txBox="1"/>
          <p:nvPr/>
        </p:nvSpPr>
        <p:spPr>
          <a:xfrm>
            <a:off x="0" y="3649662"/>
            <a:ext cx="9144000" cy="244475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39"/>
          <p:cNvSpPr txBox="1"/>
          <p:nvPr/>
        </p:nvSpPr>
        <p:spPr>
          <a:xfrm>
            <a:off x="0" y="3675062"/>
            <a:ext cx="9144000" cy="1412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39"/>
          <p:cNvSpPr txBox="1"/>
          <p:nvPr/>
        </p:nvSpPr>
        <p:spPr>
          <a:xfrm flipH="1" rot="10800000">
            <a:off x="6413500" y="3643312"/>
            <a:ext cx="2730500" cy="247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39"/>
          <p:cNvSpPr txBox="1"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39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" name="Google Shape;18;p39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D0D9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D0D9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rgbClr val="0BD0D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9" name="Google Shape;19;p39"/>
          <p:cNvSpPr txBox="1"/>
          <p:nvPr>
            <p:ph idx="10" type="dt"/>
          </p:nvPr>
        </p:nvSpPr>
        <p:spPr>
          <a:xfrm>
            <a:off x="6705600" y="4206875"/>
            <a:ext cx="96043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9"/>
          <p:cNvSpPr txBox="1"/>
          <p:nvPr>
            <p:ph idx="11" type="ftr"/>
          </p:nvPr>
        </p:nvSpPr>
        <p:spPr>
          <a:xfrm>
            <a:off x="5410200" y="4205287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9"/>
          <p:cNvSpPr txBox="1"/>
          <p:nvPr>
            <p:ph idx="12" type="sldNum"/>
          </p:nvPr>
        </p:nvSpPr>
        <p:spPr>
          <a:xfrm>
            <a:off x="8320087" y="1587"/>
            <a:ext cx="7477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1"/>
          <p:cNvSpPr txBox="1"/>
          <p:nvPr/>
        </p:nvSpPr>
        <p:spPr>
          <a:xfrm>
            <a:off x="0" y="366712"/>
            <a:ext cx="9144000" cy="84137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41"/>
          <p:cNvSpPr txBox="1"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41"/>
          <p:cNvSpPr txBox="1"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41"/>
          <p:cNvSpPr txBox="1"/>
          <p:nvPr/>
        </p:nvSpPr>
        <p:spPr>
          <a:xfrm flipH="1" rot="10800000">
            <a:off x="5410200" y="360362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1"/>
          <p:cNvSpPr txBox="1"/>
          <p:nvPr/>
        </p:nvSpPr>
        <p:spPr>
          <a:xfrm flipH="1" rot="10800000">
            <a:off x="5410200" y="439737"/>
            <a:ext cx="3733800" cy="180975"/>
          </a:xfrm>
          <a:prstGeom prst="rect">
            <a:avLst/>
          </a:prstGeom>
          <a:solidFill>
            <a:schemeClr val="accent2">
              <a:alpha val="49019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41"/>
          <p:cNvSpPr/>
          <p:nvPr/>
        </p:nvSpPr>
        <p:spPr>
          <a:xfrm>
            <a:off x="5407025" y="496887"/>
            <a:ext cx="3063875" cy="28575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41"/>
          <p:cNvSpPr/>
          <p:nvPr/>
        </p:nvSpPr>
        <p:spPr>
          <a:xfrm>
            <a:off x="7373937" y="588962"/>
            <a:ext cx="1600200" cy="3651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41"/>
          <p:cNvSpPr txBox="1"/>
          <p:nvPr/>
        </p:nvSpPr>
        <p:spPr>
          <a:xfrm>
            <a:off x="9085262" y="-1587"/>
            <a:ext cx="57150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1"/>
          <p:cNvSpPr txBox="1"/>
          <p:nvPr/>
        </p:nvSpPr>
        <p:spPr>
          <a:xfrm>
            <a:off x="9043987" y="-1587"/>
            <a:ext cx="2857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41"/>
          <p:cNvSpPr txBox="1"/>
          <p:nvPr/>
        </p:nvSpPr>
        <p:spPr>
          <a:xfrm>
            <a:off x="9024937" y="-1587"/>
            <a:ext cx="9525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41"/>
          <p:cNvSpPr txBox="1"/>
          <p:nvPr/>
        </p:nvSpPr>
        <p:spPr>
          <a:xfrm>
            <a:off x="8975725" y="-1587"/>
            <a:ext cx="26987" cy="6207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1"/>
          <p:cNvSpPr txBox="1"/>
          <p:nvPr/>
        </p:nvSpPr>
        <p:spPr>
          <a:xfrm>
            <a:off x="8915400" y="0"/>
            <a:ext cx="55562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41"/>
          <p:cNvSpPr txBox="1"/>
          <p:nvPr/>
        </p:nvSpPr>
        <p:spPr>
          <a:xfrm>
            <a:off x="8874125" y="0"/>
            <a:ext cx="7937" cy="5857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41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3" name="Google Shape;43;p41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D0D9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D0D9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rgbClr val="0BD0D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4" name="Google Shape;44;p41"/>
          <p:cNvSpPr txBox="1"/>
          <p:nvPr>
            <p:ph idx="10" type="dt"/>
          </p:nvPr>
        </p:nvSpPr>
        <p:spPr>
          <a:xfrm>
            <a:off x="6586537" y="612775"/>
            <a:ext cx="9572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41"/>
          <p:cNvSpPr txBox="1"/>
          <p:nvPr>
            <p:ph idx="11" type="ftr"/>
          </p:nvPr>
        </p:nvSpPr>
        <p:spPr>
          <a:xfrm>
            <a:off x="5257800" y="612775"/>
            <a:ext cx="13255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41"/>
          <p:cNvSpPr txBox="1"/>
          <p:nvPr>
            <p:ph idx="12" type="sldNum"/>
          </p:nvPr>
        </p:nvSpPr>
        <p:spPr>
          <a:xfrm>
            <a:off x="8174037" y="1587"/>
            <a:ext cx="7620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hyperlink" Target="https://is.muni.cz/auth/el/ped/jaro2022/XPPp05/index.qwarp?fakulta=1441;obdobi=8264;predmet=1360138;qurl=%2Fel%2Fped%2Fjaro2022%2FXPPp05%2Findex.qwarp;prejit=8646633" TargetMode="External"/><Relationship Id="rId10" Type="http://schemas.openxmlformats.org/officeDocument/2006/relationships/hyperlink" Target="https://is.muni.cz/auth/el/ped/jaro2022/XPPp05/index.qwarp?fakulta=1441;obdobi=8264;predmet=1360138;qurl=%2Fel%2Fped%2Fjaro2022%2FXPPp05%2Findex.qwarp;prejit=8646632" TargetMode="External"/><Relationship Id="rId13" Type="http://schemas.openxmlformats.org/officeDocument/2006/relationships/hyperlink" Target="https://is.muni.cz/auth/el/ped/jaro2022/XPPp05/index.qwarp?fakulta=1441;obdobi=8264;predmet=1360138;qurl=%2Fel%2Fped%2Fjaro2022%2FXPPp05%2Findex.qwarp;prejit=8646634" TargetMode="External"/><Relationship Id="rId12" Type="http://schemas.openxmlformats.org/officeDocument/2006/relationships/hyperlink" Target="https://is.muni.cz/auth/el/ped/jaro2022/XPPp05/index.qwarp?fakulta=1441;obdobi=8264;predmet=1360138;qurl=%2Fel%2Fped%2Fjaro2022%2FXPPp05%2Findex.qwarp;prejit=8646633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is.muni.cz/auth/el/ped/jaro2022/XPPp05/index.qwarp?fakulta=1441;obdobi=8264;predmet=1360138;qurl=%2Fel%2Fped%2Fjaro2022%2FXPPp05%2Findex.qwarp;prejit=8646629" TargetMode="External"/><Relationship Id="rId4" Type="http://schemas.openxmlformats.org/officeDocument/2006/relationships/hyperlink" Target="https://is.muni.cz/auth/el/ped/jaro2022/XPPp05/index.qwarp?fakulta=1441;obdobi=8264;predmet=1360138;qurl=%2Fel%2Fped%2Fjaro2022%2FXPPp05%2Findex.qwarp;prejit=8646629" TargetMode="External"/><Relationship Id="rId9" Type="http://schemas.openxmlformats.org/officeDocument/2006/relationships/hyperlink" Target="https://is.muni.cz/auth/el/ped/jaro2022/XPPp05/index.qwarp?fakulta=1441;obdobi=8264;predmet=1360138;qurl=%2Fel%2Fped%2Fjaro2022%2FXPPp05%2Findex.qwarp;prejit=8646632" TargetMode="External"/><Relationship Id="rId5" Type="http://schemas.openxmlformats.org/officeDocument/2006/relationships/hyperlink" Target="https://is.muni.cz/auth/el/ped/jaro2022/XPPp05/index.qwarp?fakulta=1441;obdobi=8264;predmet=1360138;qurl=%2Fel%2Fped%2Fjaro2022%2FXPPp05%2Findex.qwarp;prejit=8646630" TargetMode="External"/><Relationship Id="rId6" Type="http://schemas.openxmlformats.org/officeDocument/2006/relationships/hyperlink" Target="https://is.muni.cz/auth/el/ped/jaro2022/XPPp05/index.qwarp?fakulta=1441;obdobi=8264;predmet=1360138;qurl=%2Fel%2Fped%2Fjaro2022%2FXPPp05%2Findex.qwarp;prejit=8646630" TargetMode="External"/><Relationship Id="rId7" Type="http://schemas.openxmlformats.org/officeDocument/2006/relationships/hyperlink" Target="https://is.muni.cz/auth/el/ped/jaro2022/XPPp05/index.qwarp?fakulta=1441;obdobi=8264;predmet=1360138;qurl=%2Fel%2Fped%2Fjaro2022%2FXPPp05%2Findex.qwarp;prejit=8646631" TargetMode="External"/><Relationship Id="rId8" Type="http://schemas.openxmlformats.org/officeDocument/2006/relationships/hyperlink" Target="https://is.muni.cz/auth/el/ped/jaro2022/XPPp05/index.qwarp?fakulta=1441;obdobi=8264;predmet=1360138;qurl=%2Fel%2Fped%2Fjaro2022%2FXPPp05%2Findex.qwarp;prejit=8646631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</a:pPr>
            <a:r>
              <a:rPr b="0" i="0" lang="en-US" sz="44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VÝCHOVA  V  RODINĚ</a:t>
            </a:r>
            <a:endParaRPr/>
          </a:p>
        </p:txBody>
      </p:sp>
      <p:sp>
        <p:nvSpPr>
          <p:cNvPr id="101" name="Google Shape;101;p1"/>
          <p:cNvSpPr txBox="1"/>
          <p:nvPr>
            <p:ph idx="1" type="subTitle"/>
          </p:nvPr>
        </p:nvSpPr>
        <p:spPr>
          <a:xfrm>
            <a:off x="457200" y="3900487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635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0" i="0" sz="2400" u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635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None/>
            </a:pPr>
            <a:r>
              <a:rPr b="0" i="0" lang="en-US" sz="2400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Lucie Grůzová</a:t>
            </a:r>
            <a:endParaRPr/>
          </a:p>
          <a:p>
            <a:pPr indent="0" lvl="0" marL="64008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0" i="0" sz="2400" u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154b2d4dea_0_0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Osnova kurzu</a:t>
            </a:r>
            <a:endParaRPr/>
          </a:p>
        </p:txBody>
      </p:sp>
      <p:sp>
        <p:nvSpPr>
          <p:cNvPr id="107" name="Google Shape;107;g1154b2d4dea_0_0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3"/>
              </a:rPr>
              <a:t>Týden 1: Co je to rodina?</a:t>
            </a:r>
            <a:endParaRPr u="sng">
              <a:solidFill>
                <a:schemeClr val="hlink"/>
              </a:solidFill>
              <a:hlinkClick r:id="rId4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5"/>
              </a:rPr>
              <a:t>Týden 2: Rodina jako téma pro práci s dětmi</a:t>
            </a:r>
            <a:endParaRPr u="sng">
              <a:solidFill>
                <a:schemeClr val="hlink"/>
              </a:solidFill>
              <a:hlinkClick r:id="rId6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7"/>
              </a:rPr>
              <a:t>Týden 3: Rodina jako bezpečné prostředí</a:t>
            </a:r>
            <a:endParaRPr u="sng">
              <a:solidFill>
                <a:schemeClr val="hlink"/>
              </a:solidFill>
              <a:hlinkClick r:id="rId8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9"/>
              </a:rPr>
              <a:t>Týden 4: Společenské postavení dítěte, mateřství a otcovství</a:t>
            </a:r>
            <a:endParaRPr u="sng">
              <a:solidFill>
                <a:schemeClr val="hlink"/>
              </a:solidFill>
              <a:hlinkClick r:id="rId10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11"/>
              </a:rPr>
              <a:t>Týden 5: Slaďování práce a rodiny</a:t>
            </a:r>
            <a:endParaRPr u="sng">
              <a:solidFill>
                <a:schemeClr val="hlink"/>
              </a:solidFill>
              <a:hlinkClick r:id="rId12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800"/>
              <a:buChar char="•"/>
            </a:pPr>
            <a:r>
              <a:rPr lang="en-US" u="sng">
                <a:solidFill>
                  <a:schemeClr val="hlink"/>
                </a:solidFill>
                <a:hlinkClick r:id="rId13"/>
              </a:rPr>
              <a:t>Týden 6: Krize rodiny a práce učitele s rodinou</a:t>
            </a:r>
            <a:endParaRPr b="0" i="1" sz="3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b="0" i="0" lang="en-US" sz="400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Požadavky na zápočet</a:t>
            </a:r>
            <a:endParaRPr/>
          </a:p>
        </p:txBody>
      </p:sp>
      <p:sp>
        <p:nvSpPr>
          <p:cNvPr id="113" name="Google Shape;113;p2"/>
          <p:cNvSpPr txBox="1"/>
          <p:nvPr>
            <p:ph idx="1" type="body"/>
          </p:nvPr>
        </p:nvSpPr>
        <p:spPr>
          <a:xfrm>
            <a:off x="457200" y="2249487"/>
            <a:ext cx="8229600" cy="4324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10000"/>
          </a:bodyPr>
          <a:lstStyle/>
          <a:p>
            <a:pPr indent="-230345" lvl="0" marL="365125" rtl="0" algn="l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 sz="1808">
                <a:solidFill>
                  <a:srgbClr val="3A3A3A"/>
                </a:solidFill>
                <a:highlight>
                  <a:srgbClr val="F9F9F9"/>
                </a:highlight>
                <a:latin typeface="Arial"/>
                <a:ea typeface="Arial"/>
                <a:cs typeface="Arial"/>
                <a:sym typeface="Arial"/>
              </a:rPr>
              <a:t>účást na hodině (80%)  + splnění úkolů, </a:t>
            </a:r>
            <a:endParaRPr b="1" sz="1808">
              <a:solidFill>
                <a:srgbClr val="3A3A3A"/>
              </a:solidFill>
              <a:highlight>
                <a:srgbClr val="F9F9F9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17182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64285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(některé doporučuji splnit před hodinou):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182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64285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Úkol 1 Výpisky z četby (do 3. 3.)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182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64285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Úkol 2 Shrnutí diskuze na téma Jak mluvit s dětmi o rodině (do 3. 3.)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182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64285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Úkol 3 Shrnutí diskuze na téma Prevence sexuálního zneužívání v mateřské škole (do 17. 3.)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182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64285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Úkol 4 Reflexe na téma Role matky a otce (do 31.3.)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182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64285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Úkol 5  Shrnutí diskuze na téma Co dnešní rodinu ohrožuje? - rozhovor s rodičem (do 14.4.)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2479" lvl="0" marL="4572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ct val="154181"/>
              <a:buFont typeface="Calibri"/>
              <a:buChar char="•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Úkol 6 Reflexe rozhovoru Moje práce s rodiči - rozhovor s učitelem (do 12.5.) </a:t>
            </a:r>
            <a:endParaRPr sz="1808">
              <a:solidFill>
                <a:srgbClr val="3A3A3A"/>
              </a:solidFill>
              <a:highlight>
                <a:srgbClr val="F9F9F9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62162"/>
              <a:buNone/>
            </a:pPr>
            <a:r>
              <a:t/>
            </a:r>
            <a:endParaRPr b="1"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3186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D0D9"/>
              </a:buClr>
              <a:buSzPct val="100000"/>
              <a:buFont typeface="Georgia"/>
              <a:buNone/>
            </a:pPr>
            <a:r>
              <a:t/>
            </a:r>
            <a:endParaRPr b="0" i="1" sz="240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3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Urbanistický">
  <a:themeElements>
    <a:clrScheme name="Tok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Urbanistický">
  <a:themeElements>
    <a:clrScheme name="Tok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2004-10-10T21:23:57Z</dcterms:created>
  <dc:creator>JITKA</dc:creator>
</cp:coreProperties>
</file>