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5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</p:sldIdLst>
  <p:sldSz cy="6858000" cx="9144000"/>
  <p:notesSz cx="6858000" cy="994567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23" roundtripDataSignature="AMtx7miL4yb9+JjaAxz+jdF6NUNLwGFir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11" Type="http://schemas.openxmlformats.org/officeDocument/2006/relationships/slide" Target="slides/slide5.xml"/><Relationship Id="rId22" Type="http://schemas.openxmlformats.org/officeDocument/2006/relationships/slide" Target="slides/slide16.xml"/><Relationship Id="rId10" Type="http://schemas.openxmlformats.org/officeDocument/2006/relationships/slide" Target="slides/slide4.xml"/><Relationship Id="rId21" Type="http://schemas.openxmlformats.org/officeDocument/2006/relationships/slide" Target="slides/slide15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23" Type="http://customschemas.google.com/relationships/presentationmetadata" Target="metadata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2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745925"/>
            <a:ext cx="4572225" cy="372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724175"/>
            <a:ext cx="5486400" cy="44755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/>
          <p:nvPr>
            <p:ph idx="1" type="body"/>
          </p:nvPr>
        </p:nvSpPr>
        <p:spPr>
          <a:xfrm>
            <a:off x="685800" y="4724175"/>
            <a:ext cx="5486400" cy="44755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8" name="Google Shape;98;p1:notes"/>
          <p:cNvSpPr/>
          <p:nvPr>
            <p:ph idx="2" type="sldImg"/>
          </p:nvPr>
        </p:nvSpPr>
        <p:spPr>
          <a:xfrm>
            <a:off x="1143225" y="745925"/>
            <a:ext cx="4572225" cy="372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124751c3219_0_45:notes"/>
          <p:cNvSpPr/>
          <p:nvPr>
            <p:ph idx="2" type="sldImg"/>
          </p:nvPr>
        </p:nvSpPr>
        <p:spPr>
          <a:xfrm>
            <a:off x="1143225" y="745925"/>
            <a:ext cx="4572300" cy="3729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124751c3219_0_45:notes"/>
          <p:cNvSpPr txBox="1"/>
          <p:nvPr>
            <p:ph idx="1" type="body"/>
          </p:nvPr>
        </p:nvSpPr>
        <p:spPr>
          <a:xfrm>
            <a:off x="685800" y="4724175"/>
            <a:ext cx="5486400" cy="447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124751c3219_0_58:notes"/>
          <p:cNvSpPr/>
          <p:nvPr>
            <p:ph idx="2" type="sldImg"/>
          </p:nvPr>
        </p:nvSpPr>
        <p:spPr>
          <a:xfrm>
            <a:off x="1143225" y="745925"/>
            <a:ext cx="4572300" cy="3729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124751c3219_0_58:notes"/>
          <p:cNvSpPr txBox="1"/>
          <p:nvPr>
            <p:ph idx="1" type="body"/>
          </p:nvPr>
        </p:nvSpPr>
        <p:spPr>
          <a:xfrm>
            <a:off x="685800" y="4724175"/>
            <a:ext cx="5486400" cy="447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124751c3219_0_64:notes"/>
          <p:cNvSpPr/>
          <p:nvPr>
            <p:ph idx="2" type="sldImg"/>
          </p:nvPr>
        </p:nvSpPr>
        <p:spPr>
          <a:xfrm>
            <a:off x="1143225" y="745925"/>
            <a:ext cx="4572300" cy="3729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124751c3219_0_64:notes"/>
          <p:cNvSpPr txBox="1"/>
          <p:nvPr>
            <p:ph idx="1" type="body"/>
          </p:nvPr>
        </p:nvSpPr>
        <p:spPr>
          <a:xfrm>
            <a:off x="685800" y="4724175"/>
            <a:ext cx="5486400" cy="447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124751c3219_0_78:notes"/>
          <p:cNvSpPr/>
          <p:nvPr>
            <p:ph idx="2" type="sldImg"/>
          </p:nvPr>
        </p:nvSpPr>
        <p:spPr>
          <a:xfrm>
            <a:off x="1143225" y="745925"/>
            <a:ext cx="4572300" cy="3729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124751c3219_0_78:notes"/>
          <p:cNvSpPr txBox="1"/>
          <p:nvPr>
            <p:ph idx="1" type="body"/>
          </p:nvPr>
        </p:nvSpPr>
        <p:spPr>
          <a:xfrm>
            <a:off x="685800" y="4724175"/>
            <a:ext cx="5486400" cy="447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2476f46051_0_2:notes"/>
          <p:cNvSpPr/>
          <p:nvPr>
            <p:ph idx="2" type="sldImg"/>
          </p:nvPr>
        </p:nvSpPr>
        <p:spPr>
          <a:xfrm>
            <a:off x="1143225" y="745925"/>
            <a:ext cx="4572300" cy="3729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12476f46051_0_2:notes"/>
          <p:cNvSpPr txBox="1"/>
          <p:nvPr>
            <p:ph idx="1" type="body"/>
          </p:nvPr>
        </p:nvSpPr>
        <p:spPr>
          <a:xfrm>
            <a:off x="685800" y="4724175"/>
            <a:ext cx="5486400" cy="447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12476f46051_0_8:notes"/>
          <p:cNvSpPr/>
          <p:nvPr>
            <p:ph idx="2" type="sldImg"/>
          </p:nvPr>
        </p:nvSpPr>
        <p:spPr>
          <a:xfrm>
            <a:off x="1143225" y="745925"/>
            <a:ext cx="4572300" cy="3729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12476f46051_0_8:notes"/>
          <p:cNvSpPr txBox="1"/>
          <p:nvPr>
            <p:ph idx="1" type="body"/>
          </p:nvPr>
        </p:nvSpPr>
        <p:spPr>
          <a:xfrm>
            <a:off x="685800" y="4724175"/>
            <a:ext cx="5486400" cy="447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124751c3219_0_11:notes"/>
          <p:cNvSpPr/>
          <p:nvPr>
            <p:ph idx="2" type="sldImg"/>
          </p:nvPr>
        </p:nvSpPr>
        <p:spPr>
          <a:xfrm>
            <a:off x="1143225" y="745925"/>
            <a:ext cx="4572300" cy="3729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124751c3219_0_11:notes"/>
          <p:cNvSpPr txBox="1"/>
          <p:nvPr>
            <p:ph idx="1" type="body"/>
          </p:nvPr>
        </p:nvSpPr>
        <p:spPr>
          <a:xfrm>
            <a:off x="685800" y="4724175"/>
            <a:ext cx="5486400" cy="447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24751c3219_0_17:notes"/>
          <p:cNvSpPr/>
          <p:nvPr>
            <p:ph idx="2" type="sldImg"/>
          </p:nvPr>
        </p:nvSpPr>
        <p:spPr>
          <a:xfrm>
            <a:off x="1143225" y="745925"/>
            <a:ext cx="4572300" cy="3729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24751c3219_0_17:notes"/>
          <p:cNvSpPr txBox="1"/>
          <p:nvPr>
            <p:ph idx="1" type="body"/>
          </p:nvPr>
        </p:nvSpPr>
        <p:spPr>
          <a:xfrm>
            <a:off x="685800" y="4724175"/>
            <a:ext cx="5486400" cy="447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154b2d4dea_0_88:notes"/>
          <p:cNvSpPr/>
          <p:nvPr>
            <p:ph idx="2" type="sldImg"/>
          </p:nvPr>
        </p:nvSpPr>
        <p:spPr>
          <a:xfrm>
            <a:off x="1143225" y="745925"/>
            <a:ext cx="4572300" cy="3729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1" name="Google Shape;111;g1154b2d4dea_0_88:notes"/>
          <p:cNvSpPr txBox="1"/>
          <p:nvPr>
            <p:ph idx="1" type="body"/>
          </p:nvPr>
        </p:nvSpPr>
        <p:spPr>
          <a:xfrm>
            <a:off x="685800" y="4724175"/>
            <a:ext cx="5486400" cy="44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24751c3219_0_30:notes"/>
          <p:cNvSpPr/>
          <p:nvPr>
            <p:ph idx="2" type="sldImg"/>
          </p:nvPr>
        </p:nvSpPr>
        <p:spPr>
          <a:xfrm>
            <a:off x="1143225" y="745925"/>
            <a:ext cx="4572300" cy="3729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24751c3219_0_30:notes"/>
          <p:cNvSpPr txBox="1"/>
          <p:nvPr>
            <p:ph idx="1" type="body"/>
          </p:nvPr>
        </p:nvSpPr>
        <p:spPr>
          <a:xfrm>
            <a:off x="685800" y="4724175"/>
            <a:ext cx="5486400" cy="447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24751c3219_0_70:notes"/>
          <p:cNvSpPr/>
          <p:nvPr>
            <p:ph idx="2" type="sldImg"/>
          </p:nvPr>
        </p:nvSpPr>
        <p:spPr>
          <a:xfrm>
            <a:off x="1143225" y="745925"/>
            <a:ext cx="4572300" cy="3729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124751c3219_0_70:notes"/>
          <p:cNvSpPr txBox="1"/>
          <p:nvPr>
            <p:ph idx="1" type="body"/>
          </p:nvPr>
        </p:nvSpPr>
        <p:spPr>
          <a:xfrm>
            <a:off x="685800" y="4724175"/>
            <a:ext cx="5486400" cy="447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24751c3219_0_2:notes"/>
          <p:cNvSpPr/>
          <p:nvPr>
            <p:ph idx="2" type="sldImg"/>
          </p:nvPr>
        </p:nvSpPr>
        <p:spPr>
          <a:xfrm>
            <a:off x="1143225" y="745925"/>
            <a:ext cx="4572300" cy="3729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124751c3219_0_2:notes"/>
          <p:cNvSpPr txBox="1"/>
          <p:nvPr>
            <p:ph idx="1" type="body"/>
          </p:nvPr>
        </p:nvSpPr>
        <p:spPr>
          <a:xfrm>
            <a:off x="685800" y="4724175"/>
            <a:ext cx="5486400" cy="447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24751c3219_0_24:notes"/>
          <p:cNvSpPr/>
          <p:nvPr>
            <p:ph idx="2" type="sldImg"/>
          </p:nvPr>
        </p:nvSpPr>
        <p:spPr>
          <a:xfrm>
            <a:off x="1143225" y="745925"/>
            <a:ext cx="4572300" cy="3729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124751c3219_0_24:notes"/>
          <p:cNvSpPr txBox="1"/>
          <p:nvPr>
            <p:ph idx="1" type="body"/>
          </p:nvPr>
        </p:nvSpPr>
        <p:spPr>
          <a:xfrm>
            <a:off x="685800" y="4724175"/>
            <a:ext cx="5486400" cy="447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24751c3219_0_36:notes"/>
          <p:cNvSpPr/>
          <p:nvPr>
            <p:ph idx="2" type="sldImg"/>
          </p:nvPr>
        </p:nvSpPr>
        <p:spPr>
          <a:xfrm>
            <a:off x="1143225" y="745925"/>
            <a:ext cx="4572300" cy="3729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124751c3219_0_36:notes"/>
          <p:cNvSpPr txBox="1"/>
          <p:nvPr>
            <p:ph idx="1" type="body"/>
          </p:nvPr>
        </p:nvSpPr>
        <p:spPr>
          <a:xfrm>
            <a:off x="685800" y="4724175"/>
            <a:ext cx="5486400" cy="447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24751c3219_0_51:notes"/>
          <p:cNvSpPr/>
          <p:nvPr>
            <p:ph idx="2" type="sldImg"/>
          </p:nvPr>
        </p:nvSpPr>
        <p:spPr>
          <a:xfrm>
            <a:off x="1143225" y="745925"/>
            <a:ext cx="4572300" cy="3729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124751c3219_0_51:notes"/>
          <p:cNvSpPr txBox="1"/>
          <p:nvPr>
            <p:ph idx="1" type="body"/>
          </p:nvPr>
        </p:nvSpPr>
        <p:spPr>
          <a:xfrm>
            <a:off x="685800" y="4724175"/>
            <a:ext cx="5486400" cy="447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0"/>
          <p:cNvSpPr txBox="1"/>
          <p:nvPr>
            <p:ph type="ctrTitle"/>
          </p:nvPr>
        </p:nvSpPr>
        <p:spPr>
          <a:xfrm>
            <a:off x="457200" y="2401887"/>
            <a:ext cx="84582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0"/>
          <p:cNvSpPr txBox="1"/>
          <p:nvPr>
            <p:ph idx="1" type="subTitle"/>
          </p:nvPr>
        </p:nvSpPr>
        <p:spPr>
          <a:xfrm>
            <a:off x="457200" y="3899938"/>
            <a:ext cx="49530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5" name="Google Shape;25;p40"/>
          <p:cNvSpPr txBox="1"/>
          <p:nvPr>
            <p:ph idx="10" type="dt"/>
          </p:nvPr>
        </p:nvSpPr>
        <p:spPr>
          <a:xfrm>
            <a:off x="6705600" y="4206875"/>
            <a:ext cx="9604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0"/>
          <p:cNvSpPr txBox="1"/>
          <p:nvPr>
            <p:ph idx="11" type="ftr"/>
          </p:nvPr>
        </p:nvSpPr>
        <p:spPr>
          <a:xfrm>
            <a:off x="5410200" y="4205287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0"/>
          <p:cNvSpPr txBox="1"/>
          <p:nvPr>
            <p:ph idx="12" type="sldNum"/>
          </p:nvPr>
        </p:nvSpPr>
        <p:spPr>
          <a:xfrm>
            <a:off x="8320087" y="1587"/>
            <a:ext cx="747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42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42"/>
          <p:cNvSpPr txBox="1"/>
          <p:nvPr>
            <p:ph idx="1" type="body"/>
          </p:nvPr>
        </p:nvSpPr>
        <p:spPr>
          <a:xfrm>
            <a:off x="457200" y="2249487"/>
            <a:ext cx="8229600" cy="4324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indent="-3429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50" name="Google Shape;50;p42"/>
          <p:cNvSpPr txBox="1"/>
          <p:nvPr>
            <p:ph idx="10" type="dt"/>
          </p:nvPr>
        </p:nvSpPr>
        <p:spPr>
          <a:xfrm>
            <a:off x="6586537" y="612775"/>
            <a:ext cx="9572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42"/>
          <p:cNvSpPr txBox="1"/>
          <p:nvPr>
            <p:ph idx="11" type="ftr"/>
          </p:nvPr>
        </p:nvSpPr>
        <p:spPr>
          <a:xfrm>
            <a:off x="5257800" y="612775"/>
            <a:ext cx="13255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42"/>
          <p:cNvSpPr txBox="1"/>
          <p:nvPr>
            <p:ph idx="12" type="sldNum"/>
          </p:nvPr>
        </p:nvSpPr>
        <p:spPr>
          <a:xfrm>
            <a:off x="8174037" y="1587"/>
            <a:ext cx="7620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48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48"/>
          <p:cNvSpPr txBox="1"/>
          <p:nvPr>
            <p:ph idx="1" type="body"/>
          </p:nvPr>
        </p:nvSpPr>
        <p:spPr>
          <a:xfrm>
            <a:off x="457200" y="2249424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indent="-34925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900"/>
              <a:buChar char="▫"/>
              <a:defRPr sz="1900"/>
            </a:lvl2pPr>
            <a:lvl3pPr indent="-3429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56" name="Google Shape;56;p48"/>
          <p:cNvSpPr txBox="1"/>
          <p:nvPr>
            <p:ph idx="2" type="body"/>
          </p:nvPr>
        </p:nvSpPr>
        <p:spPr>
          <a:xfrm>
            <a:off x="4648200" y="2249424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indent="-34925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900"/>
              <a:buChar char="▫"/>
              <a:defRPr sz="1900"/>
            </a:lvl2pPr>
            <a:lvl3pPr indent="-3429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57" name="Google Shape;57;p48"/>
          <p:cNvSpPr txBox="1"/>
          <p:nvPr>
            <p:ph idx="10" type="dt"/>
          </p:nvPr>
        </p:nvSpPr>
        <p:spPr>
          <a:xfrm>
            <a:off x="6586537" y="612775"/>
            <a:ext cx="9572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48"/>
          <p:cNvSpPr txBox="1"/>
          <p:nvPr>
            <p:ph idx="11" type="ftr"/>
          </p:nvPr>
        </p:nvSpPr>
        <p:spPr>
          <a:xfrm>
            <a:off x="5257800" y="612775"/>
            <a:ext cx="13255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48"/>
          <p:cNvSpPr txBox="1"/>
          <p:nvPr>
            <p:ph idx="12" type="sldNum"/>
          </p:nvPr>
        </p:nvSpPr>
        <p:spPr>
          <a:xfrm>
            <a:off x="8174037" y="1587"/>
            <a:ext cx="7620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vislý nadpis a text" type="vertTitleAndTx">
  <p:cSld name="VERTICAL_TITLE_AND_VERTICAL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43"/>
          <p:cNvSpPr txBox="1"/>
          <p:nvPr>
            <p:ph type="title"/>
          </p:nvPr>
        </p:nvSpPr>
        <p:spPr>
          <a:xfrm rot="5400000">
            <a:off x="4991100" y="2933700"/>
            <a:ext cx="5486400" cy="19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43"/>
          <p:cNvSpPr txBox="1"/>
          <p:nvPr>
            <p:ph idx="1" type="body"/>
          </p:nvPr>
        </p:nvSpPr>
        <p:spPr>
          <a:xfrm rot="5400000">
            <a:off x="838200" y="762000"/>
            <a:ext cx="5486400" cy="624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indent="-3429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63" name="Google Shape;63;p43"/>
          <p:cNvSpPr txBox="1"/>
          <p:nvPr>
            <p:ph idx="10" type="dt"/>
          </p:nvPr>
        </p:nvSpPr>
        <p:spPr>
          <a:xfrm>
            <a:off x="6586537" y="612775"/>
            <a:ext cx="9572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43"/>
          <p:cNvSpPr txBox="1"/>
          <p:nvPr>
            <p:ph idx="11" type="ftr"/>
          </p:nvPr>
        </p:nvSpPr>
        <p:spPr>
          <a:xfrm>
            <a:off x="5257800" y="612775"/>
            <a:ext cx="13255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43"/>
          <p:cNvSpPr txBox="1"/>
          <p:nvPr>
            <p:ph idx="12" type="sldNum"/>
          </p:nvPr>
        </p:nvSpPr>
        <p:spPr>
          <a:xfrm>
            <a:off x="8174037" y="1587"/>
            <a:ext cx="7620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svislý text" type="vertTx">
  <p:cSld name="VERTICAL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44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44"/>
          <p:cNvSpPr txBox="1"/>
          <p:nvPr>
            <p:ph idx="1" type="body"/>
          </p:nvPr>
        </p:nvSpPr>
        <p:spPr>
          <a:xfrm rot="5400000">
            <a:off x="2409825" y="296862"/>
            <a:ext cx="432435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indent="-3429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69" name="Google Shape;69;p44"/>
          <p:cNvSpPr txBox="1"/>
          <p:nvPr>
            <p:ph idx="10" type="dt"/>
          </p:nvPr>
        </p:nvSpPr>
        <p:spPr>
          <a:xfrm>
            <a:off x="6586537" y="612775"/>
            <a:ext cx="9572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44"/>
          <p:cNvSpPr txBox="1"/>
          <p:nvPr>
            <p:ph idx="11" type="ftr"/>
          </p:nvPr>
        </p:nvSpPr>
        <p:spPr>
          <a:xfrm>
            <a:off x="5257800" y="612775"/>
            <a:ext cx="13255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44"/>
          <p:cNvSpPr txBox="1"/>
          <p:nvPr>
            <p:ph idx="12" type="sldNum"/>
          </p:nvPr>
        </p:nvSpPr>
        <p:spPr>
          <a:xfrm>
            <a:off x="8174037" y="1587"/>
            <a:ext cx="7620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ek s titulkem" type="picTx">
  <p:cSld name="PICTURE_WITH_CAPTION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5"/>
          <p:cNvSpPr txBox="1"/>
          <p:nvPr>
            <p:ph type="title"/>
          </p:nvPr>
        </p:nvSpPr>
        <p:spPr>
          <a:xfrm rot="-5400000">
            <a:off x="3393017" y="3156577"/>
            <a:ext cx="4681637" cy="5868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Trebuchet MS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45"/>
          <p:cNvSpPr/>
          <p:nvPr>
            <p:ph idx="2" type="pic"/>
          </p:nvPr>
        </p:nvSpPr>
        <p:spPr>
          <a:xfrm>
            <a:off x="403671" y="1143000"/>
            <a:ext cx="4572000" cy="4572000"/>
          </a:xfrm>
          <a:prstGeom prst="rect">
            <a:avLst/>
          </a:prstGeom>
          <a:solidFill>
            <a:srgbClr val="EAEAEA"/>
          </a:solidFill>
          <a:ln cap="flat" cmpd="sng" w="508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57150" rotWithShape="0" algn="tl" dir="4800000" dist="31750">
              <a:srgbClr val="000000">
                <a:alpha val="23921"/>
              </a:srgbClr>
            </a:outerShdw>
          </a:effectLst>
        </p:spPr>
      </p:sp>
      <p:sp>
        <p:nvSpPr>
          <p:cNvPr id="75" name="Google Shape;75;p45"/>
          <p:cNvSpPr txBox="1"/>
          <p:nvPr>
            <p:ph idx="1" type="body"/>
          </p:nvPr>
        </p:nvSpPr>
        <p:spPr>
          <a:xfrm>
            <a:off x="6088443" y="3274308"/>
            <a:ext cx="2590800" cy="25164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4570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Georgia"/>
              <a:buNone/>
              <a:defRPr sz="1300"/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Font typeface="Georgia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00"/>
              <a:buFont typeface="Georgia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00"/>
              <a:buFont typeface="Georgia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00"/>
              <a:buFont typeface="Georgia"/>
              <a:buNone/>
              <a:defRPr sz="900"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76" name="Google Shape;76;p45"/>
          <p:cNvSpPr txBox="1"/>
          <p:nvPr>
            <p:ph idx="10" type="dt"/>
          </p:nvPr>
        </p:nvSpPr>
        <p:spPr>
          <a:xfrm>
            <a:off x="6586537" y="612775"/>
            <a:ext cx="9572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45"/>
          <p:cNvSpPr txBox="1"/>
          <p:nvPr>
            <p:ph idx="11" type="ftr"/>
          </p:nvPr>
        </p:nvSpPr>
        <p:spPr>
          <a:xfrm>
            <a:off x="5257800" y="612775"/>
            <a:ext cx="13255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45"/>
          <p:cNvSpPr txBox="1"/>
          <p:nvPr>
            <p:ph idx="12" type="sldNum"/>
          </p:nvPr>
        </p:nvSpPr>
        <p:spPr>
          <a:xfrm>
            <a:off x="8174037" y="1587"/>
            <a:ext cx="7620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titulkem" type="objTx">
  <p:cSld name="OBJECT_WITH_CAPTION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46"/>
          <p:cNvSpPr txBox="1"/>
          <p:nvPr>
            <p:ph type="title"/>
          </p:nvPr>
        </p:nvSpPr>
        <p:spPr>
          <a:xfrm>
            <a:off x="5353496" y="1101970"/>
            <a:ext cx="3383280" cy="8778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rebuchet MS"/>
              <a:buNone/>
              <a:defRPr b="1"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46"/>
          <p:cNvSpPr txBox="1"/>
          <p:nvPr>
            <p:ph idx="1" type="body"/>
          </p:nvPr>
        </p:nvSpPr>
        <p:spPr>
          <a:xfrm>
            <a:off x="5353496" y="2010727"/>
            <a:ext cx="3383280" cy="4617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82" name="Google Shape;82;p46"/>
          <p:cNvSpPr txBox="1"/>
          <p:nvPr>
            <p:ph idx="2" type="body"/>
          </p:nvPr>
        </p:nvSpPr>
        <p:spPr>
          <a:xfrm>
            <a:off x="152400" y="776287"/>
            <a:ext cx="5102352" cy="58521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800"/>
              <a:buChar char="▫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400"/>
              <a:buChar char="●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83" name="Google Shape;83;p46"/>
          <p:cNvSpPr txBox="1"/>
          <p:nvPr>
            <p:ph idx="10" type="dt"/>
          </p:nvPr>
        </p:nvSpPr>
        <p:spPr>
          <a:xfrm>
            <a:off x="6586537" y="612775"/>
            <a:ext cx="9572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46"/>
          <p:cNvSpPr txBox="1"/>
          <p:nvPr>
            <p:ph idx="11" type="ftr"/>
          </p:nvPr>
        </p:nvSpPr>
        <p:spPr>
          <a:xfrm>
            <a:off x="5257800" y="612775"/>
            <a:ext cx="13255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46"/>
          <p:cNvSpPr txBox="1"/>
          <p:nvPr>
            <p:ph idx="12" type="sldNum"/>
          </p:nvPr>
        </p:nvSpPr>
        <p:spPr>
          <a:xfrm>
            <a:off x="8174037" y="1587"/>
            <a:ext cx="7620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" type="blank">
  <p:cSld name="BLANK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47"/>
          <p:cNvSpPr txBox="1"/>
          <p:nvPr>
            <p:ph idx="10" type="dt"/>
          </p:nvPr>
        </p:nvSpPr>
        <p:spPr>
          <a:xfrm>
            <a:off x="6586537" y="612775"/>
            <a:ext cx="9572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47"/>
          <p:cNvSpPr txBox="1"/>
          <p:nvPr>
            <p:ph idx="11" type="ftr"/>
          </p:nvPr>
        </p:nvSpPr>
        <p:spPr>
          <a:xfrm>
            <a:off x="5257800" y="612775"/>
            <a:ext cx="13255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47"/>
          <p:cNvSpPr txBox="1"/>
          <p:nvPr>
            <p:ph idx="12" type="sldNum"/>
          </p:nvPr>
        </p:nvSpPr>
        <p:spPr>
          <a:xfrm>
            <a:off x="8174037" y="1587"/>
            <a:ext cx="7620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áhlaví části" type="secHead">
  <p:cSld name="SECTION_HEADER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9"/>
          <p:cNvSpPr txBox="1"/>
          <p:nvPr>
            <p:ph type="title"/>
          </p:nvPr>
        </p:nvSpPr>
        <p:spPr>
          <a:xfrm>
            <a:off x="722313" y="19812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300"/>
              <a:buFont typeface="Trebuchet MS"/>
              <a:buNone/>
              <a:defRPr b="1" sz="4300" cap="none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49"/>
          <p:cNvSpPr txBox="1"/>
          <p:nvPr>
            <p:ph idx="1" type="body"/>
          </p:nvPr>
        </p:nvSpPr>
        <p:spPr>
          <a:xfrm>
            <a:off x="722313" y="3367088"/>
            <a:ext cx="7772400" cy="1509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100"/>
              <a:buNone/>
              <a:defRPr b="0" sz="21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93" name="Google Shape;93;p49"/>
          <p:cNvSpPr txBox="1"/>
          <p:nvPr>
            <p:ph idx="10" type="dt"/>
          </p:nvPr>
        </p:nvSpPr>
        <p:spPr>
          <a:xfrm>
            <a:off x="6586537" y="612775"/>
            <a:ext cx="9572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49"/>
          <p:cNvSpPr txBox="1"/>
          <p:nvPr>
            <p:ph idx="11" type="ftr"/>
          </p:nvPr>
        </p:nvSpPr>
        <p:spPr>
          <a:xfrm>
            <a:off x="5257800" y="612775"/>
            <a:ext cx="13255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49"/>
          <p:cNvSpPr txBox="1"/>
          <p:nvPr>
            <p:ph idx="12" type="sldNum"/>
          </p:nvPr>
        </p:nvSpPr>
        <p:spPr>
          <a:xfrm>
            <a:off x="8174037" y="1587"/>
            <a:ext cx="7620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3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9"/>
          <p:cNvSpPr txBox="1"/>
          <p:nvPr/>
        </p:nvSpPr>
        <p:spPr>
          <a:xfrm flipH="1" rot="10800000">
            <a:off x="5410200" y="3810000"/>
            <a:ext cx="3733800" cy="90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7;p39"/>
          <p:cNvSpPr txBox="1"/>
          <p:nvPr/>
        </p:nvSpPr>
        <p:spPr>
          <a:xfrm flipH="1" rot="10800000">
            <a:off x="5410200" y="3897312"/>
            <a:ext cx="3733800" cy="192087"/>
          </a:xfrm>
          <a:prstGeom prst="rect">
            <a:avLst/>
          </a:prstGeom>
          <a:solidFill>
            <a:schemeClr val="accent2">
              <a:alpha val="49019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8;p39"/>
          <p:cNvSpPr txBox="1"/>
          <p:nvPr/>
        </p:nvSpPr>
        <p:spPr>
          <a:xfrm flipH="1" rot="10800000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392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9;p39"/>
          <p:cNvSpPr txBox="1"/>
          <p:nvPr/>
        </p:nvSpPr>
        <p:spPr>
          <a:xfrm flipH="1" rot="10800000">
            <a:off x="5410200" y="4164012"/>
            <a:ext cx="1965325" cy="19050"/>
          </a:xfrm>
          <a:prstGeom prst="rect">
            <a:avLst/>
          </a:prstGeom>
          <a:solidFill>
            <a:schemeClr val="accent2">
              <a:alpha val="5882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39"/>
          <p:cNvSpPr txBox="1"/>
          <p:nvPr/>
        </p:nvSpPr>
        <p:spPr>
          <a:xfrm flipH="1" rot="10800000">
            <a:off x="5410200" y="4198937"/>
            <a:ext cx="1965325" cy="9525"/>
          </a:xfrm>
          <a:prstGeom prst="rect">
            <a:avLst/>
          </a:prstGeom>
          <a:solidFill>
            <a:schemeClr val="accent2">
              <a:alpha val="6392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39"/>
          <p:cNvSpPr/>
          <p:nvPr/>
        </p:nvSpPr>
        <p:spPr>
          <a:xfrm>
            <a:off x="5410200" y="3962400"/>
            <a:ext cx="3063875" cy="26987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39"/>
          <p:cNvSpPr/>
          <p:nvPr/>
        </p:nvSpPr>
        <p:spPr>
          <a:xfrm>
            <a:off x="7377112" y="4060825"/>
            <a:ext cx="1600200" cy="36512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39"/>
          <p:cNvSpPr txBox="1"/>
          <p:nvPr/>
        </p:nvSpPr>
        <p:spPr>
          <a:xfrm>
            <a:off x="0" y="3649662"/>
            <a:ext cx="9144000" cy="244475"/>
          </a:xfrm>
          <a:prstGeom prst="rect">
            <a:avLst/>
          </a:prstGeom>
          <a:solidFill>
            <a:schemeClr val="accent2">
              <a:alpha val="49019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39"/>
          <p:cNvSpPr txBox="1"/>
          <p:nvPr/>
        </p:nvSpPr>
        <p:spPr>
          <a:xfrm>
            <a:off x="0" y="3675062"/>
            <a:ext cx="9144000" cy="1412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39"/>
          <p:cNvSpPr txBox="1"/>
          <p:nvPr/>
        </p:nvSpPr>
        <p:spPr>
          <a:xfrm flipH="1" rot="10800000">
            <a:off x="6413500" y="3643312"/>
            <a:ext cx="2730500" cy="247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39"/>
          <p:cNvSpPr txBox="1"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39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8" name="Google Shape;18;p39"/>
          <p:cNvSpPr txBox="1"/>
          <p:nvPr>
            <p:ph idx="1" type="body"/>
          </p:nvPr>
        </p:nvSpPr>
        <p:spPr>
          <a:xfrm>
            <a:off x="457200" y="2249487"/>
            <a:ext cx="8229600" cy="4324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BD0D9"/>
              </a:buClr>
              <a:buSzPts val="2800"/>
              <a:buFont typeface="Georgia"/>
              <a:buChar char="•"/>
              <a:defRPr b="0" i="0" sz="2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93700" lvl="1" marL="914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Georgia"/>
              <a:buChar char="▫"/>
              <a:defRPr b="0" i="0" sz="2600" u="none" cap="none" strike="noStrike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  <a:defRPr b="0" i="0" sz="2400" u="none" cap="none" strike="noStrik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68300" lvl="3" marL="1828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●"/>
              <a:defRPr b="0" i="0" sz="2200" u="none" cap="none" strike="noStrik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BD0D9"/>
              </a:buClr>
              <a:buSzPts val="2000"/>
              <a:buFont typeface="Georgia"/>
              <a:buChar char="▫"/>
              <a:defRPr b="0" i="0" sz="2000" u="none" cap="none" strike="noStrike">
                <a:solidFill>
                  <a:srgbClr val="0BD0D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Georgia"/>
              <a:buChar char="▫"/>
              <a:defRPr b="0" i="0" sz="18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Georgia"/>
              <a:buChar char="▫"/>
              <a:defRPr b="0" i="0" sz="16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23850" lvl="7" marL="3657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Georgia"/>
              <a:buChar char="◦"/>
              <a:defRPr b="0" i="0" sz="15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Georgia"/>
              <a:buChar char="◦"/>
              <a:defRPr b="0" i="0" sz="14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9" name="Google Shape;19;p39"/>
          <p:cNvSpPr txBox="1"/>
          <p:nvPr>
            <p:ph idx="10" type="dt"/>
          </p:nvPr>
        </p:nvSpPr>
        <p:spPr>
          <a:xfrm>
            <a:off x="6705600" y="4206875"/>
            <a:ext cx="9604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39"/>
          <p:cNvSpPr txBox="1"/>
          <p:nvPr>
            <p:ph idx="11" type="ftr"/>
          </p:nvPr>
        </p:nvSpPr>
        <p:spPr>
          <a:xfrm>
            <a:off x="5410200" y="4205287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39"/>
          <p:cNvSpPr txBox="1"/>
          <p:nvPr>
            <p:ph idx="12" type="sldNum"/>
          </p:nvPr>
        </p:nvSpPr>
        <p:spPr>
          <a:xfrm>
            <a:off x="8320087" y="1587"/>
            <a:ext cx="747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1"/>
          <p:cNvSpPr txBox="1"/>
          <p:nvPr/>
        </p:nvSpPr>
        <p:spPr>
          <a:xfrm>
            <a:off x="0" y="366712"/>
            <a:ext cx="9144000" cy="84137"/>
          </a:xfrm>
          <a:prstGeom prst="rect">
            <a:avLst/>
          </a:prstGeom>
          <a:solidFill>
            <a:schemeClr val="accent2">
              <a:alpha val="49019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41"/>
          <p:cNvSpPr txBox="1"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41"/>
          <p:cNvSpPr txBox="1"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41"/>
          <p:cNvSpPr txBox="1"/>
          <p:nvPr/>
        </p:nvSpPr>
        <p:spPr>
          <a:xfrm flipH="1" rot="10800000">
            <a:off x="5410200" y="360362"/>
            <a:ext cx="3733800" cy="90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41"/>
          <p:cNvSpPr txBox="1"/>
          <p:nvPr/>
        </p:nvSpPr>
        <p:spPr>
          <a:xfrm flipH="1" rot="10800000">
            <a:off x="5410200" y="439737"/>
            <a:ext cx="3733800" cy="180975"/>
          </a:xfrm>
          <a:prstGeom prst="rect">
            <a:avLst/>
          </a:prstGeom>
          <a:solidFill>
            <a:schemeClr val="accent2">
              <a:alpha val="49019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41"/>
          <p:cNvSpPr/>
          <p:nvPr/>
        </p:nvSpPr>
        <p:spPr>
          <a:xfrm>
            <a:off x="5407025" y="496887"/>
            <a:ext cx="3063875" cy="28575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41"/>
          <p:cNvSpPr/>
          <p:nvPr/>
        </p:nvSpPr>
        <p:spPr>
          <a:xfrm>
            <a:off x="7373937" y="588962"/>
            <a:ext cx="1600200" cy="36512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41"/>
          <p:cNvSpPr txBox="1"/>
          <p:nvPr/>
        </p:nvSpPr>
        <p:spPr>
          <a:xfrm>
            <a:off x="9085262" y="-1587"/>
            <a:ext cx="57150" cy="6207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41"/>
          <p:cNvSpPr txBox="1"/>
          <p:nvPr/>
        </p:nvSpPr>
        <p:spPr>
          <a:xfrm>
            <a:off x="9043987" y="-1587"/>
            <a:ext cx="28575" cy="6207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38;p41"/>
          <p:cNvSpPr txBox="1"/>
          <p:nvPr/>
        </p:nvSpPr>
        <p:spPr>
          <a:xfrm>
            <a:off x="9024937" y="-1587"/>
            <a:ext cx="9525" cy="6207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41"/>
          <p:cNvSpPr txBox="1"/>
          <p:nvPr/>
        </p:nvSpPr>
        <p:spPr>
          <a:xfrm>
            <a:off x="8975725" y="-1587"/>
            <a:ext cx="26987" cy="6207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41"/>
          <p:cNvSpPr txBox="1"/>
          <p:nvPr/>
        </p:nvSpPr>
        <p:spPr>
          <a:xfrm>
            <a:off x="8915400" y="0"/>
            <a:ext cx="55562" cy="58578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41"/>
          <p:cNvSpPr txBox="1"/>
          <p:nvPr/>
        </p:nvSpPr>
        <p:spPr>
          <a:xfrm>
            <a:off x="8874125" y="0"/>
            <a:ext cx="7937" cy="58578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41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43" name="Google Shape;43;p41"/>
          <p:cNvSpPr txBox="1"/>
          <p:nvPr>
            <p:ph idx="1" type="body"/>
          </p:nvPr>
        </p:nvSpPr>
        <p:spPr>
          <a:xfrm>
            <a:off x="457200" y="2249487"/>
            <a:ext cx="8229600" cy="4324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BD0D9"/>
              </a:buClr>
              <a:buSzPts val="2800"/>
              <a:buFont typeface="Georgia"/>
              <a:buChar char="•"/>
              <a:defRPr b="0" i="0" sz="2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93700" lvl="1" marL="914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Georgia"/>
              <a:buChar char="▫"/>
              <a:defRPr b="0" i="0" sz="2600" u="none" cap="none" strike="noStrike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  <a:defRPr b="0" i="0" sz="2400" u="none" cap="none" strike="noStrik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68300" lvl="3" marL="1828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●"/>
              <a:defRPr b="0" i="0" sz="2200" u="none" cap="none" strike="noStrik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BD0D9"/>
              </a:buClr>
              <a:buSzPts val="2000"/>
              <a:buFont typeface="Georgia"/>
              <a:buChar char="▫"/>
              <a:defRPr b="0" i="0" sz="2000" u="none" cap="none" strike="noStrike">
                <a:solidFill>
                  <a:srgbClr val="0BD0D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Georgia"/>
              <a:buChar char="▫"/>
              <a:defRPr b="0" i="0" sz="18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Georgia"/>
              <a:buChar char="▫"/>
              <a:defRPr b="0" i="0" sz="16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23850" lvl="7" marL="3657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Georgia"/>
              <a:buChar char="◦"/>
              <a:defRPr b="0" i="0" sz="15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Georgia"/>
              <a:buChar char="◦"/>
              <a:defRPr b="0" i="0" sz="14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44" name="Google Shape;44;p41"/>
          <p:cNvSpPr txBox="1"/>
          <p:nvPr>
            <p:ph idx="10" type="dt"/>
          </p:nvPr>
        </p:nvSpPr>
        <p:spPr>
          <a:xfrm>
            <a:off x="6586537" y="612775"/>
            <a:ext cx="9572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Google Shape;45;p41"/>
          <p:cNvSpPr txBox="1"/>
          <p:nvPr>
            <p:ph idx="11" type="ftr"/>
          </p:nvPr>
        </p:nvSpPr>
        <p:spPr>
          <a:xfrm>
            <a:off x="5257800" y="612775"/>
            <a:ext cx="13255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Google Shape;46;p41"/>
          <p:cNvSpPr txBox="1"/>
          <p:nvPr>
            <p:ph idx="12" type="sldNum"/>
          </p:nvPr>
        </p:nvSpPr>
        <p:spPr>
          <a:xfrm>
            <a:off x="8174037" y="1587"/>
            <a:ext cx="7620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6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://www.czso.cz/csu/csu.nsf/informace/czam080410analyza10.doc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"/>
          <p:cNvSpPr txBox="1"/>
          <p:nvPr>
            <p:ph type="ctrTitle"/>
          </p:nvPr>
        </p:nvSpPr>
        <p:spPr>
          <a:xfrm>
            <a:off x="457200" y="2401887"/>
            <a:ext cx="84582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rebuchet MS"/>
              <a:buNone/>
            </a:pPr>
            <a:r>
              <a:rPr b="0" i="0" lang="en-US" sz="44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VÝCHOVA  V  RODINĚ</a:t>
            </a:r>
            <a:endParaRPr b="0" i="0" sz="4400" u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US"/>
              <a:t>SLAĎOVÁNÍ PRÁCE A RODINY</a:t>
            </a:r>
            <a:endParaRPr/>
          </a:p>
        </p:txBody>
      </p:sp>
      <p:sp>
        <p:nvSpPr>
          <p:cNvPr id="101" name="Google Shape;101;p1"/>
          <p:cNvSpPr txBox="1"/>
          <p:nvPr>
            <p:ph idx="1" type="subTitle"/>
          </p:nvPr>
        </p:nvSpPr>
        <p:spPr>
          <a:xfrm>
            <a:off x="457200" y="3900487"/>
            <a:ext cx="49530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b="0" i="0" sz="2400" u="non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635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400"/>
              <a:buNone/>
            </a:pPr>
            <a:r>
              <a:rPr b="0" i="0" lang="en-US" sz="2400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Lucie Grůzová</a:t>
            </a:r>
            <a:endParaRPr/>
          </a:p>
          <a:p>
            <a:pPr indent="0" lvl="0" marL="64008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b="0" i="0" sz="2400" u="non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02" name="Google Shape;102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292450" y="4190562"/>
            <a:ext cx="3429000" cy="22802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124751c3219_0_45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Slaďování neboli harmonizace z pohledu politiky státu</a:t>
            </a:r>
            <a:endParaRPr/>
          </a:p>
        </p:txBody>
      </p:sp>
      <p:sp>
        <p:nvSpPr>
          <p:cNvPr id="160" name="Google Shape;160;g124751c3219_0_45"/>
          <p:cNvSpPr txBox="1"/>
          <p:nvPr>
            <p:ph idx="1" type="body"/>
          </p:nvPr>
        </p:nvSpPr>
        <p:spPr>
          <a:xfrm>
            <a:off x="457200" y="2249487"/>
            <a:ext cx="8229600" cy="4324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50">
              <a:solidFill>
                <a:srgbClr val="44444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50">
                <a:solidFill>
                  <a:srgbClr val="44444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trend k re-familizaci rodinné politiky v České republice, jenž byl započat již před rokem 1989 a posílen v období 90. let (více příčin (viz Saxonberg a Sirovátka 2006))</a:t>
            </a:r>
            <a:endParaRPr sz="1750">
              <a:solidFill>
                <a:srgbClr val="44444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50">
              <a:solidFill>
                <a:srgbClr val="44444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50">
                <a:solidFill>
                  <a:srgbClr val="44444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dědictví komunistické minulosti jako je:</a:t>
            </a:r>
            <a:endParaRPr sz="1750">
              <a:solidFill>
                <a:srgbClr val="44444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50">
                <a:solidFill>
                  <a:srgbClr val="44444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- institucionální dědictví (fragmentace politik, ‚jesle‘)</a:t>
            </a:r>
            <a:endParaRPr sz="1750">
              <a:solidFill>
                <a:srgbClr val="44444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50">
                <a:solidFill>
                  <a:srgbClr val="44444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- ideologické dědictví (slabá tradice a diskreditace feministického hnutí, vnímání mateřství a rodiny jako výsostné privátní sféry svobody),</a:t>
            </a:r>
            <a:endParaRPr sz="1750">
              <a:solidFill>
                <a:srgbClr val="44444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50">
                <a:solidFill>
                  <a:srgbClr val="44444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- aktuální ekonomické a sociální reality transformující se společnosti (tlaky na trh práce)</a:t>
            </a:r>
            <a:endParaRPr sz="1750">
              <a:solidFill>
                <a:srgbClr val="44444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24751c3219_0_58"/>
          <p:cNvSpPr txBox="1"/>
          <p:nvPr>
            <p:ph idx="1" type="body"/>
          </p:nvPr>
        </p:nvSpPr>
        <p:spPr>
          <a:xfrm>
            <a:off x="457200" y="1479998"/>
            <a:ext cx="8229600" cy="5054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50">
                <a:solidFill>
                  <a:srgbClr val="44444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trend k re-familializaci preferencí vůči politikám má základ v reálném genderovém uspořádání společnosti (strukturálně ‚vynucené‘ preference):</a:t>
            </a:r>
            <a:endParaRPr sz="2050">
              <a:solidFill>
                <a:srgbClr val="44444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58775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44444"/>
              </a:buClr>
              <a:buSzPts val="2050"/>
              <a:buFont typeface="Arial"/>
              <a:buChar char="•"/>
            </a:pPr>
            <a:r>
              <a:rPr lang="en-US" sz="2050">
                <a:solidFill>
                  <a:srgbClr val="44444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tradiční dělba práce mezi muže a ženy v domácnosti</a:t>
            </a:r>
            <a:endParaRPr sz="2050">
              <a:solidFill>
                <a:srgbClr val="44444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58775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44444"/>
              </a:buClr>
              <a:buSzPts val="2050"/>
              <a:buFont typeface="Arial"/>
              <a:buChar char="•"/>
            </a:pPr>
            <a:r>
              <a:rPr lang="en-US" sz="2050">
                <a:solidFill>
                  <a:srgbClr val="44444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reálně nižší průměrný výdělek žen - finanční kompenzace od státu je pak nazírána jako lepší řešení</a:t>
            </a:r>
            <a:endParaRPr sz="2050">
              <a:solidFill>
                <a:srgbClr val="44444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58775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44444"/>
              </a:buClr>
              <a:buSzPts val="2050"/>
              <a:buFont typeface="Arial"/>
              <a:buChar char="•"/>
            </a:pPr>
            <a:r>
              <a:rPr lang="en-US" sz="2050">
                <a:solidFill>
                  <a:srgbClr val="44444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silná preference péče o děti v rodině až do věku 3-4 let</a:t>
            </a:r>
            <a:endParaRPr sz="2050">
              <a:solidFill>
                <a:srgbClr val="44444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58775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44444"/>
              </a:buClr>
              <a:buSzPts val="2050"/>
              <a:buFont typeface="Arial"/>
              <a:buChar char="•"/>
            </a:pPr>
            <a:r>
              <a:rPr lang="en-US" sz="2050">
                <a:solidFill>
                  <a:srgbClr val="44444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sociální politikou je fixován model déle přerušované pracovní kariéry žen (rod. dovolená), jenž odpovídá modifikovanému modelu živitele a pečovatelky</a:t>
            </a:r>
            <a:endParaRPr sz="2050">
              <a:solidFill>
                <a:srgbClr val="44444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50">
                <a:solidFill>
                  <a:srgbClr val="44444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+reakce na komunistickou minulost</a:t>
            </a:r>
            <a:endParaRPr sz="2050">
              <a:solidFill>
                <a:srgbClr val="44444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124751c3219_0_64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Harmonizace rodiny a zaměstnání</a:t>
            </a:r>
            <a:endParaRPr/>
          </a:p>
        </p:txBody>
      </p:sp>
      <p:sp>
        <p:nvSpPr>
          <p:cNvPr id="171" name="Google Shape;171;g124751c3219_0_64"/>
          <p:cNvSpPr txBox="1"/>
          <p:nvPr>
            <p:ph idx="1" type="body"/>
          </p:nvPr>
        </p:nvSpPr>
        <p:spPr>
          <a:xfrm>
            <a:off x="457200" y="2249487"/>
            <a:ext cx="8229600" cy="4324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50">
                <a:solidFill>
                  <a:srgbClr val="44444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Komplexní systém vzájemně propojených voleb:</a:t>
            </a:r>
            <a:endParaRPr sz="2450">
              <a:solidFill>
                <a:srgbClr val="44444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50">
                <a:solidFill>
                  <a:srgbClr val="44444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- o úrovni a formě účasti rodičů na trhu práce,</a:t>
            </a:r>
            <a:endParaRPr sz="2450">
              <a:solidFill>
                <a:srgbClr val="44444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50">
                <a:solidFill>
                  <a:srgbClr val="44444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- o způsobu zajištění vhodné péče o děti,</a:t>
            </a:r>
            <a:endParaRPr sz="2450">
              <a:solidFill>
                <a:srgbClr val="44444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50">
                <a:solidFill>
                  <a:srgbClr val="44444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- o rozdělení péče a domácí práce a s tím vším spojené volby o genderových vztazích </a:t>
            </a:r>
            <a:endParaRPr sz="2450">
              <a:solidFill>
                <a:srgbClr val="44444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50">
                <a:solidFill>
                  <a:srgbClr val="44444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- s tím souvisí i využití či potřeba opatření rodinné politiky</a:t>
            </a:r>
            <a:endParaRPr sz="2450">
              <a:solidFill>
                <a:srgbClr val="44444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124751c3219_0_78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Harmonizace z pohledu rodiny</a:t>
            </a:r>
            <a:endParaRPr/>
          </a:p>
        </p:txBody>
      </p:sp>
      <p:sp>
        <p:nvSpPr>
          <p:cNvPr id="177" name="Google Shape;177;g124751c3219_0_78"/>
          <p:cNvSpPr txBox="1"/>
          <p:nvPr>
            <p:ph idx="1" type="body"/>
          </p:nvPr>
        </p:nvSpPr>
        <p:spPr>
          <a:xfrm>
            <a:off x="457200" y="2249487"/>
            <a:ext cx="8229600" cy="4324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400">
                <a:solidFill>
                  <a:srgbClr val="4D5156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Dvoukariérní rodina</a:t>
            </a:r>
            <a:endParaRPr b="1" sz="1400">
              <a:solidFill>
                <a:srgbClr val="4D5156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4D5156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mimořádná inteligence, houževnatost a výkonnost, jež daly zkoumaným ženám a mužům vyniknout v profesi, jim taky byly oporou při organizování jejich rodiny a zvládání péče o děti. </a:t>
            </a:r>
            <a:endParaRPr sz="1400">
              <a:solidFill>
                <a:srgbClr val="4D5156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400">
                <a:solidFill>
                  <a:srgbClr val="4D5156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Dvouosobní kariéra</a:t>
            </a:r>
            <a:endParaRPr b="1" sz="1400">
              <a:solidFill>
                <a:srgbClr val="4D5156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4D5156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Manželský pár se rozhodne založit svůj sociální vzestup na spolupráci v podpoře kariéry jednoho z manželů. I ten druhý v páru pak investuje své mobilizované zdroje do podpory jediné kariéry v rodině. </a:t>
            </a:r>
            <a:endParaRPr sz="1400">
              <a:solidFill>
                <a:srgbClr val="4D5156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400">
                <a:solidFill>
                  <a:srgbClr val="4D5156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Dvoupříjmové rodiny</a:t>
            </a:r>
            <a:endParaRPr b="1" sz="1400">
              <a:solidFill>
                <a:srgbClr val="4D5156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4D515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Jsou rodiny, kde oba manželé vykonávají nekariérové povolání. 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12476f46051_0_2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g12476f46051_0_2"/>
          <p:cNvSpPr txBox="1"/>
          <p:nvPr>
            <p:ph idx="1" type="body"/>
          </p:nvPr>
        </p:nvSpPr>
        <p:spPr>
          <a:xfrm>
            <a:off x="457200" y="2249487"/>
            <a:ext cx="8229600" cy="4324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84" name="Google Shape;184;g12476f46051_0_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1950" y="438150"/>
            <a:ext cx="8420100" cy="5981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12476f46051_0_8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Dům porozumění</a:t>
            </a:r>
            <a:endParaRPr/>
          </a:p>
        </p:txBody>
      </p:sp>
      <p:sp>
        <p:nvSpPr>
          <p:cNvPr id="190" name="Google Shape;190;g12476f46051_0_8"/>
          <p:cNvSpPr txBox="1"/>
          <p:nvPr>
            <p:ph idx="1" type="body"/>
          </p:nvPr>
        </p:nvSpPr>
        <p:spPr>
          <a:xfrm>
            <a:off x="457200" y="2249487"/>
            <a:ext cx="8229600" cy="4324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91" name="Google Shape;191;g12476f46051_0_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76375" y="2044600"/>
            <a:ext cx="6191250" cy="473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124751c3219_0_11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Publikace</a:t>
            </a:r>
            <a:endParaRPr/>
          </a:p>
        </p:txBody>
      </p:sp>
      <p:sp>
        <p:nvSpPr>
          <p:cNvPr id="197" name="Google Shape;197;g124751c3219_0_11"/>
          <p:cNvSpPr txBox="1"/>
          <p:nvPr>
            <p:ph idx="1" type="body"/>
          </p:nvPr>
        </p:nvSpPr>
        <p:spPr>
          <a:xfrm>
            <a:off x="457200" y="2249487"/>
            <a:ext cx="8229600" cy="4324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en-US" sz="1900"/>
              <a:t>Slaďování práce a rodiny: možnosti a perspektivy pro zaměstnavatele. Zpráva z kvalitativního šetření. Genderové informační centrum NORA, 2010. </a:t>
            </a:r>
            <a:endParaRPr sz="1900"/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en-US" sz="1900"/>
              <a:t>Joseph G. Grzywacz and Dawn S. Carlson. Research Conceptualizing Work-Family Balance: Implications for Practice and Research, Advances in Developing Human Resources, 2007. </a:t>
            </a:r>
            <a:endParaRPr sz="1900"/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en-US" sz="1900"/>
              <a:t>Zpravodaj Rovné příležitosti do firem: http://zpravodaj.genderstudies.cz. Český statistický úřad: </a:t>
            </a:r>
            <a:r>
              <a:rPr lang="en-US" sz="1900" u="sng">
                <a:solidFill>
                  <a:schemeClr val="hlink"/>
                </a:solidFill>
                <a:hlinkClick r:id="rId3"/>
              </a:rPr>
              <a:t>http://www.czso.cz/csu/csu.nsf/informace/czam080410analyza10.doc</a:t>
            </a:r>
            <a:r>
              <a:rPr lang="en-US" sz="1900"/>
              <a:t>.</a:t>
            </a:r>
            <a:endParaRPr sz="1900"/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en-US" sz="1900"/>
              <a:t>Ministerstvo vnitra ČR. 2017. Výroční zpráva o vytváření podmínek pro sladění rodinného a osobního života s výkonem státní služby služebními úřady za rok 2016. Praha: MV ČR. </a:t>
            </a:r>
            <a:endParaRPr sz="19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24751c3219_0_17"/>
          <p:cNvSpPr txBox="1"/>
          <p:nvPr>
            <p:ph type="title"/>
          </p:nvPr>
        </p:nvSpPr>
        <p:spPr>
          <a:xfrm>
            <a:off x="457200" y="684400"/>
            <a:ext cx="8229600" cy="10668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Definice</a:t>
            </a:r>
            <a:endParaRPr/>
          </a:p>
        </p:txBody>
      </p:sp>
      <p:sp>
        <p:nvSpPr>
          <p:cNvPr id="108" name="Google Shape;108;g124751c3219_0_17"/>
          <p:cNvSpPr txBox="1"/>
          <p:nvPr>
            <p:ph idx="1" type="body"/>
          </p:nvPr>
        </p:nvSpPr>
        <p:spPr>
          <a:xfrm>
            <a:off x="457200" y="1751199"/>
            <a:ext cx="8229600" cy="4572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i="1" lang="en-US" sz="1900"/>
              <a:t>míra, ve které jsou jednotlivci srovnatelně zapojení i spokojení se svými pracovními i rodinnými rolemi (Greenhaus, Collins, Shaw, 2003) </a:t>
            </a:r>
            <a:endParaRPr i="1" sz="1900"/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 i="1" sz="1900"/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i="1" lang="en-US" sz="1900"/>
              <a:t>… pracovní zdroje se setkávají s potřebami rodiny a rodinné zdroje se setkávají s nároky práce takovým způsobem, který je efektivní v obou oblastech</a:t>
            </a:r>
            <a:r>
              <a:rPr lang="en-US" sz="1900"/>
              <a:t> (Voydanoff, 2005) </a:t>
            </a:r>
            <a:endParaRPr sz="1900"/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i="1" lang="en-US" sz="1900"/>
              <a:t>… míra, ve které je efektivita a spokojenost jednotlivce v pracovních a rodinných rolích v souladu s individuálními životními prioritami </a:t>
            </a:r>
            <a:r>
              <a:rPr lang="en-US" sz="1900"/>
              <a:t>(Greenhaus, Allen, 2006) </a:t>
            </a:r>
            <a:endParaRPr sz="1900"/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i="1" lang="en-US" sz="1900"/>
              <a:t>…slaďování osobního a pracovního života je označení postojů a v návaznosti na tuto oblast i právních předpisů, které zohledňují požadavky zaměstnanců a zaměstnankyň udržet si profesní růst a zároveň se věnovat výchově dětí, péči o blízké osoby, osobním zájmům apod.</a:t>
            </a:r>
            <a:r>
              <a:rPr lang="en-US" sz="1900"/>
              <a:t> (Gender Studies, 2009)</a:t>
            </a:r>
            <a:endParaRPr sz="19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154b2d4dea_0_88"/>
          <p:cNvSpPr txBox="1"/>
          <p:nvPr>
            <p:ph type="title"/>
          </p:nvPr>
        </p:nvSpPr>
        <p:spPr>
          <a:xfrm>
            <a:off x="457200" y="821825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Priority</a:t>
            </a:r>
            <a:endParaRPr/>
          </a:p>
        </p:txBody>
      </p:sp>
      <p:sp>
        <p:nvSpPr>
          <p:cNvPr id="114" name="Google Shape;114;g1154b2d4dea_0_88"/>
          <p:cNvSpPr txBox="1"/>
          <p:nvPr/>
        </p:nvSpPr>
        <p:spPr>
          <a:xfrm>
            <a:off x="576400" y="1938850"/>
            <a:ext cx="83871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B02C20"/>
                </a:solidFill>
                <a:latin typeface="Georgia"/>
                <a:ea typeface="Georgia"/>
                <a:cs typeface="Georgia"/>
                <a:sym typeface="Georgia"/>
              </a:rPr>
              <a:t>Zkuste si poskládat žebříček svých priorit.</a:t>
            </a:r>
            <a:endParaRPr b="1" sz="1800">
              <a:solidFill>
                <a:srgbClr val="B02C2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Georgia"/>
                <a:ea typeface="Georgia"/>
                <a:cs typeface="Georgia"/>
                <a:sym typeface="Georgia"/>
              </a:rPr>
              <a:t>PRÁCE/ŠKOLA, VOLNÝ ČAS (SPORT, KNIHY…), RODINA, PŘÁTELÉ, VÍRA…</a:t>
            </a:r>
            <a:endParaRPr sz="180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15" name="Google Shape;115;g1154b2d4dea_0_8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20275" y="2854575"/>
            <a:ext cx="4912925" cy="3901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24751c3219_0_30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IDEÁLNÍ ROZDĚLENÍ DNE</a:t>
            </a:r>
            <a:endParaRPr sz="2500"/>
          </a:p>
        </p:txBody>
      </p:sp>
      <p:sp>
        <p:nvSpPr>
          <p:cNvPr id="121" name="Google Shape;121;g124751c3219_0_30"/>
          <p:cNvSpPr txBox="1"/>
          <p:nvPr>
            <p:ph idx="1" type="body"/>
          </p:nvPr>
        </p:nvSpPr>
        <p:spPr>
          <a:xfrm>
            <a:off x="457200" y="2249487"/>
            <a:ext cx="8229600" cy="4324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000000"/>
                </a:solidFill>
              </a:rPr>
              <a:t>8 hod. spánek, 8 hod. práce, 8 hod. volný čas</a:t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85200C"/>
                </a:solidFill>
              </a:rPr>
              <a:t>Zkuste k prioritám, které jste si poskládali dát reálný čas.</a:t>
            </a:r>
            <a:endParaRPr b="1" sz="1600">
              <a:solidFill>
                <a:srgbClr val="85200C"/>
              </a:solidFill>
            </a:endParaRPr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2" name="Google Shape;122;g124751c3219_0_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42050" y="4057988"/>
            <a:ext cx="3814065" cy="2118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24751c3219_0_70"/>
          <p:cNvSpPr txBox="1"/>
          <p:nvPr>
            <p:ph type="title"/>
          </p:nvPr>
        </p:nvSpPr>
        <p:spPr>
          <a:xfrm>
            <a:off x="457200" y="746950"/>
            <a:ext cx="8229600" cy="10668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100"/>
              </a:spcBef>
              <a:spcAft>
                <a:spcPts val="11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150">
                <a:solidFill>
                  <a:srgbClr val="44444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en-US" sz="2150">
                <a:solidFill>
                  <a:srgbClr val="44444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Aktéři a legitimita problému z různých úhlů</a:t>
            </a:r>
            <a:endParaRPr sz="5100"/>
          </a:p>
        </p:txBody>
      </p:sp>
      <p:sp>
        <p:nvSpPr>
          <p:cNvPr id="128" name="Google Shape;128;g124751c3219_0_70"/>
          <p:cNvSpPr txBox="1"/>
          <p:nvPr>
            <p:ph idx="1" type="body"/>
          </p:nvPr>
        </p:nvSpPr>
        <p:spPr>
          <a:xfrm>
            <a:off x="457200" y="1813750"/>
            <a:ext cx="4378800" cy="4324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450">
                <a:solidFill>
                  <a:srgbClr val="44444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1. Stát</a:t>
            </a:r>
            <a:endParaRPr b="1" sz="1450">
              <a:solidFill>
                <a:srgbClr val="44444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50">
                <a:solidFill>
                  <a:srgbClr val="44444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Demografické důvody</a:t>
            </a:r>
            <a:endParaRPr sz="1450">
              <a:solidFill>
                <a:srgbClr val="44444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50">
                <a:solidFill>
                  <a:srgbClr val="44444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Udržitelnost sociálního systému</a:t>
            </a:r>
            <a:endParaRPr sz="1450">
              <a:solidFill>
                <a:srgbClr val="44444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50">
                <a:solidFill>
                  <a:srgbClr val="44444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Spoluzodpovědnost při výchově dětí</a:t>
            </a:r>
            <a:endParaRPr sz="1450">
              <a:solidFill>
                <a:srgbClr val="44444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50">
                <a:solidFill>
                  <a:srgbClr val="44444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Snížení rizika nezaměstnanosti žen s dětmi</a:t>
            </a:r>
            <a:endParaRPr sz="1450">
              <a:solidFill>
                <a:srgbClr val="44444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50">
              <a:solidFill>
                <a:srgbClr val="44444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450">
                <a:solidFill>
                  <a:srgbClr val="44444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3. Zaměstnavatelé</a:t>
            </a:r>
            <a:endParaRPr b="1" sz="1450">
              <a:solidFill>
                <a:srgbClr val="44444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50">
                <a:solidFill>
                  <a:srgbClr val="44444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Požadavky zaměstnanců</a:t>
            </a:r>
            <a:endParaRPr sz="1450">
              <a:solidFill>
                <a:srgbClr val="44444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50">
                <a:solidFill>
                  <a:srgbClr val="44444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Legislativní závazky</a:t>
            </a:r>
            <a:endParaRPr sz="1450">
              <a:solidFill>
                <a:srgbClr val="44444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50">
                <a:solidFill>
                  <a:srgbClr val="44444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Hodnotová východiska</a:t>
            </a:r>
            <a:endParaRPr sz="1450">
              <a:solidFill>
                <a:srgbClr val="44444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50">
                <a:solidFill>
                  <a:srgbClr val="44444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Ekonomické důvody</a:t>
            </a:r>
            <a:endParaRPr sz="1450">
              <a:solidFill>
                <a:srgbClr val="44444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g124751c3219_0_70"/>
          <p:cNvSpPr txBox="1"/>
          <p:nvPr/>
        </p:nvSpPr>
        <p:spPr>
          <a:xfrm>
            <a:off x="4627575" y="1959425"/>
            <a:ext cx="3856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0" name="Google Shape;130;g124751c3219_0_70"/>
          <p:cNvSpPr txBox="1"/>
          <p:nvPr/>
        </p:nvSpPr>
        <p:spPr>
          <a:xfrm>
            <a:off x="4981875" y="3064225"/>
            <a:ext cx="3501900" cy="20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550">
                <a:solidFill>
                  <a:srgbClr val="444444"/>
                </a:solidFill>
                <a:highlight>
                  <a:srgbClr val="FFFFFF"/>
                </a:highlight>
              </a:rPr>
              <a:t>2. Rodiny</a:t>
            </a:r>
            <a:endParaRPr b="1" sz="1550">
              <a:solidFill>
                <a:srgbClr val="44444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50">
                <a:solidFill>
                  <a:srgbClr val="444444"/>
                </a:solidFill>
                <a:highlight>
                  <a:srgbClr val="FFFFFF"/>
                </a:highlight>
              </a:rPr>
              <a:t>Změny rodinného chování</a:t>
            </a:r>
            <a:endParaRPr sz="1550">
              <a:solidFill>
                <a:srgbClr val="44444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50">
                <a:solidFill>
                  <a:srgbClr val="444444"/>
                </a:solidFill>
                <a:highlight>
                  <a:srgbClr val="FFFFFF"/>
                </a:highlight>
              </a:rPr>
              <a:t>Změny hodnotového systému</a:t>
            </a:r>
            <a:endParaRPr sz="1550">
              <a:solidFill>
                <a:srgbClr val="44444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50">
                <a:solidFill>
                  <a:srgbClr val="444444"/>
                </a:solidFill>
                <a:highlight>
                  <a:srgbClr val="FFFFFF"/>
                </a:highlight>
              </a:rPr>
              <a:t>Nutnost dvou příjmů</a:t>
            </a:r>
            <a:endParaRPr sz="1550">
              <a:solidFill>
                <a:srgbClr val="44444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100"/>
              </a:spcBef>
              <a:spcAft>
                <a:spcPts val="1100"/>
              </a:spcAft>
              <a:buNone/>
            </a:pPr>
            <a:r>
              <a:rPr lang="en-US" sz="1550">
                <a:solidFill>
                  <a:srgbClr val="444444"/>
                </a:solidFill>
                <a:highlight>
                  <a:srgbClr val="FFFFFF"/>
                </a:highlight>
              </a:rPr>
              <a:t>Nároky trhu práce</a:t>
            </a:r>
            <a:endParaRPr sz="190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24751c3219_0_2"/>
          <p:cNvSpPr txBox="1"/>
          <p:nvPr>
            <p:ph type="title"/>
          </p:nvPr>
        </p:nvSpPr>
        <p:spPr>
          <a:xfrm>
            <a:off x="457200" y="1143000"/>
            <a:ext cx="8686800" cy="10668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60000"/>
              </a:lnSpc>
              <a:spcBef>
                <a:spcPts val="0"/>
              </a:spcBef>
              <a:spcAft>
                <a:spcPts val="1100"/>
              </a:spcAft>
              <a:buNone/>
            </a:pPr>
            <a:r>
              <a:rPr b="1" lang="en-US" sz="2000">
                <a:solidFill>
                  <a:srgbClr val="444444"/>
                </a:solidFill>
                <a:highlight>
                  <a:srgbClr val="FFFFFF"/>
                </a:highlight>
              </a:rPr>
              <a:t>Work Life Balance/Slaďování práce a rodiny z pohledu zaměstnavatele</a:t>
            </a:r>
            <a:endParaRPr b="1" sz="4500"/>
          </a:p>
        </p:txBody>
      </p:sp>
      <p:sp>
        <p:nvSpPr>
          <p:cNvPr id="136" name="Google Shape;136;g124751c3219_0_2"/>
          <p:cNvSpPr txBox="1"/>
          <p:nvPr>
            <p:ph idx="1" type="body"/>
          </p:nvPr>
        </p:nvSpPr>
        <p:spPr>
          <a:xfrm>
            <a:off x="457200" y="2249475"/>
            <a:ext cx="8229600" cy="4462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další ekvivalent </a:t>
            </a:r>
            <a:r>
              <a:rPr lang="en-US" sz="2000"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kombinace (nebo konflikt) pracovního a osobního života </a:t>
            </a:r>
            <a:endParaRPr sz="2000"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spojitost s efektivním řízením lidských zdrojů = </a:t>
            </a:r>
            <a:r>
              <a:rPr lang="en-US" sz="2000">
                <a:solidFill>
                  <a:srgbClr val="274E1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zvládnout práci a soukromý život ke spokojenosti vlastní i těch, kteří jsou na nás závislí</a:t>
            </a:r>
            <a:endParaRPr sz="2000">
              <a:solidFill>
                <a:srgbClr val="274E1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B02C20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B02C2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Kdo všechno to je? </a:t>
            </a:r>
            <a:endParaRPr sz="2000">
              <a:solidFill>
                <a:srgbClr val="B02C2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 sz="20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spcBef>
                <a:spcPts val="3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20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potřebu zajistit nějakou rovnováhu mezi prací a rodinou mají všichni</a:t>
            </a:r>
            <a:endParaRPr sz="20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US" sz="20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více ohrožení nebo větší podporu potřebují:</a:t>
            </a:r>
            <a:r>
              <a:rPr b="1" lang="en-US" sz="2500">
                <a:solidFill>
                  <a:schemeClr val="accent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endParaRPr b="1" sz="2500">
              <a:solidFill>
                <a:schemeClr val="accent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▫"/>
            </a:pPr>
            <a:r>
              <a:rPr b="1" lang="en-US" sz="155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rodiče dětí do 15 let </a:t>
            </a:r>
            <a:endParaRPr b="1" sz="155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▫"/>
            </a:pPr>
            <a:r>
              <a:rPr b="1" lang="en-US" sz="155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osoby pečující o nemocné či závislé členy rodiny </a:t>
            </a:r>
            <a:endParaRPr b="1" sz="155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▫"/>
            </a:pPr>
            <a:r>
              <a:rPr b="1" lang="en-US" sz="155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lidé, kteří při zaměstnání studují</a:t>
            </a:r>
            <a:endParaRPr b="1" sz="2500">
              <a:solidFill>
                <a:schemeClr val="accent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 sz="2000"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24751c3219_0_24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Možnosti sladění v zaměstnání</a:t>
            </a:r>
            <a:endParaRPr/>
          </a:p>
        </p:txBody>
      </p:sp>
      <p:sp>
        <p:nvSpPr>
          <p:cNvPr id="142" name="Google Shape;142;g124751c3219_0_24"/>
          <p:cNvSpPr txBox="1"/>
          <p:nvPr>
            <p:ph idx="1" type="body"/>
          </p:nvPr>
        </p:nvSpPr>
        <p:spPr>
          <a:xfrm>
            <a:off x="457200" y="2249487"/>
            <a:ext cx="8229600" cy="4324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spcBef>
                <a:spcPts val="3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flexibilní pracovní doby je volitelný začátek/konec pracovní doby z pevně stanoveným středem.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práce </a:t>
            </a:r>
            <a:r>
              <a:rPr lang="en-US"/>
              <a:t>v režimu stlačeného pracovního týdne, tedy například čtyři dny po deseti hodinách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zkrácení pracovních hodin (úprava smlouvy, dohody)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rodičovská dovolená a návrat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24751c3219_0_36"/>
          <p:cNvSpPr txBox="1"/>
          <p:nvPr>
            <p:ph idx="1" type="body"/>
          </p:nvPr>
        </p:nvSpPr>
        <p:spPr>
          <a:xfrm>
            <a:off x="457200" y="5219107"/>
            <a:ext cx="8229600" cy="1638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B02C20"/>
                </a:solidFill>
              </a:rPr>
              <a:t>Pracujte ve trojici a zkuste připravit scénku.</a:t>
            </a:r>
            <a:endParaRPr>
              <a:solidFill>
                <a:srgbClr val="B02C20"/>
              </a:solidFill>
            </a:endParaRPr>
          </a:p>
        </p:txBody>
      </p:sp>
      <p:pic>
        <p:nvPicPr>
          <p:cNvPr id="148" name="Google Shape;148;g124751c3219_0_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3925" y="813180"/>
            <a:ext cx="8896149" cy="4121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124751c3219_0_51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150">
                <a:solidFill>
                  <a:srgbClr val="44444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Hodnotové základy genderového uspořádání v ČR</a:t>
            </a:r>
            <a:endParaRPr sz="5100"/>
          </a:p>
        </p:txBody>
      </p:sp>
      <p:sp>
        <p:nvSpPr>
          <p:cNvPr id="154" name="Google Shape;154;g124751c3219_0_51"/>
          <p:cNvSpPr txBox="1"/>
          <p:nvPr>
            <p:ph idx="1" type="body"/>
          </p:nvPr>
        </p:nvSpPr>
        <p:spPr>
          <a:xfrm>
            <a:off x="457200" y="2249487"/>
            <a:ext cx="8229600" cy="4324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50">
                <a:solidFill>
                  <a:srgbClr val="44444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dva preferované modely rodiny: </a:t>
            </a:r>
            <a:endParaRPr sz="1650">
              <a:solidFill>
                <a:srgbClr val="44444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33375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44444"/>
              </a:buClr>
              <a:buSzPts val="1650"/>
              <a:buFont typeface="Arial"/>
              <a:buChar char="•"/>
            </a:pPr>
            <a:r>
              <a:rPr b="1" lang="en-US" sz="1650">
                <a:solidFill>
                  <a:srgbClr val="44444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orientace na modifikovaný model</a:t>
            </a:r>
            <a:r>
              <a:rPr lang="en-US" sz="1650">
                <a:solidFill>
                  <a:srgbClr val="44444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živitele a pečovatelky (žena vykonává méně náročné zaměstnání než její partner a přebírá větší díl péče o domácnost a děti‘)</a:t>
            </a:r>
            <a:endParaRPr sz="1650">
              <a:solidFill>
                <a:srgbClr val="44444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33375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44444"/>
              </a:buClr>
              <a:buSzPts val="1650"/>
              <a:buFont typeface="Arial"/>
              <a:buChar char="•"/>
            </a:pPr>
            <a:r>
              <a:rPr b="1" lang="en-US" sz="1650">
                <a:solidFill>
                  <a:srgbClr val="44444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egalitární model</a:t>
            </a:r>
            <a:r>
              <a:rPr lang="en-US" sz="1650">
                <a:solidFill>
                  <a:srgbClr val="44444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(oba partneři vykonávají stejně náročné zaměstnání a péči o domácnost a děti si dělí rovným dílem‘) </a:t>
            </a:r>
            <a:endParaRPr sz="1650">
              <a:solidFill>
                <a:srgbClr val="44444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50">
              <a:solidFill>
                <a:srgbClr val="44444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50">
                <a:solidFill>
                  <a:srgbClr val="44444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populace v ČR je v této otázce rozdělena, v případě žen egalitární orientace převažuje</a:t>
            </a:r>
            <a:endParaRPr sz="1650">
              <a:solidFill>
                <a:srgbClr val="44444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50">
                <a:solidFill>
                  <a:srgbClr val="44444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orientace na modifikovaný model živitele a pečovatelky: 63% v případě mužů a 48% žen. </a:t>
            </a:r>
            <a:endParaRPr sz="1650">
              <a:solidFill>
                <a:srgbClr val="44444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50">
                <a:solidFill>
                  <a:srgbClr val="44444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Naproti tomu egalitární orientace byla preferovaná 37% mužů a 52 % žen</a:t>
            </a:r>
            <a:endParaRPr sz="1650">
              <a:solidFill>
                <a:srgbClr val="44444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50">
                <a:solidFill>
                  <a:srgbClr val="44444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Egalitární orientace narůstá se vzděláním např. ženy s vysokoškolským vzděláním: 35% orientace na modifikovaný model živitele a 65% egalitární orientace</a:t>
            </a:r>
            <a:endParaRPr sz="1650">
              <a:solidFill>
                <a:srgbClr val="44444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Urbanistický">
  <a:themeElements>
    <a:clrScheme name="Tok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1_Urbanistický">
  <a:themeElements>
    <a:clrScheme name="Tok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2004-10-10T21:23:57Z</dcterms:created>
  <dc:creator>JITKA</dc:creator>
</cp:coreProperties>
</file>