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338" r:id="rId3"/>
    <p:sldId id="356" r:id="rId4"/>
    <p:sldId id="339" r:id="rId5"/>
    <p:sldId id="340" r:id="rId6"/>
    <p:sldId id="341" r:id="rId7"/>
    <p:sldId id="342" r:id="rId8"/>
    <p:sldId id="343" r:id="rId9"/>
    <p:sldId id="344" r:id="rId10"/>
    <p:sldId id="345" r:id="rId11"/>
    <p:sldId id="346" r:id="rId12"/>
    <p:sldId id="348" r:id="rId13"/>
    <p:sldId id="357" r:id="rId14"/>
    <p:sldId id="358" r:id="rId15"/>
    <p:sldId id="360" r:id="rId16"/>
    <p:sldId id="359" r:id="rId17"/>
    <p:sldId id="350" r:id="rId18"/>
    <p:sldId id="349" r:id="rId19"/>
    <p:sldId id="354" r:id="rId20"/>
    <p:sldId id="353" r:id="rId2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>
      <p:cViewPr varScale="1">
        <p:scale>
          <a:sx n="80" d="100"/>
          <a:sy n="80" d="100"/>
        </p:scale>
        <p:origin x="1140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7655-785F-4480-948D-E4C995D59F62}" type="datetimeFigureOut">
              <a:rPr lang="cs-CZ" smtClean="0"/>
              <a:pPr/>
              <a:t>05.04.2020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48FC0-2378-47BE-812A-337AAB249EB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Obdélník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7655-785F-4480-948D-E4C995D59F62}" type="datetimeFigureOut">
              <a:rPr lang="cs-CZ" smtClean="0"/>
              <a:pPr/>
              <a:t>05.04.2020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48FC0-2378-47BE-812A-337AAB249EB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élník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7655-785F-4480-948D-E4C995D59F62}" type="datetimeFigureOut">
              <a:rPr lang="cs-CZ" smtClean="0"/>
              <a:pPr/>
              <a:t>05.04.2020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48FC0-2378-47BE-812A-337AAB249EB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7655-785F-4480-948D-E4C995D59F62}" type="datetimeFigureOut">
              <a:rPr lang="cs-CZ" smtClean="0"/>
              <a:pPr/>
              <a:t>05.04.2020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48FC0-2378-47BE-812A-337AAB249EB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7655-785F-4480-948D-E4C995D59F62}" type="datetimeFigureOut">
              <a:rPr lang="cs-CZ" smtClean="0"/>
              <a:pPr/>
              <a:t>05.04.2020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48FC0-2378-47BE-812A-337AAB249EB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7655-785F-4480-948D-E4C995D59F62}" type="datetimeFigureOut">
              <a:rPr lang="cs-CZ" smtClean="0"/>
              <a:pPr/>
              <a:t>05.04.2020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48FC0-2378-47BE-812A-337AAB249EB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7655-785F-4480-948D-E4C995D59F62}" type="datetimeFigureOut">
              <a:rPr lang="cs-CZ" smtClean="0"/>
              <a:pPr/>
              <a:t>05.04.2020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48FC0-2378-47BE-812A-337AAB249EB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7655-785F-4480-948D-E4C995D59F62}" type="datetimeFigureOut">
              <a:rPr lang="cs-CZ" smtClean="0"/>
              <a:pPr/>
              <a:t>05.04.2020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48FC0-2378-47BE-812A-337AAB249EB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7655-785F-4480-948D-E4C995D59F62}" type="datetimeFigureOut">
              <a:rPr lang="cs-CZ" smtClean="0"/>
              <a:pPr/>
              <a:t>05.04.2020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48FC0-2378-47BE-812A-337AAB249EB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7655-785F-4480-948D-E4C995D59F62}" type="datetimeFigureOut">
              <a:rPr lang="cs-CZ" smtClean="0"/>
              <a:pPr/>
              <a:t>05.04.2020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48FC0-2378-47BE-812A-337AAB249EB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2" name="Obdélník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cs-CZ"/>
              <a:t>Kliknutím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B8477655-785F-4480-948D-E4C995D59F62}" type="datetimeFigureOut">
              <a:rPr lang="cs-CZ" smtClean="0"/>
              <a:pPr/>
              <a:t>05.04.2020</a:t>
            </a:fld>
            <a:endParaRPr lang="cs-CZ"/>
          </a:p>
        </p:txBody>
      </p:sp>
      <p:sp>
        <p:nvSpPr>
          <p:cNvPr id="11" name="Obdélník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C1D48FC0-2378-47BE-812A-337AAB249EB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Obdélník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B8477655-785F-4480-948D-E4C995D59F62}" type="datetimeFigureOut">
              <a:rPr lang="cs-CZ" smtClean="0"/>
              <a:pPr/>
              <a:t>05.04.2020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C1D48FC0-2378-47BE-812A-337AAB249EB4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zsXP8qeFF6A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2Dhc2zePJFE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kument_aplikace_Microsoft_Word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5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Sociální psychologie </a:t>
            </a:r>
            <a:br>
              <a:rPr lang="cs-CZ" dirty="0"/>
            </a:br>
            <a:r>
              <a:rPr lang="cs-CZ" dirty="0"/>
              <a:t>Historie lidské komunikace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11560" y="5157192"/>
            <a:ext cx="8077200" cy="1499616"/>
          </a:xfrm>
        </p:spPr>
        <p:txBody>
          <a:bodyPr/>
          <a:lstStyle/>
          <a:p>
            <a:r>
              <a:rPr lang="cs-CZ" dirty="0"/>
              <a:t>Mgr. Jan Krása, Ph.D., Katedra psychologie, Pedagogická fakulta, </a:t>
            </a:r>
            <a:r>
              <a:rPr lang="cs-CZ" dirty="0" smtClean="0"/>
              <a:t>MUNI</a:t>
            </a:r>
            <a:endParaRPr lang="cs-CZ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64604" y="188640"/>
            <a:ext cx="8686800" cy="838200"/>
          </a:xfrm>
        </p:spPr>
        <p:txBody>
          <a:bodyPr/>
          <a:lstStyle/>
          <a:p>
            <a:r>
              <a:rPr lang="cs-CZ" dirty="0"/>
              <a:t>Komunikace sociálních tvorů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4800" y="1484784"/>
            <a:ext cx="8686800" cy="4595341"/>
          </a:xfrm>
        </p:spPr>
        <p:txBody>
          <a:bodyPr/>
          <a:lstStyle/>
          <a:p>
            <a:pPr>
              <a:buNone/>
            </a:pPr>
            <a:r>
              <a:rPr lang="cs-CZ" b="1" dirty="0"/>
              <a:t>5. Komunikace sociálních savců</a:t>
            </a:r>
          </a:p>
          <a:p>
            <a:pPr>
              <a:spcBef>
                <a:spcPts val="0"/>
              </a:spcBef>
              <a:buNone/>
            </a:pPr>
            <a:r>
              <a:rPr lang="cs-CZ" sz="2000" dirty="0">
                <a:solidFill>
                  <a:srgbClr val="4E3B30"/>
                </a:solidFill>
              </a:rPr>
              <a:t>Od určitého stupně komplexity vztahů a určitého počtu členů skupiny nastává potřeba vyznačovat strukturu skupiny (a tu samou strukturu obměňovat různými jednici), vyznačit „jména“ členů skupiny, teritorium aj. Existují i složitější signály: např. modifikátory (u šimpanzů).</a:t>
            </a:r>
            <a:endParaRPr lang="cs-CZ" b="1" dirty="0"/>
          </a:p>
          <a:p>
            <a:pPr>
              <a:buNone/>
            </a:pPr>
            <a:endParaRPr lang="cs-CZ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3429000"/>
            <a:ext cx="6840760" cy="3847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606891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Komunikace sociálních </a:t>
            </a:r>
            <a:r>
              <a:rPr lang="cs-CZ" dirty="0" smtClean="0"/>
              <a:t>tvorů s člověkem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4800" y="1484784"/>
            <a:ext cx="8686800" cy="4595341"/>
          </a:xfrm>
        </p:spPr>
        <p:txBody>
          <a:bodyPr/>
          <a:lstStyle/>
          <a:p>
            <a:pPr>
              <a:buNone/>
            </a:pPr>
            <a:r>
              <a:rPr lang="cs-CZ" b="1" dirty="0" err="1"/>
              <a:t>Washoe</a:t>
            </a:r>
            <a:r>
              <a:rPr lang="cs-CZ" sz="2800" dirty="0"/>
              <a:t> (* září 1965, † 30. října 2007) byla samička šimpanze, jenž se stala prvním zvířetem, které se naučilo komunikovat americkou znakovou řečí v rámci experimentu zkoumajícího zvířecí jazykové schopnosti.</a:t>
            </a:r>
          </a:p>
          <a:p>
            <a:pPr>
              <a:buNone/>
            </a:pPr>
            <a:r>
              <a:rPr lang="cs-CZ" sz="2800" dirty="0" err="1"/>
              <a:t>Washoe</a:t>
            </a:r>
            <a:r>
              <a:rPr lang="cs-CZ" sz="2800" dirty="0"/>
              <a:t> se naučila přibližně </a:t>
            </a:r>
            <a:r>
              <a:rPr lang="cs-CZ" sz="2800" b="1" dirty="0"/>
              <a:t>350</a:t>
            </a:r>
            <a:r>
              <a:rPr lang="cs-CZ" sz="2800" dirty="0"/>
              <a:t> slov americké znakové řeči. </a:t>
            </a:r>
          </a:p>
          <a:p>
            <a:pPr>
              <a:buNone/>
            </a:pPr>
            <a:r>
              <a:rPr lang="cs-CZ" sz="2800" dirty="0"/>
              <a:t>Podobnými učebními metodami se další šimpanzi naučili 150 nebo více znaků, které poté dokázali kombinovat k vytvoření smysluplných zpráv.</a:t>
            </a:r>
          </a:p>
          <a:p>
            <a:pPr>
              <a:buNone/>
            </a:pPr>
            <a:r>
              <a:rPr lang="cs-CZ" sz="2800" dirty="0"/>
              <a:t>Empatie, hra s hračkami, učení syna atp. u </a:t>
            </a:r>
            <a:r>
              <a:rPr lang="cs-CZ" sz="2800" dirty="0" err="1"/>
              <a:t>Washoe</a:t>
            </a:r>
            <a:r>
              <a:rPr lang="cs-CZ" sz="2800" dirty="0"/>
              <a:t>.</a:t>
            </a:r>
          </a:p>
          <a:p>
            <a:pPr>
              <a:buNone/>
            </a:pP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1214329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Komunikace sociálních tvorů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4800" y="1484784"/>
            <a:ext cx="8686800" cy="4595341"/>
          </a:xfrm>
        </p:spPr>
        <p:txBody>
          <a:bodyPr/>
          <a:lstStyle/>
          <a:p>
            <a:pPr>
              <a:buNone/>
            </a:pPr>
            <a:r>
              <a:rPr lang="cs-CZ" dirty="0"/>
              <a:t>Divoce žijící </a:t>
            </a:r>
            <a:r>
              <a:rPr lang="cs-CZ" dirty="0" smtClean="0"/>
              <a:t>šimpanzi </a:t>
            </a:r>
            <a:r>
              <a:rPr lang="cs-CZ" dirty="0"/>
              <a:t>užívají v komunikaci „modifikátory“, to, co </a:t>
            </a:r>
            <a:r>
              <a:rPr lang="cs-CZ" dirty="0" err="1"/>
              <a:t>Washoe</a:t>
            </a:r>
            <a:r>
              <a:rPr lang="cs-CZ" dirty="0"/>
              <a:t>, však neumějí.</a:t>
            </a:r>
          </a:p>
          <a:p>
            <a:pPr>
              <a:buNone/>
            </a:pPr>
            <a:r>
              <a:rPr lang="cs-CZ" dirty="0"/>
              <a:t>Komunikace kytovců? – rozvinutá především u delfínů </a:t>
            </a:r>
            <a:r>
              <a:rPr lang="cs-CZ" dirty="0" smtClean="0"/>
              <a:t>(zvláštní </a:t>
            </a:r>
            <a:r>
              <a:rPr lang="cs-CZ" dirty="0" err="1" smtClean="0"/>
              <a:t>hoax</a:t>
            </a:r>
            <a:r>
              <a:rPr lang="cs-CZ" dirty="0" smtClean="0"/>
              <a:t>: </a:t>
            </a:r>
            <a:r>
              <a:rPr lang="cs-CZ" dirty="0" smtClean="0"/>
              <a:t>John </a:t>
            </a:r>
            <a:r>
              <a:rPr lang="cs-CZ" dirty="0"/>
              <a:t>C. Lilly).</a:t>
            </a:r>
          </a:p>
          <a:p>
            <a:pPr>
              <a:buNone/>
            </a:pPr>
            <a:endParaRPr lang="cs-CZ" dirty="0"/>
          </a:p>
          <a:p>
            <a:pPr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320890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Limity zvířecí </a:t>
            </a:r>
            <a:r>
              <a:rPr lang="cs-CZ" dirty="0" smtClean="0"/>
              <a:t>komunikace: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Je vždy manipulativní (zvířata netlachají, primáti si čistí srst</a:t>
            </a:r>
            <a:r>
              <a:rPr lang="cs-CZ" dirty="0" smtClean="0"/>
              <a:t>).</a:t>
            </a:r>
            <a:endParaRPr lang="cs-CZ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Zřídka je jejich komunikace o tom, co není </a:t>
            </a:r>
            <a:r>
              <a:rPr lang="cs-CZ" b="1" dirty="0" err="1"/>
              <a:t>tady&amp;teď</a:t>
            </a:r>
            <a:r>
              <a:rPr lang="cs-CZ" dirty="0"/>
              <a:t> (vyjma včel, několika </a:t>
            </a:r>
            <a:r>
              <a:rPr lang="cs-CZ" dirty="0" smtClean="0"/>
              <a:t>mravenců, medozvěstky </a:t>
            </a:r>
            <a:r>
              <a:rPr lang="cs-CZ" dirty="0"/>
              <a:t>a snad i </a:t>
            </a:r>
            <a:r>
              <a:rPr lang="cs-CZ" dirty="0" err="1" smtClean="0"/>
              <a:t>havranovitých</a:t>
            </a:r>
            <a:r>
              <a:rPr lang="cs-CZ" dirty="0" smtClean="0"/>
              <a:t> ptáků):</a:t>
            </a:r>
            <a:endParaRPr lang="cs-CZ" dirty="0"/>
          </a:p>
          <a:p>
            <a:pPr marL="118872" indent="0">
              <a:buNone/>
            </a:pPr>
            <a:r>
              <a:rPr lang="cs-CZ" dirty="0"/>
              <a:t>Např.</a:t>
            </a:r>
            <a:r>
              <a:rPr lang="cs-CZ" i="1" dirty="0"/>
              <a:t> </a:t>
            </a:r>
            <a:r>
              <a:rPr lang="cs-CZ" dirty="0"/>
              <a:t>mravenec</a:t>
            </a:r>
            <a:r>
              <a:rPr lang="cs-CZ" i="1" dirty="0"/>
              <a:t> </a:t>
            </a:r>
            <a:r>
              <a:rPr lang="cs-CZ" i="1" dirty="0" err="1"/>
              <a:t>Camponotus</a:t>
            </a:r>
            <a:r>
              <a:rPr lang="cs-CZ" i="1" dirty="0"/>
              <a:t> </a:t>
            </a:r>
            <a:r>
              <a:rPr lang="cs-CZ" i="1" dirty="0" err="1"/>
              <a:t>socius</a:t>
            </a:r>
            <a:r>
              <a:rPr lang="cs-CZ" i="1" dirty="0"/>
              <a:t> </a:t>
            </a:r>
            <a:r>
              <a:rPr lang="cs-CZ" dirty="0"/>
              <a:t>(U.S.A., Brazílie): nalezne-li potravu, „vrátí se k hnízdu a zanechává za sebou chemickou stopu. Když potká kolegy, charakteristickým třepáním těla jim naznačí, že našel potravu. Pak se otočí a vrací se po cestičce a ostatní jej následují.“ (</a:t>
            </a:r>
            <a:r>
              <a:rPr lang="cs-CZ" dirty="0" err="1"/>
              <a:t>Bickerton</a:t>
            </a:r>
            <a:r>
              <a:rPr lang="cs-CZ" dirty="0"/>
              <a:t>, 2009, 137)</a:t>
            </a:r>
          </a:p>
          <a:p>
            <a:pPr marL="118872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074441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Limity zvířecí komunikace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8872" indent="0">
              <a:buNone/>
            </a:pPr>
            <a:r>
              <a:rPr lang="cs-CZ" dirty="0"/>
              <a:t>Téměř vždy postrádá </a:t>
            </a:r>
            <a:r>
              <a:rPr lang="cs-CZ" b="1" dirty="0"/>
              <a:t>sřetězování</a:t>
            </a:r>
            <a:r>
              <a:rPr lang="cs-CZ" dirty="0"/>
              <a:t> </a:t>
            </a:r>
            <a:r>
              <a:rPr lang="cs-CZ" dirty="0" smtClean="0"/>
              <a:t>(</a:t>
            </a:r>
            <a:r>
              <a:rPr lang="cs-CZ" dirty="0"/>
              <a:t>konkatenaci) více znaků . Avšak:</a:t>
            </a:r>
          </a:p>
          <a:p>
            <a:pPr marL="118872" indent="0">
              <a:buNone/>
            </a:pPr>
            <a:r>
              <a:rPr lang="cs-CZ" dirty="0"/>
              <a:t>Mravenec</a:t>
            </a:r>
            <a:r>
              <a:rPr lang="cs-CZ" i="1" dirty="0"/>
              <a:t> </a:t>
            </a:r>
            <a:r>
              <a:rPr lang="cs-CZ" i="1" dirty="0" err="1"/>
              <a:t>Leptothorax</a:t>
            </a:r>
            <a:r>
              <a:rPr lang="cs-CZ" dirty="0"/>
              <a:t>: Nalezne-li zdroj potravy, vrátí se do hnízda. Zde vyvrhne pro kolegy část potravy a poté zdvihne zadeček a vysune žihadlo s kapičkou feromonu , která přiláká jeho druhy Jakmile jej první z kolegů  začne následovat, otáčí se a vrací se ke zdroji potravy.“ (Bickerton, 2009, 138</a:t>
            </a:r>
            <a:r>
              <a:rPr lang="cs-CZ" dirty="0" smtClean="0"/>
              <a:t>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466967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cs-CZ" dirty="0"/>
              <a:t>Zvířecí komunikace postrádá </a:t>
            </a:r>
            <a:r>
              <a:rPr lang="cs-CZ" b="1" dirty="0"/>
              <a:t>predikaci</a:t>
            </a:r>
            <a:r>
              <a:rPr lang="cs-CZ" dirty="0"/>
              <a:t> (o něčem něco </a:t>
            </a:r>
            <a:r>
              <a:rPr lang="cs-CZ" dirty="0" smtClean="0"/>
              <a:t>tvrdím, např.: </a:t>
            </a:r>
            <a:r>
              <a:rPr lang="cs-CZ" dirty="0"/>
              <a:t>„ten strom je vysoký“), nicméně primáti v zajetí </a:t>
            </a:r>
            <a:r>
              <a:rPr lang="cs-CZ" dirty="0" smtClean="0"/>
              <a:t>predikaci umějí používat </a:t>
            </a:r>
            <a:r>
              <a:rPr lang="cs-CZ" dirty="0"/>
              <a:t>(jejich mozek tedy umožňuje leccos, problém je </a:t>
            </a:r>
            <a:r>
              <a:rPr lang="cs-CZ" dirty="0" smtClean="0"/>
              <a:t>asi v jejich motivaci</a:t>
            </a:r>
            <a:r>
              <a:rPr lang="cs-CZ" dirty="0"/>
              <a:t>: </a:t>
            </a:r>
            <a:r>
              <a:rPr lang="cs-CZ" dirty="0" smtClean="0"/>
              <a:t>srov. různé </a:t>
            </a:r>
            <a:r>
              <a:rPr lang="cs-CZ" dirty="0"/>
              <a:t>adaptace člověka a </a:t>
            </a:r>
            <a:r>
              <a:rPr lang="cs-CZ" dirty="0" smtClean="0"/>
              <a:t>šimpanze na sociální život).</a:t>
            </a:r>
            <a:endParaRPr lang="cs-CZ" dirty="0"/>
          </a:p>
          <a:p>
            <a:pPr>
              <a:buNone/>
            </a:pPr>
            <a:endParaRPr lang="cs-CZ" dirty="0"/>
          </a:p>
          <a:p>
            <a:pPr>
              <a:buNone/>
            </a:pPr>
            <a:r>
              <a:rPr lang="cs-CZ" dirty="0">
                <a:hlinkClick r:id="rId2"/>
              </a:rPr>
              <a:t>https://www.youtube.com/watch?v=zsXP8qeFF6A</a:t>
            </a:r>
            <a:r>
              <a:rPr lang="cs-CZ" dirty="0"/>
              <a:t> (krátkodobá paměť šimpanz vs. člověk)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170041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Limity zvířecí komunikace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28801"/>
            <a:ext cx="8229600" cy="4772000"/>
          </a:xfrm>
        </p:spPr>
        <p:txBody>
          <a:bodyPr>
            <a:normAutofit fontScale="775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18 měsíční děvče užívalo 1,91 MLU, ve 2 letech užívala 3,19 MLU.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Šimpanz </a:t>
            </a:r>
            <a:r>
              <a:rPr lang="cs-CZ" dirty="0" err="1"/>
              <a:t>bonobo</a:t>
            </a:r>
            <a:r>
              <a:rPr lang="cs-CZ" dirty="0"/>
              <a:t> </a:t>
            </a:r>
            <a:r>
              <a:rPr lang="cs-CZ" dirty="0" err="1"/>
              <a:t>Kanzi</a:t>
            </a:r>
            <a:r>
              <a:rPr lang="cs-CZ" dirty="0"/>
              <a:t> používal stále jen 1,5 </a:t>
            </a:r>
            <a:r>
              <a:rPr lang="cs-CZ" dirty="0" smtClean="0"/>
              <a:t>MLU (=</a:t>
            </a:r>
            <a:r>
              <a:rPr lang="cs-CZ" dirty="0" err="1" smtClean="0"/>
              <a:t>Mean</a:t>
            </a:r>
            <a:r>
              <a:rPr lang="cs-CZ" dirty="0" smtClean="0"/>
              <a:t> </a:t>
            </a:r>
            <a:r>
              <a:rPr lang="cs-CZ" dirty="0" err="1" smtClean="0"/>
              <a:t>Lenght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Utterance</a:t>
            </a:r>
            <a:r>
              <a:rPr lang="cs-CZ" dirty="0" smtClean="0"/>
              <a:t>: průměrný počet slov ve všech </a:t>
            </a:r>
            <a:r>
              <a:rPr lang="cs-CZ" dirty="0" err="1" smtClean="0"/>
              <a:t>proomluvách</a:t>
            </a:r>
            <a:r>
              <a:rPr lang="cs-CZ" dirty="0" smtClean="0"/>
              <a:t>).</a:t>
            </a:r>
            <a:endParaRPr lang="cs-CZ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cs-CZ" dirty="0">
                <a:hlinkClick r:id="rId2"/>
              </a:rPr>
              <a:t>https://www.youtube.com/watch?v=2Dhc2zePJFE</a:t>
            </a:r>
            <a:r>
              <a:rPr lang="cs-CZ" dirty="0"/>
              <a:t> (</a:t>
            </a:r>
            <a:r>
              <a:rPr lang="cs-CZ" dirty="0" err="1"/>
              <a:t>Kanzi</a:t>
            </a:r>
            <a:r>
              <a:rPr lang="cs-CZ" dirty="0"/>
              <a:t> a porozumění významu vět)</a:t>
            </a:r>
          </a:p>
          <a:p>
            <a:pP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Nicméně šimpanzi dokážou odlišovat mezi osobním jménem (proprium) a kategorií (apelativum): Peter x cup.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Věty primátů byly nejčastěji „X and Y“, ale dost z jejich vět byly predikace X</a:t>
            </a:r>
            <a:r>
              <a:rPr lang="en-US" dirty="0"/>
              <a:t>[</a:t>
            </a:r>
            <a:r>
              <a:rPr lang="cs-CZ" dirty="0"/>
              <a:t>Y</a:t>
            </a:r>
            <a:r>
              <a:rPr lang="en-US" dirty="0"/>
              <a:t>]</a:t>
            </a:r>
            <a:r>
              <a:rPr lang="cs-CZ" dirty="0"/>
              <a:t>: „Roger </a:t>
            </a:r>
            <a:r>
              <a:rPr lang="cs-CZ" dirty="0" err="1"/>
              <a:t>tickle</a:t>
            </a:r>
            <a:r>
              <a:rPr lang="cs-CZ" dirty="0"/>
              <a:t>“, „bus go“, „no </a:t>
            </a:r>
            <a:r>
              <a:rPr lang="cs-CZ" dirty="0" err="1"/>
              <a:t>balloon</a:t>
            </a:r>
            <a:r>
              <a:rPr lang="cs-CZ" dirty="0"/>
              <a:t>“ – nicméně chybí gramatika i syntaxe (Bickerton, 2009, 80-81</a:t>
            </a:r>
            <a:r>
              <a:rPr lang="cs-CZ" dirty="0" smtClean="0"/>
              <a:t>)</a:t>
            </a:r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Komunikace moderních lidí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4800" y="1484784"/>
            <a:ext cx="8686800" cy="50405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sz="2600" b="1" dirty="0"/>
              <a:t>7. Jazyk moderního </a:t>
            </a:r>
            <a:r>
              <a:rPr lang="cs-CZ" sz="2600" b="1" dirty="0" smtClean="0"/>
              <a:t>člověka:</a:t>
            </a:r>
            <a:endParaRPr lang="cs-CZ" sz="2600" b="1" dirty="0"/>
          </a:p>
          <a:p>
            <a:pPr>
              <a:buNone/>
            </a:pPr>
            <a:r>
              <a:rPr lang="cs-CZ" sz="2600" dirty="0"/>
              <a:t>Je převratným vynálezem, jak napodobovat svět – má </a:t>
            </a:r>
            <a:r>
              <a:rPr lang="cs-CZ" sz="2600" dirty="0" smtClean="0"/>
              <a:t>funkci </a:t>
            </a:r>
            <a:r>
              <a:rPr lang="cs-CZ" sz="2600" b="1" dirty="0" smtClean="0"/>
              <a:t>reprezentativní</a:t>
            </a:r>
            <a:r>
              <a:rPr lang="cs-CZ" sz="2600" dirty="0" smtClean="0"/>
              <a:t>.</a:t>
            </a:r>
            <a:endParaRPr lang="cs-CZ" sz="2600" dirty="0"/>
          </a:p>
          <a:p>
            <a:pPr>
              <a:buNone/>
            </a:pPr>
            <a:r>
              <a:rPr lang="cs-CZ" sz="2600" dirty="0"/>
              <a:t>Umožňuje téměř </a:t>
            </a:r>
            <a:r>
              <a:rPr lang="cs-CZ" sz="2600" b="1" dirty="0"/>
              <a:t>neomezený rozvoj výpovědí </a:t>
            </a:r>
            <a:r>
              <a:rPr lang="cs-CZ" sz="2600" dirty="0" smtClean="0"/>
              <a:t>(srov. neomezená a cyklická semióza).</a:t>
            </a:r>
            <a:endParaRPr lang="cs-CZ" sz="2600" b="1" dirty="0"/>
          </a:p>
          <a:p>
            <a:pPr>
              <a:buNone/>
            </a:pPr>
            <a:r>
              <a:rPr lang="cs-CZ" sz="2600" dirty="0"/>
              <a:t>Umožňuje hovořit o entitách, </a:t>
            </a:r>
            <a:r>
              <a:rPr lang="cs-CZ" sz="2600" dirty="0" smtClean="0"/>
              <a:t>které mají </a:t>
            </a:r>
            <a:r>
              <a:rPr lang="cs-CZ" sz="2600" dirty="0"/>
              <a:t>jakoukoli smyslovou kvalitu </a:t>
            </a:r>
            <a:r>
              <a:rPr lang="cs-CZ" sz="2600" dirty="0" smtClean="0"/>
              <a:t>nebo ji nemají vůbec (</a:t>
            </a:r>
            <a:r>
              <a:rPr lang="cs-CZ" sz="2600" b="1" dirty="0" smtClean="0"/>
              <a:t>abstrakce</a:t>
            </a:r>
            <a:r>
              <a:rPr lang="cs-CZ" sz="2600" b="1" dirty="0"/>
              <a:t>, negace, novotvary, vynálezy </a:t>
            </a:r>
            <a:r>
              <a:rPr lang="cs-CZ" sz="2600" dirty="0"/>
              <a:t>atp</a:t>
            </a:r>
            <a:r>
              <a:rPr lang="cs-CZ" sz="2600" dirty="0" smtClean="0"/>
              <a:t>.).</a:t>
            </a:r>
            <a:endParaRPr lang="cs-CZ" sz="2600" dirty="0"/>
          </a:p>
          <a:p>
            <a:pPr>
              <a:buNone/>
            </a:pPr>
            <a:r>
              <a:rPr lang="cs-CZ" sz="2600" dirty="0"/>
              <a:t>Umožňuje zápis do jiných médií (písmo, Braillovo písmo, znaková řeč, </a:t>
            </a:r>
            <a:r>
              <a:rPr lang="cs-CZ" sz="2600" dirty="0" err="1"/>
              <a:t>Morseova</a:t>
            </a:r>
            <a:r>
              <a:rPr lang="cs-CZ" sz="2600" dirty="0"/>
              <a:t> abeceda, šifry aj.).</a:t>
            </a:r>
          </a:p>
          <a:p>
            <a:pPr>
              <a:buNone/>
            </a:pPr>
            <a:r>
              <a:rPr lang="cs-CZ" sz="2600" dirty="0" smtClean="0"/>
              <a:t>Má </a:t>
            </a:r>
            <a:r>
              <a:rPr lang="cs-CZ" sz="2600" b="1" dirty="0"/>
              <a:t>metakognitivní funkci</a:t>
            </a:r>
            <a:r>
              <a:rPr lang="cs-CZ" sz="2600" dirty="0" smtClean="0"/>
              <a:t>!</a:t>
            </a:r>
          </a:p>
          <a:p>
            <a:pPr>
              <a:buNone/>
            </a:pPr>
            <a:r>
              <a:rPr lang="cs-CZ" sz="2600" dirty="0"/>
              <a:t>Umožňuje rozvoj konceptuálních systémů</a:t>
            </a:r>
            <a:r>
              <a:rPr lang="cs-CZ" sz="2600" dirty="0" smtClean="0"/>
              <a:t>.</a:t>
            </a:r>
            <a:endParaRPr lang="cs-CZ" sz="2600" dirty="0"/>
          </a:p>
          <a:p>
            <a:pPr>
              <a:buNone/>
            </a:pP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6727811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Adamův jazyk?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4800" y="1412776"/>
            <a:ext cx="8686800" cy="5328592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cs-CZ" sz="2800" b="1" dirty="0"/>
              <a:t>6. Proto-jazyk prvních hominidů?</a:t>
            </a:r>
          </a:p>
          <a:p>
            <a:pPr>
              <a:buNone/>
            </a:pPr>
            <a:r>
              <a:rPr lang="cs-CZ" sz="2800" b="1" dirty="0" err="1"/>
              <a:t>Hmmmmm</a:t>
            </a:r>
            <a:r>
              <a:rPr lang="cs-CZ" sz="2800" dirty="0"/>
              <a:t> komunikace (Mithen, 2005):</a:t>
            </a:r>
          </a:p>
          <a:p>
            <a:pPr>
              <a:buFont typeface="Arial" pitchFamily="34" charset="0"/>
              <a:buChar char="•"/>
            </a:pPr>
            <a:r>
              <a:rPr lang="cs-CZ" sz="2800" b="1" dirty="0"/>
              <a:t>H</a:t>
            </a:r>
            <a:r>
              <a:rPr lang="cs-CZ" sz="2800" dirty="0"/>
              <a:t>olistický </a:t>
            </a:r>
            <a:r>
              <a:rPr lang="cs-CZ" sz="1200" dirty="0"/>
              <a:t>(nepříliš konkrétní – asi jako dětská řeč)</a:t>
            </a:r>
            <a:endParaRPr lang="cs-CZ" sz="2800" dirty="0"/>
          </a:p>
          <a:p>
            <a:pPr>
              <a:buFont typeface="Arial" pitchFamily="34" charset="0"/>
              <a:buChar char="•"/>
            </a:pPr>
            <a:r>
              <a:rPr lang="cs-CZ" sz="2800" b="1" dirty="0"/>
              <a:t>M</a:t>
            </a:r>
            <a:r>
              <a:rPr lang="cs-CZ" sz="2800" dirty="0"/>
              <a:t>anipulativní</a:t>
            </a:r>
            <a:r>
              <a:rPr lang="cs-CZ" sz="1200" dirty="0">
                <a:solidFill>
                  <a:srgbClr val="4E3B30"/>
                </a:solidFill>
              </a:rPr>
              <a:t> (koordinovala či iniciovala činnosti)</a:t>
            </a:r>
            <a:endParaRPr lang="cs-CZ" sz="2800" dirty="0"/>
          </a:p>
          <a:p>
            <a:pPr>
              <a:buFont typeface="Arial" pitchFamily="34" charset="0"/>
              <a:buChar char="•"/>
            </a:pPr>
            <a:r>
              <a:rPr lang="cs-CZ" sz="2800" b="1" dirty="0"/>
              <a:t>M</a:t>
            </a:r>
            <a:r>
              <a:rPr lang="cs-CZ" sz="2800" dirty="0"/>
              <a:t>ulti</a:t>
            </a:r>
            <a:r>
              <a:rPr lang="cs-CZ" sz="2800" b="1" dirty="0"/>
              <a:t>m</a:t>
            </a:r>
            <a:r>
              <a:rPr lang="cs-CZ" sz="2800" dirty="0"/>
              <a:t>odální </a:t>
            </a:r>
            <a:r>
              <a:rPr lang="cs-CZ" sz="1200" dirty="0">
                <a:solidFill>
                  <a:srgbClr val="4E3B30"/>
                </a:solidFill>
              </a:rPr>
              <a:t>(byla pantomimou, zvukem, pohybem)</a:t>
            </a:r>
            <a:endParaRPr lang="cs-CZ" sz="2800" dirty="0"/>
          </a:p>
          <a:p>
            <a:pPr>
              <a:buFont typeface="Arial" pitchFamily="34" charset="0"/>
              <a:buChar char="•"/>
            </a:pPr>
            <a:r>
              <a:rPr lang="cs-CZ" sz="2800" b="1" dirty="0"/>
              <a:t>M</a:t>
            </a:r>
            <a:r>
              <a:rPr lang="cs-CZ" sz="2800" dirty="0"/>
              <a:t>uzikální </a:t>
            </a:r>
            <a:r>
              <a:rPr lang="cs-CZ" sz="1200" dirty="0">
                <a:solidFill>
                  <a:srgbClr val="4E3B30"/>
                </a:solidFill>
              </a:rPr>
              <a:t>(rytmická, melodická, zpívaná)</a:t>
            </a:r>
            <a:endParaRPr lang="cs-CZ" sz="2800" dirty="0"/>
          </a:p>
          <a:p>
            <a:pPr>
              <a:buFont typeface="Arial" pitchFamily="34" charset="0"/>
              <a:buChar char="•"/>
            </a:pPr>
            <a:r>
              <a:rPr lang="cs-CZ" sz="2800" b="1" dirty="0"/>
              <a:t>Mimetický </a:t>
            </a:r>
            <a:r>
              <a:rPr lang="cs-CZ" sz="1200" dirty="0">
                <a:solidFill>
                  <a:srgbClr val="4E3B30"/>
                </a:solidFill>
              </a:rPr>
              <a:t>(napodobovala přírodní entity)</a:t>
            </a:r>
            <a:endParaRPr lang="cs-CZ" sz="2800" b="1" dirty="0"/>
          </a:p>
          <a:p>
            <a:pPr>
              <a:buFont typeface="Arial" pitchFamily="34" charset="0"/>
              <a:buChar char="•"/>
            </a:pPr>
            <a:endParaRPr lang="cs-CZ" sz="2800" dirty="0"/>
          </a:p>
          <a:p>
            <a:pPr>
              <a:buNone/>
            </a:pPr>
            <a:r>
              <a:rPr lang="cs-CZ" sz="2800" dirty="0"/>
              <a:t>(„potkáme se u jezera“, „rozděl se o jídlo s XY“...prý i: “jdi a ulov zajíce, kterého jsem viděl před chvílí na kopci za stromem“)</a:t>
            </a:r>
          </a:p>
          <a:p>
            <a:pPr>
              <a:buNone/>
            </a:pPr>
            <a:r>
              <a:rPr lang="cs-CZ" sz="2800" dirty="0"/>
              <a:t>Důvod k vývoji komunikace nad </a:t>
            </a:r>
            <a:r>
              <a:rPr lang="cs-CZ" sz="2800" dirty="0" smtClean="0"/>
              <a:t>úroveň komunikace ostatních primátů? transmise </a:t>
            </a:r>
            <a:r>
              <a:rPr lang="cs-CZ" sz="2800" dirty="0"/>
              <a:t>některých technologií</a:t>
            </a:r>
            <a:r>
              <a:rPr lang="cs-CZ" sz="2800" dirty="0" smtClean="0"/>
              <a:t>? Jakých?</a:t>
            </a:r>
            <a:endParaRPr lang="cs-CZ" sz="28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97948" y="2267736"/>
            <a:ext cx="3260739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183974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686800" cy="838200"/>
          </a:xfrm>
        </p:spPr>
        <p:txBody>
          <a:bodyPr/>
          <a:lstStyle/>
          <a:p>
            <a:r>
              <a:rPr lang="cs-CZ" dirty="0" smtClean="0"/>
              <a:t>Otázky k dalšímu uvažování: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4800" y="1484784"/>
            <a:ext cx="8686800" cy="5040560"/>
          </a:xfrm>
        </p:spPr>
        <p:txBody>
          <a:bodyPr/>
          <a:lstStyle/>
          <a:p>
            <a:pPr>
              <a:buNone/>
            </a:pPr>
            <a:r>
              <a:rPr lang="cs-CZ" sz="2800" dirty="0"/>
              <a:t>Umí jiní tvorové lhát?</a:t>
            </a:r>
          </a:p>
          <a:p>
            <a:pPr>
              <a:buNone/>
            </a:pPr>
            <a:r>
              <a:rPr lang="cs-CZ" sz="2800" dirty="0"/>
              <a:t>Jsou i jiné kanály komunikace? ESP? Živočichové např. mají i smysly, kterými člověk nedisponuje, a tedy mohou komunikovat z našeho hlediska mimosmyslově!</a:t>
            </a:r>
          </a:p>
          <a:p>
            <a:pPr>
              <a:buNone/>
            </a:pPr>
            <a:r>
              <a:rPr lang="cs-CZ" sz="2800" dirty="0"/>
              <a:t>Jak vznikl moderní </a:t>
            </a:r>
            <a:r>
              <a:rPr lang="cs-CZ" sz="2800" dirty="0" smtClean="0"/>
              <a:t>jazyk člověka?</a:t>
            </a:r>
            <a:endParaRPr lang="cs-CZ" sz="2800" dirty="0"/>
          </a:p>
          <a:p>
            <a:pPr>
              <a:buNone/>
            </a:pPr>
            <a:r>
              <a:rPr lang="cs-CZ" sz="2800" dirty="0"/>
              <a:t>Kam se vyvine moderní jazyk?</a:t>
            </a:r>
          </a:p>
          <a:p>
            <a:pPr>
              <a:buNone/>
            </a:pPr>
            <a:r>
              <a:rPr lang="cs-CZ" sz="2400" dirty="0"/>
              <a:t>Otázka evoluce mimolidských komunikačních systémů? Např.: narodily se včely již se schopností včelího tance nebo tento komunikační systém lopotně rozvíjely podobně jako člověk svoji řeč?</a:t>
            </a:r>
          </a:p>
          <a:p>
            <a:pPr>
              <a:buNone/>
            </a:pP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2453376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Dotaz na minulou přednášku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Druhy lidské komunikace</a:t>
            </a:r>
          </a:p>
        </p:txBody>
      </p:sp>
      <p:graphicFrame>
        <p:nvGraphicFramePr>
          <p:cNvPr id="24" name="Zástupný symbol pro obsah 23"/>
          <p:cNvGraphicFramePr>
            <a:graphicFrameLocks noGrp="1" noChangeAspect="1"/>
          </p:cNvGraphicFramePr>
          <p:nvPr>
            <p:ph idx="1"/>
          </p:nvPr>
        </p:nvGraphicFramePr>
        <p:xfrm>
          <a:off x="3065463" y="1555750"/>
          <a:ext cx="3125787" cy="4456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" name="Dokument" r:id="rId3" imgW="7124074" imgH="10154822" progId="Word.Document.12">
                  <p:embed/>
                </p:oleObj>
              </mc:Choice>
              <mc:Fallback>
                <p:oleObj name="Dokument" r:id="rId3" imgW="7124074" imgH="10154822" progId="Word.Document.12">
                  <p:embed/>
                  <p:pic>
                    <p:nvPicPr>
                      <p:cNvPr id="0" name="Picture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65463" y="1555750"/>
                        <a:ext cx="3125787" cy="44561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Tabulka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8645544"/>
              </p:ext>
            </p:extLst>
          </p:nvPr>
        </p:nvGraphicFramePr>
        <p:xfrm>
          <a:off x="107504" y="1484784"/>
          <a:ext cx="8856984" cy="4942779"/>
        </p:xfrm>
        <a:graphic>
          <a:graphicData uri="http://schemas.openxmlformats.org/drawingml/2006/table">
            <a:tbl>
              <a:tblPr/>
              <a:tblGrid>
                <a:gridCol w="14401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40060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2082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1201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20015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067223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561129"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7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010" marR="57010" marT="0" marB="0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010" marR="5701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latin typeface="Times New Roman"/>
                          <a:cs typeface="Times New Roman"/>
                        </a:rPr>
                        <a:t/>
                      </a:r>
                      <a:br>
                        <a:rPr lang="cs-CZ" sz="900">
                          <a:latin typeface="Times New Roman"/>
                          <a:cs typeface="Times New Roman"/>
                        </a:rPr>
                      </a:br>
                      <a:endParaRPr lang="cs-CZ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010" marR="5701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7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010" marR="5701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010" marR="5701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010" marR="5701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010" marR="5701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010" marR="5701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80566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latin typeface="Times New Roman"/>
                          <a:ea typeface="Times New Roman"/>
                          <a:cs typeface="Times New Roman"/>
                        </a:rPr>
                        <a:t>rovnováha</a:t>
                      </a:r>
                      <a:endParaRPr lang="cs-CZ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010" marR="5701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C9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latin typeface="Times New Roman"/>
                          <a:ea typeface="Times New Roman"/>
                          <a:cs typeface="Times New Roman"/>
                        </a:rPr>
                        <a:t>hmat</a:t>
                      </a:r>
                      <a:endParaRPr lang="cs-CZ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010" marR="5701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E0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latin typeface="Times New Roman"/>
                          <a:ea typeface="Times New Roman"/>
                          <a:cs typeface="Times New Roman"/>
                        </a:rPr>
                        <a:t>zrak</a:t>
                      </a:r>
                      <a:endParaRPr lang="cs-CZ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010" marR="5701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FEB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latin typeface="Times New Roman"/>
                          <a:ea typeface="Times New Roman"/>
                          <a:cs typeface="Times New Roman"/>
                        </a:rPr>
                        <a:t>sluch</a:t>
                      </a:r>
                      <a:endParaRPr lang="cs-CZ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010" marR="5701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A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latin typeface="Times New Roman"/>
                          <a:ea typeface="Times New Roman"/>
                          <a:cs typeface="Times New Roman"/>
                        </a:rPr>
                        <a:t>chuť</a:t>
                      </a:r>
                      <a:endParaRPr lang="cs-CZ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010" marR="5701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0B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latin typeface="Times New Roman"/>
                          <a:ea typeface="Times New Roman"/>
                          <a:cs typeface="Times New Roman"/>
                        </a:rPr>
                        <a:t>čich</a:t>
                      </a:r>
                      <a:endParaRPr lang="cs-CZ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010" marR="5701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C0B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5830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010" marR="57010" marT="0" marB="0">
                    <a:lnL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latin typeface="Times New Roman"/>
                          <a:ea typeface="Times New Roman"/>
                          <a:cs typeface="Times New Roman"/>
                        </a:rPr>
                        <a:t>X</a:t>
                      </a:r>
                    </a:p>
                  </a:txBody>
                  <a:tcPr marL="57010" marR="57010" marT="0" marB="0">
                    <a:lnL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latin typeface="Times New Roman"/>
                          <a:ea typeface="Times New Roman"/>
                          <a:cs typeface="Times New Roman"/>
                        </a:rPr>
                        <a:t>dotyky, </a:t>
                      </a:r>
                      <a:r>
                        <a:rPr lang="cs-CZ" sz="1800" b="1" dirty="0">
                          <a:latin typeface="Times New Roman"/>
                          <a:ea typeface="Times New Roman"/>
                          <a:cs typeface="Times New Roman"/>
                        </a:rPr>
                        <a:t>podání ruky</a:t>
                      </a:r>
                      <a:r>
                        <a:rPr lang="cs-CZ" sz="1800" dirty="0">
                          <a:latin typeface="Times New Roman"/>
                          <a:ea typeface="Times New Roman"/>
                          <a:cs typeface="Times New Roman"/>
                        </a:rPr>
                        <a:t>, polibky, </a:t>
                      </a:r>
                      <a:r>
                        <a:rPr lang="cs-CZ" sz="1800" b="1" dirty="0">
                          <a:latin typeface="Times New Roman"/>
                          <a:ea typeface="Times New Roman"/>
                          <a:cs typeface="Times New Roman"/>
                        </a:rPr>
                        <a:t>Braillovo písmo</a:t>
                      </a:r>
                      <a:endParaRPr lang="cs-CZ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010" marR="570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4C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latin typeface="Times New Roman"/>
                          <a:ea typeface="Times New Roman"/>
                          <a:cs typeface="Times New Roman"/>
                        </a:rPr>
                        <a:t>dopravní značky, vlajky, semafor, znaková řeč, gesta, mimika, prestižní předměty, pantomima, početní hůl, </a:t>
                      </a:r>
                      <a:r>
                        <a:rPr lang="cs-CZ" sz="1800" b="1" dirty="0">
                          <a:latin typeface="Times New Roman"/>
                          <a:ea typeface="Times New Roman"/>
                          <a:cs typeface="Times New Roman"/>
                        </a:rPr>
                        <a:t>písmo</a:t>
                      </a:r>
                      <a:r>
                        <a:rPr lang="cs-CZ" sz="1800" dirty="0">
                          <a:latin typeface="Times New Roman"/>
                          <a:ea typeface="Times New Roman"/>
                          <a:cs typeface="Times New Roman"/>
                        </a:rPr>
                        <a:t>, kniha, </a:t>
                      </a:r>
                      <a:r>
                        <a:rPr lang="cs-CZ" sz="1800" b="1" dirty="0">
                          <a:latin typeface="Times New Roman"/>
                          <a:ea typeface="Times New Roman"/>
                          <a:cs typeface="Times New Roman"/>
                        </a:rPr>
                        <a:t>web</a:t>
                      </a:r>
                      <a:r>
                        <a:rPr lang="cs-CZ" sz="1800" dirty="0"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cs-CZ" sz="1800" b="1" dirty="0">
                          <a:latin typeface="Times New Roman"/>
                          <a:ea typeface="Times New Roman"/>
                          <a:cs typeface="Times New Roman"/>
                        </a:rPr>
                        <a:t>TV</a:t>
                      </a:r>
                      <a:r>
                        <a:rPr lang="cs-CZ" sz="1800" dirty="0">
                          <a:latin typeface="Times New Roman"/>
                          <a:ea typeface="Times New Roman"/>
                          <a:cs typeface="Times New Roman"/>
                        </a:rPr>
                        <a:t>, piktogramy, </a:t>
                      </a:r>
                      <a:r>
                        <a:rPr lang="cs-CZ" sz="1800" b="1" dirty="0">
                          <a:latin typeface="Times New Roman"/>
                          <a:ea typeface="Times New Roman"/>
                          <a:cs typeface="Times New Roman"/>
                        </a:rPr>
                        <a:t>fotografie</a:t>
                      </a:r>
                      <a:r>
                        <a:rPr lang="cs-CZ" sz="1800" dirty="0"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cs-CZ" sz="1800" b="1" dirty="0">
                          <a:latin typeface="Times New Roman"/>
                          <a:ea typeface="Times New Roman"/>
                          <a:cs typeface="Times New Roman"/>
                        </a:rPr>
                        <a:t>film</a:t>
                      </a:r>
                      <a:r>
                        <a:rPr lang="cs-CZ" sz="1800" dirty="0"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cs-CZ" sz="1800" b="1" dirty="0">
                          <a:latin typeface="Times New Roman"/>
                          <a:ea typeface="Times New Roman"/>
                          <a:cs typeface="Times New Roman"/>
                        </a:rPr>
                        <a:t>oděv</a:t>
                      </a:r>
                      <a:r>
                        <a:rPr lang="cs-CZ" sz="1800" dirty="0">
                          <a:latin typeface="Times New Roman"/>
                          <a:ea typeface="Times New Roman"/>
                          <a:cs typeface="Times New Roman"/>
                        </a:rPr>
                        <a:t>, účes, tělesné zdobení a mutilace (tetování, </a:t>
                      </a:r>
                      <a:r>
                        <a:rPr lang="cs-CZ" sz="1800" dirty="0" err="1">
                          <a:latin typeface="Times New Roman"/>
                          <a:ea typeface="Times New Roman"/>
                          <a:cs typeface="Times New Roman"/>
                        </a:rPr>
                        <a:t>zjizvování</a:t>
                      </a:r>
                      <a:r>
                        <a:rPr lang="cs-CZ" sz="1800" dirty="0">
                          <a:latin typeface="Times New Roman"/>
                          <a:ea typeface="Times New Roman"/>
                          <a:cs typeface="Times New Roman"/>
                        </a:rPr>
                        <a:t> aj.), šperk2, symbol, </a:t>
                      </a:r>
                      <a:r>
                        <a:rPr lang="cs-CZ" sz="1800" b="1" dirty="0">
                          <a:latin typeface="Times New Roman"/>
                          <a:ea typeface="Times New Roman"/>
                          <a:cs typeface="Times New Roman"/>
                        </a:rPr>
                        <a:t>mapa</a:t>
                      </a:r>
                      <a:r>
                        <a:rPr lang="cs-CZ" sz="1800" dirty="0">
                          <a:latin typeface="Times New Roman"/>
                          <a:ea typeface="Times New Roman"/>
                          <a:cs typeface="Times New Roman"/>
                        </a:rPr>
                        <a:t>, nákres, turistické značky, fasáda domu aj.</a:t>
                      </a:r>
                    </a:p>
                  </a:txBody>
                  <a:tcPr marL="57010" marR="570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E9A0E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latin typeface="Times New Roman"/>
                          <a:ea typeface="Times New Roman"/>
                          <a:cs typeface="Times New Roman"/>
                        </a:rPr>
                        <a:t>řeč</a:t>
                      </a:r>
                      <a:r>
                        <a:rPr lang="cs-CZ" sz="1800" dirty="0">
                          <a:latin typeface="Times New Roman"/>
                          <a:ea typeface="Times New Roman"/>
                          <a:cs typeface="Times New Roman"/>
                        </a:rPr>
                        <a:t>, křik, rozhlas, zvony, klakson, píseň</a:t>
                      </a:r>
                    </a:p>
                  </a:txBody>
                  <a:tcPr marL="57010" marR="570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E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latin typeface="Times New Roman"/>
                          <a:ea typeface="Times New Roman"/>
                          <a:cs typeface="Times New Roman"/>
                        </a:rPr>
                        <a:t>X</a:t>
                      </a:r>
                    </a:p>
                  </a:txBody>
                  <a:tcPr marL="57010" marR="570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841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latin typeface="Times New Roman"/>
                          <a:ea typeface="Times New Roman"/>
                          <a:cs typeface="Times New Roman"/>
                        </a:rPr>
                        <a:t>snad marketingové vůně, snad parfémy</a:t>
                      </a:r>
                    </a:p>
                  </a:txBody>
                  <a:tcPr marL="57010" marR="570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9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9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9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9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9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9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9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latin typeface="Times New Roman"/>
                          <a:ea typeface="Times New Roman"/>
                          <a:cs typeface="Times New Roman"/>
                        </a:rPr>
                        <a:t>komunikační díla</a:t>
                      </a:r>
                      <a:endParaRPr lang="cs-CZ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010" marR="57010" marT="0" marB="0">
                    <a:lnL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439763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Vývoj komunikačních systémů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8872" indent="0">
              <a:buNone/>
            </a:pPr>
            <a:r>
              <a:rPr lang="cs-CZ" dirty="0"/>
              <a:t>Druhy komunikace (hrubé rozdělení):</a:t>
            </a:r>
          </a:p>
          <a:p>
            <a:pPr marL="118872" indent="0">
              <a:buNone/>
            </a:pPr>
            <a:endParaRPr lang="cs-CZ" dirty="0"/>
          </a:p>
          <a:p>
            <a:pPr marL="118872" indent="0">
              <a:buNone/>
            </a:pPr>
            <a:r>
              <a:rPr lang="cs-CZ" dirty="0"/>
              <a:t>1. </a:t>
            </a:r>
            <a:r>
              <a:rPr lang="cs-CZ" b="1" dirty="0"/>
              <a:t>neverbální</a:t>
            </a:r>
            <a:r>
              <a:rPr lang="cs-CZ" dirty="0"/>
              <a:t> – </a:t>
            </a:r>
            <a:r>
              <a:rPr lang="cs-CZ" dirty="0" err="1"/>
              <a:t>vizika</a:t>
            </a:r>
            <a:r>
              <a:rPr lang="cs-CZ" dirty="0"/>
              <a:t>, mimika, </a:t>
            </a:r>
            <a:r>
              <a:rPr lang="cs-CZ" dirty="0" err="1" smtClean="0"/>
              <a:t>posturologie</a:t>
            </a:r>
            <a:r>
              <a:rPr lang="cs-CZ" dirty="0" smtClean="0"/>
              <a:t>…</a:t>
            </a:r>
            <a:endParaRPr lang="cs-CZ" dirty="0"/>
          </a:p>
          <a:p>
            <a:pPr marL="118872" indent="0">
              <a:buNone/>
            </a:pPr>
            <a:r>
              <a:rPr lang="cs-CZ" dirty="0"/>
              <a:t>2. </a:t>
            </a:r>
            <a:r>
              <a:rPr lang="cs-CZ" b="1" dirty="0"/>
              <a:t>verbální</a:t>
            </a:r>
            <a:r>
              <a:rPr lang="cs-CZ" dirty="0"/>
              <a:t> – řeč, písmo, kódy</a:t>
            </a:r>
          </a:p>
          <a:p>
            <a:pPr marL="118872" indent="0">
              <a:buNone/>
            </a:pPr>
            <a:r>
              <a:rPr lang="cs-CZ" dirty="0"/>
              <a:t>3. </a:t>
            </a:r>
            <a:r>
              <a:rPr lang="cs-CZ" b="1" dirty="0"/>
              <a:t>pomocí artefaktů </a:t>
            </a:r>
            <a:r>
              <a:rPr lang="cs-CZ" dirty="0"/>
              <a:t>– ozdoby, prestižní předměty, oděv, uniformy atd.</a:t>
            </a:r>
          </a:p>
          <a:p>
            <a:pPr marL="118872" indent="0">
              <a:buNone/>
            </a:pPr>
            <a:r>
              <a:rPr lang="cs-CZ" dirty="0"/>
              <a:t>4. </a:t>
            </a:r>
            <a:r>
              <a:rPr lang="cs-CZ" b="1" dirty="0"/>
              <a:t>pomocí médií </a:t>
            </a:r>
            <a:r>
              <a:rPr lang="cs-CZ" dirty="0"/>
              <a:t>– kniha, rádio, televize, internet, obrazy, tanec, hudba atd.</a:t>
            </a:r>
          </a:p>
        </p:txBody>
      </p:sp>
    </p:spTree>
    <p:extLst>
      <p:ext uri="{BB962C8B-B14F-4D97-AF65-F5344CB8AC3E}">
        <p14:creationId xmlns:p14="http://schemas.microsoft.com/office/powerpoint/2010/main" val="41818455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686800" cy="720080"/>
          </a:xfrm>
        </p:spPr>
        <p:txBody>
          <a:bodyPr>
            <a:normAutofit fontScale="90000"/>
          </a:bodyPr>
          <a:lstStyle/>
          <a:p>
            <a:r>
              <a:rPr lang="cs-CZ" dirty="0"/>
              <a:t>Vývoj komunikace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484784"/>
            <a:ext cx="8686800" cy="5184576"/>
          </a:xfrm>
        </p:spPr>
        <p:txBody>
          <a:bodyPr>
            <a:normAutofit lnSpcReduction="10000"/>
          </a:bodyPr>
          <a:lstStyle/>
          <a:p>
            <a:pPr marL="514350" indent="-514350">
              <a:buNone/>
            </a:pPr>
            <a:r>
              <a:rPr lang="cs-CZ" sz="2100" dirty="0"/>
              <a:t>Komunikace </a:t>
            </a:r>
            <a:r>
              <a:rPr lang="cs-CZ" sz="2100" dirty="0" smtClean="0"/>
              <a:t>se v živočišné říši </a:t>
            </a:r>
            <a:r>
              <a:rPr lang="cs-CZ" sz="2100" dirty="0"/>
              <a:t>rozvíjela pravděpodobně v tomto sledu:</a:t>
            </a:r>
          </a:p>
          <a:p>
            <a:pPr marL="914400" lvl="1" indent="-514350">
              <a:buNone/>
            </a:pPr>
            <a:r>
              <a:rPr lang="cs-CZ" sz="2100" b="1" dirty="0"/>
              <a:t>1. </a:t>
            </a:r>
            <a:r>
              <a:rPr lang="cs-CZ" sz="2100" b="1" dirty="0">
                <a:solidFill>
                  <a:schemeClr val="accent3">
                    <a:lumMod val="75000"/>
                  </a:schemeClr>
                </a:solidFill>
              </a:rPr>
              <a:t>(Komunikace </a:t>
            </a:r>
            <a:r>
              <a:rPr lang="cs-CZ" sz="2100" b="1" dirty="0" smtClean="0">
                <a:solidFill>
                  <a:schemeClr val="accent3">
                    <a:lumMod val="75000"/>
                  </a:schemeClr>
                </a:solidFill>
              </a:rPr>
              <a:t>mezibuněčná – makroskopicky nepozorovatelná)</a:t>
            </a:r>
            <a:endParaRPr lang="cs-CZ" sz="2100" b="1" dirty="0">
              <a:solidFill>
                <a:schemeClr val="accent3">
                  <a:lumMod val="75000"/>
                </a:schemeClr>
              </a:solidFill>
            </a:endParaRPr>
          </a:p>
          <a:p>
            <a:pPr marL="914400" lvl="1" indent="-514350">
              <a:buNone/>
            </a:pPr>
            <a:r>
              <a:rPr lang="cs-CZ" sz="2100" b="1" dirty="0"/>
              <a:t>2. Komunikace mezi samotářskými tvory</a:t>
            </a:r>
          </a:p>
          <a:p>
            <a:pPr marL="914400" lvl="1" indent="-514350">
              <a:buNone/>
            </a:pPr>
            <a:r>
              <a:rPr lang="cs-CZ" sz="2100" b="1" dirty="0"/>
              <a:t>3. Komunikace v </a:t>
            </a:r>
            <a:r>
              <a:rPr lang="cs-CZ" sz="2100" b="1" dirty="0" err="1"/>
              <a:t>nehierarchických</a:t>
            </a:r>
            <a:r>
              <a:rPr lang="cs-CZ" sz="2100" b="1" dirty="0"/>
              <a:t> skupinách (např. ryby)</a:t>
            </a:r>
          </a:p>
          <a:p>
            <a:pPr marL="914400" lvl="1" indent="-514350">
              <a:buNone/>
            </a:pPr>
            <a:r>
              <a:rPr lang="cs-CZ" sz="2100" b="1" dirty="0"/>
              <a:t>4. Komunikace v hierarchických skupinách 1 (u sociálního hmyzu)</a:t>
            </a:r>
          </a:p>
          <a:p>
            <a:pPr marL="914400" lvl="1" indent="-514350">
              <a:buNone/>
            </a:pPr>
            <a:r>
              <a:rPr lang="cs-CZ" sz="2100" b="1" dirty="0"/>
              <a:t>5. Komunikace v hierarchických skupinách 2 (savci)</a:t>
            </a:r>
          </a:p>
          <a:p>
            <a:pPr marL="914400" lvl="1" indent="-514350">
              <a:buNone/>
            </a:pPr>
            <a:r>
              <a:rPr lang="cs-CZ" sz="2100" b="1" dirty="0"/>
              <a:t>6. Proto-jazyk prvních </a:t>
            </a:r>
            <a:r>
              <a:rPr lang="cs-CZ" sz="2100" b="1" dirty="0" smtClean="0"/>
              <a:t>hominidů</a:t>
            </a:r>
          </a:p>
          <a:p>
            <a:pPr marL="914400" lvl="1" indent="-514350">
              <a:buNone/>
            </a:pPr>
            <a:r>
              <a:rPr lang="cs-CZ" sz="2100" dirty="0" smtClean="0">
                <a:ln>
                  <a:solidFill>
                    <a:schemeClr val="tx1"/>
                  </a:solidFill>
                </a:ln>
              </a:rPr>
              <a:t>7.</a:t>
            </a:r>
            <a:r>
              <a:rPr lang="cs-CZ" sz="2100" dirty="0" smtClean="0"/>
              <a:t> </a:t>
            </a:r>
            <a:r>
              <a:rPr lang="cs-CZ" sz="2100" b="1" dirty="0" smtClean="0">
                <a:ln>
                  <a:solidFill>
                    <a:schemeClr val="tx1"/>
                  </a:solidFill>
                </a:ln>
              </a:rPr>
              <a:t>Jazyk moderního člověka</a:t>
            </a:r>
            <a:r>
              <a:rPr lang="cs-CZ" sz="2100" dirty="0" smtClean="0">
                <a:ln>
                  <a:solidFill>
                    <a:schemeClr val="tx1"/>
                  </a:solidFill>
                </a:ln>
              </a:rPr>
              <a:t>, který dokáže napodobit svět (vytváří konceptuální systémy, má metakognitivní </a:t>
            </a:r>
            <a:r>
              <a:rPr lang="cs-CZ" sz="2100" dirty="0" err="1" smtClean="0">
                <a:ln>
                  <a:solidFill>
                    <a:schemeClr val="tx1"/>
                  </a:solidFill>
                </a:ln>
              </a:rPr>
              <a:t>fci</a:t>
            </a:r>
            <a:r>
              <a:rPr lang="cs-CZ" sz="2100" dirty="0" smtClean="0">
                <a:ln>
                  <a:solidFill>
                    <a:schemeClr val="tx1"/>
                  </a:solidFill>
                </a:ln>
              </a:rPr>
              <a:t>)</a:t>
            </a:r>
          </a:p>
          <a:p>
            <a:pPr marL="0" indent="0">
              <a:buNone/>
            </a:pPr>
            <a:endParaRPr lang="cs-CZ" sz="2100" dirty="0"/>
          </a:p>
          <a:p>
            <a:pPr marL="0" indent="0">
              <a:buNone/>
            </a:pPr>
            <a:r>
              <a:rPr lang="cs-CZ" sz="2100" dirty="0"/>
              <a:t>Každá ze jmenovaných úrovní naplňuje </a:t>
            </a:r>
            <a:r>
              <a:rPr lang="cs-CZ" sz="2100" dirty="0" smtClean="0"/>
              <a:t>určité specifické </a:t>
            </a:r>
            <a:r>
              <a:rPr lang="cs-CZ" sz="2100" b="1" dirty="0"/>
              <a:t>funkce</a:t>
            </a:r>
            <a:r>
              <a:rPr lang="cs-CZ" sz="2100" dirty="0"/>
              <a:t>, jejichž počet s každou úrovní narůstá.</a:t>
            </a:r>
          </a:p>
          <a:p>
            <a:pPr marL="0" indent="0">
              <a:buNone/>
            </a:pPr>
            <a:r>
              <a:rPr lang="cs-CZ" sz="2100" dirty="0"/>
              <a:t>Všimněte si, že funkce z nižších úrovní jsou (nutně!) </a:t>
            </a:r>
            <a:r>
              <a:rPr lang="cs-CZ" sz="2100" dirty="0" smtClean="0"/>
              <a:t>realizovány i </a:t>
            </a:r>
            <a:r>
              <a:rPr lang="cs-CZ" sz="2100" dirty="0"/>
              <a:t>ve vyšších úrovních komunikace: např. </a:t>
            </a:r>
            <a:r>
              <a:rPr lang="cs-CZ" sz="2100" dirty="0" err="1"/>
              <a:t>prosexuální</a:t>
            </a:r>
            <a:r>
              <a:rPr lang="cs-CZ" sz="2100" dirty="0"/>
              <a:t> komunikace samotářských tvorů je začleněna také do lidské verbální komunikace</a:t>
            </a:r>
            <a:r>
              <a:rPr lang="cs-CZ" sz="2100" dirty="0" smtClean="0"/>
              <a:t>. Apod.</a:t>
            </a:r>
            <a:endParaRPr lang="cs-CZ" sz="2100" dirty="0"/>
          </a:p>
        </p:txBody>
      </p:sp>
    </p:spTree>
    <p:extLst>
      <p:ext uri="{BB962C8B-B14F-4D97-AF65-F5344CB8AC3E}">
        <p14:creationId xmlns:p14="http://schemas.microsoft.com/office/powerpoint/2010/main" val="32818008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686800" cy="838200"/>
          </a:xfrm>
        </p:spPr>
        <p:txBody>
          <a:bodyPr/>
          <a:lstStyle/>
          <a:p>
            <a:r>
              <a:rPr lang="cs-CZ" dirty="0"/>
              <a:t>Vývoj komunikace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4800" y="980728"/>
            <a:ext cx="8686800" cy="5099397"/>
          </a:xfrm>
        </p:spPr>
        <p:txBody>
          <a:bodyPr/>
          <a:lstStyle/>
          <a:p>
            <a:pPr>
              <a:buNone/>
            </a:pPr>
            <a:r>
              <a:rPr lang="cs-CZ" sz="2400" b="1" dirty="0"/>
              <a:t>1. Komunikace mezibuněčná</a:t>
            </a:r>
          </a:p>
          <a:p>
            <a:pPr>
              <a:buNone/>
            </a:pPr>
            <a:r>
              <a:rPr lang="cs-CZ" sz="2400" i="1" dirty="0"/>
              <a:t>1.1 Komunikace genetická </a:t>
            </a:r>
            <a:r>
              <a:rPr lang="cs-CZ" sz="2400" dirty="0"/>
              <a:t>- několik druhů: </a:t>
            </a:r>
            <a:r>
              <a:rPr lang="cs-CZ" sz="2400" b="1" dirty="0"/>
              <a:t>pohlavní splynutí haploidních buněk</a:t>
            </a:r>
            <a:r>
              <a:rPr lang="cs-CZ" sz="2400" dirty="0"/>
              <a:t> (živočichové i rostliny), virová „infekce“, konjugace prvoků a baktérií.</a:t>
            </a:r>
          </a:p>
          <a:p>
            <a:pPr>
              <a:spcBef>
                <a:spcPts val="0"/>
              </a:spcBef>
              <a:buNone/>
            </a:pPr>
            <a:r>
              <a:rPr lang="cs-CZ" sz="2400" i="1" dirty="0"/>
              <a:t>1.2 Mezibuněčná komunikace - </a:t>
            </a:r>
            <a:r>
              <a:rPr lang="cs-CZ" sz="2400" dirty="0"/>
              <a:t>mezi stejnými i mezi odlišnými druhy buněk stejného organismu (komunikace mezi neurony a hormonální komunikace)</a:t>
            </a:r>
          </a:p>
          <a:p>
            <a:pPr>
              <a:spcBef>
                <a:spcPts val="0"/>
              </a:spcBef>
              <a:buNone/>
            </a:pPr>
            <a:r>
              <a:rPr lang="cs-CZ" sz="2400" dirty="0"/>
              <a:t>1.3 </a:t>
            </a:r>
            <a:r>
              <a:rPr lang="cs-CZ" sz="2400" i="1" dirty="0"/>
              <a:t>Mezibuněčná komunikace </a:t>
            </a:r>
            <a:r>
              <a:rPr lang="cs-CZ" sz="2400" dirty="0"/>
              <a:t>mezi odlišnými organismy (např. mykorhiza stromů a hub).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437112"/>
            <a:ext cx="3249166" cy="2691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79846" y="4437112"/>
            <a:ext cx="3419872" cy="2564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224" y="4437112"/>
            <a:ext cx="3141049" cy="2492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120706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Komunikace nesociálních tvorů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28600" y="1484784"/>
            <a:ext cx="8686800" cy="5445224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cs-CZ" b="1" dirty="0"/>
              <a:t>2. Komunikace mezi samotářskými tvory</a:t>
            </a:r>
          </a:p>
          <a:p>
            <a:pPr>
              <a:spcBef>
                <a:spcPts val="0"/>
              </a:spcBef>
              <a:buNone/>
            </a:pPr>
            <a:r>
              <a:rPr lang="cs-CZ" sz="2000" dirty="0"/>
              <a:t>Mezi velmi primitivními nebo dravými organismy. Jejich vzájemná komunikace vychází především z potřeby </a:t>
            </a:r>
            <a:r>
              <a:rPr lang="cs-CZ" sz="2000" dirty="0" smtClean="0"/>
              <a:t>rozmnožování </a:t>
            </a:r>
            <a:r>
              <a:rPr lang="cs-CZ" sz="2000" dirty="0" smtClean="0"/>
              <a:t>(tzv. </a:t>
            </a:r>
            <a:r>
              <a:rPr lang="cs-CZ" sz="2000" dirty="0" err="1" smtClean="0"/>
              <a:t>prosexuální</a:t>
            </a:r>
            <a:r>
              <a:rPr lang="cs-CZ" sz="2000" dirty="0" smtClean="0"/>
              <a:t> </a:t>
            </a:r>
            <a:r>
              <a:rPr lang="cs-CZ" sz="2000" dirty="0" smtClean="0"/>
              <a:t>komunikace).</a:t>
            </a:r>
            <a:endParaRPr lang="cs-CZ" sz="2000" dirty="0"/>
          </a:p>
          <a:p>
            <a:pPr>
              <a:spcBef>
                <a:spcPts val="0"/>
              </a:spcBef>
              <a:buNone/>
            </a:pPr>
            <a:endParaRPr lang="cs-CZ" dirty="0"/>
          </a:p>
          <a:p>
            <a:pPr>
              <a:spcBef>
                <a:spcPts val="0"/>
              </a:spcBef>
              <a:buNone/>
            </a:pPr>
            <a:endParaRPr lang="cs-CZ" dirty="0"/>
          </a:p>
          <a:p>
            <a:pPr>
              <a:spcBef>
                <a:spcPts val="0"/>
              </a:spcBef>
              <a:buNone/>
            </a:pPr>
            <a:endParaRPr lang="cs-CZ" dirty="0"/>
          </a:p>
          <a:p>
            <a:pPr>
              <a:spcBef>
                <a:spcPts val="0"/>
              </a:spcBef>
              <a:buNone/>
            </a:pPr>
            <a:endParaRPr lang="cs-CZ" dirty="0"/>
          </a:p>
          <a:p>
            <a:pPr>
              <a:spcBef>
                <a:spcPts val="0"/>
              </a:spcBef>
              <a:buNone/>
            </a:pPr>
            <a:endParaRPr lang="cs-CZ" dirty="0"/>
          </a:p>
          <a:p>
            <a:pPr>
              <a:spcBef>
                <a:spcPts val="0"/>
              </a:spcBef>
              <a:buNone/>
            </a:pPr>
            <a:endParaRPr lang="cs-CZ" dirty="0"/>
          </a:p>
          <a:p>
            <a:pPr>
              <a:spcBef>
                <a:spcPts val="0"/>
              </a:spcBef>
              <a:buNone/>
            </a:pPr>
            <a:endParaRPr lang="cs-CZ" dirty="0"/>
          </a:p>
          <a:p>
            <a:pPr>
              <a:spcBef>
                <a:spcPts val="0"/>
              </a:spcBef>
              <a:buNone/>
            </a:pPr>
            <a:endParaRPr lang="cs-CZ" sz="2000" dirty="0" smtClean="0"/>
          </a:p>
          <a:p>
            <a:pPr>
              <a:spcBef>
                <a:spcPts val="0"/>
              </a:spcBef>
              <a:buNone/>
            </a:pPr>
            <a:endParaRPr lang="cs-CZ" sz="2000" dirty="0"/>
          </a:p>
          <a:p>
            <a:pPr>
              <a:spcBef>
                <a:spcPts val="0"/>
              </a:spcBef>
              <a:buNone/>
            </a:pPr>
            <a:r>
              <a:rPr lang="cs-CZ" sz="2000" dirty="0"/>
              <a:t>Je velice jednoduchá (asi typu: „</a:t>
            </a:r>
            <a:r>
              <a:rPr lang="cs-CZ" sz="2000" dirty="0" err="1"/>
              <a:t>Héj</a:t>
            </a:r>
            <a:r>
              <a:rPr lang="cs-CZ" sz="2000" dirty="0"/>
              <a:t>, já jsem zde</a:t>
            </a:r>
            <a:r>
              <a:rPr lang="cs-CZ" sz="2000" dirty="0" smtClean="0"/>
              <a:t>!“ nebo „</a:t>
            </a:r>
            <a:r>
              <a:rPr lang="cs-CZ" sz="2000" dirty="0" err="1" smtClean="0"/>
              <a:t>Héj</a:t>
            </a:r>
            <a:r>
              <a:rPr lang="cs-CZ" sz="2000" dirty="0" smtClean="0"/>
              <a:t>, můj orgán na vydávání signálů je </a:t>
            </a:r>
            <a:r>
              <a:rPr lang="cs-CZ" sz="2000" b="1" dirty="0" smtClean="0"/>
              <a:t>takhle</a:t>
            </a:r>
            <a:r>
              <a:rPr lang="cs-CZ" sz="2000" dirty="0" smtClean="0"/>
              <a:t> velký!“). </a:t>
            </a:r>
            <a:r>
              <a:rPr lang="cs-CZ" sz="2000" dirty="0"/>
              <a:t>Může probíhat v jakémkoli smyslovém kanále (srov. žába, cvrček, světluška, můry atd</a:t>
            </a:r>
            <a:r>
              <a:rPr lang="cs-CZ" sz="2000" dirty="0" smtClean="0"/>
              <a:t>.) </a:t>
            </a:r>
            <a:endParaRPr lang="cs-CZ" sz="2000" dirty="0"/>
          </a:p>
          <a:p>
            <a:pPr lvl="0">
              <a:buClr>
                <a:srgbClr val="F0AD00"/>
              </a:buClr>
              <a:buNone/>
            </a:pPr>
            <a:r>
              <a:rPr lang="cs-CZ" sz="2000" dirty="0">
                <a:solidFill>
                  <a:prstClr val="black"/>
                </a:solidFill>
              </a:rPr>
              <a:t>(Srov. </a:t>
            </a:r>
            <a:r>
              <a:rPr lang="cs-CZ" sz="2000" dirty="0" smtClean="0">
                <a:solidFill>
                  <a:prstClr val="black"/>
                </a:solidFill>
              </a:rPr>
              <a:t>podobnou nediferencovanost signálu u </a:t>
            </a:r>
            <a:r>
              <a:rPr lang="cs-CZ" sz="2000" dirty="0">
                <a:solidFill>
                  <a:prstClr val="black"/>
                </a:solidFill>
              </a:rPr>
              <a:t>klaksonu </a:t>
            </a:r>
            <a:r>
              <a:rPr lang="cs-CZ" sz="2000" dirty="0" smtClean="0">
                <a:solidFill>
                  <a:prstClr val="black"/>
                </a:solidFill>
              </a:rPr>
              <a:t>auta či </a:t>
            </a:r>
            <a:r>
              <a:rPr lang="cs-CZ" sz="2000" dirty="0">
                <a:solidFill>
                  <a:prstClr val="black"/>
                </a:solidFill>
              </a:rPr>
              <a:t>zvonku u kola apod</a:t>
            </a:r>
            <a:r>
              <a:rPr lang="cs-CZ" sz="2000" dirty="0" smtClean="0">
                <a:solidFill>
                  <a:prstClr val="black"/>
                </a:solidFill>
              </a:rPr>
              <a:t>.)</a:t>
            </a:r>
          </a:p>
          <a:p>
            <a:pPr lvl="0">
              <a:buClr>
                <a:srgbClr val="F0AD00"/>
              </a:buClr>
              <a:buNone/>
            </a:pPr>
            <a:r>
              <a:rPr lang="cs-CZ" sz="2000" dirty="0" smtClean="0">
                <a:solidFill>
                  <a:prstClr val="black"/>
                </a:solidFill>
              </a:rPr>
              <a:t>U člověka: </a:t>
            </a:r>
            <a:r>
              <a:rPr lang="cs-CZ" sz="2000" b="1" dirty="0" smtClean="0">
                <a:solidFill>
                  <a:prstClr val="black"/>
                </a:solidFill>
              </a:rPr>
              <a:t>souboje</a:t>
            </a:r>
            <a:r>
              <a:rPr lang="cs-CZ" sz="2000" dirty="0" smtClean="0">
                <a:solidFill>
                  <a:prstClr val="black"/>
                </a:solidFill>
              </a:rPr>
              <a:t> o partner/</a:t>
            </a:r>
            <a:r>
              <a:rPr lang="cs-CZ" sz="2000" dirty="0" err="1" smtClean="0">
                <a:solidFill>
                  <a:prstClr val="black"/>
                </a:solidFill>
              </a:rPr>
              <a:t>ky</a:t>
            </a:r>
            <a:r>
              <a:rPr lang="cs-CZ" sz="2000" dirty="0">
                <a:solidFill>
                  <a:prstClr val="black"/>
                </a:solidFill>
              </a:rPr>
              <a:t> </a:t>
            </a:r>
            <a:r>
              <a:rPr lang="cs-CZ" sz="2000" dirty="0" smtClean="0">
                <a:solidFill>
                  <a:prstClr val="black"/>
                </a:solidFill>
              </a:rPr>
              <a:t>(bitky, tance, </a:t>
            </a:r>
            <a:r>
              <a:rPr lang="cs-CZ" sz="2000" dirty="0" err="1" smtClean="0">
                <a:solidFill>
                  <a:prstClr val="black"/>
                </a:solidFill>
              </a:rPr>
              <a:t>sebedekorace</a:t>
            </a:r>
            <a:r>
              <a:rPr lang="cs-CZ" sz="2000" dirty="0" smtClean="0">
                <a:solidFill>
                  <a:prstClr val="black"/>
                </a:solidFill>
              </a:rPr>
              <a:t>, prestižní předměty…)</a:t>
            </a:r>
            <a:endParaRPr lang="cs-CZ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2564904"/>
            <a:ext cx="3384376" cy="2538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564904"/>
            <a:ext cx="3209794" cy="2530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425761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Komunikace sociálních tvorů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4800" y="1484784"/>
            <a:ext cx="8686800" cy="4595341"/>
          </a:xfrm>
        </p:spPr>
        <p:txBody>
          <a:bodyPr/>
          <a:lstStyle/>
          <a:p>
            <a:pPr>
              <a:buNone/>
            </a:pPr>
            <a:r>
              <a:rPr lang="cs-CZ" sz="3000" b="1" dirty="0"/>
              <a:t>3. Komunikace v nehierarchických skupinách</a:t>
            </a:r>
          </a:p>
          <a:p>
            <a:pPr>
              <a:spcBef>
                <a:spcPts val="0"/>
              </a:spcBef>
              <a:buNone/>
            </a:pPr>
            <a:r>
              <a:rPr lang="cs-CZ" sz="2000" dirty="0"/>
              <a:t>Větší počet docela jednoduchých signálů (kupředu, stop, zpět, cíl, nebezpečí atp.). Tyto signály lze opět sdělovat </a:t>
            </a:r>
            <a:r>
              <a:rPr lang="cs-CZ" sz="2000" dirty="0" smtClean="0"/>
              <a:t>zraku </a:t>
            </a:r>
            <a:r>
              <a:rPr lang="cs-CZ" sz="2000" dirty="0"/>
              <a:t>(</a:t>
            </a:r>
            <a:r>
              <a:rPr lang="cs-CZ" sz="2000" dirty="0" smtClean="0"/>
              <a:t>pohybem </a:t>
            </a:r>
            <a:r>
              <a:rPr lang="cs-CZ" sz="2000" dirty="0"/>
              <a:t>těla), </a:t>
            </a:r>
            <a:r>
              <a:rPr lang="cs-CZ" sz="2000" dirty="0" smtClean="0"/>
              <a:t>sluchu </a:t>
            </a:r>
            <a:r>
              <a:rPr lang="cs-CZ" sz="2000" dirty="0"/>
              <a:t>(</a:t>
            </a:r>
            <a:r>
              <a:rPr lang="cs-CZ" sz="2000" dirty="0" smtClean="0"/>
              <a:t>zvukem) </a:t>
            </a:r>
            <a:r>
              <a:rPr lang="cs-CZ" sz="2000" dirty="0"/>
              <a:t>i </a:t>
            </a:r>
            <a:r>
              <a:rPr lang="cs-CZ" sz="2000" dirty="0" smtClean="0"/>
              <a:t>čichu </a:t>
            </a:r>
            <a:r>
              <a:rPr lang="cs-CZ" sz="2000" dirty="0"/>
              <a:t>(</a:t>
            </a:r>
            <a:r>
              <a:rPr lang="cs-CZ" sz="2000" dirty="0" smtClean="0"/>
              <a:t>pachovými </a:t>
            </a:r>
            <a:r>
              <a:rPr lang="cs-CZ" sz="2000" dirty="0"/>
              <a:t>signály). </a:t>
            </a:r>
            <a:r>
              <a:rPr lang="cs-CZ" sz="2000" dirty="0" err="1"/>
              <a:t>Nehierarchickou</a:t>
            </a:r>
            <a:r>
              <a:rPr lang="cs-CZ" sz="2000" dirty="0"/>
              <a:t> skupinou je také lidský </a:t>
            </a:r>
            <a:r>
              <a:rPr lang="cs-CZ" sz="2000" b="1" dirty="0"/>
              <a:t>dav</a:t>
            </a:r>
            <a:r>
              <a:rPr lang="cs-CZ" sz="2000" dirty="0"/>
              <a:t>.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603067" y="3000761"/>
            <a:ext cx="3618402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3570684"/>
            <a:ext cx="5472608" cy="3677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334088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WeaverAntsNes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78241" y="3431255"/>
            <a:ext cx="3417555" cy="3417555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Komunikace sociálních tvorů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6793"/>
            <a:ext cx="8229600" cy="4844008"/>
          </a:xfrm>
        </p:spPr>
        <p:txBody>
          <a:bodyPr/>
          <a:lstStyle/>
          <a:p>
            <a:pPr>
              <a:buNone/>
            </a:pPr>
            <a:r>
              <a:rPr lang="cs-CZ" b="1" dirty="0"/>
              <a:t>4. Komunikace sociálního hmyzu</a:t>
            </a:r>
          </a:p>
          <a:p>
            <a:pPr>
              <a:buNone/>
            </a:pPr>
            <a:r>
              <a:rPr lang="cs-CZ" sz="1800" dirty="0"/>
              <a:t>Jedná se o zvláštní podskupinu komunikace v hierarchických </a:t>
            </a:r>
            <a:r>
              <a:rPr lang="cs-CZ" sz="1800" dirty="0" smtClean="0"/>
              <a:t>skupinách.</a:t>
            </a:r>
            <a:endParaRPr lang="cs-CZ" sz="1800" dirty="0"/>
          </a:p>
          <a:p>
            <a:pPr>
              <a:buNone/>
            </a:pPr>
            <a:r>
              <a:rPr lang="cs-CZ" sz="1800" dirty="0"/>
              <a:t>Probíhá hlavně skrze feromony (všichni sem, poplach, následuj mě aj.)</a:t>
            </a:r>
          </a:p>
          <a:p>
            <a:pPr>
              <a:buNone/>
            </a:pPr>
            <a:r>
              <a:rPr lang="cs-CZ" sz="1800" dirty="0"/>
              <a:t>Mravenci znají několik pokročilých technologií (zemědělství, chovatelství, otrokářství aj</a:t>
            </a:r>
            <a:r>
              <a:rPr lang="cs-CZ" sz="1800" dirty="0" smtClean="0"/>
              <a:t>.), které se bez specifické komunikace neobejdou (viz dále).</a:t>
            </a:r>
            <a:endParaRPr lang="cs-CZ" sz="1800" dirty="0"/>
          </a:p>
        </p:txBody>
      </p:sp>
      <p:pic>
        <p:nvPicPr>
          <p:cNvPr id="4" name="Obrázek 3" descr="harvester ant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504" y="3454119"/>
            <a:ext cx="5178110" cy="3417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8844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79917" y="260648"/>
            <a:ext cx="8686800" cy="838200"/>
          </a:xfrm>
        </p:spPr>
        <p:txBody>
          <a:bodyPr/>
          <a:lstStyle/>
          <a:p>
            <a:r>
              <a:rPr lang="cs-CZ" dirty="0"/>
              <a:t>Komunikace sociálních tvorů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4800" y="1484784"/>
            <a:ext cx="8686800" cy="4595341"/>
          </a:xfrm>
        </p:spPr>
        <p:txBody>
          <a:bodyPr/>
          <a:lstStyle/>
          <a:p>
            <a:pPr>
              <a:buNone/>
            </a:pPr>
            <a:r>
              <a:rPr lang="cs-CZ" b="1" dirty="0"/>
              <a:t>4. Komunikace u sociálního hmyzu (vrchol)</a:t>
            </a:r>
          </a:p>
          <a:p>
            <a:endParaRPr lang="cs-CZ" dirty="0"/>
          </a:p>
        </p:txBody>
      </p:sp>
      <p:pic>
        <p:nvPicPr>
          <p:cNvPr id="4099" name="Picture 3" descr="C:\Users\uživatel\Documents\Scanned Documents\všelí tanec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76872"/>
            <a:ext cx="4623317" cy="3240360"/>
          </a:xfrm>
          <a:prstGeom prst="rect">
            <a:avLst/>
          </a:prstGeom>
          <a:noFill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91050" y="2204864"/>
            <a:ext cx="4552950" cy="345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ovéPole 5"/>
          <p:cNvSpPr txBox="1"/>
          <p:nvPr/>
        </p:nvSpPr>
        <p:spPr>
          <a:xfrm>
            <a:off x="7829" y="5683660"/>
            <a:ext cx="90364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>
                <a:latin typeface="+mj-lt"/>
              </a:rPr>
              <a:t>Včelí tanec</a:t>
            </a:r>
            <a:r>
              <a:rPr lang="cs-CZ" dirty="0">
                <a:latin typeface="+mj-lt"/>
              </a:rPr>
              <a:t>, coby komunikace, je natolik rozvinutý, že napodobuje </a:t>
            </a:r>
          </a:p>
          <a:p>
            <a:pPr algn="ctr"/>
            <a:r>
              <a:rPr lang="cs-CZ" dirty="0">
                <a:latin typeface="+mj-lt"/>
              </a:rPr>
              <a:t>některé aspekty světa (Slunce, zdroj potravy) i v jejich nepřítomnosti, čímž se podobá lidské řeči. (není ale tak dokonalá jako lidská komunikace).</a:t>
            </a:r>
          </a:p>
        </p:txBody>
      </p:sp>
    </p:spTree>
    <p:extLst>
      <p:ext uri="{BB962C8B-B14F-4D97-AF65-F5344CB8AC3E}">
        <p14:creationId xmlns:p14="http://schemas.microsoft.com/office/powerpoint/2010/main" val="274168097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">
  <a:themeElements>
    <a:clrScheme name="Modul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du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12049</TotalTime>
  <Words>1447</Words>
  <Application>Microsoft Office PowerPoint</Application>
  <PresentationFormat>Předvádění na obrazovce (4:3)</PresentationFormat>
  <Paragraphs>139</Paragraphs>
  <Slides>20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8" baseType="lpstr">
      <vt:lpstr>Arial</vt:lpstr>
      <vt:lpstr>Corbel</vt:lpstr>
      <vt:lpstr>Times New Roman</vt:lpstr>
      <vt:lpstr>Wingdings</vt:lpstr>
      <vt:lpstr>Wingdings 2</vt:lpstr>
      <vt:lpstr>Wingdings 3</vt:lpstr>
      <vt:lpstr>Modul</vt:lpstr>
      <vt:lpstr>Dokument</vt:lpstr>
      <vt:lpstr>Sociální psychologie  Historie lidské komunikace</vt:lpstr>
      <vt:lpstr>Dotaz na minulou přednášku</vt:lpstr>
      <vt:lpstr>Vývoj komunikačních systémů</vt:lpstr>
      <vt:lpstr>Vývoj komunikace</vt:lpstr>
      <vt:lpstr>Vývoj komunikace</vt:lpstr>
      <vt:lpstr>Komunikace nesociálních tvorů</vt:lpstr>
      <vt:lpstr>Komunikace sociálních tvorů</vt:lpstr>
      <vt:lpstr>Komunikace sociálních tvorů</vt:lpstr>
      <vt:lpstr>Komunikace sociálních tvorů</vt:lpstr>
      <vt:lpstr>Komunikace sociálních tvorů</vt:lpstr>
      <vt:lpstr>Komunikace sociálních tvorů s člověkem</vt:lpstr>
      <vt:lpstr>Komunikace sociálních tvorů</vt:lpstr>
      <vt:lpstr>Limity zvířecí komunikace:</vt:lpstr>
      <vt:lpstr>Limity zvířecí komunikace</vt:lpstr>
      <vt:lpstr>Prezentace aplikace PowerPoint</vt:lpstr>
      <vt:lpstr>Limity zvířecí komunikace</vt:lpstr>
      <vt:lpstr>Komunikace moderních lidí</vt:lpstr>
      <vt:lpstr>Adamův jazyk?</vt:lpstr>
      <vt:lpstr>Otázky k dalšímu uvažování: </vt:lpstr>
      <vt:lpstr>Druhy lidské komunikace</vt:lpstr>
    </vt:vector>
  </TitlesOfParts>
  <Company>Pedagogicka fakulta MU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Sociální psychologie 1</dc:title>
  <dc:creator>Krasa</dc:creator>
  <cp:lastModifiedBy>Jan Krása</cp:lastModifiedBy>
  <cp:revision>104</cp:revision>
  <dcterms:created xsi:type="dcterms:W3CDTF">2015-10-20T07:43:33Z</dcterms:created>
  <dcterms:modified xsi:type="dcterms:W3CDTF">2020-04-05T14:08:52Z</dcterms:modified>
</cp:coreProperties>
</file>