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4"/>
  </p:sldMasterIdLst>
  <p:notesMasterIdLst>
    <p:notesMasterId r:id="rId12"/>
  </p:notesMasterIdLst>
  <p:handoutMasterIdLst>
    <p:handoutMasterId r:id="rId13"/>
  </p:handoutMasterIdLst>
  <p:sldIdLst>
    <p:sldId id="256" r:id="rId5"/>
    <p:sldId id="307" r:id="rId6"/>
    <p:sldId id="343" r:id="rId7"/>
    <p:sldId id="308" r:id="rId8"/>
    <p:sldId id="341" r:id="rId9"/>
    <p:sldId id="342" r:id="rId10"/>
    <p:sldId id="344" r:id="rId11"/>
  </p:sldIdLst>
  <p:sldSz cx="12192000" cy="6858000"/>
  <p:notesSz cx="6858000" cy="9144000"/>
  <p:defaultTextStyle>
    <a:defPPr rtl="0">
      <a:defRPr lang="sk-s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8" autoAdjust="0"/>
  </p:normalViewPr>
  <p:slideViewPr>
    <p:cSldViewPr snapToGrid="0">
      <p:cViewPr varScale="1">
        <p:scale>
          <a:sx n="123" d="100"/>
          <a:sy n="12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>
            <a:extLst>
              <a:ext uri="{FF2B5EF4-FFF2-40B4-BE49-F238E27FC236}">
                <a16:creationId xmlns:a16="http://schemas.microsoft.com/office/drawing/2014/main" id="{C9DC64E7-57FE-4DAF-ADDD-E08D47A2D2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E9733D69-DB27-44FF-A953-DFC3C3D951A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8CA44-12FF-4074-B6D8-505DB15FD871}" type="datetimeFigureOut">
              <a:rPr lang="sk-SK" smtClean="0"/>
              <a:t>15. 2. 2022</a:t>
            </a:fld>
            <a:endParaRPr lang="sk-SK" dirty="0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50702834-D63A-4024-BA25-524EC3E5F5B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8C31B593-D92D-48BD-AF73-AE42F7B09C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7F7FA-BF92-4BA2-99A4-C0BA51CC0D32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916051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F1084-2626-44A1-89DC-C0636C94A6A5}" type="datetimeFigureOut">
              <a:rPr lang="sk-SK" smtClean="0"/>
              <a:t>15. 2. 2022</a:t>
            </a:fld>
            <a:endParaRPr lang="sk-SK" dirty="0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 dirty="0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A2FBA-3872-4FF0-B93A-44D88D4B466A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366171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A2FBA-3872-4FF0-B93A-44D88D4B466A}" type="slidenum">
              <a:rPr lang="sk-SK" smtClean="0"/>
              <a:t>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4234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sk-SK"/>
              <a:t>Kliknite sem a upravte štýl predlohy podnadpisov</a:t>
            </a:r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6591E51-561D-418F-A89D-E984992D85CE}" type="datetime1">
              <a:rPr lang="sk-SK" smtClean="0"/>
              <a:t>15. 2. 2022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sk-SK" dirty="0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0301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sk-SK"/>
              <a:t>Kliknite sem a upravte štýl predlohy nadpisov</a:t>
            </a:r>
            <a:endParaRPr lang="sk-SK" dirty="0"/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253AEE-65F7-431A-8CB6-0003D5AF3FC1}" type="datetime1">
              <a:rPr lang="sk-SK" smtClean="0"/>
              <a:t>15. 2. 2022</a:t>
            </a:fld>
            <a:endParaRPr lang="sk-SK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5470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Z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839201" y="675726"/>
            <a:ext cx="2004164" cy="5183073"/>
          </a:xfrm>
        </p:spPr>
        <p:txBody>
          <a:bodyPr vert="eaVert" rtlCol="0"/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rtlCol="0" anchor="t"/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28A4D05-9E6B-4A19-8830-148E1E33BB98}" type="datetime1">
              <a:rPr lang="sk-SK" smtClean="0"/>
              <a:t>15. 2. 2022</a:t>
            </a:fld>
            <a:endParaRPr lang="sk-SK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9152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952BE2-1D5B-4DFD-AF70-5392CC01C937}" type="datetime1">
              <a:rPr lang="sk-SK" smtClean="0"/>
              <a:t>15. 2. 2022</a:t>
            </a:fld>
            <a:endParaRPr lang="sk-SK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399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733B7565-3248-474C-A6B0-1A0D1AF14533}" type="datetime1">
              <a:rPr lang="sk-SK" smtClean="0"/>
              <a:t>15. 2. 2022</a:t>
            </a:fld>
            <a:endParaRPr lang="sk-SK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sk-SK" dirty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092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typy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objekt obsahu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3F8F49-F488-45FF-ADC9-980D05D1107F}" type="datetime1">
              <a:rPr lang="sk-SK" smtClean="0"/>
              <a:t>15. 2. 2022</a:t>
            </a:fld>
            <a:endParaRPr lang="sk-SK" dirty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7" name="Zástupný objekt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8716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ĺžnik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1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obsahu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5" name="Zástupný objekt textu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obsahu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7" name="Zástupný dá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271E05F-8F92-4896-9775-5131004CE160}" type="datetime1">
              <a:rPr lang="sk-SK" smtClean="0"/>
              <a:t>15. 2. 2022</a:t>
            </a:fld>
            <a:endParaRPr lang="sk-SK" dirty="0"/>
          </a:p>
        </p:txBody>
      </p:sp>
      <p:sp>
        <p:nvSpPr>
          <p:cNvPr id="8" name="Zástupná pät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9" name="Zástupný objekt čísla snímk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285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Iba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dá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1C726AE-08B7-4C1A-91DD-62BB5C6D410A}" type="datetime1">
              <a:rPr lang="sk-SK" smtClean="0"/>
              <a:t>15. 2. 2022</a:t>
            </a:fld>
            <a:endParaRPr lang="sk-SK" dirty="0"/>
          </a:p>
        </p:txBody>
      </p:sp>
      <p:sp>
        <p:nvSpPr>
          <p:cNvPr id="4" name="Zástupná pät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5" name="Zástupný objekt čísla snímk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7" name="Obdĺžnik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8" name="Nadpis 1"/>
          <p:cNvSpPr>
            <a:spLocks noGrp="1"/>
          </p:cNvSpPr>
          <p:nvPr>
            <p:ph type="title" hasCustomPrompt="1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6431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dá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84D5F01-CF2D-4A4A-9C9B-A6D9A738EB32}" type="datetime1">
              <a:rPr lang="sk-SK" smtClean="0"/>
              <a:t>15. 2. 2022</a:t>
            </a:fld>
            <a:endParaRPr lang="sk-SK" dirty="0"/>
          </a:p>
        </p:txBody>
      </p:sp>
      <p:sp>
        <p:nvSpPr>
          <p:cNvPr id="3" name="Zástupná pät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čísla snímk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1269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 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objekt textu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B6B36D3-024A-4BF1-8158-A6DF53B21334}" type="datetime1">
              <a:rPr lang="sk-SK" smtClean="0"/>
              <a:t>15. 2. 2022</a:t>
            </a:fld>
            <a:endParaRPr lang="sk-SK" dirty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sk-SK" dirty="0"/>
          </a:p>
        </p:txBody>
      </p:sp>
      <p:sp>
        <p:nvSpPr>
          <p:cNvPr id="7" name="Zástupný objekt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2329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symbol obrázka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sk-SK"/>
              <a:t>Ak chcete pridať obrázok, kliknite na ikonu</a:t>
            </a:r>
            <a:endParaRPr lang="sk-SK" dirty="0"/>
          </a:p>
        </p:txBody>
      </p:sp>
      <p:sp>
        <p:nvSpPr>
          <p:cNvPr id="4" name="Zástupný objekt textu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FFCF67-BDDA-4102-8F94-6C9D199D7C40}" type="datetime1">
              <a:rPr lang="sk-SK" smtClean="0"/>
              <a:t>15. 2. 2022</a:t>
            </a:fld>
            <a:endParaRPr lang="sk-SK" dirty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7" name="Zástupný objekt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8080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sk-SK"/>
              <a:t>Upraviť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E143FD79-8C54-46AA-9964-8E5B1BDEF921}" type="datetime1">
              <a:rPr lang="sk-SK" smtClean="0"/>
              <a:t>15. 2. 2022</a:t>
            </a:fld>
            <a:endParaRPr lang="sk-SK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rtl="0"/>
            <a:endParaRPr lang="sk-SK" dirty="0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9" name="Obdĺžnik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10" name="Obdĺžnik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11" name="Obdĺžnik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285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rajm.cz/" TargetMode="External"/><Relationship Id="rId7" Type="http://schemas.openxmlformats.org/officeDocument/2006/relationships/hyperlink" Target="https://geoportal.gov.cz/web/guest/map?permalink=d9b93e49d4b04ace21eccd4fca07e39b" TargetMode="External"/><Relationship Id="rId2" Type="http://schemas.openxmlformats.org/officeDocument/2006/relationships/hyperlink" Target="http://www.czso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is.brno.cz/" TargetMode="External"/><Relationship Id="rId5" Type="http://schemas.openxmlformats.org/officeDocument/2006/relationships/hyperlink" Target="http://www.brno.cz/" TargetMode="External"/><Relationship Id="rId4" Type="http://schemas.openxmlformats.org/officeDocument/2006/relationships/hyperlink" Target="http://www.ctp.eu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Obdĺžnik 14">
            <a:extLst>
              <a:ext uri="{FF2B5EF4-FFF2-40B4-BE49-F238E27FC236}">
                <a16:creationId xmlns:a16="http://schemas.microsoft.com/office/drawing/2014/main" id="{493D4EDA-58E0-40CC-B3CA-14CDEB349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k-SK" dirty="0"/>
          </a:p>
        </p:txBody>
      </p:sp>
      <p:pic>
        <p:nvPicPr>
          <p:cNvPr id="7" name="Obrázok 6" descr="Digitálne pripojenia">
            <a:extLst>
              <a:ext uri="{FF2B5EF4-FFF2-40B4-BE49-F238E27FC236}">
                <a16:creationId xmlns:a16="http://schemas.microsoft.com/office/drawing/2014/main" id="{3840F91C-EDD0-4D4E-A4AB-E6C77856C8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265" t="9091" r="3502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17" name="Skupina 16">
            <a:extLst>
              <a:ext uri="{FF2B5EF4-FFF2-40B4-BE49-F238E27FC236}">
                <a16:creationId xmlns:a16="http://schemas.microsoft.com/office/drawing/2014/main" id="{AA9EB0BC-A85E-4C26-B355-5DFCEF6CC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8" name="Obdĺžnik 17">
              <a:extLst>
                <a:ext uri="{FF2B5EF4-FFF2-40B4-BE49-F238E27FC236}">
                  <a16:creationId xmlns:a16="http://schemas.microsoft.com/office/drawing/2014/main" id="{3643E56B-BD42-413D-B17D-7958270F5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bdĺžnik 18">
              <a:extLst>
                <a:ext uri="{FF2B5EF4-FFF2-40B4-BE49-F238E27FC236}">
                  <a16:creationId xmlns:a16="http://schemas.microsoft.com/office/drawing/2014/main" id="{96C04F74-9467-4FA5-95DC-8D481A297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bdĺžnik 19">
              <a:extLst>
                <a:ext uri="{FF2B5EF4-FFF2-40B4-BE49-F238E27FC236}">
                  <a16:creationId xmlns:a16="http://schemas.microsoft.com/office/drawing/2014/main" id="{D73DE1C3-5C37-42E9-A3F0-256F19383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Obdĺžnik 21">
            <a:extLst>
              <a:ext uri="{FF2B5EF4-FFF2-40B4-BE49-F238E27FC236}">
                <a16:creationId xmlns:a16="http://schemas.microsoft.com/office/drawing/2014/main" id="{4A2E7EC3-E07C-46CE-9B25-41865A506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2C5318-1A1E-49D0-B2E2-A4B0FA9E8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4572000"/>
            <a:ext cx="10993549" cy="1263112"/>
          </a:xfrm>
        </p:spPr>
        <p:txBody>
          <a:bodyPr rtlCol="0">
            <a:noAutofit/>
          </a:bodyPr>
          <a:lstStyle/>
          <a:p>
            <a:pPr rtl="0"/>
            <a:r>
              <a:rPr lang="cs-CZ" sz="4500" dirty="0">
                <a:solidFill>
                  <a:schemeClr val="bg1"/>
                </a:solidFill>
              </a:rPr>
              <a:t>Cvičení 1: Průmyslové zóny v okolí bydliště</a:t>
            </a:r>
            <a:endParaRPr lang="sk-SK" sz="4500" dirty="0">
              <a:solidFill>
                <a:schemeClr val="bg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8B6CF59-4E5B-494D-A2F7-97ADD01E6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5703376"/>
            <a:ext cx="10993546" cy="449451"/>
          </a:xfrm>
        </p:spPr>
        <p:txBody>
          <a:bodyPr rtlCol="0">
            <a:normAutofit/>
          </a:bodyPr>
          <a:lstStyle/>
          <a:p>
            <a:pPr rtl="0"/>
            <a:r>
              <a:rPr lang="sk-SK" dirty="0">
                <a:solidFill>
                  <a:srgbClr val="7CEBFF"/>
                </a:solidFill>
              </a:rPr>
              <a:t>Ze0116 Geografie výrobní sféry</a:t>
            </a:r>
          </a:p>
        </p:txBody>
      </p:sp>
    </p:spTree>
    <p:extLst>
      <p:ext uri="{BB962C8B-B14F-4D97-AF65-F5344CB8AC3E}">
        <p14:creationId xmlns:p14="http://schemas.microsoft.com/office/powerpoint/2010/main" val="148770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Podmínky udělení zápočtu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975348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cs-CZ" sz="2000" b="1" dirty="0"/>
              <a:t>Docházka</a:t>
            </a:r>
            <a:r>
              <a:rPr lang="cs-CZ" sz="2000" dirty="0"/>
              <a:t> – maximálně 1 absence </a:t>
            </a:r>
          </a:p>
          <a:p>
            <a:pPr>
              <a:spcAft>
                <a:spcPts val="0"/>
              </a:spcAft>
              <a:defRPr/>
            </a:pPr>
            <a:r>
              <a:rPr lang="cs-CZ" sz="2000" b="1" dirty="0"/>
              <a:t>Včasné odevzdání cvičení </a:t>
            </a:r>
          </a:p>
          <a:p>
            <a:pPr lvl="1">
              <a:spcAft>
                <a:spcPts val="0"/>
              </a:spcAft>
              <a:defRPr/>
            </a:pPr>
            <a:r>
              <a:rPr lang="cs-CZ" sz="1800" dirty="0"/>
              <a:t>Maximálně 1 oprava (do odevzdávárny) </a:t>
            </a:r>
          </a:p>
          <a:p>
            <a:pPr>
              <a:spcAft>
                <a:spcPts val="0"/>
              </a:spcAft>
              <a:defRPr/>
            </a:pPr>
            <a:r>
              <a:rPr lang="cs-CZ" sz="2000" dirty="0"/>
              <a:t>Jednotná struktura cvičení </a:t>
            </a:r>
          </a:p>
          <a:p>
            <a:pPr lvl="1">
              <a:spcAft>
                <a:spcPts val="0"/>
              </a:spcAft>
              <a:defRPr/>
            </a:pPr>
            <a:r>
              <a:rPr lang="cs-CZ" sz="1800" dirty="0"/>
              <a:t>Záhlaví: jméno, učo </a:t>
            </a:r>
          </a:p>
          <a:p>
            <a:pPr lvl="1">
              <a:spcAft>
                <a:spcPts val="0"/>
              </a:spcAft>
              <a:defRPr/>
            </a:pPr>
            <a:r>
              <a:rPr lang="cs-CZ" sz="1800" dirty="0"/>
              <a:t>Název cvičení </a:t>
            </a:r>
          </a:p>
          <a:p>
            <a:pPr lvl="1">
              <a:spcAft>
                <a:spcPts val="0"/>
              </a:spcAft>
              <a:defRPr/>
            </a:pPr>
            <a:r>
              <a:rPr lang="cs-CZ" sz="1800" dirty="0"/>
              <a:t>Zadání cvičení </a:t>
            </a:r>
          </a:p>
          <a:p>
            <a:pPr lvl="1">
              <a:spcAft>
                <a:spcPts val="0"/>
              </a:spcAft>
              <a:defRPr/>
            </a:pPr>
            <a:r>
              <a:rPr lang="cs-CZ" sz="1800" dirty="0"/>
              <a:t>Vypracování cvičení </a:t>
            </a:r>
          </a:p>
          <a:p>
            <a:pPr lvl="1">
              <a:spcAft>
                <a:spcPts val="0"/>
              </a:spcAft>
              <a:defRPr/>
            </a:pPr>
            <a:r>
              <a:rPr lang="cs-CZ" sz="1800" dirty="0"/>
              <a:t>Závěr cvičení </a:t>
            </a:r>
          </a:p>
          <a:p>
            <a:pPr lvl="1">
              <a:spcAft>
                <a:spcPts val="0"/>
              </a:spcAft>
              <a:defRPr/>
            </a:pPr>
            <a:r>
              <a:rPr lang="cs-CZ" sz="1800" dirty="0"/>
              <a:t>Použité zdroje (dle citační normy)</a:t>
            </a:r>
          </a:p>
          <a:p>
            <a:pPr>
              <a:spcAft>
                <a:spcPts val="0"/>
              </a:spcAft>
              <a:defRPr/>
            </a:pPr>
            <a:r>
              <a:rPr lang="cs-CZ" sz="2000" dirty="0"/>
              <a:t>Pozor na popis tabulek a grafů </a:t>
            </a:r>
            <a:endParaRPr lang="sk-SK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3139FFB-1263-45E7-9A69-BF38F1330BB2}"/>
              </a:ext>
            </a:extLst>
          </p:cNvPr>
          <p:cNvSpPr txBox="1"/>
          <p:nvPr/>
        </p:nvSpPr>
        <p:spPr>
          <a:xfrm>
            <a:off x="6224506" y="6155844"/>
            <a:ext cx="58099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/>
              <a:t>https://is.muni.cz/auth/do/ped/VPAN/pokdek/K_realizaci_zaverecnych_praci__bakalarskych__diplomovych__rigoroznich_a_zaverecnych_praci_CZV_.pdf</a:t>
            </a:r>
          </a:p>
        </p:txBody>
      </p:sp>
    </p:spTree>
    <p:extLst>
      <p:ext uri="{BB962C8B-B14F-4D97-AF65-F5344CB8AC3E}">
        <p14:creationId xmlns:p14="http://schemas.microsoft.com/office/powerpoint/2010/main" val="4180093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Teoretická  východiska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400" i="1" dirty="0"/>
              <a:t>Do moderní historie se Brno, pokud jde o ekonomický rozvoj, zapsalo především díky strojírenskému a textilnímu průmyslu. K tradičním firmám patřily 1. brněnská strojírna, Královopolská strojírna, Zbrojovka Brno, Zetor či </a:t>
            </a:r>
            <a:r>
              <a:rPr lang="cs-CZ" sz="2400" i="1" dirty="0" err="1"/>
              <a:t>Mosilana</a:t>
            </a:r>
            <a:r>
              <a:rPr lang="cs-CZ" sz="2400" i="1" dirty="0"/>
              <a:t>, které si udržovaly klíčové postavení až do počátku 90. let minulého století. Po roce 1989 většina průmyslových velkopodniků zaniká nebo se transformuje a mění zaměření na „lehký“ průmysl. V samotném centru i v okrajových částech města po nich zůstávají velké plochy </a:t>
            </a:r>
            <a:r>
              <a:rPr lang="cs-CZ" sz="2400" i="1" dirty="0" err="1"/>
              <a:t>brownfields</a:t>
            </a:r>
            <a:r>
              <a:rPr lang="cs-CZ" sz="2400" i="1" dirty="0"/>
              <a:t>, k nimž je třeba přičíst další desítky hektarů v opuštěných areálech zrušených kasáren. Na druhou stranu na významu nabývají nové firmy v nových lokalitách s přidruženou logistikou a službami, jež v minulém desetiletí zaznamenaly velký rozvoj. Město nabízí investorům příležitosti v průmyslových zónách a roste i plocha kanceláří.</a:t>
            </a:r>
            <a:endParaRPr lang="sk-SK" sz="1600" i="1" dirty="0"/>
          </a:p>
        </p:txBody>
      </p:sp>
    </p:spTree>
    <p:extLst>
      <p:ext uri="{BB962C8B-B14F-4D97-AF65-F5344CB8AC3E}">
        <p14:creationId xmlns:p14="http://schemas.microsoft.com/office/powerpoint/2010/main" val="79931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Zadání cvičení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b="1" dirty="0"/>
              <a:t>Lokalita:  </a:t>
            </a:r>
            <a:r>
              <a:rPr lang="cs-CZ" sz="2000" dirty="0"/>
              <a:t>Vyberte si průmyslovou zónu v okolí vašeho bydliště, pro kterou zpracujete následující cvičení.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b="1" dirty="0"/>
              <a:t>Dílčí úkoly: 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i="1" dirty="0"/>
              <a:t>1. Lokalizujte areál: 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do mapy zaznamenejte polohu areálu včetně souřadnic GPS (střed areálu)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areál detailně popište (jaké jsou zde konkrétní podniky)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přiložte vlastní fotodokumentaci; o srovnejte letecké snímky areálu z 50. let a současnosti, zaměřte se na umístění pozemků, rozlohu a strukturu areálu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3426126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Zadání cvičení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2011796"/>
          </a:xfrm>
        </p:spPr>
        <p:txBody>
          <a:bodyPr>
            <a:normAutofit/>
          </a:bodyPr>
          <a:lstStyle/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i="1" dirty="0"/>
              <a:t>2. Zhodnoťte umístění areálu pomocí lokalizačních faktorů: 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fyzicko-geografických i socioekonomických (platí/neplatí – viz tabulka)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zdůvodněte rozhodnutí, proč daný faktor platí/neplatí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vysvětlete, proč byla/je zóna umístěna právě tam, kde je</a:t>
            </a:r>
            <a:endParaRPr lang="sk-SK" sz="12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72B1B98-7472-4BC9-A55D-925F5B04C1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909" y="3751525"/>
            <a:ext cx="9827491" cy="310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573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Zadání cvičení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i="1" dirty="0"/>
              <a:t>3. Zhodnoťte, jaký má areál vliv na obyvatelstvo, bydlení, služby a životní prostředí v okolí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Pokuste se předpovědět, jaký by měl vliv zrušení (v případě fungujících podniků)/ obnovení (v případě nefungujících podniků nebo brownfieldů) výroby v areálu na zmíněné 4 oblasti?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b="1" dirty="0"/>
              <a:t>Postup: </a:t>
            </a:r>
            <a:r>
              <a:rPr lang="cs-CZ" sz="2000" dirty="0"/>
              <a:t>Vymezte si metody, jakými budete svým výzkum provádět. Určete si zdroje, ze kterých budete čerpat. 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b="1" dirty="0"/>
              <a:t>Zdroje: 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Registr ekonomických subjektů </a:t>
            </a:r>
            <a:r>
              <a:rPr lang="cs-CZ" sz="1800" dirty="0">
                <a:hlinkClick r:id="rId2"/>
              </a:rPr>
              <a:t>www.czso.cz</a:t>
            </a:r>
            <a:r>
              <a:rPr lang="cs-CZ" sz="1800" dirty="0"/>
              <a:t>  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Regionální rozvojová agentura Jižní Moravy </a:t>
            </a:r>
            <a:r>
              <a:rPr lang="cs-CZ" sz="1800" dirty="0">
                <a:hlinkClick r:id="rId3"/>
              </a:rPr>
              <a:t>https://www.rrajm.cz/</a:t>
            </a:r>
            <a:r>
              <a:rPr lang="cs-CZ" sz="1800" dirty="0"/>
              <a:t> 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CTP </a:t>
            </a:r>
            <a:r>
              <a:rPr lang="cs-CZ" sz="1800" dirty="0">
                <a:hlinkClick r:id="rId4"/>
              </a:rPr>
              <a:t>www.ctp.eu</a:t>
            </a:r>
            <a:endParaRPr lang="cs-CZ" sz="1800" dirty="0"/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Statutární město Brno </a:t>
            </a:r>
            <a:r>
              <a:rPr lang="cs-CZ" sz="1800" dirty="0">
                <a:hlinkClick r:id="rId5"/>
              </a:rPr>
              <a:t>www.brno.cz</a:t>
            </a:r>
            <a:r>
              <a:rPr lang="cs-CZ" sz="1800" dirty="0"/>
              <a:t>, </a:t>
            </a:r>
            <a:r>
              <a:rPr lang="cs-CZ" sz="1800" dirty="0">
                <a:hlinkClick r:id="rId6"/>
              </a:rPr>
              <a:t>http://gis.brno.cz/</a:t>
            </a:r>
            <a:endParaRPr lang="cs-CZ" sz="1800" dirty="0"/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sk-SK" sz="1800" dirty="0"/>
              <a:t>Historické </a:t>
            </a:r>
            <a:r>
              <a:rPr lang="sk-SK" sz="1800" dirty="0" err="1"/>
              <a:t>ortofoto</a:t>
            </a:r>
            <a:r>
              <a:rPr lang="sk-SK" sz="1800" dirty="0"/>
              <a:t>: </a:t>
            </a:r>
            <a:r>
              <a:rPr lang="sk-SK" sz="1800" dirty="0">
                <a:hlinkClick r:id="rId7"/>
              </a:rPr>
              <a:t>https://geoportal.gov.cz/web/guest/map?permalink=d9b93e49d4b04ace21eccd4fca07e39b</a:t>
            </a:r>
            <a:r>
              <a:rPr lang="sk-SK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0578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Zadání cvičení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b="1" dirty="0"/>
              <a:t>Závěr: </a:t>
            </a:r>
            <a:r>
              <a:rPr lang="cs-CZ" sz="2400" dirty="0"/>
              <a:t>Zhodnoťte, jak by se téma průmyslových zón dalo využít při výuce na 2. stupni ZŠ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endParaRPr lang="cs-CZ" sz="2400" dirty="0"/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endParaRPr lang="cs-CZ" sz="2400" dirty="0"/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endParaRPr lang="cs-CZ" sz="2400" dirty="0"/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endParaRPr lang="cs-CZ" sz="2400" dirty="0"/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endParaRPr lang="cs-CZ" sz="2400" dirty="0"/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endParaRPr lang="cs-CZ" sz="2400" dirty="0"/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b="1" dirty="0"/>
              <a:t>Termín odevzdání: </a:t>
            </a:r>
            <a:r>
              <a:rPr lang="cs-CZ" sz="2400" dirty="0"/>
              <a:t>4. 3. 2022 (i šablona)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59803610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A0CF3B2-1F0F-4FC5-8002-3E4869ABAD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69AFF4-BB30-4BA0-AD22-82CC3C4327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BC12AA-1C15-4500-BC9C-8EE83A441DE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Technológia s návrhom Dividenda</Template>
  <TotalTime>146</TotalTime>
  <Words>534</Words>
  <Application>Microsoft Office PowerPoint</Application>
  <PresentationFormat>Širokoúhlá obrazovka</PresentationFormat>
  <Paragraphs>49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Calibri</vt:lpstr>
      <vt:lpstr>Gill Sans MT</vt:lpstr>
      <vt:lpstr>Wingdings</vt:lpstr>
      <vt:lpstr>Wingdings 2</vt:lpstr>
      <vt:lpstr>Dividenda</vt:lpstr>
      <vt:lpstr>Cvičení 1: Průmyslové zóny v okolí bydliště</vt:lpstr>
      <vt:lpstr>Podmínky udělení zápočtu</vt:lpstr>
      <vt:lpstr>Teoretická  východiska</vt:lpstr>
      <vt:lpstr>Zadání cvičení</vt:lpstr>
      <vt:lpstr>Zadání cvičení</vt:lpstr>
      <vt:lpstr>Zadání cvičení</vt:lpstr>
      <vt:lpstr>Zadání 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Ze0116 Geografie výrobní sféry</dc:title>
  <dc:creator>Jozef Lopuch</dc:creator>
  <cp:lastModifiedBy>Jozef Lopuch</cp:lastModifiedBy>
  <cp:revision>10</cp:revision>
  <dcterms:created xsi:type="dcterms:W3CDTF">2022-02-11T15:43:24Z</dcterms:created>
  <dcterms:modified xsi:type="dcterms:W3CDTF">2022-02-15T10:46:49Z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