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56" r:id="rId5"/>
    <p:sldId id="307" r:id="rId6"/>
    <p:sldId id="341" r:id="rId7"/>
    <p:sldId id="342" r:id="rId8"/>
    <p:sldId id="343" r:id="rId9"/>
    <p:sldId id="31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66" r:id="rId19"/>
    <p:sldId id="352" r:id="rId20"/>
    <p:sldId id="353" r:id="rId21"/>
    <p:sldId id="354" r:id="rId22"/>
    <p:sldId id="355" r:id="rId23"/>
    <p:sldId id="356" r:id="rId24"/>
    <p:sldId id="358" r:id="rId25"/>
    <p:sldId id="357" r:id="rId26"/>
    <p:sldId id="359" r:id="rId27"/>
    <p:sldId id="360" r:id="rId28"/>
    <p:sldId id="361" r:id="rId29"/>
    <p:sldId id="362" r:id="rId30"/>
    <p:sldId id="365" r:id="rId31"/>
    <p:sldId id="363" r:id="rId32"/>
    <p:sldId id="364" r:id="rId33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21. 2. 2022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21. 2. 2022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21. 2. 2022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.cz/mapa-klastru-v-c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echinvest.org/podporene-klastry-v-c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Lokalizační faktory – geneze, vývojové etapy a současný význam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b="1" dirty="0"/>
              <a:t>Teorie prostorového uspořádání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Oba přístupy jsou založeny na těchto předpokladech: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Existuje homogenní plochy s pravidelnou distribucí a kvalitou zemědělských podmínek a přírodních zdrojů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Ve všech částech těchto ploch je hustota obyvatelstva stejná – tedy je stejná i volba zákazníků a nemění se ani technika výroby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Náklady na transport a hospodárnost se liší produkt od produktu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U každého výrobku existuje specifická poptávková funkce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Předpokládá se, že všichni výrobci se chovají racionálně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Nedostatkem obou uvedených modelů je, že jejich výsledky závisí na těžko splnitelném předpokladu rovnoměrného rozdělení zdrojů. Též náklady na transport se považují za stejné ve všech směrech. Nevýhodou modelů je i jejich statické pojetí.</a:t>
            </a:r>
          </a:p>
        </p:txBody>
      </p:sp>
    </p:spTree>
    <p:extLst>
      <p:ext uri="{BB962C8B-B14F-4D97-AF65-F5344CB8AC3E}">
        <p14:creationId xmlns:p14="http://schemas.microsoft.com/office/powerpoint/2010/main" val="260991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548640"/>
            <a:ext cx="7208958" cy="125506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Teorie prostorového uspořádání</a:t>
            </a:r>
            <a:endParaRPr lang="sk-SK" sz="3600" b="1" dirty="0"/>
          </a:p>
        </p:txBody>
      </p:sp>
      <p:pic>
        <p:nvPicPr>
          <p:cNvPr id="4" name="Obrázek 4" descr="img-3.jpg">
            <a:extLst>
              <a:ext uri="{FF2B5EF4-FFF2-40B4-BE49-F238E27FC236}">
                <a16:creationId xmlns:a16="http://schemas.microsoft.com/office/drawing/2014/main" id="{C0C7EA89-868A-47E0-ADFB-545D453F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-2" b="-2"/>
          <a:stretch/>
        </p:blipFill>
        <p:spPr bwMode="auto">
          <a:xfrm>
            <a:off x="442375" y="614407"/>
            <a:ext cx="3817609" cy="59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A. </a:t>
            </a:r>
            <a:r>
              <a:rPr lang="cs-CZ" altLang="cs-CZ" sz="2000" b="1" dirty="0" err="1"/>
              <a:t>Lösch</a:t>
            </a:r>
            <a:r>
              <a:rPr lang="cs-CZ" altLang="cs-CZ" sz="2000" b="1" dirty="0"/>
              <a:t> </a:t>
            </a:r>
            <a:r>
              <a:rPr lang="cs-CZ" altLang="cs-CZ" sz="2000" dirty="0"/>
              <a:t>(Die </a:t>
            </a:r>
            <a:r>
              <a:rPr lang="cs-CZ" altLang="cs-CZ" sz="2000" dirty="0" err="1"/>
              <a:t>räumliche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Ordnung</a:t>
            </a:r>
            <a:r>
              <a:rPr lang="cs-CZ" altLang="cs-CZ" sz="2000" dirty="0"/>
              <a:t> der </a:t>
            </a:r>
            <a:r>
              <a:rPr lang="cs-CZ" altLang="cs-CZ" sz="2000" dirty="0" err="1"/>
              <a:t>Wirtschaft</a:t>
            </a:r>
            <a:r>
              <a:rPr lang="cs-CZ" altLang="cs-CZ" sz="2000" dirty="0"/>
              <a:t>)</a:t>
            </a:r>
          </a:p>
          <a:p>
            <a:pPr lvl="1" eaLnBrk="1" hangingPunct="1"/>
            <a:r>
              <a:rPr lang="cs-CZ" altLang="cs-CZ" sz="2000" dirty="0"/>
              <a:t>Rozpracoval </a:t>
            </a:r>
            <a:r>
              <a:rPr lang="cs-CZ" altLang="cs-CZ" sz="2000" dirty="0" err="1"/>
              <a:t>Chritallerovu</a:t>
            </a:r>
            <a:r>
              <a:rPr lang="cs-CZ" altLang="cs-CZ" sz="2000" dirty="0"/>
              <a:t> teorii a aplikoval ji na rozmístění průmyslu</a:t>
            </a:r>
          </a:p>
          <a:p>
            <a:pPr lvl="1" eaLnBrk="1" hangingPunct="1"/>
            <a:r>
              <a:rPr lang="cs-CZ" altLang="cs-CZ" sz="2000" dirty="0"/>
              <a:t>Přichází s </a:t>
            </a:r>
            <a:r>
              <a:rPr lang="cs-CZ" altLang="cs-CZ" sz="2000" u="sng" dirty="0"/>
              <a:t>konceptem vzájemné interakce firmy a jejího prostředí</a:t>
            </a:r>
          </a:p>
          <a:p>
            <a:pPr lvl="1" eaLnBrk="1" hangingPunct="1"/>
            <a:r>
              <a:rPr lang="cs-CZ" altLang="cs-CZ" sz="2000" dirty="0"/>
              <a:t>Dojde-li k lokalizaci firmy v určitém prostředí, pak tento </a:t>
            </a:r>
            <a:r>
              <a:rPr lang="cs-CZ" altLang="cs-CZ" sz="2000" u="sng" dirty="0"/>
              <a:t>podnik zpětně působí na okolní prostředí </a:t>
            </a:r>
            <a:r>
              <a:rPr lang="cs-CZ" altLang="cs-CZ" sz="2000" dirty="0"/>
              <a:t>(okolní podniky)</a:t>
            </a:r>
          </a:p>
          <a:p>
            <a:pPr lvl="1" eaLnBrk="1" hangingPunct="1"/>
            <a:r>
              <a:rPr lang="cs-CZ" altLang="cs-CZ" sz="2000" dirty="0"/>
              <a:t>Z tohoto působení vyplývá celkové uspořádání ekonomických činností – „</a:t>
            </a:r>
            <a:r>
              <a:rPr lang="cs-CZ" altLang="cs-CZ" sz="2000" u="sng" dirty="0"/>
              <a:t>ekonomická krajina</a:t>
            </a:r>
            <a:r>
              <a:rPr lang="cs-CZ" altLang="cs-CZ" sz="2000" dirty="0"/>
              <a:t>“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82534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Poválečný vývoj prostorových teorií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W. </a:t>
            </a:r>
            <a:r>
              <a:rPr lang="cs-CZ" sz="2000" b="1" dirty="0" err="1"/>
              <a:t>Isard</a:t>
            </a:r>
            <a:r>
              <a:rPr lang="cs-CZ" sz="2000" b="1" dirty="0"/>
              <a:t> </a:t>
            </a:r>
            <a:r>
              <a:rPr lang="cs-CZ" sz="2000" dirty="0"/>
              <a:t>– americká prostorová škola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Navázal na práce Webera a </a:t>
            </a:r>
            <a:r>
              <a:rPr lang="cs-CZ" sz="2000" dirty="0" err="1"/>
              <a:t>Lösche</a:t>
            </a:r>
            <a:endParaRPr lang="cs-CZ" sz="20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Používá lokalizační </a:t>
            </a:r>
            <a:r>
              <a:rPr lang="cs-CZ" sz="2000" u="sng" dirty="0"/>
              <a:t>faktor dopravních nákladů </a:t>
            </a:r>
            <a:r>
              <a:rPr lang="cs-CZ" sz="2000" dirty="0"/>
              <a:t>(dopravní vstup definuje jako pohyb jednotky hmotnosti na jednotku vzdálenosti) a </a:t>
            </a:r>
            <a:r>
              <a:rPr lang="cs-CZ" sz="2000" u="sng" dirty="0"/>
              <a:t>lokalizační trojúhelník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Analýzu lokalizace začíná řešením rovnovážného stavu firmy z hlediska dopravní orientace, potom z hlediska orientace na pracovní síly – případně i orientace na další faktory – energie, voda, apod. Vychází z předpokladů, že firma se má umístit v prostředí, na které nemá zatím žádný vliv. V této počáteční fázi předpokládá, že trh je koncentrován do jednoho bodu, výrobní faktory jsou k dispozici, dopravní náklady jsou úměrné váze a vzdálenosti.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Místem minimálních dopravních nákladů bývá obvykle jeden z vrcholů lokalizačního trojúhelníka </a:t>
            </a:r>
            <a:r>
              <a:rPr lang="cs-CZ" sz="2000" dirty="0"/>
              <a:t>a nikoli bod uvnitř trojúhelníka, jak předpokládal W. </a:t>
            </a:r>
            <a:r>
              <a:rPr lang="cs-CZ" sz="2000" dirty="0" err="1"/>
              <a:t>Laundhart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766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400" b="1" dirty="0"/>
              <a:t>Francouzská škola prostorových ekonomů</a:t>
            </a:r>
            <a:endParaRPr lang="sk-SK" sz="3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Francois  </a:t>
            </a:r>
            <a:r>
              <a:rPr lang="cs-CZ" b="1" dirty="0" err="1"/>
              <a:t>Perroux</a:t>
            </a:r>
            <a:r>
              <a:rPr lang="cs-CZ" b="1" dirty="0"/>
              <a:t> – teorie pólů růstů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2 základní koncepce: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1) vzájemná provázanost a závislost průmyslu a jeho jednotlivých odvětví a přirozený vývoj klíčových odvětví a průmyslových komplexů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2) teorie založená na inovačních procesech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=</a:t>
            </a:r>
            <a:r>
              <a:rPr lang="en-US" sz="1800" dirty="0"/>
              <a:t>&gt; </a:t>
            </a:r>
            <a:r>
              <a:rPr lang="cs-CZ" sz="1800" dirty="0"/>
              <a:t>hospodářský růst světa probíhá pod vlivem působení dominujících ekonomik několika málo zemí na ostatní země</a:t>
            </a:r>
            <a:r>
              <a:rPr lang="en-US" sz="1800" dirty="0"/>
              <a:t> </a:t>
            </a:r>
            <a:r>
              <a:rPr lang="cs-CZ" sz="1800" dirty="0"/>
              <a:t>=</a:t>
            </a:r>
            <a:r>
              <a:rPr lang="en-US" sz="1800" dirty="0"/>
              <a:t>&gt;</a:t>
            </a:r>
            <a:r>
              <a:rPr lang="cs-CZ" sz="1800" dirty="0"/>
              <a:t> východiskem teorie pólů je poznatek, že růst se neprojevuje všude naráz ale jen v určitých místech =</a:t>
            </a:r>
            <a:r>
              <a:rPr lang="en-US" sz="1800" dirty="0"/>
              <a:t>&gt; </a:t>
            </a:r>
            <a:r>
              <a:rPr lang="cs-CZ" sz="1800" u="sng" dirty="0"/>
              <a:t>hnací a hnaná odvětví a póly rozvoje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u="sng" dirty="0"/>
              <a:t>Póly rozvoje</a:t>
            </a:r>
            <a:r>
              <a:rPr lang="cs-CZ" sz="1800" dirty="0"/>
              <a:t> – takové jednotky, které rozsahem své produkce převyšují výrobu ostatních firem v okolí, mají schopnost vykonávat tlak na své okolí a povahou svých činností jsou předurčené sehrávat vedoucí roli v ekonomice regionu; Póly růstu vyvolávají v oblasti své působnosti toky zboží a služeb. Při hlavních pólech vzniká řada </a:t>
            </a:r>
            <a:r>
              <a:rPr lang="cs-CZ" sz="1800" u="sng" dirty="0"/>
              <a:t>pólů vedlejších a odvozených</a:t>
            </a:r>
            <a:r>
              <a:rPr lang="cs-CZ" sz="1800" dirty="0"/>
              <a:t> a jednotlivé činnosti se polarizují.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u="sng" dirty="0"/>
              <a:t>Hnací odvětví</a:t>
            </a:r>
            <a:r>
              <a:rPr lang="cs-CZ" sz="1800" dirty="0"/>
              <a:t> – nemůže existovat sama o sobě, ale v dané lokalitě se vytváří „průmyslový komplex“ pro určitou skupinu činností – a to nejen produkce ale i marketing, výzkum, apod.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J. </a:t>
            </a:r>
            <a:r>
              <a:rPr lang="cs-CZ" b="1" dirty="0" err="1"/>
              <a:t>Boudeville</a:t>
            </a:r>
            <a:r>
              <a:rPr lang="cs-CZ" b="1" dirty="0"/>
              <a:t> </a:t>
            </a:r>
            <a:r>
              <a:rPr lang="cs-CZ" dirty="0"/>
              <a:t>– rozšíření </a:t>
            </a:r>
            <a:r>
              <a:rPr lang="cs-CZ" dirty="0" err="1"/>
              <a:t>Perrouxovy</a:t>
            </a:r>
            <a:r>
              <a:rPr lang="cs-CZ" dirty="0"/>
              <a:t> teorie v 60. letech - </a:t>
            </a:r>
            <a:r>
              <a:rPr lang="cs-CZ" b="1" dirty="0"/>
              <a:t>teorie růstových center a růstových os</a:t>
            </a:r>
            <a:r>
              <a:rPr lang="cs-CZ" dirty="0"/>
              <a:t> (</a:t>
            </a:r>
            <a:r>
              <a:rPr lang="cs-CZ" u="sng" dirty="0"/>
              <a:t>osa rozvoje</a:t>
            </a:r>
            <a:r>
              <a:rPr lang="cs-CZ" dirty="0"/>
              <a:t> – veškerá pomocná infrastrukturu zejména pro pohyb zboží – přístav, letiště, univerzita…)</a:t>
            </a:r>
          </a:p>
        </p:txBody>
      </p:sp>
    </p:spTree>
    <p:extLst>
      <p:ext uri="{BB962C8B-B14F-4D97-AF65-F5344CB8AC3E}">
        <p14:creationId xmlns:p14="http://schemas.microsoft.com/office/powerpoint/2010/main" val="155592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13FB70-D1F8-4D9E-ACB3-D6A38E8C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7459" y="65087"/>
            <a:ext cx="9144000" cy="6792913"/>
          </a:xfrm>
          <a:prstGeom prst="rect">
            <a:avLst/>
          </a:prstGeom>
          <a:noFill/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591A851-5C2C-44FE-9A49-CBC8B4A0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2690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CADA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latin typeface="Arial" panose="020B0604020202020204" pitchFamily="34" charset="0"/>
              </a:rPr>
              <a:t>Pramen: POLITIKA  ÚZEMNÍHO ROZVOJE České republiky, 2008 </a:t>
            </a:r>
            <a:r>
              <a:rPr lang="es-ES" altLang="cs-CZ" sz="1400" b="1" dirty="0">
                <a:latin typeface="Arial" panose="020B0604020202020204" pitchFamily="34" charset="0"/>
              </a:rPr>
              <a:t>ve znění Aktualizace č. 1</a:t>
            </a:r>
            <a:r>
              <a:rPr lang="cs-CZ" altLang="cs-CZ" sz="1400" b="1" dirty="0">
                <a:latin typeface="Arial" panose="020B0604020202020204" pitchFamily="34" charset="0"/>
              </a:rPr>
              <a:t>, Návrh 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Klastry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171450" indent="-266700" eaLnBrk="1" hangingPunct="1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  <a:cs typeface="+mn-cs"/>
              </a:rPr>
              <a:t>80. léta – G. </a:t>
            </a:r>
            <a:r>
              <a:rPr lang="cs-CZ" sz="2200" dirty="0" err="1">
                <a:latin typeface="+mn-lt"/>
                <a:cs typeface="+mn-cs"/>
              </a:rPr>
              <a:t>Becattini</a:t>
            </a:r>
            <a:r>
              <a:rPr lang="cs-CZ" sz="2200" dirty="0">
                <a:latin typeface="+mn-lt"/>
                <a:cs typeface="+mn-cs"/>
              </a:rPr>
              <a:t> – „</a:t>
            </a:r>
            <a:r>
              <a:rPr lang="cs-CZ" sz="2200" b="1" dirty="0">
                <a:latin typeface="+mn-lt"/>
                <a:cs typeface="+mn-cs"/>
              </a:rPr>
              <a:t>koncept průmyslových okrsků</a:t>
            </a:r>
            <a:r>
              <a:rPr lang="cs-CZ" sz="2200" dirty="0">
                <a:latin typeface="+mn-lt"/>
                <a:cs typeface="+mn-cs"/>
              </a:rPr>
              <a:t>“ = územní koncentrace firem, v drtivé většině malé a střední velikosti, které vyrábí zboží nebo poskytují služby funkčně spojené s hlavní výrobní aktivitou</a:t>
            </a:r>
          </a:p>
          <a:p>
            <a:pPr marL="171450" indent="-266700" eaLnBrk="1" hangingPunct="1">
              <a:buFont typeface="Arial" pitchFamily="34" charset="0"/>
              <a:buChar char="•"/>
              <a:defRPr/>
            </a:pPr>
            <a:endParaRPr lang="cs-CZ" sz="2200" dirty="0">
              <a:latin typeface="+mn-lt"/>
              <a:cs typeface="+mn-cs"/>
            </a:endParaRPr>
          </a:p>
          <a:p>
            <a:pPr marL="171450" indent="-266700" eaLnBrk="1" hangingPunct="1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  <a:cs typeface="+mn-cs"/>
              </a:rPr>
              <a:t>90. léta – </a:t>
            </a:r>
            <a:r>
              <a:rPr lang="cs-CZ" sz="2200" b="1" dirty="0">
                <a:latin typeface="+mn-lt"/>
                <a:cs typeface="+mn-cs"/>
              </a:rPr>
              <a:t>teorie clusteru – Michael A. Porter </a:t>
            </a:r>
          </a:p>
          <a:p>
            <a:pPr marL="628650" lvl="1" indent="-266700" eaLnBrk="1" hangingPunct="1">
              <a:buFont typeface="Arial" pitchFamily="34" charset="0"/>
              <a:buChar char="•"/>
              <a:defRPr/>
            </a:pPr>
            <a:r>
              <a:rPr lang="cs-CZ" sz="2000" u="sng" dirty="0">
                <a:cs typeface="Arial" charset="0"/>
              </a:rPr>
              <a:t>Klastry</a:t>
            </a:r>
            <a:r>
              <a:rPr lang="cs-CZ" sz="2000" dirty="0">
                <a:cs typeface="Arial" charset="0"/>
              </a:rPr>
              <a:t> jsou geografická soustředění vzájemně provázených firem, specializovaných dodavatelů, poskytovatelů služeb, firem v příbuzných odvětvích a přidružených institucí, jako jsou univerzity, agentury, a obchodních asociací různých směrů, které soutěží, ale také spolupracují</a:t>
            </a:r>
            <a:endParaRPr lang="cs-CZ" sz="1400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8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Klastry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b="1" dirty="0"/>
              <a:t>Co může klastr: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zlepšit výsledky společností do nich zapojených,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zvýšit počet inovací,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iniciovat vznik nových firem,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zvýšit export,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přilákat atraktivní investice,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podpořit výzkumnou základnu,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podpořit rozvoj kraje…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sk-SK" sz="18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b="1" dirty="0"/>
              <a:t>Přínosy pro firmy: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poskytují úspory z rozsahu a snižují náklady,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snižují omezení menších firem a zvyšují specializaci,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zvyšují místní konkurenci a rivalitu a tím globální konkurenční výhodu,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zvyšují rychlost přenosu informací a technologií,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zvyšují moc a hlas menších firem, podněcují vládu k investicím do specializované infrastruktury,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umožňují efektivní propojení a partnerství,…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9A24265-2B30-4BFE-B2F1-9576DEE6B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14023"/>
              </p:ext>
            </p:extLst>
          </p:nvPr>
        </p:nvGraphicFramePr>
        <p:xfrm>
          <a:off x="6786395" y="1960750"/>
          <a:ext cx="4824412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3959636" imgH="2863007" progId="CorelDRAW.Graphic.14">
                  <p:embed/>
                </p:oleObj>
              </mc:Choice>
              <mc:Fallback>
                <p:oleObj name="CorelDRAW" r:id="rId3" imgW="3959636" imgH="2863007" progId="CorelDRAW.Graphic.14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DCE99097-CC3A-4BB1-99EF-D27BE36F8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395" y="1960750"/>
                        <a:ext cx="4824412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72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9744182-3542-4F04-96B5-EDF56E3A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66" y="1223817"/>
            <a:ext cx="7496617" cy="49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000" b="1" dirty="0" err="1">
                <a:solidFill>
                  <a:srgbClr val="FFFFFF"/>
                </a:solidFill>
              </a:rPr>
              <a:t>Klastry</a:t>
            </a:r>
            <a:r>
              <a:rPr lang="en-US" altLang="cs-CZ" sz="4000" b="1" dirty="0">
                <a:solidFill>
                  <a:srgbClr val="FFFFFF"/>
                </a:solidFill>
              </a:rPr>
              <a:t>  v ČR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5" name="Obdélník 1">
            <a:extLst>
              <a:ext uri="{FF2B5EF4-FFF2-40B4-BE49-F238E27FC236}">
                <a16:creationId xmlns:a16="http://schemas.microsoft.com/office/drawing/2014/main" id="{B24EEABF-5786-482A-A356-95D9C13D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15" y="855517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dirty="0"/>
              <a:t>2021: </a:t>
            </a:r>
            <a:r>
              <a:rPr lang="cs-CZ" altLang="sk-SK" dirty="0">
                <a:hlinkClick r:id="rId3"/>
              </a:rPr>
              <a:t>https://www.nca.cz/mapa-klastru-v-cr</a:t>
            </a:r>
            <a:r>
              <a:rPr lang="cs-CZ" altLang="sk-SK" dirty="0"/>
              <a:t> /</a:t>
            </a:r>
          </a:p>
        </p:txBody>
      </p:sp>
      <p:sp>
        <p:nvSpPr>
          <p:cNvPr id="17" name="Obdélník 6">
            <a:extLst>
              <a:ext uri="{FF2B5EF4-FFF2-40B4-BE49-F238E27FC236}">
                <a16:creationId xmlns:a16="http://schemas.microsoft.com/office/drawing/2014/main" id="{CB31D863-C479-40D8-A654-067F8B3D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66" y="6210822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CADA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hlinkClick r:id="rId4"/>
              </a:rPr>
              <a:t>http://www.czechinvest.org/podporene-klastry-v-cr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17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4" descr="global_innovation_clusters_L.gif">
            <a:extLst>
              <a:ext uri="{FF2B5EF4-FFF2-40B4-BE49-F238E27FC236}">
                <a16:creationId xmlns:a16="http://schemas.microsoft.com/office/drawing/2014/main" id="{96ECFCFE-ED72-41A0-91E9-5694B910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412" y="161925"/>
            <a:ext cx="9577176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7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7A93B9-47F5-46A8-858B-763CE4B7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24760" r="21693" b="8829"/>
          <a:stretch>
            <a:fillRect/>
          </a:stretch>
        </p:blipFill>
        <p:spPr bwMode="auto">
          <a:xfrm>
            <a:off x="1013385" y="0"/>
            <a:ext cx="101652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3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Lokalizační Faktor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dirty="0"/>
              <a:t>V regionálně ekonomickém pojetí představuje lokalizační faktor </a:t>
            </a:r>
            <a:r>
              <a:rPr lang="cs-CZ" altLang="cs-CZ" sz="2400" b="1" dirty="0"/>
              <a:t>výhodu úspory nákladů</a:t>
            </a:r>
            <a:r>
              <a:rPr lang="cs-CZ" altLang="cs-CZ" sz="2400" dirty="0"/>
              <a:t>, které dosáhneme tím, že danou aktivitu lokalizujeme právě na určitém místě a ne jinde</a:t>
            </a:r>
          </a:p>
          <a:p>
            <a:pPr eaLnBrk="1" hangingPunct="1"/>
            <a:r>
              <a:rPr lang="cs-CZ" altLang="cs-CZ" sz="2400" dirty="0"/>
              <a:t>Z územně-technického hlediska – místní </a:t>
            </a:r>
            <a:r>
              <a:rPr lang="cs-CZ" altLang="cs-CZ" sz="2400" b="1" dirty="0"/>
              <a:t>lokalizační podmínky </a:t>
            </a:r>
            <a:r>
              <a:rPr lang="cs-CZ" altLang="cs-CZ" sz="2400" dirty="0"/>
              <a:t>– požadavek, aby v daném místě byly v dostatečném rozsahu určité podmínky k dispozici</a:t>
            </a:r>
          </a:p>
          <a:p>
            <a:pPr eaLnBrk="1" hangingPunct="1"/>
            <a:r>
              <a:rPr lang="cs-CZ" altLang="cs-CZ" sz="2400" b="1" dirty="0"/>
              <a:t>Lokalizační zdroje </a:t>
            </a:r>
            <a:r>
              <a:rPr lang="cs-CZ" altLang="cs-CZ" sz="2400" dirty="0"/>
              <a:t>– nabídka pro zhodnocení dosud nevyužívaných nebo potenciálně využitelných místních přírodních, dopravních, aglomeračních či sociálních zdrojů</a:t>
            </a:r>
          </a:p>
          <a:p>
            <a:pPr eaLnBrk="1" hangingPunct="1"/>
            <a:r>
              <a:rPr lang="cs-CZ" altLang="cs-CZ" sz="2400" dirty="0"/>
              <a:t>Lokalizační faktory nepůsobí selektivně, mnohé jsou vzájemně podmíněné, jiné se vylučují, význam jednotlivých faktorů je proměnlivý v čase</a:t>
            </a:r>
          </a:p>
          <a:p>
            <a:pPr eaLnBrk="1" hangingPunct="1"/>
            <a:r>
              <a:rPr lang="cs-CZ" altLang="cs-CZ" sz="2400" dirty="0"/>
              <a:t>V případě zachování průmyslových kapacit při zániku nebo změně lokalizačních faktorů hovoříme o geografické setrvačnosti (tzv. </a:t>
            </a:r>
            <a:r>
              <a:rPr lang="cs-CZ" altLang="cs-CZ" sz="2400" b="1" dirty="0"/>
              <a:t>geografické inercii</a:t>
            </a:r>
            <a:r>
              <a:rPr lang="cs-CZ" alt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Dělení lokalizačních faktorů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 hlediska prostorového: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 err="1"/>
              <a:t>Makrolokalizační</a:t>
            </a:r>
            <a:r>
              <a:rPr lang="cs-CZ" sz="2000" dirty="0"/>
              <a:t> – větší prostorový rozsah – klimatické podmínky, sídelní struktura, apod.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 err="1"/>
              <a:t>Mikrolokalizační</a:t>
            </a:r>
            <a:r>
              <a:rPr lang="cs-CZ" sz="2000" u="sng" dirty="0"/>
              <a:t> </a:t>
            </a:r>
            <a:r>
              <a:rPr lang="cs-CZ" sz="2000" dirty="0"/>
              <a:t>– v souvislosti s konkrétní lokalitou – suroviny, infrastruktura apod.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 hlediska změny dynamiky vlivu: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 klesajícím významem</a:t>
            </a:r>
            <a:r>
              <a:rPr lang="cs-CZ" sz="2000" dirty="0"/>
              <a:t> – klima, suroviny, dopravní náklady…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 nezměněným významem</a:t>
            </a:r>
            <a:r>
              <a:rPr lang="cs-CZ" sz="2000" dirty="0"/>
              <a:t> – voda, infrastruktura, kapitál…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 rostoucím významem</a:t>
            </a:r>
            <a:r>
              <a:rPr lang="cs-CZ" sz="2000" dirty="0"/>
              <a:t> – informace, ŽP…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 hlediska věcného charakteru: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Přírodní</a:t>
            </a:r>
            <a:r>
              <a:rPr lang="cs-CZ" sz="2000" dirty="0"/>
              <a:t> – klima, voda, reliéf, suroviny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Socioekonomické</a:t>
            </a:r>
            <a:r>
              <a:rPr lang="cs-CZ" sz="2000" dirty="0"/>
              <a:t> – cena, poptávka, výrobní náklady, infrastruktura, doprava…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Ostatní</a:t>
            </a:r>
            <a:r>
              <a:rPr lang="cs-CZ" sz="2000" dirty="0"/>
              <a:t> – ŽP, politické zájmy…</a:t>
            </a:r>
          </a:p>
        </p:txBody>
      </p:sp>
    </p:spTree>
    <p:extLst>
      <p:ext uri="{BB962C8B-B14F-4D97-AF65-F5344CB8AC3E}">
        <p14:creationId xmlns:p14="http://schemas.microsoft.com/office/powerpoint/2010/main" val="346686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Přírodní lokalizační faktory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Výskyt komplexu surovin dostupných v daném regionu formuje jeho prostorovou strukturu a má velký vliv na rozvoj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Struktura vytvořená v období rozvoj těžby obvykle získá nový charakter v pozdějších obdobích (nové impulsy rozvoje)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Se zkvalitněním dopravy – pokles významu jako lokalizačního faktoru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Voda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Při lokalizaci analýza z hlediska kvantity a kvality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Řada výrobních oborů spotřebovává velké objemy vody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Největší spotřeba – chemický průmysl, rafinace ropy, energetický průmysl, hutnictví železa a barevných kovů, průmysl papíru a celulózy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Na kvalitu vody náročné – potravinářský průmysl</a:t>
            </a:r>
          </a:p>
        </p:txBody>
      </p:sp>
    </p:spTree>
    <p:extLst>
      <p:ext uri="{BB962C8B-B14F-4D97-AF65-F5344CB8AC3E}">
        <p14:creationId xmlns:p14="http://schemas.microsoft.com/office/powerpoint/2010/main" val="187526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Přírodní lokalizační faktory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Klima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Faktor lokalizace s klesajícím významem, možnost klimatizace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Vliv na kvalitu produkce – při výrobě fotografických materiálů, zpracování vlny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Kvalita ovzduší důležitá pro farmaceutický a kosmetický průmysl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Suroviny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Význam surovin typický v období počátků rozvoje průmyslu – první manufaktury a továrny vznikaly v oblastech s dostatečným výskytem surovin (dřevo, uhlí, železná ruda, sklářské písky, oblasti chovu ovcí, pěstování lnu, obilovin…)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Výskyt uhlí a železné rudy – formování starých průmyslových oblastí (střední Anglie, Porúří, Horní Slezsko, oblast Velkých jezer, Lotrinsko) i nových průmyslových oblastí (SV Indie, </a:t>
            </a:r>
            <a:r>
              <a:rPr lang="cs-CZ" sz="1800" dirty="0" err="1"/>
              <a:t>Minas</a:t>
            </a:r>
            <a:r>
              <a:rPr lang="cs-CZ" sz="1800" dirty="0"/>
              <a:t> </a:t>
            </a:r>
            <a:r>
              <a:rPr lang="cs-CZ" sz="1800" dirty="0" err="1"/>
              <a:t>Gerais</a:t>
            </a:r>
            <a:r>
              <a:rPr lang="cs-CZ" sz="1800" dirty="0"/>
              <a:t> v Brazílii, </a:t>
            </a:r>
            <a:r>
              <a:rPr lang="cs-CZ" sz="1800" dirty="0" err="1"/>
              <a:t>Transvaal</a:t>
            </a:r>
            <a:r>
              <a:rPr lang="cs-CZ" sz="1800" dirty="0"/>
              <a:t> v JAR, východní Čína apod.)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Geochemické uzly – zóny se zvýšeným procesem mineralizace s zvýšeným výskytem </a:t>
            </a:r>
            <a:r>
              <a:rPr lang="cs-CZ" sz="1800" dirty="0" err="1"/>
              <a:t>nerostních</a:t>
            </a:r>
            <a:r>
              <a:rPr lang="cs-CZ" sz="1800" dirty="0"/>
              <a:t> surovin (severoamerický, středoamerický, jihoamerický, tichooceánský, jihoafrický, středoafrický, </a:t>
            </a:r>
            <a:r>
              <a:rPr lang="cs-CZ" sz="1800" dirty="0" err="1"/>
              <a:t>západostředomořský</a:t>
            </a:r>
            <a:r>
              <a:rPr lang="cs-CZ" sz="1800" dirty="0"/>
              <a:t>…)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Neobnovitelné (minerální, nerostné) x obnovitelné (biomasa)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386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Přírodní lokalizační faktory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Minerální suroviny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Rudné (zpracovatelné na kovy – železná ruda, rudy barevných a drahých kovů)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Energetické (ropa, zemní plyn, uhlí, uran…)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Chemické (fosfáty, nitráty, ropa, draselné soli…)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Stavební (stavební kámen – žula, pískovec; vápenec, jíly, písky, štěrky…)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Ostatní (sklářské písky…)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Biomasa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Souhrn látek tvořících těla organismů – rostlin i živočichů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Využitelná pro energetické účely – biopalivo</a:t>
            </a:r>
          </a:p>
        </p:txBody>
      </p:sp>
    </p:spTree>
    <p:extLst>
      <p:ext uri="{BB962C8B-B14F-4D97-AF65-F5344CB8AC3E}">
        <p14:creationId xmlns:p14="http://schemas.microsoft.com/office/powerpoint/2010/main" val="176742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Energie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 má největší spotřebu energie ze všech hospodářských odvětví, některé obory – energeticky náročné (hutnictví železa, bar. kovů, chemický p., výroba skla)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Tendence ve spotřeby energie: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Růst celkové spotřeby energie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Strukturální změny ve využívání energetických zdrojů (dřevo – uhlí – ropa, zemní plyn – jaderná energetika – alternativní zdroje)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Nerovnoměrnost rozmístění zásob a spotřeby (exportní oblast – Perský záliv (ropa), Austrálie (uhlí, uran), Kanada (uran)… x oblasti deficitu – dovozci – Z Evropa, USA, Japonsko)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Intenzifikace využívání energetických zdrojů – snižování energetické náročnosti po ropné krizi, racionálnější využívání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Zavádění alternativních zdrojů energie – vodní, geotermální, větrná, sluneční, přílivová energie, biomasa…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23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Doprava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Jeden z prvních lokalizačních faktorů, význam však klesá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 Náklady na dopravu závisí na vzdálenosti, druhu přepravy, množství a druhu přepravovaného materiálu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Stálé (fixní) náklady – čím větší vzdálenost, tím menší náklady na přepravu jednotkového množství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Nestálé (provozní) náklady – závislé na vzdálenosti, diferencované podle jednotlivých druhů dopravy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Lokalizační implikace prostorové diferenciace dop. nákladů: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A) Průmyslová výroba může být vázaná na </a:t>
            </a:r>
            <a:r>
              <a:rPr lang="cs-CZ" altLang="cs-CZ" sz="2000" u="sng" dirty="0"/>
              <a:t>oblast odbytu </a:t>
            </a:r>
            <a:r>
              <a:rPr lang="cs-CZ" altLang="cs-CZ" sz="2000" dirty="0"/>
              <a:t>– velká hmotnost a objem (např. výroba nápojů) nebo rychle se kazící produkty (pekárny)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B) Na oblast s </a:t>
            </a:r>
            <a:r>
              <a:rPr lang="cs-CZ" altLang="cs-CZ" sz="2000" u="sng" dirty="0"/>
              <a:t>jinou lokalizační výhodou </a:t>
            </a:r>
            <a:r>
              <a:rPr lang="cs-CZ" altLang="cs-CZ" sz="2000" dirty="0"/>
              <a:t>(výskyt surovin) – objem zpracovávaných surovin – hutnictví, cukrovarnictví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C) Lokalizace v přechodné oblasti – významné dopravní uzly, např. přístavy – petrochemie, zpracování ryb</a:t>
            </a:r>
          </a:p>
        </p:txBody>
      </p:sp>
    </p:spTree>
    <p:extLst>
      <p:ext uri="{BB962C8B-B14F-4D97-AF65-F5344CB8AC3E}">
        <p14:creationId xmlns:p14="http://schemas.microsoft.com/office/powerpoint/2010/main" val="789001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Pracovní síla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Kvantita pracovní síly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Kvalita pracovní síly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Náklady na pracovní sílu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Kvalifikovaná x nekvalifikovaná pracovní síla (montáž x </a:t>
            </a:r>
            <a:r>
              <a:rPr lang="cs-CZ" altLang="cs-CZ" sz="2000" dirty="0" err="1"/>
              <a:t>hi</a:t>
            </a:r>
            <a:r>
              <a:rPr lang="cs-CZ" altLang="cs-CZ" sz="2000" dirty="0"/>
              <a:t>-tech)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Infrastruktura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Soubor technických a stavebních zařízení, která jsou potřebná pro technické zabezpečení výroby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Investice do území, která vytváří podmínky pro jeho rozvoj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u="sng" dirty="0"/>
              <a:t>Technická infrastruktura </a:t>
            </a:r>
            <a:r>
              <a:rPr lang="cs-CZ" altLang="cs-CZ" sz="2000" dirty="0"/>
              <a:t>– dopravní síť a dopravní zařízení, (dopravní infrastruktura), energetická síť a zařízení (energetická infrastruktura), informační síť a zařízení (informační infrastruktura)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u="sng" dirty="0"/>
              <a:t>Sociální infrastruktura </a:t>
            </a:r>
            <a:r>
              <a:rPr lang="cs-CZ" altLang="cs-CZ" sz="2000" dirty="0"/>
              <a:t>– soubor zařízení, které poskytuje služby pracovníkům resp. obyvatelstvu (školy, zdrav. , sport. a kult. zařízení) </a:t>
            </a:r>
          </a:p>
        </p:txBody>
      </p:sp>
    </p:spTree>
    <p:extLst>
      <p:ext uri="{BB962C8B-B14F-4D97-AF65-F5344CB8AC3E}">
        <p14:creationId xmlns:p14="http://schemas.microsoft.com/office/powerpoint/2010/main" val="2530665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Informace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Zesilující tendence faktoru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Návaznost na informační infrastrukturu = technická základna pro difúzi inovací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1) Informace pro strategické řízení podniku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Inputové – vstupují zvenku (průzkum trhu, chování spotřebitelů, informace o konkurenci…)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 err="1"/>
              <a:t>Outputové</a:t>
            </a:r>
            <a:r>
              <a:rPr lang="cs-CZ" altLang="cs-CZ" sz="2000" dirty="0"/>
              <a:t> – směřují ze subjektu ven (reklama, účast na veletrhu…)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2) informace vědecko-technického charakteru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Vynálezy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Inovace – zavádění nových technologií a procesů do výroby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Životní prostředí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Stále větší význam faktoru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Každá větší stavba musí projít procesem EIA (posuzování vlivů na ŽP) – zhodnocení předpokládaných vlivu záměrů na ŽP a formulace opatření ke zmírnění negativních vlivů</a:t>
            </a:r>
          </a:p>
        </p:txBody>
      </p:sp>
    </p:spTree>
    <p:extLst>
      <p:ext uri="{BB962C8B-B14F-4D97-AF65-F5344CB8AC3E}">
        <p14:creationId xmlns:p14="http://schemas.microsoft.com/office/powerpoint/2010/main" val="2829844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Vliv průmyslu na ŽP</a:t>
            </a:r>
            <a:endParaRPr lang="sk-SK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6" descr="hlukova mapa brna.png">
            <a:extLst>
              <a:ext uri="{FF2B5EF4-FFF2-40B4-BE49-F238E27FC236}">
                <a16:creationId xmlns:a16="http://schemas.microsoft.com/office/drawing/2014/main" id="{C22E033E-3476-43BB-9A36-52D1CBE2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42" y="2361056"/>
            <a:ext cx="4135090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2000" dirty="0"/>
              <a:t>Průmysl je jedním z největších znečišťovatelů ŽP</a:t>
            </a:r>
          </a:p>
          <a:p>
            <a:pPr eaLnBrk="1" hangingPunct="1"/>
            <a:r>
              <a:rPr lang="cs-CZ" altLang="cs-CZ" sz="2000" dirty="0"/>
              <a:t>Často spojováno s narušováním klimatického systému, vznikem skleníkových plynů, zvyšování koncentrace toxických látek, hluk, atd. (zejména v nově industrializovaných státech je devastace ŽP vysoká – např. Čína ad.)</a:t>
            </a:r>
          </a:p>
          <a:p>
            <a:pPr eaLnBrk="1" hangingPunct="1"/>
            <a:r>
              <a:rPr lang="cs-CZ" altLang="cs-CZ" sz="2000" dirty="0"/>
              <a:t>V energetice – zvyšující se zájem o ŽP</a:t>
            </a:r>
          </a:p>
          <a:p>
            <a:pPr lvl="1" eaLnBrk="1" hangingPunct="1"/>
            <a:r>
              <a:rPr lang="cs-CZ" altLang="cs-CZ" sz="1800" dirty="0"/>
              <a:t>Prognózy o vyčerpání zdrojů – strukturální změny ve využívání energetických zdrojů + zpomalení růstu spotřeby energií – posilování pozice alternativních zdrojů energie – alternativní paliva, solární, větrné…elektrárny</a:t>
            </a:r>
          </a:p>
        </p:txBody>
      </p:sp>
    </p:spTree>
    <p:extLst>
      <p:ext uri="{BB962C8B-B14F-4D97-AF65-F5344CB8AC3E}">
        <p14:creationId xmlns:p14="http://schemas.microsoft.com/office/powerpoint/2010/main" val="419238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FCD669BB-C787-41A6-9357-5E83F8E34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02854"/>
              </p:ext>
            </p:extLst>
          </p:nvPr>
        </p:nvGraphicFramePr>
        <p:xfrm>
          <a:off x="3371290" y="1305129"/>
          <a:ext cx="8280400" cy="5412238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72026013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8028522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52456704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3909994580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1496699698"/>
                    </a:ext>
                  </a:extLst>
                </a:gridCol>
              </a:tblGrid>
              <a:tr h="431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Odvětví (obory)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surovina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energie primární a sekundární zdroje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pracovní síla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trh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9307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Těžba a úprava nerostných surovin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004984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Zpracování ropy v rafinériích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998501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Tepelné elektrárny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21023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Vodní elektrárny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43426"/>
                  </a:ext>
                </a:extLst>
              </a:tr>
              <a:tr h="198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Černá metalurgie plného cyklu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630724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Černá metalurgie neúplného cyklu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724299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hliníku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81788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mědi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17847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Těžké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514377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3666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Lehké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64185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Přesné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76705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dusíku a dusíkatých hnojiv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23679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fosforečných hnojiv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69375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draselných hnojiv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298325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kyseliny sírové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11023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plastů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47378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papíru a celulózy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942378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syntetického kaučuku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24230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cementu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6100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příze a tkanin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85725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konfekce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06181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cukru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38458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Masný průmysl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052470"/>
                  </a:ext>
                </a:extLst>
              </a:tr>
              <a:tr h="225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pečiva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66557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4106DDBB-28D0-481A-ABC1-8DDA47560771}"/>
              </a:ext>
            </a:extLst>
          </p:cNvPr>
          <p:cNvSpPr txBox="1"/>
          <p:nvPr/>
        </p:nvSpPr>
        <p:spPr>
          <a:xfrm>
            <a:off x="376517" y="496996"/>
            <a:ext cx="1143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Stupeň vlivu surovin, energie, pracovní sily a trhu na rozmístění vybraných odvětví průmyslové výroby</a:t>
            </a:r>
            <a:br>
              <a:rPr lang="cs-CZ" sz="2400" b="1" dirty="0"/>
            </a:br>
            <a:r>
              <a:rPr lang="cs-CZ" sz="1200" cap="all" dirty="0"/>
              <a:t>x</a:t>
            </a:r>
            <a:r>
              <a:rPr lang="cs-CZ" sz="1200" dirty="0"/>
              <a:t>   je přibližně 20 % lokalizačního vlivu (váhy)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2355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Vývoj lokalizačních </a:t>
            </a:r>
            <a:r>
              <a:rPr lang="cs-CZ" altLang="cs-CZ" sz="4400" b="1" dirty="0" err="1"/>
              <a:t>teórií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Prostorové rozmístění výroby jako jedna z podmínek a zároveň faktor ekonomického rozvoje bylo historicky přehlíženo 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Problematika územního rozvoje byla rozvíjena jen okrajově při zkoumání takových ekonomických kategorií jako pozemková renta, zaměstnanost, mezinárodní obchod (15. stol. - první škola politické ekonomie – merkantilisté – problematiky mezinárodního obchodu na problém vzdálenosti jako ekonomického činitele)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18. stol. – Ricardo - pozemková renta a ceny pozemků jednak na úrodnosti pozemků a jednak na jejich poloze</a:t>
            </a:r>
          </a:p>
          <a:p>
            <a:pPr marL="430212" indent="-342900">
              <a:spcAft>
                <a:spcPts val="0"/>
              </a:spcAft>
              <a:defRPr/>
            </a:pPr>
            <a:endParaRPr lang="cs-CZ" sz="2000" dirty="0"/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Lokalizační teorie vycházejí z mikroekonomického přístupu k problematice umístění ekonomické aktivity. Vznikaly vlastně z podnětu kapitalistických vlastníků hledajících nejvýhodnější umístění své firmy. Jejich smyslem je </a:t>
            </a:r>
            <a:r>
              <a:rPr lang="cs-CZ" sz="2000" u="sng" dirty="0"/>
              <a:t>optimalizovat polohu jednotlivého podniku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Vývoj lokalizačních </a:t>
            </a:r>
            <a:r>
              <a:rPr lang="cs-CZ" altLang="cs-CZ" sz="4400" b="1" dirty="0" err="1"/>
              <a:t>teórií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19. a poč. 20. stol. – speciální teorie lokalizace zaměřené na jednotlivá odvětví - nejprve v zemědělství (J. H. von </a:t>
            </a:r>
            <a:r>
              <a:rPr lang="cs-CZ" sz="2000" dirty="0" err="1"/>
              <a:t>Thünen</a:t>
            </a:r>
            <a:r>
              <a:rPr lang="cs-CZ" sz="2000" dirty="0"/>
              <a:t>), později v průmyslu (A. Weber)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30. léta 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snaha o zpracování obecné teorie lokalizace vysvětlující lokalizaci hospodářské jednotky bez ohledu na odvětví (A. </a:t>
            </a:r>
            <a:r>
              <a:rPr lang="cs-CZ" sz="2000" dirty="0" err="1"/>
              <a:t>Predöhl</a:t>
            </a:r>
            <a:r>
              <a:rPr lang="cs-CZ" sz="2000" dirty="0"/>
              <a:t>)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dochází k prudkému rozvoji výrobních sil a státním zásahům do ekonomiky a začíná se projevovat snaha vysvětlit celkové uspořádání ekonomiky v prostoru </a:t>
            </a:r>
            <a:r>
              <a:rPr lang="en-US" sz="2000" dirty="0"/>
              <a:t>=&gt;</a:t>
            </a:r>
            <a:r>
              <a:rPr lang="cs-CZ" sz="2000" dirty="0"/>
              <a:t> formulování podmínek všeobecné rovnováhy v prostoru (A. </a:t>
            </a:r>
            <a:r>
              <a:rPr lang="cs-CZ" sz="2000" dirty="0" err="1"/>
              <a:t>Lösch</a:t>
            </a:r>
            <a:r>
              <a:rPr lang="cs-CZ" sz="2000" dirty="0"/>
              <a:t>)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Období po druhé světové válce: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druhá etapa v rozvoji prostorových teorií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Zájem o rozvoj těchto teorií je motivován hospodářskými, politickými a sociálními problémy ve vyspělých zemích. 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V  50. a 60. letech se zformovaly v podstatě 2 školy: americká (W. </a:t>
            </a:r>
            <a:r>
              <a:rPr lang="cs-CZ" sz="2000" dirty="0" err="1"/>
              <a:t>Isard</a:t>
            </a:r>
            <a:r>
              <a:rPr lang="cs-CZ" sz="2000" dirty="0"/>
              <a:t>) a francouzská (F. </a:t>
            </a:r>
            <a:r>
              <a:rPr lang="cs-CZ" sz="2000" dirty="0" err="1"/>
              <a:t>Perroux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50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Speciální lokalizační teorie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altLang="sk-SK" sz="2000" dirty="0"/>
              <a:t>Lokalizace zemědělské výroby – </a:t>
            </a:r>
            <a:r>
              <a:rPr lang="cs-CZ" altLang="sk-SK" sz="2000" b="1" dirty="0"/>
              <a:t>Johann Heinrich von </a:t>
            </a:r>
            <a:r>
              <a:rPr lang="cs-CZ" altLang="sk-SK" sz="2000" b="1" dirty="0" err="1"/>
              <a:t>Thünen</a:t>
            </a:r>
            <a:r>
              <a:rPr lang="cs-CZ" altLang="sk-SK" sz="2000" b="1" dirty="0"/>
              <a:t> </a:t>
            </a:r>
            <a:r>
              <a:rPr lang="cs-CZ" altLang="sk-SK" sz="2000" dirty="0"/>
              <a:t>– </a:t>
            </a:r>
            <a:r>
              <a:rPr lang="cs-CZ" altLang="sk-SK" sz="2000" dirty="0" err="1"/>
              <a:t>isolated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state</a:t>
            </a:r>
            <a:endParaRPr lang="cs-CZ" altLang="sk-SK" sz="2000" dirty="0"/>
          </a:p>
          <a:p>
            <a:pPr>
              <a:spcBef>
                <a:spcPts val="0"/>
              </a:spcBef>
            </a:pPr>
            <a:r>
              <a:rPr lang="cs-CZ" altLang="sk-SK" sz="2000" dirty="0"/>
              <a:t>Lokalizace průmyslu</a:t>
            </a:r>
          </a:p>
          <a:p>
            <a:pPr marL="555750" lvl="2" indent="-285750">
              <a:spcBef>
                <a:spcPts val="0"/>
              </a:spcBef>
            </a:pPr>
            <a:r>
              <a:rPr lang="cs-CZ" altLang="sk-SK" sz="1800" dirty="0"/>
              <a:t>Řešení problému vynuceno ve 2. pol. 19. stol. rozvojem průmyslu</a:t>
            </a:r>
          </a:p>
          <a:p>
            <a:pPr marL="612900" lvl="2" indent="-342900">
              <a:spcBef>
                <a:spcPts val="0"/>
              </a:spcBef>
            </a:pPr>
            <a:r>
              <a:rPr lang="cs-CZ" altLang="sk-SK" sz="2000" dirty="0"/>
              <a:t>Především v Německu byla této problematice věnována pozornost</a:t>
            </a:r>
          </a:p>
          <a:p>
            <a:pPr marL="342900" lvl="1" indent="-342900">
              <a:spcBef>
                <a:spcPts val="0"/>
              </a:spcBef>
            </a:pPr>
            <a:endParaRPr lang="cs-CZ" altLang="sk-SK" sz="2000" dirty="0"/>
          </a:p>
          <a:p>
            <a:pPr>
              <a:spcBef>
                <a:spcPts val="0"/>
              </a:spcBef>
            </a:pPr>
            <a:r>
              <a:rPr lang="cs-CZ" altLang="sk-SK" sz="2000" b="1" dirty="0"/>
              <a:t>Alfred Weber </a:t>
            </a:r>
            <a:r>
              <a:rPr lang="cs-CZ" altLang="sk-SK" sz="2000" dirty="0"/>
              <a:t>(1909)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Nejlepší umístění podniku je takové, u kterého jsou minimalizovány náklady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Přepravní náklady doplnil náklady na pracovní sílu, další faktor – </a:t>
            </a:r>
            <a:r>
              <a:rPr lang="cs-CZ" altLang="sk-SK" sz="1800" u="sng" dirty="0"/>
              <a:t>aglomerační výhody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Přepravované materiály dělí na </a:t>
            </a:r>
            <a:r>
              <a:rPr lang="cs-CZ" altLang="sk-SK" sz="1800" u="sng" dirty="0" err="1"/>
              <a:t>ubikvitní</a:t>
            </a:r>
            <a:r>
              <a:rPr lang="cs-CZ" altLang="sk-SK" sz="1800" dirty="0"/>
              <a:t> (ty suroviny nebo zdroje, které jsou v území rozmístěny rovnoměrně v dostatečném množství a v požadované kvalitě a za stejnou cenu) a </a:t>
            </a:r>
            <a:r>
              <a:rPr lang="cs-CZ" altLang="sk-SK" sz="1800" u="sng" dirty="0"/>
              <a:t>lokalizované</a:t>
            </a:r>
            <a:r>
              <a:rPr lang="cs-CZ" altLang="sk-SK" sz="1800" dirty="0"/>
              <a:t> (všudypřítomné suroviny, některé jsou dostupné jen v omezené míře)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Definuje </a:t>
            </a:r>
            <a:r>
              <a:rPr lang="cs-CZ" altLang="sk-SK" sz="1800" u="sng" dirty="0"/>
              <a:t>materiálový index </a:t>
            </a:r>
            <a:r>
              <a:rPr lang="cs-CZ" altLang="sk-SK" sz="1800" dirty="0"/>
              <a:t>– množství vstupních surovin připadajících na 1 tunu výrobku, zahrnuty nikoli všechny potřebné suroviny ale jen ty, které je nutno dopravovat</a:t>
            </a:r>
          </a:p>
        </p:txBody>
      </p:sp>
    </p:spTree>
    <p:extLst>
      <p:ext uri="{BB962C8B-B14F-4D97-AF65-F5344CB8AC3E}">
        <p14:creationId xmlns:p14="http://schemas.microsoft.com/office/powerpoint/2010/main" val="173891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Lokalizace zemědělských činností podle von </a:t>
            </a:r>
            <a:r>
              <a:rPr lang="cs-CZ" altLang="cs-CZ" sz="3200" b="1" dirty="0" err="1"/>
              <a:t>Thünena</a:t>
            </a:r>
            <a:endParaRPr lang="sk-SK" sz="3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C85CD2-7ADF-4076-A72E-0FF0E12C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2" y="1982788"/>
            <a:ext cx="734536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4A94C3E-AC10-4162-9041-E191F342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629400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700" dirty="0"/>
              <a:t>https://transportgeography.org/contents/chapter8/urban-land-use-transportation/vonthunen-2/</a:t>
            </a:r>
          </a:p>
        </p:txBody>
      </p:sp>
    </p:spTree>
    <p:extLst>
      <p:ext uri="{BB962C8B-B14F-4D97-AF65-F5344CB8AC3E}">
        <p14:creationId xmlns:p14="http://schemas.microsoft.com/office/powerpoint/2010/main" val="28486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Weberův lokalizační trojúhelník</a:t>
            </a:r>
            <a:endParaRPr lang="sk-SK" sz="3600" b="1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E18B971-BF75-4B5A-B562-379ABD8B3D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27463" y="1979132"/>
            <a:ext cx="287337" cy="360362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/>
              <a:t>x</a:t>
            </a:r>
          </a:p>
        </p:txBody>
      </p:sp>
      <p:sp>
        <p:nvSpPr>
          <p:cNvPr id="7" name="Obdélník 3">
            <a:extLst>
              <a:ext uri="{FF2B5EF4-FFF2-40B4-BE49-F238E27FC236}">
                <a16:creationId xmlns:a16="http://schemas.microsoft.com/office/drawing/2014/main" id="{4341B034-2BF2-494A-BC81-70B885FFCB6D}"/>
              </a:ext>
            </a:extLst>
          </p:cNvPr>
          <p:cNvSpPr/>
          <p:nvPr/>
        </p:nvSpPr>
        <p:spPr>
          <a:xfrm>
            <a:off x="4043363" y="4571519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D</a:t>
            </a:r>
          </a:p>
        </p:txBody>
      </p:sp>
      <p:cxnSp>
        <p:nvCxnSpPr>
          <p:cNvPr id="8" name="Přímá spojovací šipka 8">
            <a:extLst>
              <a:ext uri="{FF2B5EF4-FFF2-40B4-BE49-F238E27FC236}">
                <a16:creationId xmlns:a16="http://schemas.microsoft.com/office/drawing/2014/main" id="{EE6675EA-58D8-4AEC-ADEB-9369CB8F076F}"/>
              </a:ext>
            </a:extLst>
          </p:cNvPr>
          <p:cNvCxnSpPr>
            <a:stCxn id="7" idx="0"/>
          </p:cNvCxnSpPr>
          <p:nvPr/>
        </p:nvCxnSpPr>
        <p:spPr>
          <a:xfrm rot="16200000" flipV="1">
            <a:off x="2873375" y="3222144"/>
            <a:ext cx="26638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4">
            <a:extLst>
              <a:ext uri="{FF2B5EF4-FFF2-40B4-BE49-F238E27FC236}">
                <a16:creationId xmlns:a16="http://schemas.microsoft.com/office/drawing/2014/main" id="{677553BA-3F15-467B-BB4A-94BF40546E9C}"/>
              </a:ext>
            </a:extLst>
          </p:cNvPr>
          <p:cNvSpPr/>
          <p:nvPr/>
        </p:nvSpPr>
        <p:spPr>
          <a:xfrm>
            <a:off x="4006850" y="2699857"/>
            <a:ext cx="358775" cy="36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0" name="Přímá spojovací šipka 10">
            <a:extLst>
              <a:ext uri="{FF2B5EF4-FFF2-40B4-BE49-F238E27FC236}">
                <a16:creationId xmlns:a16="http://schemas.microsoft.com/office/drawing/2014/main" id="{4510A62C-82C4-4796-82DA-CB33BD59EACE}"/>
              </a:ext>
            </a:extLst>
          </p:cNvPr>
          <p:cNvCxnSpPr/>
          <p:nvPr/>
        </p:nvCxnSpPr>
        <p:spPr>
          <a:xfrm>
            <a:off x="4403725" y="4931882"/>
            <a:ext cx="2232025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6">
            <a:extLst>
              <a:ext uri="{FF2B5EF4-FFF2-40B4-BE49-F238E27FC236}">
                <a16:creationId xmlns:a16="http://schemas.microsoft.com/office/drawing/2014/main" id="{CA7C4B61-3D3E-4095-A70B-BFA39EDA794D}"/>
              </a:ext>
            </a:extLst>
          </p:cNvPr>
          <p:cNvSpPr/>
          <p:nvPr/>
        </p:nvSpPr>
        <p:spPr>
          <a:xfrm>
            <a:off x="5915025" y="6155844"/>
            <a:ext cx="360363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S2</a:t>
            </a:r>
          </a:p>
        </p:txBody>
      </p:sp>
      <p:cxnSp>
        <p:nvCxnSpPr>
          <p:cNvPr id="12" name="Přímá spojovací šipka 12">
            <a:extLst>
              <a:ext uri="{FF2B5EF4-FFF2-40B4-BE49-F238E27FC236}">
                <a16:creationId xmlns:a16="http://schemas.microsoft.com/office/drawing/2014/main" id="{D89A3F9F-6786-4DBE-8C62-1A71E84D4386}"/>
              </a:ext>
            </a:extLst>
          </p:cNvPr>
          <p:cNvCxnSpPr/>
          <p:nvPr/>
        </p:nvCxnSpPr>
        <p:spPr>
          <a:xfrm rot="10800000" flipV="1">
            <a:off x="1595438" y="4931882"/>
            <a:ext cx="2447925" cy="129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5">
            <a:extLst>
              <a:ext uri="{FF2B5EF4-FFF2-40B4-BE49-F238E27FC236}">
                <a16:creationId xmlns:a16="http://schemas.microsoft.com/office/drawing/2014/main" id="{06D70234-40EB-46D5-A81C-F5E4E7BAF1FA}"/>
              </a:ext>
            </a:extLst>
          </p:cNvPr>
          <p:cNvSpPr/>
          <p:nvPr/>
        </p:nvSpPr>
        <p:spPr>
          <a:xfrm>
            <a:off x="2098675" y="5652607"/>
            <a:ext cx="360363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S1</a:t>
            </a:r>
          </a:p>
        </p:txBody>
      </p:sp>
      <p:cxnSp>
        <p:nvCxnSpPr>
          <p:cNvPr id="14" name="Přímá spojovací čára 14">
            <a:extLst>
              <a:ext uri="{FF2B5EF4-FFF2-40B4-BE49-F238E27FC236}">
                <a16:creationId xmlns:a16="http://schemas.microsoft.com/office/drawing/2014/main" id="{771BB79F-0704-44F1-B89E-368860046C47}"/>
              </a:ext>
            </a:extLst>
          </p:cNvPr>
          <p:cNvCxnSpPr/>
          <p:nvPr/>
        </p:nvCxnSpPr>
        <p:spPr>
          <a:xfrm>
            <a:off x="2459038" y="5868507"/>
            <a:ext cx="3455987" cy="50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7">
            <a:extLst>
              <a:ext uri="{FF2B5EF4-FFF2-40B4-BE49-F238E27FC236}">
                <a16:creationId xmlns:a16="http://schemas.microsoft.com/office/drawing/2014/main" id="{EC4C600E-75FD-4BD7-8847-2BA87520D13C}"/>
              </a:ext>
            </a:extLst>
          </p:cNvPr>
          <p:cNvCxnSpPr>
            <a:endCxn id="9" idx="1"/>
          </p:cNvCxnSpPr>
          <p:nvPr/>
        </p:nvCxnSpPr>
        <p:spPr>
          <a:xfrm rot="5400000" flipH="1" flipV="1">
            <a:off x="1846262" y="3492020"/>
            <a:ext cx="2773363" cy="154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20">
            <a:extLst>
              <a:ext uri="{FF2B5EF4-FFF2-40B4-BE49-F238E27FC236}">
                <a16:creationId xmlns:a16="http://schemas.microsoft.com/office/drawing/2014/main" id="{567DE7E3-39C9-4B8B-BAEC-D701B31CA45A}"/>
              </a:ext>
            </a:extLst>
          </p:cNvPr>
          <p:cNvCxnSpPr>
            <a:stCxn id="9" idx="3"/>
            <a:endCxn id="11" idx="0"/>
          </p:cNvCxnSpPr>
          <p:nvPr/>
        </p:nvCxnSpPr>
        <p:spPr>
          <a:xfrm>
            <a:off x="4365625" y="2879244"/>
            <a:ext cx="1730375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2B0F8DDC-38C6-40A0-BA60-90F393CE9F21}"/>
              </a:ext>
            </a:extLst>
          </p:cNvPr>
          <p:cNvSpPr txBox="1">
            <a:spLocks/>
          </p:cNvSpPr>
          <p:nvPr/>
        </p:nvSpPr>
        <p:spPr bwMode="auto">
          <a:xfrm>
            <a:off x="6564313" y="6371744"/>
            <a:ext cx="2873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z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87C6148B-5E9B-4EEE-AEE8-8E2F4F057C1A}"/>
              </a:ext>
            </a:extLst>
          </p:cNvPr>
          <p:cNvSpPr txBox="1">
            <a:spLocks/>
          </p:cNvSpPr>
          <p:nvPr/>
        </p:nvSpPr>
        <p:spPr bwMode="auto">
          <a:xfrm>
            <a:off x="1738313" y="6155844"/>
            <a:ext cx="288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y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FE8C7CBB-0C2B-4ABD-B51A-E037698D6688}"/>
              </a:ext>
            </a:extLst>
          </p:cNvPr>
          <p:cNvSpPr txBox="1">
            <a:spLocks/>
          </p:cNvSpPr>
          <p:nvPr/>
        </p:nvSpPr>
        <p:spPr bwMode="auto">
          <a:xfrm>
            <a:off x="6059488" y="2123594"/>
            <a:ext cx="31686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D – místo lokalizace provozu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T – místo trhu (spotřeby)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S1, S2 – místa zdrojů surovin 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2B9D3B67-9344-42E8-B65C-9F9AF4580071}"/>
              </a:ext>
            </a:extLst>
          </p:cNvPr>
          <p:cNvSpPr txBox="1">
            <a:spLocks/>
          </p:cNvSpPr>
          <p:nvPr/>
        </p:nvSpPr>
        <p:spPr bwMode="auto">
          <a:xfrm>
            <a:off x="6130925" y="3984144"/>
            <a:ext cx="31686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Nejlepší umístění podniku je takové, u kterého jsou minimalizovány náklady</a:t>
            </a:r>
          </a:p>
        </p:txBody>
      </p:sp>
    </p:spTree>
    <p:extLst>
      <p:ext uri="{BB962C8B-B14F-4D97-AF65-F5344CB8AC3E}">
        <p14:creationId xmlns:p14="http://schemas.microsoft.com/office/powerpoint/2010/main" val="237982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Teorie lokalizace všeobecné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Ve 20. a 30. letech se objevují nové lokalizační teorie pro které je charakteristické:</a:t>
            </a:r>
          </a:p>
          <a:p>
            <a:pPr lvl="1" eaLnBrk="1" hangingPunct="1"/>
            <a:r>
              <a:rPr lang="cs-CZ" altLang="cs-CZ" sz="2000" dirty="0"/>
              <a:t>zvýšení obecnosti – vyjádření vlivu vzdálenosti na libovolné odvětví</a:t>
            </a:r>
          </a:p>
          <a:p>
            <a:pPr lvl="1" eaLnBrk="1" hangingPunct="1"/>
            <a:r>
              <a:rPr lang="cs-CZ" altLang="cs-CZ" sz="2000" b="1" dirty="0"/>
              <a:t>snaha o integraci s ekonomickou teorií</a:t>
            </a:r>
          </a:p>
          <a:p>
            <a:pPr lvl="1"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/>
              <a:t>A. </a:t>
            </a:r>
            <a:r>
              <a:rPr lang="cs-CZ" altLang="cs-CZ" sz="2000" b="1" dirty="0" err="1"/>
              <a:t>Predöhl</a:t>
            </a:r>
            <a:endParaRPr lang="cs-CZ" altLang="cs-CZ" sz="2000" b="1" dirty="0"/>
          </a:p>
          <a:p>
            <a:pPr lvl="1" eaLnBrk="1" hangingPunct="1"/>
            <a:r>
              <a:rPr lang="cs-CZ" altLang="cs-CZ" sz="2000" dirty="0"/>
              <a:t>Substituční princip výrobních faktorů (dopravních, nákladů na pracovní sílu…)</a:t>
            </a:r>
          </a:p>
          <a:p>
            <a:pPr lvl="1" eaLnBrk="1" hangingPunct="1"/>
            <a:r>
              <a:rPr lang="cs-CZ" altLang="cs-CZ" sz="2000" dirty="0"/>
              <a:t>Firma při hledání optimálních nákladů substituuje jeden výrobní faktor druhým, pokud tím dosáhne snížení nákladů</a:t>
            </a:r>
          </a:p>
          <a:p>
            <a:pPr eaLnBrk="1" hangingPunct="1"/>
            <a:r>
              <a:rPr lang="cs-CZ" altLang="cs-CZ" sz="2000" b="1" dirty="0"/>
              <a:t>T. </a:t>
            </a:r>
            <a:r>
              <a:rPr lang="cs-CZ" altLang="cs-CZ" sz="2000" b="1" dirty="0" err="1"/>
              <a:t>Palander</a:t>
            </a:r>
            <a:endParaRPr lang="cs-CZ" altLang="cs-CZ" sz="2000" b="1" dirty="0"/>
          </a:p>
          <a:p>
            <a:pPr lvl="1" eaLnBrk="1" hangingPunct="1"/>
            <a:r>
              <a:rPr lang="cs-CZ" altLang="cs-CZ" sz="2000" dirty="0"/>
              <a:t>Analyzuje optimum výrobní firmy z hlediska minimálních nákladů a z hlediska maximálního zisku jako jednoznačného cíle každé firmy</a:t>
            </a:r>
          </a:p>
        </p:txBody>
      </p:sp>
    </p:spTree>
    <p:extLst>
      <p:ext uri="{BB962C8B-B14F-4D97-AF65-F5344CB8AC3E}">
        <p14:creationId xmlns:p14="http://schemas.microsoft.com/office/powerpoint/2010/main" val="24513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Teorie prostorového uspořádání</a:t>
            </a:r>
            <a:endParaRPr lang="sk-SK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3" descr="christal7.gif">
            <a:extLst>
              <a:ext uri="{FF2B5EF4-FFF2-40B4-BE49-F238E27FC236}">
                <a16:creationId xmlns:a16="http://schemas.microsoft.com/office/drawing/2014/main" id="{72BD4C59-1635-4286-AF30-676C8F5D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35" y="2361056"/>
            <a:ext cx="345430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Rozvoj výrobních sil a nezbytnost státních zásahů do ekonomiky se odrazily ve vývoji všeobecné ekonomické teorie. Ve 30. letech začala významné místo zaujímat teorie monopolistické konkurence.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Umístění firmy se vysvětlovalo kritériem </a:t>
            </a:r>
            <a:r>
              <a:rPr lang="cs-CZ" sz="2000" u="sng" dirty="0"/>
              <a:t>maximálního zisku</a:t>
            </a:r>
            <a:r>
              <a:rPr lang="cs-CZ" sz="2000" dirty="0"/>
              <a:t>. Jelikož tento cíl mají všechny firmy vede to k určitému uspořádání hospodářské činnosti v daném prostoru. Vysvětlit rozložení ekonomických aktivit se pokusil </a:t>
            </a:r>
            <a:r>
              <a:rPr lang="cs-CZ" sz="2000" b="1" dirty="0"/>
              <a:t>W. </a:t>
            </a:r>
            <a:r>
              <a:rPr lang="cs-CZ" sz="2000" b="1" dirty="0" err="1"/>
              <a:t>Christaller</a:t>
            </a:r>
            <a:r>
              <a:rPr lang="cs-CZ" sz="2000" b="1" dirty="0"/>
              <a:t> teorií centrálních míst </a:t>
            </a:r>
            <a:r>
              <a:rPr lang="cs-CZ" sz="2000" dirty="0"/>
              <a:t>a po něm </a:t>
            </a:r>
            <a:r>
              <a:rPr lang="cs-CZ" sz="2000" b="1" dirty="0"/>
              <a:t>A. </a:t>
            </a:r>
            <a:r>
              <a:rPr lang="cs-CZ" sz="2000" b="1" dirty="0" err="1"/>
              <a:t>Lösch</a:t>
            </a:r>
            <a:r>
              <a:rPr lang="cs-CZ" sz="2000" b="1" dirty="0"/>
              <a:t> teorie tržních zón</a:t>
            </a:r>
            <a:r>
              <a:rPr lang="cs-CZ" sz="2000" dirty="0"/>
              <a:t>.</a:t>
            </a:r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033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137</TotalTime>
  <Words>2717</Words>
  <Application>Microsoft Office PowerPoint</Application>
  <PresentationFormat>Širokouhlá</PresentationFormat>
  <Paragraphs>344</Paragraphs>
  <Slides>29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Wingdings</vt:lpstr>
      <vt:lpstr>Wingdings 2</vt:lpstr>
      <vt:lpstr>Dividenda</vt:lpstr>
      <vt:lpstr>CorelDRAW</vt:lpstr>
      <vt:lpstr>Lokalizační faktory – geneze, vývojové etapy a současný význam</vt:lpstr>
      <vt:lpstr>Lokalizační Faktor</vt:lpstr>
      <vt:lpstr>Vývoj lokalizačních teórií</vt:lpstr>
      <vt:lpstr>Vývoj lokalizačních teórií</vt:lpstr>
      <vt:lpstr>Speciální lokalizační teorie</vt:lpstr>
      <vt:lpstr>Lokalizace zemědělských činností podle von Thünena</vt:lpstr>
      <vt:lpstr>Weberův lokalizační trojúhelník</vt:lpstr>
      <vt:lpstr>Teorie lokalizace všeobecné</vt:lpstr>
      <vt:lpstr>Teorie prostorového uspořádání</vt:lpstr>
      <vt:lpstr>Teorie prostorového uspořádání</vt:lpstr>
      <vt:lpstr>Teorie prostorového uspořádání</vt:lpstr>
      <vt:lpstr>Poválečný vývoj prostorových teorií</vt:lpstr>
      <vt:lpstr>Francouzská škola prostorových ekonomů</vt:lpstr>
      <vt:lpstr>Prezentácia programu PowerPoint</vt:lpstr>
      <vt:lpstr>Klastry</vt:lpstr>
      <vt:lpstr>Klastry</vt:lpstr>
      <vt:lpstr>Klastry  v ČR</vt:lpstr>
      <vt:lpstr>Prezentácia programu PowerPoint</vt:lpstr>
      <vt:lpstr>Prezentácia programu PowerPoint</vt:lpstr>
      <vt:lpstr>Dělení lokalizačních faktorů</vt:lpstr>
      <vt:lpstr>Přírodní lokalizační faktory</vt:lpstr>
      <vt:lpstr>Přírodní lokalizační faktory</vt:lpstr>
      <vt:lpstr>Přírodní lokalizační faktory</vt:lpstr>
      <vt:lpstr>Socioekonomické lokalizační faktory</vt:lpstr>
      <vt:lpstr>Socioekonomické lokalizační faktory</vt:lpstr>
      <vt:lpstr>Socioekonomické lokalizační faktory</vt:lpstr>
      <vt:lpstr>Socioekonomické lokalizační faktory</vt:lpstr>
      <vt:lpstr>Vliv průmyslu na ŽP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13</cp:revision>
  <dcterms:created xsi:type="dcterms:W3CDTF">2022-02-11T15:43:24Z</dcterms:created>
  <dcterms:modified xsi:type="dcterms:W3CDTF">2022-02-21T11:31:20Z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