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7" r:id="rId6"/>
    <p:sldId id="430" r:id="rId7"/>
    <p:sldId id="431" r:id="rId8"/>
    <p:sldId id="432" r:id="rId9"/>
    <p:sldId id="433" r:id="rId10"/>
    <p:sldId id="434" r:id="rId11"/>
    <p:sldId id="435" r:id="rId12"/>
    <p:sldId id="341" r:id="rId13"/>
    <p:sldId id="436" r:id="rId14"/>
    <p:sldId id="405" r:id="rId15"/>
    <p:sldId id="437" r:id="rId16"/>
    <p:sldId id="438" r:id="rId17"/>
    <p:sldId id="439" r:id="rId18"/>
    <p:sldId id="429" r:id="rId19"/>
    <p:sldId id="406" r:id="rId20"/>
    <p:sldId id="407" r:id="rId21"/>
    <p:sldId id="408" r:id="rId22"/>
    <p:sldId id="413" r:id="rId23"/>
    <p:sldId id="304" r:id="rId24"/>
    <p:sldId id="440" r:id="rId25"/>
    <p:sldId id="415" r:id="rId26"/>
    <p:sldId id="441" r:id="rId27"/>
    <p:sldId id="416" r:id="rId28"/>
    <p:sldId id="442" r:id="rId29"/>
    <p:sldId id="417" r:id="rId30"/>
    <p:sldId id="418" r:id="rId31"/>
    <p:sldId id="296" r:id="rId32"/>
    <p:sldId id="419" r:id="rId33"/>
    <p:sldId id="420" r:id="rId34"/>
    <p:sldId id="300" r:id="rId35"/>
    <p:sldId id="443" r:id="rId36"/>
    <p:sldId id="421" r:id="rId37"/>
    <p:sldId id="423" r:id="rId38"/>
    <p:sldId id="424" r:id="rId39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21. 3. 2022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21. 3. 2022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21. 3. 2022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Geografie průmyslu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sz="3200" dirty="0">
                <a:solidFill>
                  <a:schemeClr val="bg1"/>
                </a:solidFill>
              </a:rPr>
              <a:t>vývojové proudy, historie, klasifikace, metody hodnocení průmyslu)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Česká geografie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70. léta – ČSAV – regionalizace průmyslu – průmyslový region definován jako území tvořené jádrem a širším zázemím jádra, spojeným s ním dojížďkou pracovníků do průmyslu (např. J. Mareš)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Další témata geografie průmyslu 70. a 80. let: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Dojížďka zaměstnanců do průmyslových závodů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Vliv průmyslu na ŽP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Potenciál průmyslové výroby pro regionální rozvoj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 roce 1989: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Analýza transformace ekonomiky ČR (L. Kopačka, V. Toušek…)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Vliv zahraničních investic v průmyslu na regionální rozvoj  (M.  </a:t>
            </a:r>
            <a:r>
              <a:rPr lang="cs-CZ" altLang="cs-CZ" sz="2000" b="0" dirty="0" err="1"/>
              <a:t>Viturka</a:t>
            </a:r>
            <a:r>
              <a:rPr lang="cs-CZ" altLang="cs-CZ" sz="2000" b="0" dirty="0"/>
              <a:t>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Změny v průmyslu a jejich vlivu na rozvoj měst a regionů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P. Pavlínek – proces transformace a přechod postkomunistických zemí střední a východní Evropy na tržní hospodářství </a:t>
            </a:r>
          </a:p>
        </p:txBody>
      </p:sp>
    </p:spTree>
    <p:extLst>
      <p:ext uri="{BB962C8B-B14F-4D97-AF65-F5344CB8AC3E}">
        <p14:creationId xmlns:p14="http://schemas.microsoft.com/office/powerpoint/2010/main" val="7924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Starověk – uzavřená výroba v rámci rodinného hospodářství (rodového, kmenového hospodářství)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Středověk (10. – 15. stol.) – vznik středověkých měst a rozvoj řemesel – vznik a rozvoj cechů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Období průmyslové revoluce – tj. rozvoj a proměny výrobní základny, nové organizování výroby a nové technologie – vznik rozptýlených manufaktur, později soustředěných do výrobních středisek, vedle individualizované, zakázkové se objevuje i hromadná, velkosériová produkce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1700" b="0" dirty="0"/>
          </a:p>
          <a:p>
            <a:pPr>
              <a:spcAft>
                <a:spcPts val="0"/>
              </a:spcAft>
            </a:pPr>
            <a:r>
              <a:rPr lang="cs-CZ" altLang="cs-CZ" sz="1700" b="1" dirty="0"/>
              <a:t>Etapizace vzniku a rozvoje  průmyslu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 </a:t>
            </a:r>
            <a:r>
              <a:rPr lang="cs-CZ" altLang="cs-CZ" sz="1700" b="0" u="sng" dirty="0"/>
              <a:t>1. Raná fáze</a:t>
            </a:r>
            <a:r>
              <a:rPr lang="cs-CZ" altLang="cs-CZ" sz="1700" b="0" dirty="0"/>
              <a:t> (1500–1770)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založena na nových poznatcích a rozvoji společnosti, vzmáhajícím se užitím inovací v technice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Základem industrializace zejména </a:t>
            </a:r>
            <a:r>
              <a:rPr lang="cs-CZ" altLang="cs-CZ" sz="1700" b="0" u="sng" dirty="0"/>
              <a:t>výrobní koncentrace textilní, sklářské výroby a výroby porcelánu, od 16. století i územní koncentrace manufaktur (hl. v Anglii)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pro lokalizaci výhodná především údolí středohor s možnostmi vodního zásobování a nasazení </a:t>
            </a:r>
            <a:r>
              <a:rPr lang="cs-CZ" altLang="cs-CZ" sz="1700" b="0" dirty="0" err="1"/>
              <a:t>hydroenergie</a:t>
            </a:r>
            <a:r>
              <a:rPr lang="cs-CZ" altLang="cs-CZ" sz="1700" b="0" dirty="0"/>
              <a:t>	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Podobný proces působil i mimo Evropu, např. u barvíren (indigo) a cukrovarů v západní Indii (1694)</a:t>
            </a:r>
          </a:p>
        </p:txBody>
      </p:sp>
    </p:spTree>
    <p:extLst>
      <p:ext uri="{BB962C8B-B14F-4D97-AF65-F5344CB8AC3E}">
        <p14:creationId xmlns:p14="http://schemas.microsoft.com/office/powerpoint/2010/main" val="21817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2.  fáze: průmyslová revoluce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ve 2. třetině 18. století propojení výroby s </a:t>
            </a:r>
            <a:r>
              <a:rPr lang="cs-CZ" altLang="cs-CZ" sz="2000" b="0" u="sng" dirty="0"/>
              <a:t>mechanizací</a:t>
            </a:r>
            <a:r>
              <a:rPr lang="cs-CZ" altLang="cs-CZ" sz="2000" b="0" dirty="0"/>
              <a:t>, která umožnila nahradit ruční práci stroji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pokračoval přechod ke koncentrované </a:t>
            </a:r>
            <a:r>
              <a:rPr lang="cs-CZ" altLang="cs-CZ" sz="2000" b="0" u="sng" dirty="0"/>
              <a:t>tovární výrobě</a:t>
            </a:r>
            <a:r>
              <a:rPr lang="cs-CZ" altLang="cs-CZ" sz="2000" b="0" dirty="0"/>
              <a:t>, především nasazení nových druhů energií (uhlí) a k zavedení nových dopravních systémů (vynález parního stroje, 1765)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začala éra továrních sídlišť se 7 až 8 poschoďovými budovami, což změnilo města ve smyslu krajinného prostoru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2000" b="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3. fáze</a:t>
            </a:r>
            <a:r>
              <a:rPr lang="cs-CZ" altLang="cs-CZ" sz="2000" b="0" dirty="0"/>
              <a:t> (1870/80 až 1. světová válka)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intenzivní prostorově inovačním rozšířením revoluce v </a:t>
            </a:r>
            <a:r>
              <a:rPr lang="cs-CZ" altLang="cs-CZ" sz="2000" b="0" u="sng" dirty="0"/>
              <a:t>dopravě</a:t>
            </a:r>
            <a:r>
              <a:rPr lang="cs-CZ" altLang="cs-CZ" sz="2000" b="0" dirty="0"/>
              <a:t> (rozšíření železniční sítě osobní a nákladní dopravy) -</a:t>
            </a:r>
            <a:r>
              <a:rPr lang="en-US" altLang="cs-CZ" sz="2000" b="0" dirty="0"/>
              <a:t>&gt;</a:t>
            </a:r>
            <a:r>
              <a:rPr lang="cs-CZ" altLang="cs-CZ" sz="2000" b="0" dirty="0"/>
              <a:t> silný vliv na další prostorový rozvoj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výstavba dopravní sítě i mimo evropskou oblast (koloniální země se svými nerostnými surovinami) -</a:t>
            </a:r>
            <a:r>
              <a:rPr lang="en-US" altLang="cs-CZ" sz="2000" b="0" dirty="0"/>
              <a:t>&gt;</a:t>
            </a:r>
            <a:r>
              <a:rPr lang="cs-CZ" altLang="cs-CZ" sz="2000" b="0" dirty="0"/>
              <a:t> mimoevropský průmyslový rozvoj se současným rozvrácením výroby ve starých průmyslových regionech</a:t>
            </a:r>
            <a:r>
              <a:rPr lang="cs-CZ" altLang="cs-CZ" sz="17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762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4. fáze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desetiletí po 1. svět. válce, ukončeno světovou hospodářskou krizí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rychlé oživení průmyslového vývoje po 1. světové válce a vtažení stále většího počtu zemí do průmyslového rozvoje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 rozvoj </a:t>
            </a:r>
            <a:r>
              <a:rPr lang="cs-CZ" altLang="cs-CZ" sz="2000" b="0" u="sng" dirty="0" err="1"/>
              <a:t>makrochemie</a:t>
            </a:r>
            <a:r>
              <a:rPr lang="cs-CZ" altLang="cs-CZ" sz="2000" b="0" dirty="0"/>
              <a:t> na bázi uhlí a ropy a rozmach </a:t>
            </a:r>
            <a:r>
              <a:rPr lang="cs-CZ" altLang="cs-CZ" sz="2000" b="0" u="sng" dirty="0"/>
              <a:t>elektronického</a:t>
            </a:r>
            <a:r>
              <a:rPr lang="cs-CZ" altLang="cs-CZ" sz="2000" b="0" dirty="0"/>
              <a:t> průmyslu, rozhodující inovační nárůst </a:t>
            </a:r>
            <a:r>
              <a:rPr lang="cs-CZ" altLang="cs-CZ" sz="2000" b="0" u="sng" dirty="0"/>
              <a:t>automobilizace</a:t>
            </a:r>
            <a:r>
              <a:rPr lang="cs-CZ" altLang="cs-CZ" sz="2000" b="0" dirty="0"/>
              <a:t> v systému dopravy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cs-CZ" sz="1100" b="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5. meziválečná fáze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období od světové hospodářské krize až ke 2. světové válce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hospodářský vývoj je více uzavřený a stále více </a:t>
            </a:r>
            <a:r>
              <a:rPr lang="cs-CZ" altLang="cs-CZ" sz="2000" b="0" u="sng" dirty="0"/>
              <a:t>ovlivňován působením státu</a:t>
            </a:r>
            <a:r>
              <a:rPr lang="cs-CZ" altLang="cs-CZ" sz="2000" b="0" dirty="0"/>
              <a:t> (podmíněno odrazem zkušeností ze světové krize)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šíření </a:t>
            </a:r>
            <a:r>
              <a:rPr lang="cs-CZ" altLang="cs-CZ" sz="2000" b="0" dirty="0" err="1"/>
              <a:t>neomerkantilistických</a:t>
            </a:r>
            <a:r>
              <a:rPr lang="cs-CZ" altLang="cs-CZ" sz="2000" b="0" dirty="0"/>
              <a:t> tendencí (dovoz s celními bariérami)</a:t>
            </a:r>
          </a:p>
        </p:txBody>
      </p:sp>
    </p:spTree>
    <p:extLst>
      <p:ext uri="{BB962C8B-B14F-4D97-AF65-F5344CB8AC3E}">
        <p14:creationId xmlns:p14="http://schemas.microsoft.com/office/powerpoint/2010/main" val="391211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800" b="1" dirty="0"/>
              <a:t>historie průmyslového vývoje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6. poválečná fáze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 2. světová válka je prahem k nové bouřlivé fázi </a:t>
            </a:r>
            <a:r>
              <a:rPr lang="cs-CZ" altLang="cs-CZ" sz="2000" b="0" u="sng" dirty="0"/>
              <a:t>prostorového rozvoje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politické osamostatňování původně silně závislých oblastí a jejich industrializací (jejich orientace na vznik základní struktury průmyslu)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V tradičních průmyslových oblastech toto období končí v r. 1974, tj. </a:t>
            </a:r>
            <a:r>
              <a:rPr lang="cs-CZ" altLang="cs-CZ" sz="2000" b="0" u="sng" dirty="0"/>
              <a:t>energetickou krizí</a:t>
            </a:r>
            <a:r>
              <a:rPr lang="cs-CZ" altLang="cs-CZ" sz="2000" b="0" dirty="0"/>
              <a:t>, spojenou s prosazením nového oceňování surovin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7. fáze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do konce 80. let ukončená likvidací blokového rozdělení světa světového průmyslového vývoje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u="sng" dirty="0"/>
              <a:t>8. fáze </a:t>
            </a:r>
            <a:r>
              <a:rPr lang="cs-CZ" altLang="cs-CZ" sz="2000" b="0" dirty="0"/>
              <a:t>(od počátku 90. let)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spojena nejprve s tendencí k výrazným přesunům průmyslového rozvoje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/>
              <a:t>od poloviny desetiletí celková </a:t>
            </a:r>
            <a:r>
              <a:rPr lang="cs-CZ" altLang="cs-CZ" sz="2000" b="0" u="sng" dirty="0"/>
              <a:t>globalizace</a:t>
            </a:r>
            <a:r>
              <a:rPr lang="cs-CZ" altLang="cs-CZ" sz="2000" b="0" dirty="0"/>
              <a:t> světové ekonomiky</a:t>
            </a:r>
          </a:p>
        </p:txBody>
      </p:sp>
    </p:spTree>
    <p:extLst>
      <p:ext uri="{BB962C8B-B14F-4D97-AF65-F5344CB8AC3E}">
        <p14:creationId xmlns:p14="http://schemas.microsoft.com/office/powerpoint/2010/main" val="144883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globalizace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Vznik a rozvoj nadnárodních společnost</a:t>
            </a:r>
            <a:r>
              <a:rPr lang="cs-CZ" sz="2000" dirty="0">
                <a:cs typeface="Arial" panose="020B0604020202020204" pitchFamily="34" charset="0"/>
              </a:rPr>
              <a:t>í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Hlavní hybatelé globální ekonomiky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Jejich prostorové rozmístění je jedním z řídících mechanismů globální ekonomické integrace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Dělení podle vnitřní organizace produkční sítě: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Vertikálně integrované – produkce podniků v konkrétních zemích slouží jako základ pro výrobu v dalších podnicích společnosti v jiných zemích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Horizontálně integrované – výrobní podniky lokalizovány v různých státech a vyrábějí stejné nebo podobné výrobky</a:t>
            </a:r>
          </a:p>
          <a:p>
            <a:pPr lvl="1" eaLnBrk="1" hangingPunct="1">
              <a:buFont typeface="Wingdings 2" panose="05020102010507070707" pitchFamily="82" charset="2"/>
              <a:buChar char=""/>
              <a:defRPr/>
            </a:pPr>
            <a:r>
              <a:rPr lang="cs-CZ" sz="1800" dirty="0">
                <a:cs typeface="Arial" panose="020B0604020202020204" pitchFamily="34" charset="0"/>
              </a:rPr>
              <a:t>Diverzifikované nadnárodní společnosti – jednotlivé podniky v různých zemích bez větší míry integrace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Velký rozvoj od 70. let </a:t>
            </a:r>
            <a:r>
              <a:rPr lang="cs-CZ" sz="2000" dirty="0">
                <a:cs typeface="Arial" panose="020B0604020202020204" pitchFamily="34" charset="0"/>
              </a:rPr>
              <a:t>– nárůst významu řady světových koncernů hl. v rozvojovém světě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panose="020B0604020202020204" pitchFamily="34" charset="0"/>
              </a:rPr>
              <a:t>Surovinové zdroje, levná pracovní síla -&gt; vhodná pracovní i vývozní základna řady produktů pro globální trh</a:t>
            </a:r>
          </a:p>
        </p:txBody>
      </p:sp>
    </p:spTree>
    <p:extLst>
      <p:ext uri="{BB962C8B-B14F-4D97-AF65-F5344CB8AC3E}">
        <p14:creationId xmlns:p14="http://schemas.microsoft.com/office/powerpoint/2010/main" val="96177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Kondratěvovy dlouhé Vědecko-technické cykly</a:t>
            </a:r>
            <a:endParaRPr lang="sk-SK" sz="20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127FD14-DFFB-407E-981A-A77F6AB6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6" t="31810" r="19839" b="12466"/>
          <a:stretch>
            <a:fillRect/>
          </a:stretch>
        </p:blipFill>
        <p:spPr bwMode="auto">
          <a:xfrm>
            <a:off x="1202484" y="1912880"/>
            <a:ext cx="9787031" cy="494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4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Kondratěvovy cykly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Charakteristické pro tyto cykly jsou bazické inovace: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1. cyklus průmyslového rozvoje - vysokopecní výroba železa, průmyslové využití parního stroje a bavlny v textilní výrobě,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2. cyklus – stavba železnic ve velkém, technické změny i v zemědělství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3. cyklus – nástup rádia a telefonu, elektrifikace ve velkém, rozvoj chemie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4. cyklus – výroba a využití automobilů, vznik petrochemie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5. cyklus – informační technologie</a:t>
            </a:r>
            <a:endParaRPr lang="cs-CZ" altLang="cs-CZ" sz="1700" b="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Bazické inovace vždy charakterizovaly počátek dlouhého, technického, resp. </a:t>
            </a:r>
            <a:r>
              <a:rPr lang="cs-CZ" altLang="cs-CZ" sz="1700" b="0" dirty="0" err="1">
                <a:cs typeface="Times New Roman" panose="02020603050405020304" pitchFamily="18" charset="0"/>
              </a:rPr>
              <a:t>technicko-ekonomického</a:t>
            </a:r>
            <a:r>
              <a:rPr lang="cs-CZ" altLang="cs-CZ" sz="1700" b="0" dirty="0">
                <a:cs typeface="Times New Roman" panose="02020603050405020304" pitchFamily="18" charset="0"/>
              </a:rPr>
              <a:t> cyklu trvajícího 30–60 let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V každém cyklu šlo o generační </a:t>
            </a:r>
            <a:r>
              <a:rPr lang="cs-CZ" altLang="cs-CZ" sz="1700" b="0" u="sng" dirty="0">
                <a:cs typeface="Times New Roman" panose="02020603050405020304" pitchFamily="18" charset="0"/>
              </a:rPr>
              <a:t>výměnu techniky a technologií, zásadní změnu v pracovních nástrojích nebo zdrojích energie </a:t>
            </a:r>
            <a:r>
              <a:rPr lang="cs-CZ" altLang="cs-CZ" sz="1700" b="0" dirty="0">
                <a:cs typeface="Times New Roman" panose="02020603050405020304" pitchFamily="18" charset="0"/>
              </a:rPr>
              <a:t>či ekonomickou konjunkturu a iniciaci dalekosáhlých společenských změn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Poslední, pátý cyklus začal v polovině 70. let (tj. mimo vlastní cykly K.) a znamená mimo jiné překonání tradičního dilema: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i="1" u="sng" dirty="0">
                <a:cs typeface="Times New Roman" panose="02020603050405020304" pitchFamily="18" charset="0"/>
              </a:rPr>
              <a:t>masová výroba </a:t>
            </a:r>
            <a:r>
              <a:rPr lang="cs-CZ" altLang="cs-CZ" sz="1700" b="0" i="1" dirty="0">
                <a:cs typeface="Times New Roman" panose="02020603050405020304" pitchFamily="18" charset="0"/>
              </a:rPr>
              <a:t>– stanovuje hromadnou spotřebu standardizovanými uživateli anebo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i="1" u="sng" dirty="0">
                <a:cs typeface="Times New Roman" panose="02020603050405020304" pitchFamily="18" charset="0"/>
              </a:rPr>
              <a:t>kusová výroba </a:t>
            </a:r>
            <a:r>
              <a:rPr lang="cs-CZ" altLang="cs-CZ" sz="1700" b="0" i="1" dirty="0">
                <a:cs typeface="Times New Roman" panose="02020603050405020304" pitchFamily="18" charset="0"/>
              </a:rPr>
              <a:t>– představuje specializovanou spotřebu individuálními uživateli </a:t>
            </a:r>
            <a:endParaRPr lang="cs-CZ" altLang="cs-CZ" sz="1700" b="0" dirty="0"/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>
                <a:cs typeface="Times New Roman" panose="02020603050405020304" pitchFamily="18" charset="0"/>
              </a:rPr>
              <a:t>Jeho charakteristikou je nástup společnosti 21. století, postmoderní společnosti komunikace = </a:t>
            </a:r>
            <a:r>
              <a:rPr lang="cs-CZ" altLang="cs-CZ" sz="1700" b="0" u="sng" dirty="0">
                <a:cs typeface="Times New Roman" panose="02020603050405020304" pitchFamily="18" charset="0"/>
              </a:rPr>
              <a:t>informační společnosti </a:t>
            </a:r>
            <a:r>
              <a:rPr lang="cs-CZ" altLang="cs-CZ" sz="1700" b="0" dirty="0">
                <a:cs typeface="Times New Roman" panose="02020603050405020304" pitchFamily="18" charset="0"/>
              </a:rPr>
              <a:t>nebo společnosti digitálního kapitalismu, ale také společnosti rozvoje služeb a nového odvětví cestovního ruchu</a:t>
            </a:r>
            <a:endParaRPr lang="cs-CZ" altLang="cs-CZ" sz="1700" b="0" dirty="0"/>
          </a:p>
        </p:txBody>
      </p:sp>
    </p:spTree>
    <p:extLst>
      <p:ext uri="{BB962C8B-B14F-4D97-AF65-F5344CB8AC3E}">
        <p14:creationId xmlns:p14="http://schemas.microsoft.com/office/powerpoint/2010/main" val="820038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Geografická etapizace vývoje světové ekonomiky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0" dirty="0">
                <a:cs typeface="+mn-cs"/>
              </a:rPr>
              <a:t>Z pohledu systémově geografického, hodnotícího vnitřní, ale i teritoriální složitost světového ekonomického systému,  lze  vyčlenit také čtyři, ale poněkud časově a dějově jiné základní vývojové </a:t>
            </a:r>
            <a:r>
              <a:rPr lang="cs-CZ" sz="2000" b="0" u="sng" dirty="0">
                <a:cs typeface="+mn-cs"/>
              </a:rPr>
              <a:t>etapy světového hospodářství</a:t>
            </a:r>
            <a:r>
              <a:rPr lang="cs-CZ" sz="2000" b="0" dirty="0">
                <a:cs typeface="+mn-cs"/>
              </a:rPr>
              <a:t>:</a:t>
            </a:r>
          </a:p>
          <a:p>
            <a:pPr>
              <a:defRPr/>
            </a:pPr>
            <a:endParaRPr lang="cs-CZ" sz="2000" b="0" dirty="0">
              <a:cs typeface="+mn-cs"/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1.  Lokální (individuální) ekonomika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2.  Mezinárodní ekonomika (cca od 80. let 19. století)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3.  Světová ekonomika (po 2. svět. válce)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4. Globální ekonomika (od konce 80. a začátku 90. let)</a:t>
            </a:r>
          </a:p>
        </p:txBody>
      </p:sp>
    </p:spTree>
    <p:extLst>
      <p:ext uri="{BB962C8B-B14F-4D97-AF65-F5344CB8AC3E}">
        <p14:creationId xmlns:p14="http://schemas.microsoft.com/office/powerpoint/2010/main" val="283046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Klasifikace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63538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Typickým rysem průmyslu je jeho velmi </a:t>
            </a:r>
            <a:r>
              <a:rPr lang="cs-CZ" sz="2000" dirty="0">
                <a:cs typeface="+mn-cs"/>
              </a:rPr>
              <a:t>diferencovaná struktura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V průběhu vývoje se objevovaly nové druhy výrob i celá průmyslová odvětví</a:t>
            </a:r>
          </a:p>
          <a:p>
            <a:pPr marL="820738" lvl="1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Některá odvětví ztrácela na významu, význam jiných rostl (např. výroba automobilů)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cs-CZ" sz="2000" b="0" dirty="0">
                <a:cs typeface="+mn-cs"/>
              </a:rPr>
              <a:t>Vývojové tendence průmyslu jako celku nelze sledovat, proto byla vytvořena </a:t>
            </a:r>
            <a:r>
              <a:rPr lang="cs-CZ" sz="2000" dirty="0">
                <a:cs typeface="+mn-cs"/>
              </a:rPr>
              <a:t>klasifikace průmyslu</a:t>
            </a:r>
            <a:r>
              <a:rPr lang="cs-CZ" sz="2000" b="0" dirty="0">
                <a:cs typeface="+mn-cs"/>
              </a:rPr>
              <a:t>, která vyčleňuje menší celky se společnými znaky</a:t>
            </a:r>
          </a:p>
        </p:txBody>
      </p:sp>
    </p:spTree>
    <p:extLst>
      <p:ext uri="{BB962C8B-B14F-4D97-AF65-F5344CB8AC3E}">
        <p14:creationId xmlns:p14="http://schemas.microsoft.com/office/powerpoint/2010/main" val="40517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Geografie průmyslu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cs-CZ" altLang="cs-CZ" sz="2400" dirty="0"/>
              <a:t>Definice průmyslu:</a:t>
            </a:r>
            <a:br>
              <a:rPr lang="cs-CZ" altLang="cs-CZ" sz="2400" b="0" dirty="0"/>
            </a:br>
            <a:r>
              <a:rPr lang="cs-CZ" altLang="cs-CZ" sz="1600" b="0" dirty="0"/>
              <a:t>(podle Kopačka, L. Geografie průmyslu v České republice. In: Biologie, Chemie, Zeměpis, Praha: SPN, 2002, s. 243)</a:t>
            </a:r>
            <a:br>
              <a:rPr lang="cs-CZ" altLang="cs-CZ" sz="1600" b="0" dirty="0"/>
            </a:br>
            <a:endParaRPr lang="cs-CZ" altLang="cs-CZ" sz="2400" b="0" dirty="0"/>
          </a:p>
          <a:p>
            <a:r>
              <a:rPr lang="cs-CZ" altLang="cs-CZ" sz="2400" b="0" i="1" dirty="0"/>
              <a:t>	Současný průmysl obecně představuje velký </a:t>
            </a:r>
            <a:r>
              <a:rPr lang="cs-CZ" altLang="cs-CZ" sz="2400" i="1" dirty="0"/>
              <a:t>konglomerát vertikálně i horizontálně členěných výrob, vztahů a vazeb</a:t>
            </a:r>
            <a:r>
              <a:rPr lang="cs-CZ" altLang="cs-CZ" sz="2400" b="0" i="1" dirty="0"/>
              <a:t>, v němž se v neustálém pohybu a přeměně nalézá jak stránka </a:t>
            </a:r>
            <a:r>
              <a:rPr lang="cs-CZ" altLang="cs-CZ" sz="2400" i="1" dirty="0"/>
              <a:t>zajištění potřebných surovin a materiálů</a:t>
            </a:r>
            <a:r>
              <a:rPr lang="cs-CZ" altLang="cs-CZ" sz="2400" b="0" i="1" dirty="0"/>
              <a:t>, tak přípravných fází výroby, vlastní výroby, ale i technologií a organizace samotných výrobků i </a:t>
            </a:r>
            <a:r>
              <a:rPr lang="cs-CZ" altLang="cs-CZ" sz="2400" b="0" i="1" dirty="0" err="1"/>
              <a:t>povýrobních</a:t>
            </a:r>
            <a:r>
              <a:rPr lang="cs-CZ" altLang="cs-CZ" sz="2400" b="0" i="1" dirty="0"/>
              <a:t> fází (tzn. propagace a marketingu, obchodu a servisu). Celý tento proces má ve všech dílčích fázích </a:t>
            </a:r>
            <a:r>
              <a:rPr lang="cs-CZ" altLang="cs-CZ" sz="2400" i="1" dirty="0"/>
              <a:t>specifické nároky na zdroje a území a tím proto v různé míře působí na krajinu</a:t>
            </a:r>
            <a:r>
              <a:rPr lang="cs-CZ" altLang="cs-CZ" sz="2400" b="0" i="1" dirty="0"/>
              <a:t> (životní prostředí, včetně socioekonomického prostředí) v dané oblasti. </a:t>
            </a:r>
            <a:endParaRPr lang="cs-CZ" alt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Obrázek 3">
            <a:extLst>
              <a:ext uri="{FF2B5EF4-FFF2-40B4-BE49-F238E27FC236}">
                <a16:creationId xmlns:a16="http://schemas.microsoft.com/office/drawing/2014/main" id="{80DC37F5-737D-4FE5-9CAB-8454C991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9144000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212E2B68-F62A-4889-A6B8-72E65A38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41300"/>
            <a:ext cx="9144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4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Členění podle funkce využití finálních výrobků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 ČR používáno do r. 1993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Průmysl rozdělen na 2 části a 18 odvětví: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A) </a:t>
            </a:r>
            <a:r>
              <a:rPr lang="cs-CZ" sz="2000" b="1" dirty="0"/>
              <a:t>těžký průmysl </a:t>
            </a:r>
            <a:r>
              <a:rPr lang="cs-CZ" sz="2000" dirty="0"/>
              <a:t>(výroba výrobních prostředků)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 paliv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Energetický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Hutnictví železa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Hutnictví neželezných kovů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Chemický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Strojírenský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Elektrotechnický průmysl a kovozpracující průmysl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 stavebních hmot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Dřevozpracující průmysl</a:t>
            </a:r>
          </a:p>
        </p:txBody>
      </p:sp>
    </p:spTree>
    <p:extLst>
      <p:ext uri="{BB962C8B-B14F-4D97-AF65-F5344CB8AC3E}">
        <p14:creationId xmlns:p14="http://schemas.microsoft.com/office/powerpoint/2010/main" val="289346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Členění podle funkce využití finálních výrobků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B) </a:t>
            </a:r>
            <a:r>
              <a:rPr lang="cs-CZ" altLang="cs-CZ" sz="2000" b="1" dirty="0"/>
              <a:t>lehký průmysl </a:t>
            </a:r>
            <a:r>
              <a:rPr lang="cs-CZ" altLang="cs-CZ" sz="2000" dirty="0"/>
              <a:t>(výroba spotřebních předmětů =</a:t>
            </a:r>
            <a:r>
              <a:rPr lang="en-US" altLang="cs-CZ" sz="2000" dirty="0"/>
              <a:t>&gt;</a:t>
            </a:r>
            <a:r>
              <a:rPr lang="cs-CZ" altLang="cs-CZ" sz="2000" dirty="0"/>
              <a:t> spotřební průmysl)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Průmysl papíru a celulózy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Průmysl skla, keramiky a porcelánu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Textilní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Oděvní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Kožedělný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Polygrafický průmysl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Průmysl potravin a pochutin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Výroba mrazírenská, zřídelní a tabáková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000" dirty="0"/>
              <a:t>Ostatní průmyslová výroba</a:t>
            </a:r>
          </a:p>
          <a:p>
            <a:pPr lvl="1" eaLnBrk="1" hangingPunct="1">
              <a:spcBef>
                <a:spcPts val="300"/>
              </a:spcBef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Bef>
                <a:spcPts val="300"/>
              </a:spcBef>
              <a:spcAft>
                <a:spcPts val="0"/>
              </a:spcAft>
            </a:pPr>
            <a:r>
              <a:rPr lang="cs-CZ" altLang="cs-CZ" sz="2200" dirty="0"/>
              <a:t>Klasifikace nebyla příliš přesná, přesahy odvětví do druhé části klasifikace (např. farmaceutický průmysl patřil pod chemický apod.)</a:t>
            </a:r>
          </a:p>
        </p:txBody>
      </p:sp>
    </p:spTree>
    <p:extLst>
      <p:ext uri="{BB962C8B-B14F-4D97-AF65-F5344CB8AC3E}">
        <p14:creationId xmlns:p14="http://schemas.microsoft.com/office/powerpoint/2010/main" val="1859163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b="1" dirty="0"/>
              <a:t>Členění podle charakteru postavení výrobního procesu k výchozím surovinám</a:t>
            </a:r>
            <a:endParaRPr lang="sk-SK" sz="18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V ČR v letech 1994–2007 používána klasifikace </a:t>
            </a:r>
            <a:r>
              <a:rPr lang="cs-CZ" altLang="cs-CZ" sz="2400" b="1" dirty="0"/>
              <a:t>OKEČ</a:t>
            </a:r>
          </a:p>
          <a:p>
            <a:pPr eaLnBrk="1" hangingPunct="1"/>
            <a:r>
              <a:rPr lang="cs-CZ" altLang="cs-CZ" sz="2400" dirty="0"/>
              <a:t>Od 1. 1. 2008 nová klasifikace ekonomických činností </a:t>
            </a:r>
            <a:r>
              <a:rPr lang="cs-CZ" altLang="cs-CZ" sz="2400" b="1" dirty="0"/>
              <a:t>CZ-NACE</a:t>
            </a:r>
          </a:p>
          <a:p>
            <a:pPr eaLnBrk="1" hangingPunct="1"/>
            <a:r>
              <a:rPr lang="cs-CZ" altLang="cs-CZ" sz="2400" dirty="0"/>
              <a:t>Současné členění průmyslu na 3 odvětví:</a:t>
            </a:r>
          </a:p>
          <a:p>
            <a:pPr lvl="1" eaLnBrk="1" hangingPunct="1"/>
            <a:r>
              <a:rPr lang="cs-CZ" altLang="cs-CZ" sz="1800" dirty="0"/>
              <a:t>Těžba nerostných surovin </a:t>
            </a:r>
          </a:p>
          <a:p>
            <a:pPr lvl="1" eaLnBrk="1" hangingPunct="1"/>
            <a:r>
              <a:rPr lang="cs-CZ" altLang="cs-CZ" sz="1800" dirty="0"/>
              <a:t>Zpracovatelský průmysl</a:t>
            </a:r>
          </a:p>
          <a:p>
            <a:pPr lvl="1" eaLnBrk="1" hangingPunct="1"/>
            <a:r>
              <a:rPr lang="cs-CZ" altLang="cs-CZ" sz="1800" dirty="0"/>
              <a:t>Výroba a rozvod elektřiny, plynu, tepla a klimatizovaného vzduchu</a:t>
            </a:r>
          </a:p>
        </p:txBody>
      </p:sp>
    </p:spTree>
    <p:extLst>
      <p:ext uri="{BB962C8B-B14F-4D97-AF65-F5344CB8AC3E}">
        <p14:creationId xmlns:p14="http://schemas.microsoft.com/office/powerpoint/2010/main" val="83815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ulka 4">
            <a:extLst>
              <a:ext uri="{FF2B5EF4-FFF2-40B4-BE49-F238E27FC236}">
                <a16:creationId xmlns:a16="http://schemas.microsoft.com/office/drawing/2014/main" id="{FCC49BFC-EB66-4E97-BEDB-B1330A8D7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40908"/>
              </p:ext>
            </p:extLst>
          </p:nvPr>
        </p:nvGraphicFramePr>
        <p:xfrm>
          <a:off x="942109" y="90877"/>
          <a:ext cx="9882909" cy="6774871"/>
        </p:xfrm>
        <a:graphic>
          <a:graphicData uri="http://schemas.openxmlformats.org/drawingml/2006/table">
            <a:tbl>
              <a:tblPr firstRow="1" bandRow="1"/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9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736">
                <a:tc gridSpan="2"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B - TĚŽBA A DOBÝVÁNÍ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Těžba a úprava černého a hnědého uhlí 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Těžba ropy a zemního plynu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Těžba a úprava rud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těžba a dobývání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07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Podpůrné činnosti při těžbě</a:t>
                      </a:r>
                    </a:p>
                  </a:txBody>
                  <a:tcPr marL="8695" marR="8695" marT="8693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544">
                <a:tc gridSpan="2"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 C - ZPRACOVATELSKÝ PRŮMYSL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potravinářských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nápojů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tabákových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textilií 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oděvů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usní a souvisejících výrobků 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Zpracování dřeva, výroba dřevěných, korkových, proutěných a slaměných výrobků, kromě nábytku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papíru a výrobků z papíru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Tisk a rozmnožování nahraných nosičů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koksu a rafinovaných ropných produktů 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chemických látek a chemických přípravků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základních farmaceutických výrobků a farmaceutických přípravků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pryžových a plastových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ostatních nekovových minerálních výrobků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základních kovů, hutní zpracování kovů; slévárenství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počítačů, elektronických a optických přístrojů a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elektrických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strojů a zařízení j. n.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motorových vozidel (kromě motocyklů), přívěsů a návěsů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ostatních dopravních prostředků a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Výroba nábytku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zpracovatelský průmysl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85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Opravy a instalace strojů a zařízení</a:t>
                      </a:r>
                      <a:endParaRPr kumimoji="0" lang="cs-CZ" alt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8544">
                <a:tc gridSpan="2">
                  <a:txBody>
                    <a:bodyPr/>
                    <a:lstStyle>
                      <a:lvl1pPr marL="342900" indent="-34290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1pPr>
                      <a:lvl2pPr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FF6700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909465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-1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SEKCE D - VÝROBA A ROZVOD ELEKTŘINY, PLYNU, TEPLA A KLIMATIZOVANÉHO VZDUCHU</a:t>
                      </a:r>
                    </a:p>
                  </a:txBody>
                  <a:tcPr marL="36185" marR="3618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81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Geografické metody hodnocení průmyslu</a:t>
            </a:r>
            <a:endParaRPr lang="sk-SK" sz="2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Situace před rokem 1989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centrální plánování, téměř žádný soukromý sektor, menší množství podniků,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např. databáze „Průmysl 1987“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Situace po roce 1989</a:t>
            </a:r>
          </a:p>
          <a:p>
            <a:pPr lvl="1">
              <a:spcAft>
                <a:spcPts val="0"/>
              </a:spcAft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nedostatek aktuálních a přesných dat zejména na regionální (lokální) úrovni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Hodnocení podle: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Velikosti průmyslu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Struktury průmyslu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Specializace a diverzifikace průmyslu</a:t>
            </a:r>
          </a:p>
          <a:p>
            <a:pPr lvl="1" eaLnBrk="1" hangingPunct="1">
              <a:spcAft>
                <a:spcPts val="0"/>
              </a:spcAft>
              <a:buFont typeface="Wingdings 2" panose="05020102010507070707" pitchFamily="82" charset="2"/>
              <a:buChar char="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Koncentrace průmyslu</a:t>
            </a:r>
          </a:p>
        </p:txBody>
      </p:sp>
    </p:spTree>
    <p:extLst>
      <p:ext uri="{BB962C8B-B14F-4D97-AF65-F5344CB8AC3E}">
        <p14:creationId xmlns:p14="http://schemas.microsoft.com/office/powerpoint/2010/main" val="1754316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Velikost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Nejjednodušší ukazatel</a:t>
            </a:r>
          </a:p>
          <a:p>
            <a:pPr lvl="1" eaLnBrk="1" hangingPunct="1"/>
            <a:r>
              <a:rPr lang="cs-CZ" altLang="cs-CZ" sz="1800" dirty="0"/>
              <a:t>Velikost zaměstnanosti v průmyslu (počet pracovníků)</a:t>
            </a:r>
          </a:p>
          <a:p>
            <a:pPr lvl="1" eaLnBrk="1" hangingPunct="1"/>
            <a:r>
              <a:rPr lang="cs-CZ" altLang="cs-CZ" sz="1800" dirty="0"/>
              <a:t>Hodnota výroby (objem výroby zboží, obrat výroby, zisk, hodnota základních prostředků)</a:t>
            </a:r>
          </a:p>
          <a:p>
            <a:pPr eaLnBrk="1" hangingPunct="1"/>
            <a:r>
              <a:rPr lang="cs-CZ" altLang="cs-CZ" sz="2000" dirty="0"/>
              <a:t>Kde tyto ukazatele najít (pro ČR)?</a:t>
            </a:r>
          </a:p>
          <a:p>
            <a:pPr lvl="1" eaLnBrk="1" hangingPunct="1"/>
            <a:r>
              <a:rPr lang="cs-CZ" altLang="cs-CZ" sz="1800" dirty="0"/>
              <a:t>RES – orientační počet zaměstnanců (www.czso.cz)</a:t>
            </a:r>
          </a:p>
          <a:p>
            <a:pPr lvl="1" eaLnBrk="1" hangingPunct="1"/>
            <a:r>
              <a:rPr lang="cs-CZ" altLang="cs-CZ" sz="1800" dirty="0"/>
              <a:t>Obchodní rejstřík – základní kapitál (www.justice.cz)</a:t>
            </a:r>
          </a:p>
          <a:p>
            <a:pPr lvl="1" eaLnBrk="1" hangingPunct="1"/>
            <a:r>
              <a:rPr lang="cs-CZ" altLang="cs-CZ" sz="1800" dirty="0"/>
              <a:t>Živnostenský rejstřík – předmět podnikání (www.rzp.cz)</a:t>
            </a:r>
          </a:p>
          <a:p>
            <a:pPr lvl="1" eaLnBrk="1" hangingPunct="1"/>
            <a:r>
              <a:rPr lang="cs-CZ" altLang="cs-CZ" sz="1800" dirty="0"/>
              <a:t>HBI – komplexní </a:t>
            </a:r>
            <a:r>
              <a:rPr lang="cs-CZ" altLang="cs-CZ" sz="1800" dirty="0" err="1"/>
              <a:t>info</a:t>
            </a:r>
            <a:r>
              <a:rPr lang="cs-CZ" altLang="cs-CZ" sz="1800" dirty="0"/>
              <a:t> o podniku (ale nutné heslo </a:t>
            </a:r>
            <a:r>
              <a:rPr lang="cs-CZ" altLang="cs-CZ" sz="1800" dirty="0">
                <a:sym typeface="Wingdings" panose="05000000000000000000" pitchFamily="2" charset="2"/>
              </a:rPr>
              <a:t>, www.hbi.cz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3878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5BFB649-BF66-4879-B5A6-FF9075F9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3008" r="32379" b="10950"/>
          <a:stretch>
            <a:fillRect/>
          </a:stretch>
        </p:blipFill>
        <p:spPr bwMode="auto">
          <a:xfrm>
            <a:off x="1524001" y="1"/>
            <a:ext cx="6156325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D1E00983-67A0-4D89-8183-826CD649B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784" r="52362" b="35973"/>
          <a:stretch>
            <a:fillRect/>
          </a:stretch>
        </p:blipFill>
        <p:spPr bwMode="auto">
          <a:xfrm>
            <a:off x="6383338" y="5273676"/>
            <a:ext cx="4284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Obdélník 7">
            <a:extLst>
              <a:ext uri="{FF2B5EF4-FFF2-40B4-BE49-F238E27FC236}">
                <a16:creationId xmlns:a16="http://schemas.microsoft.com/office/drawing/2014/main" id="{38A937FD-BE92-42AC-BCAD-3F998661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4724400"/>
            <a:ext cx="15684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>
                <a:sym typeface="Wingdings" panose="05000000000000000000" pitchFamily="2" charset="2"/>
              </a:rPr>
              <a:t>www.hbi.cz</a:t>
            </a:r>
            <a:endParaRPr lang="cs-CZ" altLang="cs-CZ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Struktura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Vyjádřením struktury v územní jednotce můžeme hodnotit </a:t>
            </a:r>
            <a:r>
              <a:rPr lang="cs-CZ" altLang="cs-CZ" sz="2000" b="1" dirty="0"/>
              <a:t>význam jednotlivých odvětví v dané prostorové jednotce</a:t>
            </a:r>
          </a:p>
          <a:p>
            <a:pPr eaLnBrk="1" hangingPunct="1"/>
            <a:r>
              <a:rPr lang="cs-CZ" altLang="cs-CZ" sz="2000" dirty="0"/>
              <a:t>Nejčastěji – </a:t>
            </a:r>
            <a:r>
              <a:rPr lang="cs-CZ" altLang="cs-CZ" sz="2000" b="1" dirty="0"/>
              <a:t>podíl jednotlivých průmyslových odvětví na celkové hodnotě průmyslu daného regionu</a:t>
            </a:r>
          </a:p>
          <a:p>
            <a:pPr eaLnBrk="1" hangingPunct="1"/>
            <a:r>
              <a:rPr lang="cs-CZ" altLang="cs-CZ" sz="2000" dirty="0"/>
              <a:t>Vnitřní struktura průmyslových odvětví s ohledem na zaměstnanost:</a:t>
            </a:r>
          </a:p>
          <a:p>
            <a:pPr lvl="1" eaLnBrk="1" hangingPunct="1"/>
            <a:r>
              <a:rPr lang="cs-CZ" altLang="cs-CZ" sz="1800" dirty="0"/>
              <a:t>Struktura zaměstnanosti dle pohlaví</a:t>
            </a:r>
          </a:p>
          <a:p>
            <a:pPr lvl="1" eaLnBrk="1" hangingPunct="1"/>
            <a:r>
              <a:rPr lang="cs-CZ" altLang="cs-CZ" sz="1800" dirty="0"/>
              <a:t>Vzdělanostní struktura</a:t>
            </a:r>
          </a:p>
          <a:p>
            <a:pPr lvl="1" eaLnBrk="1" hangingPunct="1"/>
            <a:r>
              <a:rPr lang="cs-CZ" alt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880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Geografie průmyslu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cs-CZ" altLang="cs-CZ" sz="2800" dirty="0"/>
              <a:t>Definice geografie průmyslu:</a:t>
            </a:r>
            <a:br>
              <a:rPr lang="cs-CZ" altLang="cs-CZ" sz="2800" b="0" dirty="0"/>
            </a:br>
            <a:r>
              <a:rPr lang="cs-CZ" altLang="cs-CZ" b="0" dirty="0"/>
              <a:t>(Toušek, V., Kunc, J. Ekonomická a sociální geografie. Plzeň: Vydavatelství a nakladatelství Aleš Čeněk, s.r.o., 2008. s. 177)</a:t>
            </a:r>
            <a:br>
              <a:rPr lang="cs-CZ" altLang="cs-CZ" b="0" dirty="0"/>
            </a:br>
            <a:endParaRPr lang="cs-CZ" altLang="cs-CZ" b="0" dirty="0"/>
          </a:p>
          <a:p>
            <a:r>
              <a:rPr lang="cs-CZ" altLang="cs-CZ" sz="2800" b="0" dirty="0"/>
              <a:t>	</a:t>
            </a:r>
            <a:r>
              <a:rPr lang="cs-CZ" altLang="cs-CZ" sz="2800" b="0" i="1" dirty="0"/>
              <a:t>Věda, která se zabývá </a:t>
            </a:r>
            <a:r>
              <a:rPr lang="cs-CZ" altLang="cs-CZ" sz="2800" i="1" dirty="0"/>
              <a:t>studiem vzájemných vztahů mezi průmyslovou výrobou a ostatními složkami krajiny, studiem zákonitostí a vývoje rozmístění průmyslu</a:t>
            </a:r>
            <a:r>
              <a:rPr lang="cs-CZ" altLang="cs-CZ" sz="2800" b="0" i="1" dirty="0"/>
              <a:t>, jako výsledného projevu těchto vztahů </a:t>
            </a:r>
            <a:r>
              <a:rPr lang="cs-CZ" altLang="cs-CZ" sz="2800" b="0" dirty="0"/>
              <a:t>(</a:t>
            </a:r>
            <a:r>
              <a:rPr lang="cs-CZ" altLang="cs-CZ" sz="2800" b="0" dirty="0" err="1"/>
              <a:t>Ivanička</a:t>
            </a:r>
            <a:r>
              <a:rPr lang="cs-CZ" altLang="cs-CZ" sz="2800" b="0" dirty="0"/>
              <a:t> 1964).</a:t>
            </a:r>
          </a:p>
        </p:txBody>
      </p:sp>
    </p:spTree>
    <p:extLst>
      <p:ext uri="{BB962C8B-B14F-4D97-AF65-F5344CB8AC3E}">
        <p14:creationId xmlns:p14="http://schemas.microsoft.com/office/powerpoint/2010/main" val="2578327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specializace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Pro vyjádření míry struktury průmyslu v dané územní jednotce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Specializace průmyslu </a:t>
            </a:r>
            <a:r>
              <a:rPr lang="cs-CZ" sz="2000" dirty="0"/>
              <a:t>– struktura průmyslu v dané územní jednotce, která se vyznačuje vysokým podílem jednoho nebo několika průmyslových odvětví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Ukazatel – </a:t>
            </a:r>
            <a:r>
              <a:rPr lang="cs-CZ" sz="2000" b="1" dirty="0"/>
              <a:t>index specializace </a:t>
            </a:r>
            <a:r>
              <a:rPr lang="cs-CZ" sz="2000" dirty="0"/>
              <a:t>– dává představu o stupni významnosti průmyslového odvětví v dané územní jednotce v porovnání s postavením průmyslového odvětví v hierarchicky vyšší prostorové jednotce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Příklad výpočtu: poměr relativního zastoupení i-</a:t>
            </a:r>
            <a:r>
              <a:rPr lang="cs-CZ" sz="2000" dirty="0" err="1"/>
              <a:t>tého</a:t>
            </a:r>
            <a:r>
              <a:rPr lang="cs-CZ" sz="2000" dirty="0"/>
              <a:t> odvětví na celkové zaměstnanosti v kraji k relativnímu zastoupení tohoto odvětví na celkové zaměstnanosti v ČR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Index se pohybuje kolem 1, když je </a:t>
            </a:r>
            <a:r>
              <a:rPr lang="en-US" sz="2000" dirty="0"/>
              <a:t>&gt;</a:t>
            </a:r>
            <a:r>
              <a:rPr lang="cs-CZ" sz="2000" dirty="0"/>
              <a:t> 1, pak je specializace v dané jednotce vyšší než v jednotce hierarchicky vyšší</a:t>
            </a:r>
          </a:p>
        </p:txBody>
      </p:sp>
    </p:spTree>
    <p:extLst>
      <p:ext uri="{BB962C8B-B14F-4D97-AF65-F5344CB8AC3E}">
        <p14:creationId xmlns:p14="http://schemas.microsoft.com/office/powerpoint/2010/main" val="2612429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941A09B-3223-4AFD-8748-4B4443C27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39009"/>
              </p:ext>
            </p:extLst>
          </p:nvPr>
        </p:nvGraphicFramePr>
        <p:xfrm>
          <a:off x="1667669" y="1184275"/>
          <a:ext cx="8785225" cy="5556260"/>
        </p:xfrm>
        <a:graphic>
          <a:graphicData uri="http://schemas.openxmlformats.org/drawingml/2006/table">
            <a:tbl>
              <a:tblPr/>
              <a:tblGrid>
                <a:gridCol w="35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Sektory a odvětví národního hospodářství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Česká republika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Jihomoravský kraj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 specializace*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tis.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relativně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tis.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relativně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sektor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sektor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1 868,0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202,2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průmysl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1 411,6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152,3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254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těžební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254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zpracovatelský 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1 238,8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254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energie a vody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stavebnictví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456,5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sektor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2 484,6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pohostinství a ubytování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156,4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doprava a spoje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peněžnictví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služby pro podniky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1,79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veřejná správa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školství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zdravotnictví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127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ostatní služby</a:t>
                      </a: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159,3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4 727,7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520,4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2131" name="Obdélník 6">
            <a:extLst>
              <a:ext uri="{FF2B5EF4-FFF2-40B4-BE49-F238E27FC236}">
                <a16:creationId xmlns:a16="http://schemas.microsoft.com/office/drawing/2014/main" id="{16880BBD-CE02-49AD-A0A0-6DA39096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669" y="746125"/>
            <a:ext cx="8713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500" dirty="0"/>
              <a:t>Struktura zaměstnanosti v Jihomoravském kraji a v ČR podle odvětví ekonomiky v roce 2000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1978208-1116-409B-89EC-9FFDAEDE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58" y="0"/>
            <a:ext cx="7138684" cy="68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8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Diverzifikace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Opakem specializace</a:t>
            </a:r>
          </a:p>
          <a:p>
            <a:pPr eaLnBrk="1" hangingPunct="1"/>
            <a:r>
              <a:rPr lang="cs-CZ" altLang="cs-CZ" sz="2400" dirty="0"/>
              <a:t>Rovnovážná struktura průmyslových odvětví v daném regionu</a:t>
            </a:r>
          </a:p>
          <a:p>
            <a:pPr eaLnBrk="1" hangingPunct="1"/>
            <a:r>
              <a:rPr lang="cs-CZ" altLang="cs-CZ" sz="2400" dirty="0"/>
              <a:t>Absolutní diverzifikace – zastoupení všech odvětví stejným podílem na struktuře průmyslu v daném regionu</a:t>
            </a:r>
          </a:p>
          <a:p>
            <a:pPr eaLnBrk="1" hangingPunct="1"/>
            <a:r>
              <a:rPr lang="cs-CZ" altLang="cs-CZ" sz="2400" dirty="0"/>
              <a:t>Nejběžnějšími mírami diverzifikace jsou:</a:t>
            </a:r>
          </a:p>
          <a:p>
            <a:pPr lvl="1" eaLnBrk="1" hangingPunct="1"/>
            <a:r>
              <a:rPr lang="cs-CZ" altLang="cs-CZ" sz="2000" dirty="0"/>
              <a:t>Čistý index diverzifikace</a:t>
            </a:r>
          </a:p>
          <a:p>
            <a:pPr lvl="1" eaLnBrk="1" hangingPunct="1"/>
            <a:r>
              <a:rPr lang="cs-CZ" altLang="cs-CZ" sz="2000" dirty="0"/>
              <a:t>Hrubý index diverzifikace </a:t>
            </a:r>
          </a:p>
        </p:txBody>
      </p:sp>
    </p:spTree>
    <p:extLst>
      <p:ext uri="{BB962C8B-B14F-4D97-AF65-F5344CB8AC3E}">
        <p14:creationId xmlns:p14="http://schemas.microsoft.com/office/powerpoint/2010/main" val="1105075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koncentrace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Jednou z nejtypičtějších vlastností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dirty="0"/>
              <a:t>Nejjednodušší způsob vyjádření: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b="1" dirty="0"/>
              <a:t>Hustota průmyslu </a:t>
            </a:r>
            <a:r>
              <a:rPr lang="cs-CZ" sz="1900" dirty="0"/>
              <a:t>(počet ukazatelů, např. počet zaměstnaných na jednotku plochy)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b="1" dirty="0"/>
              <a:t>Intenzita průmyslu </a:t>
            </a:r>
            <a:r>
              <a:rPr lang="cs-CZ" sz="1900" dirty="0"/>
              <a:t>– přepočet základních ukazatelů, např. počet zaměstnaných hodnota výroby na počet obyvatel apod.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b="1" dirty="0"/>
              <a:t>Index koncentrace </a:t>
            </a:r>
            <a:r>
              <a:rPr lang="cs-CZ" sz="1900" dirty="0"/>
              <a:t>– míra koncentrace průmyslu v porovnání s rozmístěním obyvatelstva = jaký podíl obyvatel územní jednotky žije na území, na kterém se koncentruje polovina hodnoty průmyslu této územní jednotky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Hodnoty do 100 – čím vyšší hodnota, tím větší koncentrace odvětví v porovnání s rozmístěním obyvatelstva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Minimální hodnoty – rovnoměrné rozmístění průmyslu (disperze)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1900" b="1" dirty="0"/>
              <a:t>Koeficient koncentrace </a:t>
            </a:r>
            <a:r>
              <a:rPr lang="cs-CZ" sz="1900" dirty="0"/>
              <a:t>= lokalizační kvocient – porovnání úrovně koncentrace průmyslu/odvětví ve zvolené územní jednotce s úrovní koncentrace průmyslu v územní jednotce hierarchicky vyšší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900" dirty="0"/>
              <a:t>Hodnoty okolo 1, větší než 1 = nadprůměrné zastoupení průmyslu v regionu a naopak</a:t>
            </a:r>
          </a:p>
        </p:txBody>
      </p:sp>
    </p:spTree>
    <p:extLst>
      <p:ext uri="{BB962C8B-B14F-4D97-AF65-F5344CB8AC3E}">
        <p14:creationId xmlns:p14="http://schemas.microsoft.com/office/powerpoint/2010/main" val="3806403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cs-CZ" altLang="cs-CZ" b="1"/>
              <a:t>Lorenzova Křivka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Použití pro grafické vyjádření koncentrace</a:t>
            </a:r>
          </a:p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Pro průmysl – vyjádření koncentrace průmyslu/odvětví v dané územní jednotce porovnání základního ukazatele (počet zaměstnaných v průmyslu) v průmyslu k obecnému ukazateli (počet obyvatel, rozloha územní jednotky apod.)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D81DBEE-B1BD-4527-9227-D54A984C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751" y="1111641"/>
            <a:ext cx="4939361" cy="46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2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Vývojové proudy Geografie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300" b="1" dirty="0"/>
              <a:t>Antropogeografický směr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Hlavní faktor rozvoje průmyslu </a:t>
            </a:r>
            <a:r>
              <a:rPr lang="cs-CZ" altLang="cs-CZ" sz="2300" b="0" u="sng" dirty="0"/>
              <a:t>přírodní předpoklady krajiny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Důraz na vztah mezi průmyslem a surovinovými zdroji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V dnešní době nemožné – nedokáže postihnout hlubší souvislosti rozmístění, formování a fungování současných složitých průmyslových struktur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sz="2300" b="0" dirty="0"/>
          </a:p>
          <a:p>
            <a:pPr>
              <a:buFontTx/>
              <a:buChar char="•"/>
            </a:pPr>
            <a:r>
              <a:rPr lang="cs-CZ" altLang="cs-CZ" sz="2300" b="1" dirty="0"/>
              <a:t>Statistický směr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Založen na využívání metod hospodářské statistiky – hodnocen význam, velikost a struktura průmyslu = </a:t>
            </a:r>
            <a:r>
              <a:rPr lang="cs-CZ" altLang="cs-CZ" sz="2300" b="0" u="sng" dirty="0"/>
              <a:t>popisné zpracování statistického materiálu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Nedostatek – absence hledání souvislostí mezi průmyslem a ostatními prvky krajinné sféry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157684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Vývojové proudy Geografie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39622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cs-CZ" altLang="cs-CZ" sz="2000" b="1" dirty="0"/>
              <a:t>Historicko-geografický směr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Využití historicko-geografických metod zkoumání průmyslových závodů</a:t>
            </a:r>
          </a:p>
          <a:p>
            <a:pPr lvl="1">
              <a:buFontTx/>
              <a:buChar char="•"/>
            </a:pPr>
            <a:r>
              <a:rPr lang="cs-CZ" altLang="cs-CZ" sz="2000" b="0" u="sng" dirty="0"/>
              <a:t>Analýza příčin </a:t>
            </a:r>
            <a:r>
              <a:rPr lang="cs-CZ" altLang="cs-CZ" sz="2000" b="0" dirty="0"/>
              <a:t>vzniku průmyslových aktivit, transformace průmyslových oblastí, identifikace konkrétních impulsů vedoucích ke změnám výroby</a:t>
            </a:r>
          </a:p>
          <a:p>
            <a:pPr lvl="1">
              <a:buFontTx/>
              <a:buChar char="•"/>
            </a:pPr>
            <a:endParaRPr lang="cs-CZ" altLang="cs-CZ" sz="2000" b="0" dirty="0"/>
          </a:p>
          <a:p>
            <a:pPr>
              <a:buFontTx/>
              <a:buChar char="•"/>
            </a:pPr>
            <a:r>
              <a:rPr lang="cs-CZ" altLang="cs-CZ" sz="2000" b="1" dirty="0"/>
              <a:t>Ekonomicko-prostorový směr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Průnik metod prostorové ekonomiky a ekonomické geografie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Cílem je </a:t>
            </a:r>
            <a:r>
              <a:rPr lang="cs-CZ" altLang="cs-CZ" sz="2000" b="0" u="sng" dirty="0"/>
              <a:t>poznání vztahů mezi průmyslem a ostatními komponenty krajinné sféry</a:t>
            </a:r>
            <a:r>
              <a:rPr lang="cs-CZ" altLang="cs-CZ" sz="2000" b="0" dirty="0"/>
              <a:t> (zejména SE)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Důležitý směr – hledání </a:t>
            </a:r>
            <a:r>
              <a:rPr lang="cs-CZ" altLang="cs-CZ" sz="2000" b="0" u="sng" dirty="0"/>
              <a:t>míst lokalizace</a:t>
            </a:r>
            <a:r>
              <a:rPr lang="cs-CZ" altLang="cs-CZ" sz="2000" b="0" dirty="0"/>
              <a:t> průmyslových závodů</a:t>
            </a:r>
          </a:p>
          <a:p>
            <a:pPr lvl="1">
              <a:buFontTx/>
              <a:buChar char="•"/>
            </a:pPr>
            <a:r>
              <a:rPr lang="cs-CZ" altLang="cs-CZ" sz="2000" b="0" dirty="0"/>
              <a:t>Komplexnější přístup k poznání regionálních průmyslových struktur a zákonitostí jejich formování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46902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Vývojové proudy Geografie průmyslu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cs-CZ" altLang="cs-CZ" sz="2300" b="1" dirty="0"/>
              <a:t>Sociálně-humánní směr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Rozvoj na základě revize klasické teorie průmyslové lokalizace – upozorňuje na </a:t>
            </a:r>
            <a:r>
              <a:rPr lang="cs-CZ" altLang="cs-CZ" sz="2300" b="0" u="sng" dirty="0"/>
              <a:t>neekonomické přístupy při lokalizaci průmyslových závodů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Akceptuje </a:t>
            </a:r>
            <a:r>
              <a:rPr lang="cs-CZ" altLang="cs-CZ" sz="2300" b="0" u="sng" dirty="0"/>
              <a:t>člověka</a:t>
            </a:r>
            <a:r>
              <a:rPr lang="cs-CZ" altLang="cs-CZ" sz="2300" b="0" dirty="0"/>
              <a:t> – nemusí se chovat pouze racionálně ekonomicky z důvodu preferování neekonomických výhod nebo absence informací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Reaguje na změny ve světě, které ovlivňují lokalizaci průmyslu – rozvoj dopravy, energetické krize, rozvoj technologií, politické změny, globalizaci…</a:t>
            </a:r>
          </a:p>
          <a:p>
            <a:pPr lvl="1">
              <a:buFontTx/>
              <a:buChar char="•"/>
            </a:pPr>
            <a:r>
              <a:rPr lang="cs-CZ" altLang="cs-CZ" sz="2300" b="0" dirty="0"/>
              <a:t>Posun od ekonomické a technické funkce </a:t>
            </a:r>
            <a:r>
              <a:rPr lang="cs-CZ" altLang="cs-CZ" sz="2300" b="0" u="sng" dirty="0"/>
              <a:t>k sociální </a:t>
            </a:r>
            <a:r>
              <a:rPr lang="cs-CZ" altLang="cs-CZ" sz="2300" b="0" dirty="0"/>
              <a:t>(ochrana ŽP, kvalita života…)</a:t>
            </a:r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319087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Vznik a vývoj Geografie průmyslu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300" b="0" dirty="0"/>
              <a:t>Formování na poč. 20. stol. – mladá vědní disciplína – vývoj podmíněn vlastním rozvojem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b="0" dirty="0"/>
              <a:t>Původně – nauka o průmyslových krajinách, tedy částech ekonomického prostoru, ve kterém dominuje průmyslová výroba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b="0" dirty="0"/>
              <a:t>Vývoj: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První práce – popis činnosti řemeslných dílen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Charakteristiky rozmístění těžby, prvních průmyslových závodů apod. (popisný charakter)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300" b="0" dirty="0"/>
              <a:t>Poč. 20. stol. – teoretická zdůvodnění </a:t>
            </a:r>
            <a:r>
              <a:rPr lang="cs-CZ" altLang="cs-CZ" sz="2300" b="0" u="sng" dirty="0"/>
              <a:t>lokalizace průmyslu</a:t>
            </a:r>
            <a:r>
              <a:rPr lang="cs-CZ" altLang="cs-CZ" sz="2300" b="0" dirty="0"/>
              <a:t> – zásadní impuls pro vznik vědní disciplíny (</a:t>
            </a:r>
            <a:r>
              <a:rPr lang="cs-CZ" altLang="cs-CZ" sz="2300" b="0" dirty="0" err="1"/>
              <a:t>Launhardt</a:t>
            </a:r>
            <a:r>
              <a:rPr lang="cs-CZ" altLang="cs-CZ" sz="2300" b="0" dirty="0"/>
              <a:t>, Weber…)</a:t>
            </a:r>
          </a:p>
        </p:txBody>
      </p:sp>
    </p:spTree>
    <p:extLst>
      <p:ext uri="{BB962C8B-B14F-4D97-AF65-F5344CB8AC3E}">
        <p14:creationId xmlns:p14="http://schemas.microsoft.com/office/powerpoint/2010/main" val="382040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Průmyslová výroba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305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Průmyslem se zabývají také další vědní obory </a:t>
            </a:r>
            <a:r>
              <a:rPr lang="cs-CZ" altLang="cs-CZ" sz="2000" b="1" dirty="0">
                <a:cs typeface="Arial" panose="020B0604020202020204" pitchFamily="34" charset="0"/>
              </a:rPr>
              <a:t>ekonomika</a:t>
            </a:r>
            <a:r>
              <a:rPr lang="cs-CZ" altLang="cs-CZ" sz="2000" dirty="0">
                <a:cs typeface="Arial" panose="020B0604020202020204" pitchFamily="34" charset="0"/>
              </a:rPr>
              <a:t> průmyslu ekonomika jednotlivých výrob, </a:t>
            </a:r>
            <a:r>
              <a:rPr lang="cs-CZ" altLang="cs-CZ" sz="2000" b="1" dirty="0">
                <a:cs typeface="Arial" panose="020B0604020202020204" pitchFamily="34" charset="0"/>
              </a:rPr>
              <a:t>technologie</a:t>
            </a:r>
            <a:r>
              <a:rPr lang="cs-CZ" altLang="cs-CZ" sz="2000" dirty="0">
                <a:cs typeface="Arial" panose="020B0604020202020204" pitchFamily="34" charset="0"/>
              </a:rPr>
              <a:t> (neprostorové aspekty)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Dodnes velmi významnou disciplínou 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produkuje cca 70 % jeho celkové materiální produkce a zaměstnává asi 20 % ekonomicky aktivního obyvatelstva světa 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významné rozdíly ve vyspělých a rozvojových zemích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podíl průmyslové výroby na HDP ve většině vyspělých zemí klesá, 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ale podíl průmyslových výrobků a polotovarů v mezinárodní směně trvale roste</a:t>
            </a:r>
          </a:p>
          <a:p>
            <a:pPr lvl="1" eaLnBrk="1" hangingPunct="1"/>
            <a:endParaRPr lang="cs-CZ" altLang="cs-CZ" sz="1800" dirty="0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Rozmístění průmyslové výroby je ovlivňováno souborem mnoha činitelů</a:t>
            </a:r>
          </a:p>
          <a:p>
            <a:pPr lvl="1" eaLnBrk="1" hangingPunct="1"/>
            <a:r>
              <a:rPr lang="cs-CZ" altLang="cs-CZ" sz="1800" dirty="0">
                <a:cs typeface="Arial" panose="020B0604020202020204" pitchFamily="34" charset="0"/>
              </a:rPr>
              <a:t>specifické nároky na suroviny, energii, investice a pracovní síly</a:t>
            </a:r>
          </a:p>
        </p:txBody>
      </p:sp>
    </p:spTree>
    <p:extLst>
      <p:ext uri="{BB962C8B-B14F-4D97-AF65-F5344CB8AC3E}">
        <p14:creationId xmlns:p14="http://schemas.microsoft.com/office/powerpoint/2010/main" val="63259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800" b="1" dirty="0"/>
              <a:t>Česká geografie průmyslu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Kratší tradice než ve světě – v Čs. nebyla geografie průmyslu dlouho vyčleněna jako samostatná disciplína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Počátky až v 50. letech 20. stol.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1958 - K. </a:t>
            </a:r>
            <a:r>
              <a:rPr lang="cs-CZ" altLang="cs-CZ" sz="1700" b="0" dirty="0" err="1"/>
              <a:t>Ivanička</a:t>
            </a:r>
            <a:r>
              <a:rPr lang="cs-CZ" altLang="cs-CZ" sz="1700" b="0" dirty="0"/>
              <a:t> – Předmět, metody a vývojové směry geografie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Hospodářská geografie ovlivněna společenskými změnami po 2. světové válce – vliv sovětských přístupů, která na malé území Čs. byly těžko aplikovatelné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Proto měla větší vliv polská geografie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Ekonomická geografie pojímána spíše jako jeden široký obor, studie z geografie průmyslu ojedinělé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1963 – vznik geografického ústavu ČSAV, vypracování Atlasu ČSSR – zpracováno 58 map s průmyslovou tematikou -</a:t>
            </a:r>
            <a:r>
              <a:rPr lang="en-US" altLang="cs-CZ" sz="1700" b="0" dirty="0"/>
              <a:t>&gt;</a:t>
            </a:r>
            <a:r>
              <a:rPr lang="cs-CZ" altLang="cs-CZ" sz="1700" b="0" dirty="0"/>
              <a:t> předpoklad pro rozvoj geografie průmyslu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60. léta: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řada statí věnovaných geografie průmyslu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Silné středisko g</a:t>
            </a:r>
            <a:r>
              <a:rPr lang="cs-CZ" altLang="cs-CZ" sz="1700" dirty="0"/>
              <a:t>eografie </a:t>
            </a:r>
            <a:r>
              <a:rPr lang="cs-CZ" altLang="cs-CZ" sz="1700" b="0" dirty="0"/>
              <a:t>průmyslu – ZČU Plzeň – L. </a:t>
            </a:r>
            <a:r>
              <a:rPr lang="cs-CZ" altLang="cs-CZ" sz="1700" b="0" dirty="0" err="1"/>
              <a:t>Mištera</a:t>
            </a:r>
            <a:endParaRPr lang="cs-CZ" altLang="cs-CZ" sz="1700" b="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UK – J. </a:t>
            </a:r>
            <a:r>
              <a:rPr lang="cs-CZ" altLang="cs-CZ" sz="1700" b="0" dirty="0" err="1"/>
              <a:t>Brinke</a:t>
            </a:r>
            <a:endParaRPr lang="cs-CZ" altLang="cs-CZ" sz="1700" b="0" dirty="0"/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1700" b="0" dirty="0"/>
              <a:t>VŠE – M. Blažek, L. Skokan</a:t>
            </a:r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436</TotalTime>
  <Words>2914</Words>
  <Application>Microsoft Office PowerPoint</Application>
  <PresentationFormat>Širokoúhlá obrazovka</PresentationFormat>
  <Paragraphs>415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Gill Sans MT</vt:lpstr>
      <vt:lpstr>Times New Roman</vt:lpstr>
      <vt:lpstr>Wingdings</vt:lpstr>
      <vt:lpstr>Wingdings 2</vt:lpstr>
      <vt:lpstr>Dividenda</vt:lpstr>
      <vt:lpstr>Geografie průmyslu (vývojové proudy, historie, klasifikace, metody hodnocení průmyslu)</vt:lpstr>
      <vt:lpstr>Geografie průmyslu</vt:lpstr>
      <vt:lpstr>Geografie průmyslu</vt:lpstr>
      <vt:lpstr>Vývojové proudy Geografie průmyslu</vt:lpstr>
      <vt:lpstr>Vývojové proudy Geografie průmyslu</vt:lpstr>
      <vt:lpstr>Vývojové proudy Geografie průmyslu</vt:lpstr>
      <vt:lpstr>Vznik a vývoj Geografie průmyslu</vt:lpstr>
      <vt:lpstr>Průmyslová výroba</vt:lpstr>
      <vt:lpstr>Česká geografie průmyslu</vt:lpstr>
      <vt:lpstr>Česká geografie průmyslu</vt:lpstr>
      <vt:lpstr>historie průmyslového vývoje</vt:lpstr>
      <vt:lpstr>historie průmyslového vývoje</vt:lpstr>
      <vt:lpstr>historie průmyslového vývoje</vt:lpstr>
      <vt:lpstr>historie průmyslového vývoje</vt:lpstr>
      <vt:lpstr>globalizace průmyslu</vt:lpstr>
      <vt:lpstr>Kondratěvovy dlouhé Vědecko-technické cykly</vt:lpstr>
      <vt:lpstr>Kondratěvovy cykly</vt:lpstr>
      <vt:lpstr>Geografická etapizace vývoje světové ekonomiky</vt:lpstr>
      <vt:lpstr>Klasifikace průmyslu</vt:lpstr>
      <vt:lpstr>Prezentace aplikace PowerPoint</vt:lpstr>
      <vt:lpstr>Prezentace aplikace PowerPoint</vt:lpstr>
      <vt:lpstr>Členění podle funkce využití finálních výrobků</vt:lpstr>
      <vt:lpstr>Členění podle funkce využití finálních výrobků</vt:lpstr>
      <vt:lpstr>Členění podle charakteru postavení výrobního procesu k výchozím surovinám</vt:lpstr>
      <vt:lpstr>Prezentace aplikace PowerPoint</vt:lpstr>
      <vt:lpstr>Geografické metody hodnocení průmyslu</vt:lpstr>
      <vt:lpstr>Velikost průmyslu</vt:lpstr>
      <vt:lpstr>Prezentace aplikace PowerPoint</vt:lpstr>
      <vt:lpstr>Struktura průmyslu</vt:lpstr>
      <vt:lpstr>specializace Průmyslu</vt:lpstr>
      <vt:lpstr>Prezentace aplikace PowerPoint</vt:lpstr>
      <vt:lpstr>Prezentace aplikace PowerPoint</vt:lpstr>
      <vt:lpstr>Diverzifikace Průmyslu</vt:lpstr>
      <vt:lpstr>koncentrace průmyslu</vt:lpstr>
      <vt:lpstr>Lorenzova Křivka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50</cp:revision>
  <dcterms:created xsi:type="dcterms:W3CDTF">2022-02-11T15:43:24Z</dcterms:created>
  <dcterms:modified xsi:type="dcterms:W3CDTF">2022-03-21T14:52:34Z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