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19" r:id="rId13"/>
    <p:sldId id="294" r:id="rId14"/>
    <p:sldId id="295" r:id="rId15"/>
    <p:sldId id="296" r:id="rId16"/>
    <p:sldId id="320" r:id="rId17"/>
    <p:sldId id="297" r:id="rId18"/>
    <p:sldId id="298" r:id="rId19"/>
    <p:sldId id="321" r:id="rId20"/>
    <p:sldId id="299" r:id="rId21"/>
    <p:sldId id="300" r:id="rId22"/>
    <p:sldId id="322" r:id="rId23"/>
    <p:sldId id="301" r:id="rId24"/>
    <p:sldId id="304" r:id="rId25"/>
    <p:sldId id="303" r:id="rId26"/>
    <p:sldId id="302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23" r:id="rId37"/>
    <p:sldId id="314" r:id="rId38"/>
    <p:sldId id="315" r:id="rId39"/>
    <p:sldId id="316" r:id="rId40"/>
    <p:sldId id="317" r:id="rId41"/>
    <p:sldId id="31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1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9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8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0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3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8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9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Lokalizační faktory zemědělství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Na základě působení půdotvorných činitelů a geneze půd jsou rozlišovány jednotlivé </a:t>
            </a:r>
            <a:r>
              <a:rPr lang="cs-CZ" sz="2000" dirty="0">
                <a:solidFill>
                  <a:schemeClr val="accent1"/>
                </a:solidFill>
              </a:rPr>
              <a:t>půdní typy</a:t>
            </a:r>
            <a:r>
              <a:rPr lang="cs-CZ" sz="2000" dirty="0"/>
              <a:t>:</a:t>
            </a:r>
            <a:endParaRPr lang="cs-CZ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půdy tundrové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podzoly a půdy podzolové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hnědé lesní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šedé lesní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černozemě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kaštanové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šedé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slané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laterity a půdy lateritické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náplavové (nivní) půdy</a:t>
            </a:r>
          </a:p>
          <a:p>
            <a:pPr marL="54864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rendziny, </a:t>
            </a:r>
            <a:r>
              <a:rPr lang="cs-CZ" sz="2000" dirty="0" err="1"/>
              <a:t>slínovatky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033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8D7DC1BD-19C7-470F-BCC9-2EDF52F0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9" y="822036"/>
            <a:ext cx="9922012" cy="56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63737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 území ČR se setkáváme s následujícími hlavními půdními typy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1"/>
                </a:solidFill>
              </a:rPr>
              <a:t>Černozemě  </a:t>
            </a: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Haplic</a:t>
            </a:r>
            <a:r>
              <a:rPr lang="cs-CZ" dirty="0"/>
              <a:t> </a:t>
            </a:r>
            <a:r>
              <a:rPr lang="cs-CZ" dirty="0" err="1"/>
              <a:t>Chernozem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</a:t>
            </a:r>
            <a:r>
              <a:rPr lang="cs-CZ" dirty="0">
                <a:solidFill>
                  <a:schemeClr val="accent1"/>
                </a:solidFill>
              </a:rPr>
              <a:t>nejúrodnější půdy a proto jsou zemědělsky nejvíce využívány</a:t>
            </a:r>
            <a:r>
              <a:rPr lang="cs-CZ" dirty="0"/>
              <a:t>, jsou rozšířeny v našich nejsušších a nejteplejších oblastech, kde vznikly v raných obdobích postglaciálu pod původní stepí a lesostepí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Matečným substrátem jsou většinou spraše, jen místy se uplatňují také zvětraliny slínovců, vápnité terciérní jíly nebo vápnité písky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Nadmořská výška výskytu černozemí zpravidla nepřesahuje 300m,  roční úhrn srážek 450-650mm, průměrná roční teplota je nad 8°C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Pro půdní  profil je charakteristický nápadně mocný, tmavě zbarvený humusový horizont, který obvykle zasahuje do hloubky 60-80 cm</a:t>
            </a:r>
          </a:p>
        </p:txBody>
      </p:sp>
    </p:spTree>
    <p:extLst>
      <p:ext uri="{BB962C8B-B14F-4D97-AF65-F5344CB8AC3E}">
        <p14:creationId xmlns:p14="http://schemas.microsoft.com/office/powerpoint/2010/main" val="210845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Černozemě jsou nejčastěji středně těžké, bez skeletu s vyšším až vysokým obsahem kvalitního humusu (3%), mají neutrální reakci a velmi dobré sorpční vlastnosti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Také fyzikální vlastnosti jsou většinou velmi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Podle uplatnění podřízeného půdotvorného procesu lze v rámci černozemí rozlišit 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karbonátová – s obsahem uhličitanu vápenatého v celém horizontu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(typická) – s humusovým horizontem ochuzeným o uhličitan vápenatý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degradovaná – s náznakem </a:t>
            </a:r>
            <a:r>
              <a:rPr lang="cs-CZ" sz="1800" dirty="0" err="1"/>
              <a:t>iluviálního</a:t>
            </a:r>
            <a:r>
              <a:rPr lang="cs-CZ" sz="1800" dirty="0"/>
              <a:t> horizontu na přechodu do matečného substrátu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 lužní – s projevy </a:t>
            </a:r>
            <a:r>
              <a:rPr lang="cs-CZ" sz="1800" dirty="0" err="1"/>
              <a:t>oglejení</a:t>
            </a:r>
            <a:r>
              <a:rPr lang="cs-CZ" sz="1800" dirty="0"/>
              <a:t> nebo </a:t>
            </a:r>
            <a:r>
              <a:rPr lang="cs-CZ" sz="1800" dirty="0" err="1"/>
              <a:t>glejového</a:t>
            </a:r>
            <a:r>
              <a:rPr lang="cs-CZ" sz="1800" dirty="0"/>
              <a:t> procesu, depresní polohy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 současné době jsou Č prakticky bez výjimky využity jako orná půda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Černozemě mají vysokou agronomickou hodnotu, jsou vhodné pro naše nejnáročnější plodiny: cukrovku, kukuřici, pšenici, ječmen a vojtěšku</a:t>
            </a:r>
          </a:p>
        </p:txBody>
      </p:sp>
    </p:spTree>
    <p:extLst>
      <p:ext uri="{BB962C8B-B14F-4D97-AF65-F5344CB8AC3E}">
        <p14:creationId xmlns:p14="http://schemas.microsoft.com/office/powerpoint/2010/main" val="239598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nozem na sprasi">
            <a:extLst>
              <a:ext uri="{FF2B5EF4-FFF2-40B4-BE49-F238E27FC236}">
                <a16:creationId xmlns:a16="http://schemas.microsoft.com/office/drawing/2014/main" id="{8F1E4A0F-C02D-42A1-BC29-87B1771C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1" y="150812"/>
            <a:ext cx="46355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edozem na sprasi">
            <a:extLst>
              <a:ext uri="{FF2B5EF4-FFF2-40B4-BE49-F238E27FC236}">
                <a16:creationId xmlns:a16="http://schemas.microsoft.com/office/drawing/2014/main" id="{56661871-649F-479D-A55B-AAA48E09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40" y="150812"/>
            <a:ext cx="4605337" cy="655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6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Hnědozemě</a:t>
            </a:r>
            <a:r>
              <a:rPr lang="cs-CZ" b="1" dirty="0">
                <a:solidFill>
                  <a:schemeClr val="accent2"/>
                </a:solidFill>
              </a:rPr>
              <a:t>  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Orthic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zastoupeny v nižším stupni pahorkatin nebo v okrajových částech nížin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Podnebí je poněkud vlhčí než u černozemních oblastí, roční úhrn srážek je od 500 do 700 mm, průměrná roční teplota od 7 do 9°C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Hnědozemě vznikaly pod původními </a:t>
            </a:r>
            <a:r>
              <a:rPr lang="cs-CZ" dirty="0" err="1"/>
              <a:t>dubohabrovými</a:t>
            </a:r>
            <a:r>
              <a:rPr lang="cs-CZ" dirty="0"/>
              <a:t> lesy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Půdotvorným substrátem ke nejčastěji spraš, dále sprašová hlína nebo i smíšená </a:t>
            </a:r>
            <a:r>
              <a:rPr lang="cs-CZ" dirty="0" err="1"/>
              <a:t>svahovina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Hnědozemě jsou nejvíce rozšířeny mezi 200 až 450 m n. m., na plošinách nebo mírněji zvlněných pahorkatinách, někdy i vrchovinách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Hlavním půdotvorným procesem je </a:t>
            </a:r>
            <a:r>
              <a:rPr lang="cs-CZ" dirty="0" err="1"/>
              <a:t>illimerizace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 humusovým horizontem  (25–30cm) leží slabě zesvětlený eluviální (ochuzený) horizont, který je u většiny hnědozemí orbou zcela zlikvidován (přiorán). V hloubce 30-50cm je mocný, hnědě až rezavohnědě zbarvený horizont </a:t>
            </a:r>
            <a:r>
              <a:rPr lang="cs-CZ" dirty="0" err="1"/>
              <a:t>iluviální</a:t>
            </a:r>
            <a:r>
              <a:rPr lang="cs-CZ" dirty="0"/>
              <a:t>  (obohacený), o jílovou substanci</a:t>
            </a:r>
          </a:p>
        </p:txBody>
      </p:sp>
    </p:spTree>
    <p:extLst>
      <p:ext uri="{BB962C8B-B14F-4D97-AF65-F5344CB8AC3E}">
        <p14:creationId xmlns:p14="http://schemas.microsoft.com/office/powerpoint/2010/main" val="406688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Hnědozemě jsou nejčastěji středně těžké, někdy i těžší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Obsah humusu je nižší než u </a:t>
            </a:r>
            <a:r>
              <a:rPr lang="cs-CZ" dirty="0"/>
              <a:t>černozemě</a:t>
            </a:r>
            <a:r>
              <a:rPr lang="cs-CZ" sz="1800" dirty="0"/>
              <a:t> (1,5–2%), jeho složení je však stále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zpravidla slabě kyselá, sorpční vlastnosti jsou poněkud zhoršeny, fyzikální vlastnosti jsou obvykle příznivé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hnědozemě lze rozlišit tyto nejdůležitější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typická – s humusovým horizontem přecházejícím přímo do </a:t>
            </a:r>
            <a:r>
              <a:rPr lang="cs-CZ" sz="1800" dirty="0" err="1"/>
              <a:t>iluvialního</a:t>
            </a:r>
            <a:r>
              <a:rPr lang="cs-CZ" sz="1800" dirty="0"/>
              <a:t> hor</a:t>
            </a:r>
            <a:r>
              <a:rPr lang="cs-CZ" dirty="0"/>
              <a:t>izontu</a:t>
            </a:r>
            <a:r>
              <a:rPr lang="cs-CZ" sz="1800" dirty="0"/>
              <a:t>, eluviální h</a:t>
            </a:r>
            <a:r>
              <a:rPr lang="cs-CZ" dirty="0"/>
              <a:t>orizont</a:t>
            </a:r>
            <a:r>
              <a:rPr lang="cs-CZ" sz="1800" dirty="0"/>
              <a:t> byl orbou likvidován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</a:t>
            </a:r>
            <a:r>
              <a:rPr lang="cs-CZ" sz="1800" dirty="0" err="1"/>
              <a:t>oglejená</a:t>
            </a:r>
            <a:r>
              <a:rPr lang="cs-CZ" sz="1800" dirty="0"/>
              <a:t>  - s projevy </a:t>
            </a:r>
            <a:r>
              <a:rPr lang="cs-CZ" sz="1800" dirty="0" err="1"/>
              <a:t>oglejení</a:t>
            </a:r>
            <a:r>
              <a:rPr lang="cs-CZ" sz="1800" dirty="0"/>
              <a:t> v půdním profilu. Eluviální horizont zpravidla opět chybí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Hnědozem </a:t>
            </a:r>
            <a:r>
              <a:rPr lang="cs-CZ" sz="1800" dirty="0" err="1"/>
              <a:t>illimerizovaná</a:t>
            </a:r>
            <a:r>
              <a:rPr lang="cs-CZ" sz="1800" dirty="0"/>
              <a:t> – se zachovalým eluviálním horizontem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Také hnědozemě jsou </a:t>
            </a:r>
            <a:r>
              <a:rPr lang="cs-CZ" sz="1800" dirty="0">
                <a:solidFill>
                  <a:schemeClr val="accent1"/>
                </a:solidFill>
              </a:rPr>
              <a:t>velmi hodnotnými zemědělskými půdami</a:t>
            </a:r>
            <a:r>
              <a:rPr lang="cs-CZ" sz="1800" dirty="0"/>
              <a:t>, které se agronomickou hodnotou blíží černozemím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Proti černozemi mají výhodu, že jsou méně náchylné k vysýchání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Nejvhodnějšími plodinami jsou především náročné obiloviny, pšenice a ječmen, dále cukrovka a vojtěška</a:t>
            </a:r>
          </a:p>
        </p:txBody>
      </p:sp>
    </p:spTree>
    <p:extLst>
      <p:ext uri="{BB962C8B-B14F-4D97-AF65-F5344CB8AC3E}">
        <p14:creationId xmlns:p14="http://schemas.microsoft.com/office/powerpoint/2010/main" val="159802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nedozem na sprasi">
            <a:extLst>
              <a:ext uri="{FF2B5EF4-FFF2-40B4-BE49-F238E27FC236}">
                <a16:creationId xmlns:a16="http://schemas.microsoft.com/office/drawing/2014/main" id="{54124866-9844-4D4A-8CB3-5530BB82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99" y="150811"/>
            <a:ext cx="4673600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nedozem illimerizovana na sprasi">
            <a:extLst>
              <a:ext uri="{FF2B5EF4-FFF2-40B4-BE49-F238E27FC236}">
                <a16:creationId xmlns:a16="http://schemas.microsoft.com/office/drawing/2014/main" id="{1BA67F7A-6F9E-4BE8-9BC9-4426F092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03" y="150810"/>
            <a:ext cx="4538662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4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Ilimerizované</a:t>
            </a:r>
            <a:r>
              <a:rPr lang="cs-CZ" b="1" dirty="0">
                <a:solidFill>
                  <a:schemeClr val="accent1"/>
                </a:solidFill>
              </a:rPr>
              <a:t> půdy 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Albic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značně rozšířené ve středních výškových stupních, zejména v pahorkatinách a vrchovinách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Podnebí je již značně humidnější, roční úhrn srážek kolísá v rozmezí 550–900 mm, průměrná roční teplota se pohybuje mezi 6 až 8 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Tyto půdy vznikaly převážně pod kyselými doubravami a bučinami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Matečným substrátem jsou nejčastěji sprašové hlíny, středně těžké glaciální sedimenty, smíšené </a:t>
            </a:r>
            <a:r>
              <a:rPr lang="cs-CZ" dirty="0" err="1"/>
              <a:t>svahoviny</a:t>
            </a:r>
            <a:r>
              <a:rPr lang="cs-CZ" dirty="0"/>
              <a:t> atd.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Ilimerizované</a:t>
            </a:r>
            <a:r>
              <a:rPr lang="cs-CZ" dirty="0"/>
              <a:t> půdy jsou nejvíce zastoupeny mezi 250 až 500 (max. 600m) m n. m., v terénu s ploššími úseky někdy jen mírně , jindy i výrazněji zvlněného reliéfu.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Hlavním půdotvorným procesem je opět </a:t>
            </a:r>
            <a:r>
              <a:rPr lang="cs-CZ" dirty="0" err="1"/>
              <a:t>illimerizace</a:t>
            </a:r>
            <a:r>
              <a:rPr lang="cs-CZ" dirty="0"/>
              <a:t>, která se zde uplatňuje velmi výrazně</a:t>
            </a:r>
          </a:p>
          <a:p>
            <a:pPr marL="274320" indent="-274320">
              <a:spcBef>
                <a:spcPts val="0"/>
              </a:spcBef>
              <a:buFont typeface="Wingdings 2"/>
              <a:buChar char=""/>
              <a:defRPr/>
            </a:pPr>
            <a:r>
              <a:rPr lang="cs-CZ" sz="1800" dirty="0"/>
              <a:t>Pod humusovým hor. (do 30 cm), leží několik dm mocný eluviální horizont, zpravidla i silně vybělen, postupně přechází v </a:t>
            </a:r>
            <a:r>
              <a:rPr lang="cs-CZ" sz="1800" dirty="0" err="1"/>
              <a:t>rezivohnědý</a:t>
            </a:r>
            <a:r>
              <a:rPr lang="cs-CZ" sz="1800" dirty="0"/>
              <a:t> </a:t>
            </a:r>
            <a:r>
              <a:rPr lang="cs-CZ" sz="1800" dirty="0" err="1"/>
              <a:t>iluviální</a:t>
            </a:r>
            <a:r>
              <a:rPr lang="cs-CZ" sz="1800" dirty="0"/>
              <a:t> horizont, který zasahuje velmi hluboko do matečného substrátu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1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</a:t>
            </a:r>
            <a:r>
              <a:rPr lang="cs-CZ" sz="1800" dirty="0" err="1"/>
              <a:t>ilimerizovaných</a:t>
            </a:r>
            <a:r>
              <a:rPr lang="cs-CZ" sz="1800" dirty="0"/>
              <a:t> půd se setkáváme s další charakteristickou vlastností, s </a:t>
            </a:r>
            <a:r>
              <a:rPr lang="cs-CZ" sz="1800" dirty="0" err="1"/>
              <a:t>oglejením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Zrnitostně jde o středně těžké a těžší půdy, obsah humusu je střední (1,5‑2 %), jeho kvalita je méně příznivá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obvykle kyselá, sorpční vlastnosti jsou již silně zhoršené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Fyzikální vlastnosti, zejména v zhutnělém </a:t>
            </a:r>
            <a:r>
              <a:rPr lang="cs-CZ" sz="1800" dirty="0" err="1"/>
              <a:t>iluviálním</a:t>
            </a:r>
            <a:r>
              <a:rPr lang="cs-CZ" sz="1800" dirty="0"/>
              <a:t> horizontu, jsou značně nepříznivé (malé provzdušnění)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 err="1"/>
              <a:t>Ilimertizovaná</a:t>
            </a:r>
            <a:r>
              <a:rPr lang="cs-CZ" sz="1800" dirty="0"/>
              <a:t> půda typická – se slabším uplatněním procesu </a:t>
            </a:r>
            <a:r>
              <a:rPr lang="cs-CZ" sz="1800" dirty="0" err="1"/>
              <a:t>oglejení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 err="1"/>
              <a:t>Ilimerizovaná</a:t>
            </a:r>
            <a:r>
              <a:rPr lang="cs-CZ" sz="1800" dirty="0"/>
              <a:t> půda </a:t>
            </a:r>
            <a:r>
              <a:rPr lang="cs-CZ" sz="1800" dirty="0" err="1"/>
              <a:t>oglejená</a:t>
            </a:r>
            <a:r>
              <a:rPr lang="cs-CZ" sz="1800" dirty="0"/>
              <a:t> – s výrazným uplatněním tohoto procesu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1"/>
                </a:solidFill>
              </a:rPr>
              <a:t>Zem. jsou tyto půdy podstatně nižší kvality , zejména vzhledem k občasnému převlhčení</a:t>
            </a:r>
            <a:r>
              <a:rPr lang="cs-CZ" sz="1800" dirty="0"/>
              <a:t>, možnost podstatného zlepšení skýtají meliorační úpravy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Vhodnými plodinami jsou zejména obiloviny, jetel, místy v nižších polohách i vojtěška s cukrovkou</a:t>
            </a:r>
          </a:p>
        </p:txBody>
      </p:sp>
    </p:spTree>
    <p:extLst>
      <p:ext uri="{BB962C8B-B14F-4D97-AF65-F5344CB8AC3E}">
        <p14:creationId xmlns:p14="http://schemas.microsoft.com/office/powerpoint/2010/main" val="33142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Lokalizační faktory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u="sng" dirty="0"/>
              <a:t>Přírodní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Reliéf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Klimatické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Pedologické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u="sng" dirty="0"/>
              <a:t>Sociálně-ekonomické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Celá řada faktorů (viz dále)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22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Ve vztahu s rozmístěním působí celý komplex </a:t>
            </a:r>
            <a:r>
              <a:rPr lang="cs-CZ" sz="2200" dirty="0">
                <a:solidFill>
                  <a:schemeClr val="accent1"/>
                </a:solidFill>
              </a:rPr>
              <a:t>přírodních podmínek</a:t>
            </a:r>
            <a:r>
              <a:rPr lang="cs-CZ" sz="2200" dirty="0"/>
              <a:t>, územně diferencovaný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Topografická poloha na Zemi může být modifikována lokálními činiteli</a:t>
            </a:r>
          </a:p>
        </p:txBody>
      </p:sp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llimerizovana puda na sprasove hline">
            <a:extLst>
              <a:ext uri="{FF2B5EF4-FFF2-40B4-BE49-F238E27FC236}">
                <a16:creationId xmlns:a16="http://schemas.microsoft.com/office/drawing/2014/main" id="{8876AE8C-282F-4522-AEE4-7E29A4B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35" y="227806"/>
            <a:ext cx="4527550" cy="640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imerizovana puda oglejena na sprasove hline">
            <a:extLst>
              <a:ext uri="{FF2B5EF4-FFF2-40B4-BE49-F238E27FC236}">
                <a16:creationId xmlns:a16="http://schemas.microsoft.com/office/drawing/2014/main" id="{FF40FDF4-F13C-4557-B4A0-5F011676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227806"/>
            <a:ext cx="4527550" cy="639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b="1" dirty="0"/>
              <a:t> </a:t>
            </a:r>
            <a:r>
              <a:rPr lang="cs-CZ" b="1" dirty="0">
                <a:solidFill>
                  <a:schemeClr val="accent1"/>
                </a:solidFill>
              </a:rPr>
              <a:t>Hnědé půdy  </a:t>
            </a:r>
            <a:r>
              <a:rPr lang="cs-CZ" dirty="0"/>
              <a:t>(</a:t>
            </a:r>
            <a:r>
              <a:rPr lang="cs-CZ" dirty="0" err="1"/>
              <a:t>Eutric</a:t>
            </a:r>
            <a:r>
              <a:rPr lang="cs-CZ" dirty="0"/>
              <a:t> </a:t>
            </a:r>
            <a:r>
              <a:rPr lang="cs-CZ" dirty="0" err="1"/>
              <a:t>Cambisol</a:t>
            </a:r>
            <a:r>
              <a:rPr lang="cs-CZ" dirty="0"/>
              <a:t>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</a:t>
            </a:r>
            <a:r>
              <a:rPr lang="cs-CZ" dirty="0">
                <a:solidFill>
                  <a:schemeClr val="accent1"/>
                </a:solidFill>
              </a:rPr>
              <a:t>nejrozšířenějším půdním typem v ČR </a:t>
            </a:r>
            <a:r>
              <a:rPr lang="cs-CZ" dirty="0"/>
              <a:t>(v pahorkatinách a vrchovinách, tak i v horách)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Klima převažuje humidnější, mírně teplé, roční úhrn srážek se obvykle pohybuje mezi 500 až 900 mm, průměrná roční teplota mezi 4 až 9 °C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Původní vegetací byly listnaté lesy (</a:t>
            </a:r>
            <a:r>
              <a:rPr lang="cs-CZ" dirty="0" err="1"/>
              <a:t>dubohabrové</a:t>
            </a:r>
            <a:r>
              <a:rPr lang="cs-CZ" dirty="0"/>
              <a:t> až horské bučiny)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Jako matečný substrát se uplatňují téměř všechny horniny skalního podkladu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Hnědé půdy jsou nejvíce rozšířeny mezi 450–800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vázány většinou na členitý reliéf, svahy , vrcholy, hřbety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Statigrafie hnědých půd – pod obvykle mělkým humusovým horizontem leží hnědě až rezavohnědě zbarvená poloha, ve které probíhá intenzivní </a:t>
            </a:r>
            <a:r>
              <a:rPr lang="cs-CZ" dirty="0" err="1"/>
              <a:t>vnitropůdní</a:t>
            </a:r>
            <a:r>
              <a:rPr lang="cs-CZ" dirty="0"/>
              <a:t> zvětrávání. Teprve hlouběji vystupuje méně zvětralá hornina, v tomto horizontu rovněž přibývá skeletu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Půdy jsou lehké (pískovec, žula), středně </a:t>
            </a:r>
            <a:r>
              <a:rPr lang="cs-CZ"/>
              <a:t>těžké (čedič</a:t>
            </a:r>
            <a:r>
              <a:rPr lang="cs-CZ" dirty="0"/>
              <a:t>, ruly), nebo i těžké většina břidlic, lupky)</a:t>
            </a:r>
          </a:p>
        </p:txBody>
      </p:sp>
    </p:spTree>
    <p:extLst>
      <p:ext uri="{BB962C8B-B14F-4D97-AF65-F5344CB8AC3E}">
        <p14:creationId xmlns:p14="http://schemas.microsoft.com/office/powerpoint/2010/main" val="39413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Obsah humusu silně kolísá, složení humusu je zpravidla méně kvalitní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Půdní reakce je obvykle slabě kyselé až kyselá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Sorpční vlastnosti se mění v závislosti na obsahu humusu a zrnitostním složení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Podobně kolísají i fyzikální vlastnosti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U hnědých půd rozlišujeme tyto hlavní subtypy: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eutrofní – s vysokým obsahem humusu, bazické horniny</a:t>
            </a:r>
          </a:p>
          <a:p>
            <a:pPr marL="274320" indent="-274320">
              <a:spcBef>
                <a:spcPts val="0"/>
              </a:spcBef>
              <a:buFont typeface="Wingdings 2"/>
              <a:buChar char=""/>
              <a:defRPr/>
            </a:pPr>
            <a:r>
              <a:rPr lang="cs-CZ" sz="1800" dirty="0"/>
              <a:t>Hnědá půda typická – nižší obsah humusu, poněkud zhoršené sorpční vlastnosti, kolem 400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kyselá – 400-600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silně kyselá – nad 600 m n.m.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Hnědá půda </a:t>
            </a:r>
            <a:r>
              <a:rPr lang="cs-CZ" sz="1800" dirty="0" err="1"/>
              <a:t>oglejená</a:t>
            </a:r>
            <a:r>
              <a:rPr lang="cs-CZ" sz="1800" dirty="0"/>
              <a:t> a </a:t>
            </a:r>
            <a:r>
              <a:rPr lang="cs-CZ" sz="1800" dirty="0" err="1"/>
              <a:t>glejová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Hnědé půdy jsou střední až nižší kvality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Jejich hlavní nevýhodou je malá mocnost půdního profilu, častá </a:t>
            </a:r>
            <a:r>
              <a:rPr lang="cs-CZ" sz="1800" dirty="0" err="1"/>
              <a:t>skeletovitost</a:t>
            </a:r>
            <a:endParaRPr lang="cs-CZ" sz="18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Využívají se pro pěstování brambor a méně náročných obilovin a lnu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43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neda puda oglejena na jilove bridlici">
            <a:extLst>
              <a:ext uri="{FF2B5EF4-FFF2-40B4-BE49-F238E27FC236}">
                <a16:creationId xmlns:a16="http://schemas.microsoft.com/office/drawing/2014/main" id="{55A164D5-96F1-4E8B-A35C-8DDD0012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72" y="261937"/>
            <a:ext cx="4595812" cy="632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neda puda eutrofni na cedici">
            <a:extLst>
              <a:ext uri="{FF2B5EF4-FFF2-40B4-BE49-F238E27FC236}">
                <a16:creationId xmlns:a16="http://schemas.microsoft.com/office/drawing/2014/main" id="{7A68BCE8-9B31-461D-B2E5-11C34AF6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8" y="269876"/>
            <a:ext cx="4476750" cy="632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2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klimatu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Klima je komplexem základních faktorů, které ovlivňují zemědělskou výrobu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Působí na ní zejména </a:t>
            </a:r>
            <a:r>
              <a:rPr lang="cs-CZ" sz="2000" dirty="0">
                <a:solidFill>
                  <a:schemeClr val="accent1"/>
                </a:solidFill>
              </a:rPr>
              <a:t>množstvím a formou vody a srážek, teplotou, větrem a slunečním svitem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Vymezuje hranice oblastí pro vhodné a efektivní pěstování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Kromě mikroklimatu má značný význam i místní klima (</a:t>
            </a:r>
            <a:r>
              <a:rPr lang="cs-CZ" sz="2000" dirty="0" err="1"/>
              <a:t>mezoklima</a:t>
            </a:r>
            <a:r>
              <a:rPr lang="cs-CZ" sz="2000" dirty="0"/>
              <a:t>), především teplotní poměry v přízemní vrstvě vzduchu (mrazové kotliny), teplotní poměry na povrchu půdy i v ní, vlhkost vzduch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Rostlinný kryt ovlivňuje tepelnou bilanci a vlhkostní poměry přízemní vrstvy vzduchu, kladně i záporně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Počasí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(povětrnostní podmínky) se od všech ostatních faktorů podmiňujících výnosy liší neobyčejnou proměnlivostí v prostoru i čase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Závislost plodin na srážkách se zvyšuje nejen v závislosti na půdních podmínkách a suchosti klimatu, ale i s nerovnoměrným rozdělením srážek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55–65 % výnosové variability způsobují srážky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Teplo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/>
              <a:t>a </a:t>
            </a:r>
            <a:r>
              <a:rPr lang="cs-CZ" sz="2000" dirty="0">
                <a:solidFill>
                  <a:schemeClr val="accent1"/>
                </a:solidFill>
              </a:rPr>
              <a:t>voda</a:t>
            </a:r>
            <a:r>
              <a:rPr lang="cs-CZ" sz="2000" dirty="0"/>
              <a:t> jsou dva prvky, které jsou nezbytné pro rostlinnou asimilaci a proto se jejich vliv zvlášť výrazně a diferencovaně uplatňuje u rostlinstva</a:t>
            </a:r>
          </a:p>
        </p:txBody>
      </p:sp>
    </p:spTree>
    <p:extLst>
      <p:ext uri="{BB962C8B-B14F-4D97-AF65-F5344CB8AC3E}">
        <p14:creationId xmlns:p14="http://schemas.microsoft.com/office/powerpoint/2010/main" val="206822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29BA112-7459-4502-87F3-2E655E661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1054" y="0"/>
            <a:ext cx="12189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37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klimatu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chemeClr val="accent1"/>
                </a:solidFill>
              </a:rPr>
              <a:t>TEPLO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Nezbytnou podmínkou pro růst a vývoj rostlin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Hl. zdrojem je primární sluneční záření, které proniklo atmosférou na povrch rostlin a teplota jejich okolí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Z hlediska růstu a vývoje všech rostlin mají základní význam tzv. </a:t>
            </a:r>
            <a:r>
              <a:rPr lang="cs-CZ" sz="1600" dirty="0">
                <a:solidFill>
                  <a:schemeClr val="accent1"/>
                </a:solidFill>
              </a:rPr>
              <a:t>kardinální body teploty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Každá rostlina potřebuje v určitých fázích vývoje určitou teplotu, pohyb teplot přes tyto meze vede k poškození nebo zániku rostliny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minimální teplota </a:t>
            </a:r>
            <a:r>
              <a:rPr lang="cs-CZ" dirty="0"/>
              <a:t>–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nejnižší teplota, při níž rostlina začíná růst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teplota optimální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při nejrychlejším růstu</a:t>
            </a:r>
          </a:p>
          <a:p>
            <a:pPr marL="548958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maximální teplota </a:t>
            </a:r>
            <a:r>
              <a:rPr lang="cs-CZ" dirty="0"/>
              <a:t>– růst ustává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V </a:t>
            </a:r>
            <a:r>
              <a:rPr lang="cs-CZ" sz="1600" dirty="0" err="1"/>
              <a:t>agroklimatické</a:t>
            </a:r>
            <a:r>
              <a:rPr lang="cs-CZ" sz="1600" dirty="0"/>
              <a:t> praxi jsou stanovovány  tzv. </a:t>
            </a:r>
            <a:r>
              <a:rPr lang="cs-CZ" sz="1600" dirty="0">
                <a:solidFill>
                  <a:schemeClr val="accent1"/>
                </a:solidFill>
              </a:rPr>
              <a:t>teplotní charakteristiky ve vztahu k vegetaci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Biologická nula </a:t>
            </a:r>
            <a:r>
              <a:rPr lang="cs-CZ" sz="1600" dirty="0"/>
              <a:t>– dána biologickým minimem teploty, při které příslušná rostlina přestává vegetovat. U většiny polních kultur v pásmu mírného klimatu je to při T = 5 ° C. Během vegetace je však hodnota biologického minima pro různé růstové fáze velmi rozdílná. Liší se i podle druhu a odrůdy rostlin.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Aktivní teplota </a:t>
            </a:r>
            <a:r>
              <a:rPr lang="cs-CZ" sz="1600" dirty="0"/>
              <a:t>– teplota vzduchu pokud je vyšší než teplotní biologické minimum rostliny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>
                <a:solidFill>
                  <a:schemeClr val="accent1"/>
                </a:solidFill>
              </a:rPr>
              <a:t>Vegetační termická teplota </a:t>
            </a:r>
            <a:r>
              <a:rPr lang="cs-CZ" sz="1600" dirty="0"/>
              <a:t>– součet průměrných denních teplot od zasetí do sklizně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Velký význam má též doba nástupu a délka trvání nízkých teplot, tj. </a:t>
            </a:r>
            <a:r>
              <a:rPr lang="cs-CZ" sz="1600" dirty="0">
                <a:solidFill>
                  <a:schemeClr val="accent1"/>
                </a:solidFill>
              </a:rPr>
              <a:t>datum jarních i podzimních mrazů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600" dirty="0"/>
              <a:t>Mráz ovlivňuje i možnosti zemědělského obdělávání půdy, např. trvale zmrzlé půdy nelze zemědělsky využívat, pouze se spásá přirozený pokryv</a:t>
            </a:r>
          </a:p>
        </p:txBody>
      </p:sp>
    </p:spTree>
    <p:extLst>
      <p:ext uri="{BB962C8B-B14F-4D97-AF65-F5344CB8AC3E}">
        <p14:creationId xmlns:p14="http://schemas.microsoft.com/office/powerpoint/2010/main" val="82790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světla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Rostliny se navzájem od sebe výrazně odlišují i  co se týče nároků na </a:t>
            </a:r>
            <a:r>
              <a:rPr lang="cs-CZ" sz="2000" dirty="0">
                <a:solidFill>
                  <a:schemeClr val="accent1"/>
                </a:solidFill>
              </a:rPr>
              <a:t>SVĚTLO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rostliny dlouhého dne </a:t>
            </a:r>
            <a:r>
              <a:rPr lang="cs-CZ" sz="2000" dirty="0"/>
              <a:t>(i nad 14 hodin) – len, cukrovka, cibule, špenát</a:t>
            </a:r>
          </a:p>
          <a:p>
            <a:pPr marL="548958" lvl="1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rostliny krátkého dne</a:t>
            </a:r>
            <a:r>
              <a:rPr lang="cs-CZ" sz="2000" dirty="0"/>
              <a:t>, vyžadující kratší dobu osvětlení – konopí, kukuřice, salát, sója, ředkvička</a:t>
            </a:r>
          </a:p>
        </p:txBody>
      </p:sp>
    </p:spTree>
    <p:extLst>
      <p:ext uri="{BB962C8B-B14F-4D97-AF65-F5344CB8AC3E}">
        <p14:creationId xmlns:p14="http://schemas.microsoft.com/office/powerpoint/2010/main" val="4136238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vody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Nezbytná podmínka růstu rostlin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Rozpouští minerální látky v půdě a transportuje je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V oblastech, kde tento rozklad není možný rostlinstvo chybí, nejsou vhodné podmínky pro zemědělství ani pro trvalé osídlení člověkem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Nadbytek vody způsobuje uhnívání kořenů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Nedostatek vody se projevuje poruchami metabolismu celé rostliny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Nezbytné množství vody závisí na druhu rostliny, na teplotě a vlhkosti vzduchu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Potřeba vody u rostlin se vyjadřuje tzv. </a:t>
            </a:r>
            <a:r>
              <a:rPr lang="cs-CZ" sz="1900" dirty="0">
                <a:solidFill>
                  <a:schemeClr val="accent1"/>
                </a:solidFill>
              </a:rPr>
              <a:t>transpiračním koeficientem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množství vody transpirované na 1g vyprodukované sušiny. Výdajová složka – transpirace – je určována jednak teplotním gradientem mezi listem a okolní atmosférou, jednak relativní vlhkostí okolního vzduchu (i jeho pohybem)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900" dirty="0"/>
              <a:t>hodnoty TK pro různé plodiny rozdílné</a:t>
            </a:r>
          </a:p>
        </p:txBody>
      </p:sp>
    </p:spTree>
    <p:extLst>
      <p:ext uri="{BB962C8B-B14F-4D97-AF65-F5344CB8AC3E}">
        <p14:creationId xmlns:p14="http://schemas.microsoft.com/office/powerpoint/2010/main" val="161090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vody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Pro rostliny jsou použitelné pouze ty zdroje, které v území zůstanou, tj. vsáknou se do půdy a jsou dostupné kořenovému systému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Zabezpečit rostlinám dostatek vody nebo omezit škodlivé důsledky nedostatku vody lze jen regulací jak vodní bilance v rostlině, tak vodního režimu v půdě – závlahy, meliorace apod.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Destruktivní charakter vody – přívalový déšť, poničení vegetace, snížení výnosu, dlouhodobé snížení přirozené úrodnosti půdy, zvýšená eroze půdy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Eroze půdy </a:t>
            </a:r>
            <a:r>
              <a:rPr lang="cs-CZ" sz="2000" dirty="0"/>
              <a:t>– tenčí se vrstva ornice, kumulace jemného materiálu ve spodních částech, vznik erozních rýh a strží, růst splavenin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Průběh vodní eroze ovlivňuje mnoho faktorů (délka svahu, sklon svahu, vegetační kryt, použitá agrotechnika…)</a:t>
            </a:r>
          </a:p>
        </p:txBody>
      </p:sp>
    </p:spTree>
    <p:extLst>
      <p:ext uri="{BB962C8B-B14F-4D97-AF65-F5344CB8AC3E}">
        <p14:creationId xmlns:p14="http://schemas.microsoft.com/office/powerpoint/2010/main" val="23680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1066595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Nezbytnou základnu pro veškerou hospodářskou činnost lidské společnosti (až na výjimky) představuje </a:t>
            </a:r>
            <a:r>
              <a:rPr lang="cs-CZ" sz="1800" dirty="0">
                <a:solidFill>
                  <a:schemeClr val="accent1"/>
                </a:solidFill>
              </a:rPr>
              <a:t>pevnina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ZV potřebuje největší plochy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Georeliéf ovlivňuje zemědělské využití půdy především: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nadmořskou výškou,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svažitostí,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typem georeliéfu,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expozicí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>
              <a:solidFill>
                <a:schemeClr val="accent1"/>
              </a:solidFill>
            </a:endParaRP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Horizontální </a:t>
            </a:r>
            <a:r>
              <a:rPr lang="cs-CZ" sz="1800" dirty="0" err="1">
                <a:solidFill>
                  <a:schemeClr val="accent1"/>
                </a:solidFill>
              </a:rPr>
              <a:t>pásmovitost</a:t>
            </a:r>
            <a:endParaRPr lang="cs-CZ" sz="1800" dirty="0">
              <a:solidFill>
                <a:schemeClr val="accent1"/>
              </a:solidFill>
            </a:endParaRP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accent1"/>
                </a:solidFill>
              </a:rPr>
              <a:t>Výšková stupňovitost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Typy georeliéfu ovlivňují ZV v makro i </a:t>
            </a:r>
            <a:r>
              <a:rPr lang="cs-CZ" sz="1800" dirty="0" err="1"/>
              <a:t>mezo</a:t>
            </a:r>
            <a:r>
              <a:rPr lang="cs-CZ" sz="1800" dirty="0"/>
              <a:t> měřítku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Každá rostlina má v dané zeměpisné poloze svůj </a:t>
            </a:r>
            <a:r>
              <a:rPr lang="cs-CZ" sz="1800" dirty="0">
                <a:solidFill>
                  <a:schemeClr val="accent1"/>
                </a:solidFill>
              </a:rPr>
              <a:t>výškový limit </a:t>
            </a:r>
            <a:r>
              <a:rPr lang="cs-CZ" sz="1800" dirty="0"/>
              <a:t>– s rostoucí nadmořskou výškou zemědělství ubývá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Nížiny poskytují ve světovém měřítku větší možnosti pro zemědělství. Na druhé straně nížiny v rovníkovém klimatu jsou výjimkou, jsou méně přitažlivé než okolní pohoří (Peru, Mexiko)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90 % zemědělské výroby se vyprodukuje do nadmořské výšky 300 m, tj. necelé 4 % celkové rozlohy souše</a:t>
            </a:r>
          </a:p>
        </p:txBody>
      </p:sp>
    </p:spTree>
    <p:extLst>
      <p:ext uri="{BB962C8B-B14F-4D97-AF65-F5344CB8AC3E}">
        <p14:creationId xmlns:p14="http://schemas.microsoft.com/office/powerpoint/2010/main" val="181168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Vliv dalších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Vliv sněhu </a:t>
            </a:r>
            <a:r>
              <a:rPr lang="cs-CZ" dirty="0"/>
              <a:t>– srážky ve formě sněhu v období vegetačního klidu žádané – sníh zabraňuje vymrzání ozimů, vysoušení či odvátí půdy, významný zdroj vláhy pro ornou půdu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Na jaře sníh, hlavně ve vyšších polohách způsobuje řadu negativních dopadů – zpožďuje jarní práce, prudké tání – záplavy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Sněžení v době vegetace – negativní, často spojeno s mrazy, mokrý sníh – lámání dřevin, výrazné ztráty sklizně (ovoce, vinná réva)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Vliv větru </a:t>
            </a:r>
            <a:r>
              <a:rPr lang="cs-CZ" dirty="0"/>
              <a:t>– kladný vliv – opylování rostlin, vliv na vlhkost půdy, přečerpávání vody, pohonná síla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dirty="0"/>
              <a:t>		  		– negativní vliv – přenášení semen plevelů, větrná eroze, deflace, vysazování větrolamů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Destrukce povětrnostními – vítr, krupobití, námraza, sníh apod.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Proti některým se již zemědělci brání – např. větrolamy, kamenné zídky, vyšlechtění odrůd s nižším vzrůstem atd.</a:t>
            </a:r>
          </a:p>
        </p:txBody>
      </p:sp>
    </p:spTree>
    <p:extLst>
      <p:ext uri="{BB962C8B-B14F-4D97-AF65-F5344CB8AC3E}">
        <p14:creationId xmlns:p14="http://schemas.microsoft.com/office/powerpoint/2010/main" val="358308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Vliv dalších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Užitkovost zemědělské výroby ovlivňuje i výskyt škůdců, jak rostlinných (plevele), tak živočišných (hmyz, hlodavci apod.) Značná vlhkost a vyšší teplota působí příznivě na růst hub, bakterií a plísní a přispívá k šíření těchto nákaz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Přírodní podmínky vytvářejí svým komplexním působením určité hranice zemědělství (limity). Může jí být určitá nadmořská výška, zeměpisná šířka, sucho apod.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Takových hranic lze stanovit řadu – tři odlišné a nejpodstatnější přírodní limity: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Skutečná hranice zemědělství </a:t>
            </a:r>
            <a:r>
              <a:rPr lang="cs-CZ" sz="2000" dirty="0"/>
              <a:t>(území, kde schází jeden z nepostradatelných faktorů zemědělství)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Hranice možná </a:t>
            </a:r>
            <a:r>
              <a:rPr lang="cs-CZ" sz="2000" dirty="0"/>
              <a:t>– člověk může svojí činností do určité míry limity posunovat</a:t>
            </a:r>
          </a:p>
          <a:p>
            <a:pPr marL="838200" lvl="1" indent="-381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cs-CZ" sz="2000" dirty="0">
                <a:solidFill>
                  <a:schemeClr val="accent1"/>
                </a:solidFill>
              </a:rPr>
              <a:t>Hranice rentability </a:t>
            </a:r>
            <a:r>
              <a:rPr lang="cs-CZ" sz="2000" dirty="0"/>
              <a:t>– zemědělského využití daného území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75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1. Dosažená vývojová úroveň společnosti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2. Vlastnictví a způsoby využívání a obdělávání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3. Koncentrace spotřeby – vytváření trhů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4. Změny ve struktuře spotřeby potravin a zem. surovin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5. Změny na úrovni odběratelských vztahů související se změnami v potravinářském průmyslu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6. Doprava a poloha závodu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7. Pracovní síly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8. Opatření (zásahy) centrálních nebo místních státních orgánů motivované ekonomickými, politickými a jinými skutečnostmi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9. Velikost, typ závodu a jeho efektivnost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10. Mechanizace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11. Chemizace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12. </a:t>
            </a:r>
            <a:r>
              <a:rPr lang="cs-CZ" sz="2000" dirty="0" err="1"/>
              <a:t>Biologizace</a:t>
            </a: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13. Produktivita a intenzita výroby</a:t>
            </a:r>
          </a:p>
        </p:txBody>
      </p:sp>
    </p:spTree>
    <p:extLst>
      <p:ext uri="{BB962C8B-B14F-4D97-AF65-F5344CB8AC3E}">
        <p14:creationId xmlns:p14="http://schemas.microsoft.com/office/powerpoint/2010/main" val="173589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1. Dosažená vývojová úroveň společnosti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Vliv na zemědělskou výrobu na objem a strukturu zemědělských produktů a jejich dodávání na trh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Čím vyspělejší společnost, tím vyspělejší zemědělství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2. Vlastnictví a způsoby využívání a obdělávání půdy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Vlastnictví půdy ovlivňuje systém zemědělských podniků a využívání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Státní/soukromé – individuální využití, menší výrobní jednotky – farmy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Družstevní – potlačení individuality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Na Z převažuje velkovýroba, koncentrace půdního fondu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Rozvojové země – nutná agrární reforma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966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4485875" cy="479191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/>
              <a:t>3. Koncentrace spotřeby – vytváření trhů</a:t>
            </a:r>
          </a:p>
          <a:p>
            <a:pPr lvl="1" eaLnBrk="1" hangingPunct="1"/>
            <a:r>
              <a:rPr lang="cs-CZ" altLang="cs-CZ" sz="1800" dirty="0"/>
              <a:t>Působení hlavně v minulosti</a:t>
            </a:r>
          </a:p>
          <a:p>
            <a:pPr lvl="1" eaLnBrk="1" hangingPunct="1"/>
            <a:r>
              <a:rPr lang="cs-CZ" altLang="cs-CZ" sz="1800" dirty="0"/>
              <a:t>Nadbytek produkce – utváření měst a trhů – pokles venkovského obyvatelstva</a:t>
            </a:r>
          </a:p>
          <a:p>
            <a:pPr lvl="1" eaLnBrk="1" hangingPunct="1"/>
            <a:r>
              <a:rPr lang="cs-CZ" altLang="cs-CZ" sz="1800" dirty="0"/>
              <a:t>Zemědělský výroba byla velmi rozptýlená</a:t>
            </a:r>
          </a:p>
          <a:p>
            <a:pPr lvl="1" eaLnBrk="1" hangingPunct="1"/>
            <a:r>
              <a:rPr lang="cs-CZ" altLang="cs-CZ" sz="1800" dirty="0"/>
              <a:t>S nástupem dopravy se dováží více surovin – ve světě se vytváří specializované produkční oblasti (koření, káva, kakao, kaučuk…)</a:t>
            </a:r>
          </a:p>
          <a:p>
            <a:pPr lvl="1" eaLnBrk="1" hangingPunct="1"/>
            <a:r>
              <a:rPr lang="cs-CZ" altLang="cs-CZ" sz="1800" dirty="0"/>
              <a:t>Von </a:t>
            </a:r>
            <a:r>
              <a:rPr lang="cs-CZ" altLang="cs-CZ" sz="1800" dirty="0" err="1"/>
              <a:t>Thünen</a:t>
            </a:r>
            <a:endParaRPr lang="cs-CZ" altLang="cs-CZ" sz="1800" dirty="0"/>
          </a:p>
          <a:p>
            <a:pPr lvl="1" eaLnBrk="1" hangingPunct="1"/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lvl="1" eaLnBrk="1" hangingPunct="1"/>
            <a:endParaRPr lang="cs-CZ" altLang="cs-CZ" dirty="0"/>
          </a:p>
        </p:txBody>
      </p:sp>
      <p:pic>
        <p:nvPicPr>
          <p:cNvPr id="4" name="Obrázek 3" descr="vonthunen.gif">
            <a:extLst>
              <a:ext uri="{FF2B5EF4-FFF2-40B4-BE49-F238E27FC236}">
                <a16:creationId xmlns:a16="http://schemas.microsoft.com/office/drawing/2014/main" id="{6C738DB2-0928-4E85-9E9E-BB69CF51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8" y="1930400"/>
            <a:ext cx="5172889" cy="36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5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J. H. von </a:t>
            </a:r>
            <a:r>
              <a:rPr lang="cs-CZ" sz="4400" b="1" dirty="0" err="1"/>
              <a:t>Thünen</a:t>
            </a:r>
            <a:r>
              <a:rPr lang="cs-CZ" sz="4400" b="1" dirty="0"/>
              <a:t> – lokalizace zemědělské výroby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33752"/>
            <a:ext cx="9247061" cy="461929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dirty="0"/>
              <a:t>Prostorová problematika se dostává do ekonomické analýzy teprve při zkoumání ekonomiky zemědělství v souvislosti s problematikou pozemkové renty (Johann Heinrich von </a:t>
            </a:r>
            <a:r>
              <a:rPr lang="cs-CZ" sz="1600" dirty="0" err="1"/>
              <a:t>Thünen</a:t>
            </a:r>
            <a:r>
              <a:rPr lang="cs-CZ" sz="1600" dirty="0"/>
              <a:t>, 1. pol. 19. stol.)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dirty="0"/>
              <a:t>Schéma „izolovaného státu“ </a:t>
            </a:r>
            <a:r>
              <a:rPr lang="cs-CZ" sz="1600" dirty="0"/>
              <a:t>odděleného od ostatního světa a nemajícího s ním žádné vztahy: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Je uvažována úrodnost stejná pro všechny pozemky, stejné klimatické podmínky a stejné možnosti dopravy všemi směry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Dopravní náklady jsou úměrné pouze vzdálenosti a množství dopravovaných výrobků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Výrobní jednotky prodávány na jediném trhu uprostřed tj. v geografickém středu roviny a platí – </a:t>
            </a:r>
            <a:r>
              <a:rPr lang="cs-CZ" dirty="0" err="1"/>
              <a:t>li</a:t>
            </a:r>
            <a:r>
              <a:rPr lang="cs-CZ" dirty="0"/>
              <a:t> jednotná cena pro každý výrobek zní základní otázka takto: jak se uspořádá okolo daného trhu výroba aby na každém pozemku bylo dosaženo maximální renty?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dirty="0"/>
              <a:t>Kdyby se jednalo o jediný výrobek, klesala by renta se zvětšující se vzdáleností od trhu – rozdíl ceny a dopravních nákladů. Obecně je dána poloha pozemku a tím i jeho vzdálenost od trhu. Diferenciální renta závisí na: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vyráběném výrobku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ceně na trhu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dopravních nákladech</a:t>
            </a:r>
          </a:p>
        </p:txBody>
      </p:sp>
    </p:spTree>
    <p:extLst>
      <p:ext uri="{BB962C8B-B14F-4D97-AF65-F5344CB8AC3E}">
        <p14:creationId xmlns:p14="http://schemas.microsoft.com/office/powerpoint/2010/main" val="253026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J. H. von </a:t>
            </a:r>
            <a:r>
              <a:rPr lang="cs-CZ" sz="4400" b="1" dirty="0" err="1"/>
              <a:t>Thünen</a:t>
            </a:r>
            <a:r>
              <a:rPr lang="cs-CZ" sz="4400" b="1" dirty="0"/>
              <a:t> – lokalizace zemědělské výroby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033752"/>
            <a:ext cx="9247061" cy="461929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Chce-li majitel maximalizovat rentu musí vyrábět jen určitý výrobek. Jednotlivé plodiny se potom budou lokalizovat tak aby vyhověly požadavku maximální renty na každém pozemku v dané vzdálenosti od trhu. To neznamená, že by se dosáhlo maximální renty na všech pozemcích, ale jen maximalizace vzhledem k dané poloze. V tomto případě je však dosaženo maximalizace součtu všech rent v izolovaném státě.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err="1"/>
              <a:t>Thünenova</a:t>
            </a:r>
            <a:r>
              <a:rPr lang="cs-CZ" dirty="0"/>
              <a:t> teorie tedy přináší tyto závěry: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 blízkosti města se budou pěstovat produkty, které se vzhledem ke své ceně budou vyznačovat relativně velkou váhou a výrobky lehko podléhající zkáze, které nesnášejí delší dopravu z technických příčin,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se vzrůstající vzdáleností se budou postupně umisťovat takové výrobky, aby se pokud možno nezvyšoval poměr dopravních nákladů k ceně,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uspořádání výroby kolem jediného centra bude ve firmě koncentrických kruhů</a:t>
            </a:r>
          </a:p>
        </p:txBody>
      </p:sp>
    </p:spTree>
    <p:extLst>
      <p:ext uri="{BB962C8B-B14F-4D97-AF65-F5344CB8AC3E}">
        <p14:creationId xmlns:p14="http://schemas.microsoft.com/office/powerpoint/2010/main" val="64648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4. Změny ve struktuře spotřeby potravin a zemědělských surovin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Po 2. světové vojně – rostly příjmy obyvatelstva, rostla životní úroveň – změny ve spotřebě potravin – narůstá spotřeba „drahých“ surovin, tzn. hlavně živočišného původu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Zemědělství muselo reagovat větší produkcí živočišných výrobků, změny v rozmístění zemědělské výroby (obiloviny dřív pro lidi, později z 80 % jako krmivo)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60., 70. léta – růst spotřeby živočišných produktů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80., 90. léta – </a:t>
            </a:r>
            <a:r>
              <a:rPr lang="cs-CZ" sz="1800" dirty="0" err="1"/>
              <a:t>extenzifikace</a:t>
            </a:r>
            <a:r>
              <a:rPr lang="cs-CZ" sz="1800" dirty="0"/>
              <a:t>, alternativní zemědělství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Současnost – spotřeba živočišní produkce dosáhla maxima, hledí se více na kvalitu než kvantitu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5. Změny na úrovni odběratelských vztahů související se změnami v potravinářském průmyslu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Nové produkce v nejrůznější úpravě – konzervace…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Otázka, kde zpracovávat produkty – v místě produkce nebo spotřeby? – lokalizační faktory</a:t>
            </a:r>
          </a:p>
        </p:txBody>
      </p:sp>
    </p:spTree>
    <p:extLst>
      <p:ext uri="{BB962C8B-B14F-4D97-AF65-F5344CB8AC3E}">
        <p14:creationId xmlns:p14="http://schemas.microsoft.com/office/powerpoint/2010/main" val="398850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6. Doprava a poloha závodu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Vnější funkce – výměna zboží mezi producenty a spotřebiteli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Vnitřní funkce – uvnitř výrobních jednotek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Dříve jen zvířecí potahy – spotřeba omezena v určitém prostoru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Nástup moderní dopravy umožnil vznik trhu, odtrhly se produkční oblasti od spotřebních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Rozvoj </a:t>
            </a:r>
            <a:r>
              <a:rPr lang="cs-CZ" sz="2000" dirty="0" err="1"/>
              <a:t>mrazírenství</a:t>
            </a: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7. Pracovní síly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Specifické rysy – dáno charakterem práce a zaostávání zemědělské výroby za ostatními obory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Vliv mechanizace – urychlení – změny v zaměstnanosti (pokles)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Rozvojové země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Skrytá nezaměstnanosti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Vysoká zaměstnanost v zemědělství (60–80 %)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Pěstování některých plodin (čaj) umožňuje vysokou hustotu zalidnění</a:t>
            </a:r>
          </a:p>
        </p:txBody>
      </p:sp>
    </p:spTree>
    <p:extLst>
      <p:ext uri="{BB962C8B-B14F-4D97-AF65-F5344CB8AC3E}">
        <p14:creationId xmlns:p14="http://schemas.microsoft.com/office/powerpoint/2010/main" val="2644693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8. Opatření (zásahy) centrálních nebo místních státních orgánů motivované ekonomickými, politickými a jinými skutečnostmi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Některé problémy trh nevyřeší, nutný zásah státu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A) obchodní politika jednotlivých států (EU)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Celní ochrana před zahraniční konkurencí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Politika dotací – když je nadprodukce, musí se jít při vývozu pod cenu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B) obchodní politika prováděná nadstátními organizacemi na základě mezinárodních dohod sdružující významné producenty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Nadnárodní celky, které si hlídají, aby nedošlo k nadprodukci a snížení cel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GATT (liberalizace obchodu se zemědělskými surovinami) – WTO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CAIRNS – největší producenti potravin (USA, Brazílie, Kanada,…)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EU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9. Velikost, typ závodu a jeho efektivnost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Malý podnik musí hospodařit s větší intenzitou, často specializace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Velké podniky – </a:t>
            </a:r>
            <a:r>
              <a:rPr lang="cs-CZ" sz="1800" dirty="0" err="1"/>
              <a:t>extenzifikace</a:t>
            </a:r>
            <a:endParaRPr lang="cs-CZ" sz="1800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 EU – značné regionální rozdíly ve velikosti farem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8657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868213"/>
            <a:ext cx="8829275" cy="4579081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J a JZ svahy proti S svahům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Nadmořská výška rovněž ovlivňuje způsob využití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Jedná se především o možnosti a stupeň mechanizace jednotlivých operací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Nesprávné využití mechanizace na svazích (např. orba po svahu…) má za následek urychlení svahových pochodů – </a:t>
            </a:r>
            <a:r>
              <a:rPr lang="cs-CZ" sz="2000" dirty="0">
                <a:solidFill>
                  <a:schemeClr val="accent1"/>
                </a:solidFill>
              </a:rPr>
              <a:t>eroze půdy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Zejména spolu s použitím erozně  nebezpečných plodin na svazích – kukuřice, brambory…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Odnos půdy ochuzuje pole o živiny (horní část) a spláchnuté materiály ohrožují komunikace, čistotu vod v tocích a celkově zhoršují ŽP zemědělských krajin (dolní část)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Obecně platí – </a:t>
            </a:r>
            <a:r>
              <a:rPr lang="cs-CZ" sz="2000" dirty="0">
                <a:solidFill>
                  <a:schemeClr val="accent1"/>
                </a:solidFill>
              </a:rPr>
              <a:t>s rostoucím sklonem pozemků klesá výkonnost mechanických prostředků, rostou požadavky na různé jejich konstrukční úpravy a tím i jejich cena</a:t>
            </a:r>
          </a:p>
        </p:txBody>
      </p:sp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10. Mechanizace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Nahrazení ruční práce strojem, snížení výrobních nákladů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Urychlení pracovních postupů, zvýšení produktivity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Změny v rozsahu obdělávané půdy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Precizní zemědělství – zemědělské systémy, které využívají moderní technologie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11. Chemizace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Růst intenzity rostlinné výroby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Průmyslová hnojiva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Ochranné chemické prostředky – pesticidy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Herbicidy – ničí plevel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Insekticidy – ničí hmyz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Fungicidy – ničí houby a plísně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Negativní vliv přehnojování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36680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SE faktorů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5379"/>
            <a:ext cx="9247061" cy="479191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12. </a:t>
            </a:r>
            <a:r>
              <a:rPr lang="cs-CZ" sz="1800" b="1" dirty="0" err="1"/>
              <a:t>Biologizace</a:t>
            </a:r>
            <a:endParaRPr lang="cs-CZ" sz="1800" b="1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Snaha nahradit chemizaci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A) užiteční živočichové – hlavně ve sklenících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B) houby a bakterie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C) mikroorganismy a viry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D) rostliny (např. ředkev zápachem odrazuje škůdce)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E) feromony – signální látky, které negativně ovlivňují sexuální chování hmyzu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F) repelenty a reduktory – odpuzují hmyz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13. Produktivita a intenzita výroby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Ukazatelem </a:t>
            </a:r>
            <a:r>
              <a:rPr lang="cs-CZ" sz="1600" u="sng" dirty="0"/>
              <a:t>intenzity</a:t>
            </a:r>
            <a:r>
              <a:rPr lang="cs-CZ" sz="1600" dirty="0"/>
              <a:t> je hektarový výnos (produkce dosažená z jednotkové plochy)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Intenzifikace (zvýšení množství produkce z jednotky plochy) x  </a:t>
            </a:r>
            <a:r>
              <a:rPr lang="cs-CZ" sz="1600" dirty="0" err="1"/>
              <a:t>extenzifikace</a:t>
            </a:r>
            <a:endParaRPr lang="cs-CZ" sz="1600" dirty="0"/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u="sng" dirty="0"/>
              <a:t>Produktivita</a:t>
            </a:r>
            <a:r>
              <a:rPr lang="cs-CZ" sz="1600" dirty="0"/>
              <a:t> – snaha o snižování práce na jednotku plochu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Snaha států o vlastní produkci potravin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Ne každá země má dostatek půdy – intenzifikace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600" dirty="0"/>
              <a:t>Země s dostatkem půdy (USA) – </a:t>
            </a:r>
            <a:r>
              <a:rPr lang="cs-CZ" sz="1600" dirty="0" err="1"/>
              <a:t>extenzifikace</a:t>
            </a:r>
            <a:r>
              <a:rPr lang="cs-CZ" sz="1600" dirty="0"/>
              <a:t> 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6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Makroekonomické podmínky </a:t>
            </a:r>
            <a:r>
              <a:rPr lang="cs-CZ" sz="1800" dirty="0"/>
              <a:t>– hospodářská politika státu, politika sociální, …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b="1" dirty="0"/>
              <a:t>Mikroekonomické podmínky </a:t>
            </a:r>
            <a:r>
              <a:rPr lang="cs-CZ" sz="1800" dirty="0"/>
              <a:t>– působí uvnitř podniku (množství a kvalita výrobních prostředků, počet a kvalita pracovních sil, organizace podniku)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798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georeliéfu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Georeliéf výrazně ovlivňuje ZV i svojí </a:t>
            </a:r>
            <a:r>
              <a:rPr lang="cs-CZ" sz="1800" dirty="0">
                <a:solidFill>
                  <a:schemeClr val="accent1"/>
                </a:solidFill>
              </a:rPr>
              <a:t>svažitostí</a:t>
            </a:r>
            <a:r>
              <a:rPr lang="cs-CZ" sz="1800" dirty="0"/>
              <a:t>, tj. sklonem svahů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Z hlediska nasazení mechanických prostředků lze pozemky  podle sklonu rozdělit na: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pozemky se sklonem 0–12° – bez omezení, komplexní mechanizace všech pracovních operací je vyřešena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pozemky se sklonem 12–22° – omezení tahovými a stabilizačními vlastnostmi, je nutné konstruovat a používat speciální zařízení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105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Sklon svahů: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10, max. 15°, polní hospodaření je možné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20–25°, pastvinářství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do 30°, lesní hospodářství, zřídka do 35°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od 30 do 60°, vinohrady s použitím terasování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 velkou svažitostí  a nebezpečím eroze se již vyrovnaly některé národy od nejstarších dob (Čína, Japonsko, Filipíny)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Terasování pozemků na výhodných slunečních svazích (až do 2300 m n. m.)</a:t>
            </a:r>
          </a:p>
        </p:txBody>
      </p:sp>
    </p:spTree>
    <p:extLst>
      <p:ext uri="{BB962C8B-B14F-4D97-AF65-F5344CB8AC3E}">
        <p14:creationId xmlns:p14="http://schemas.microsoft.com/office/powerpoint/2010/main" val="92137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Půdní fond – </a:t>
            </a:r>
            <a:r>
              <a:rPr lang="cs-CZ" sz="1900" dirty="0">
                <a:solidFill>
                  <a:schemeClr val="accent1"/>
                </a:solidFill>
              </a:rPr>
              <a:t>základní výrobní prostředek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Půda vzniká z matečné horniny díky půdotvorným procesům, půdní poměry se mění v závislosti na povaze matečné horniny a charakteru půdotvorných procesů, které závisejí na podnebí, vegetaci atd.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 hlediska geografie zemědělství je důležitá otázka vhodnosti jednotlivých půd pro zemědělství a stupeň jejich využití pro zem. účely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Zvláštnosti půdy – </a:t>
            </a:r>
            <a:r>
              <a:rPr lang="cs-CZ" sz="1900" dirty="0">
                <a:solidFill>
                  <a:schemeClr val="accent1"/>
                </a:solidFill>
              </a:rPr>
              <a:t>nelze libovolně rozšiřovat</a:t>
            </a:r>
            <a:r>
              <a:rPr lang="cs-CZ" sz="1900" dirty="0"/>
              <a:t>, tak jako jiné výrobní prostředky, </a:t>
            </a:r>
            <a:r>
              <a:rPr lang="cs-CZ" sz="1900" dirty="0">
                <a:solidFill>
                  <a:schemeClr val="accent1"/>
                </a:solidFill>
              </a:rPr>
              <a:t>investice vkládané do půdy nevytváří nový VP</a:t>
            </a:r>
            <a:r>
              <a:rPr lang="cs-CZ" sz="1900" dirty="0"/>
              <a:t>, jen jí pouze obnovují (např. hnojením)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9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Půdy jsou složeny ze čtyř základních materiálů: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anorganické látky (alochtonní – přinesené, autochtonní – vzniklé na místě)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organické látky (neživé zbytky organizmů, živé organizmy v půdě)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voda (několika formách), nejpodstatnější je voda dostupná rostlině, schopná rozpouštět a transportovat do rostliny minerální látky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vzduch – jeho množství a složení kolísá podle stavu nakypření a přítomnosti organismů v půdě</a:t>
            </a:r>
          </a:p>
        </p:txBody>
      </p:sp>
    </p:spTree>
    <p:extLst>
      <p:ext uri="{BB962C8B-B14F-4D97-AF65-F5344CB8AC3E}">
        <p14:creationId xmlns:p14="http://schemas.microsoft.com/office/powerpoint/2010/main" val="155353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>
                <a:solidFill>
                  <a:schemeClr val="accent1"/>
                </a:solidFill>
              </a:rPr>
              <a:t>Podle zrnitostního </a:t>
            </a:r>
            <a:r>
              <a:rPr lang="cs-CZ" sz="2000" dirty="0"/>
              <a:t>složení rozlišujeme </a:t>
            </a:r>
            <a:r>
              <a:rPr lang="cs-CZ" sz="2000" dirty="0">
                <a:solidFill>
                  <a:schemeClr val="accent1"/>
                </a:solidFill>
              </a:rPr>
              <a:t>půdní druhy. </a:t>
            </a:r>
            <a:r>
              <a:rPr lang="cs-CZ" sz="2000" dirty="0"/>
              <a:t>ČSN rozlišuje celkem 7 základních druhů (třídění je dáno především procentuálním zastoupením jílnatých částic – menší než 0,01 mm).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 běžné zemědělské praxi se půdy, podle zrnitostního složení dělí na </a:t>
            </a:r>
            <a:r>
              <a:rPr lang="cs-CZ" sz="2000" dirty="0">
                <a:solidFill>
                  <a:schemeClr val="accent1"/>
                </a:solidFill>
              </a:rPr>
              <a:t>lehké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střední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těžké</a:t>
            </a:r>
            <a:r>
              <a:rPr lang="cs-CZ" sz="2000" dirty="0"/>
              <a:t> a </a:t>
            </a:r>
            <a:r>
              <a:rPr lang="cs-CZ" sz="2000" dirty="0">
                <a:solidFill>
                  <a:schemeClr val="accent1"/>
                </a:solidFill>
              </a:rPr>
              <a:t>velmi těžké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Lehké půdy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Písčité půdy (do 20 % jílnatých částic), obsahují </a:t>
            </a:r>
            <a:r>
              <a:rPr lang="cs-CZ" sz="2000" dirty="0">
                <a:solidFill>
                  <a:schemeClr val="accent1"/>
                </a:solidFill>
              </a:rPr>
              <a:t>větší množství hrubších částí, zejména písku</a:t>
            </a:r>
            <a:r>
              <a:rPr lang="cs-CZ" sz="2000" dirty="0"/>
              <a:t>. Půdy </a:t>
            </a:r>
            <a:r>
              <a:rPr lang="cs-CZ" sz="2000" dirty="0">
                <a:solidFill>
                  <a:schemeClr val="accent1"/>
                </a:solidFill>
              </a:rPr>
              <a:t>chudé na živiny</a:t>
            </a:r>
            <a:r>
              <a:rPr lang="cs-CZ" sz="2000" dirty="0"/>
              <a:t>, snadno se vysuší a rostliny na nich trpí </a:t>
            </a:r>
            <a:r>
              <a:rPr lang="cs-CZ" sz="2000" dirty="0">
                <a:solidFill>
                  <a:schemeClr val="accent1"/>
                </a:solidFill>
              </a:rPr>
              <a:t>nedostatkem vláhy</a:t>
            </a:r>
            <a:r>
              <a:rPr lang="cs-CZ" sz="2000" dirty="0"/>
              <a:t>. Snadné vyluhování živin, vyplavovány do spodních vrstev, dobře se zahřívají, ale rychle ztrácejí teplo.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Jemnější tzv. hlinité písky, jsou nejúrodnější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err="1"/>
              <a:t>Váté</a:t>
            </a:r>
            <a:r>
              <a:rPr lang="cs-CZ" sz="2000" dirty="0"/>
              <a:t> písky – jsou méně vhodné pro zemědělství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Lehké půdy se hodí jen pro některé plodiny – brambory, některé teplomilné plodiny, musí mít dostatek vláhy a být dostatečně hnojeny</a:t>
            </a:r>
          </a:p>
        </p:txBody>
      </p:sp>
    </p:spTree>
    <p:extLst>
      <p:ext uri="{BB962C8B-B14F-4D97-AF65-F5344CB8AC3E}">
        <p14:creationId xmlns:p14="http://schemas.microsoft.com/office/powerpoint/2010/main" val="37546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Střední a středně 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Obsah jílnatých částic od 20 do 45 %, od písčito-hlinitých půd až po jemnější hlinité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to půdy s výraznější převahou jemných půdních částic nad písečnými zrny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ze všech půdních druhů </a:t>
            </a:r>
            <a:r>
              <a:rPr lang="cs-CZ" dirty="0">
                <a:solidFill>
                  <a:schemeClr val="accent1"/>
                </a:solidFill>
              </a:rPr>
              <a:t>nejpříznivější vlastnosti</a:t>
            </a:r>
            <a:r>
              <a:rPr lang="cs-CZ" dirty="0"/>
              <a:t>, mají nejvhodnější poměr vody a vzduchu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Nerozbředají deštěm a při nedostatku vláhy v půdě příliš nevysychají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dobrou soudržnost a po obdělání zůstávají dlouho kypré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1"/>
                </a:solidFill>
              </a:rPr>
              <a:t>Hodí se pro pěstování většiny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Jílovito</a:t>
            </a:r>
            <a:r>
              <a:rPr lang="cs-CZ" dirty="0"/>
              <a:t>-hlinité půdy (45–60 % jílnatých částic)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Půdy tuhé, vazké a uléhavé, za vlhka se mažou, za sucha tvrdnou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Zpracovatelnost ještě není tak obtížná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Při vhodné vlhkosti se snadno obdělávají a kypří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Za sucha se hroudy dají rozdrobit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vhodné pro obiloviny i jiné plodiny</a:t>
            </a:r>
          </a:p>
        </p:txBody>
      </p:sp>
    </p:spTree>
    <p:extLst>
      <p:ext uri="{BB962C8B-B14F-4D97-AF65-F5344CB8AC3E}">
        <p14:creationId xmlns:p14="http://schemas.microsoft.com/office/powerpoint/2010/main" val="23840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Vliv půdy na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Velmi těžké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Jílovité půdy (60–75 % jílnatých částic)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Obsahují největší množství jílnatých a koloidních částic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Mají velkou soudržnost, značnou vodní kapacitu a silnou sorpční schopnost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Vyznačují se malou </a:t>
            </a:r>
            <a:r>
              <a:rPr lang="cs-CZ" dirty="0" err="1"/>
              <a:t>provzdušněností</a:t>
            </a:r>
            <a:endParaRPr lang="cs-CZ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málo propustné, snadno se zavlažují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Při vysýchání se na jejich povrchu tvoří kůra, která praská a tvoří se v ní trhliny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Rozklad organických látek v nich probíhá pomalu, jsou biologicky méně činné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Lze je ovšem zúrodnit příslušnými agrotechnickými zásahy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Hodí se pro pěstování kukuřice, řepy a daří se i pšenici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Kamenité půdy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Představují zvláštní skupinu, která je rozšířena především ve vyšších polohách, obsahují více než 80 % hrubozrnné drtě a kamení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Možné využít jen pro pěstování málo náročných plodin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Jen tehdy obsahují-li alespoň 15 % jemných částic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Jsou velmi chudé na živiny, dobře propustné a vzdušné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Biologická činnost je v nich velmi slabá</a:t>
            </a:r>
          </a:p>
        </p:txBody>
      </p:sp>
    </p:spTree>
    <p:extLst>
      <p:ext uri="{BB962C8B-B14F-4D97-AF65-F5344CB8AC3E}">
        <p14:creationId xmlns:p14="http://schemas.microsoft.com/office/powerpoint/2010/main" val="402581798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4260</Words>
  <Application>Microsoft Office PowerPoint</Application>
  <PresentationFormat>Širokouhlá</PresentationFormat>
  <Paragraphs>402</Paragraphs>
  <Slides>41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8" baseType="lpstr">
      <vt:lpstr>Arial</vt:lpstr>
      <vt:lpstr>Calibri</vt:lpstr>
      <vt:lpstr>Trebuchet MS</vt:lpstr>
      <vt:lpstr>Wingdings</vt:lpstr>
      <vt:lpstr>Wingdings 2</vt:lpstr>
      <vt:lpstr>Wingdings 3</vt:lpstr>
      <vt:lpstr>Fazeta</vt:lpstr>
      <vt:lpstr>Lokalizační faktory zemědělství</vt:lpstr>
      <vt:lpstr>Lokalizační faktory zemědělství</vt:lpstr>
      <vt:lpstr>Vliv georeliéfu na zemědělství</vt:lpstr>
      <vt:lpstr>Vliv georeliéfu na zemědělství</vt:lpstr>
      <vt:lpstr>Vliv georeliéfu na zemědělství</vt:lpstr>
      <vt:lpstr>Vliv půdy na zemědělství</vt:lpstr>
      <vt:lpstr>Vliv půdy na zemědělství</vt:lpstr>
      <vt:lpstr>Vliv půdy na zemědělství</vt:lpstr>
      <vt:lpstr>Vliv půdy na zemědělství</vt:lpstr>
      <vt:lpstr>Vliv půdy na zemědělství</vt:lpstr>
      <vt:lpstr>Prezentácia programu PowerPoint</vt:lpstr>
      <vt:lpstr>Vliv půdy na zemědělství</vt:lpstr>
      <vt:lpstr>Vliv půdy na zemědělství</vt:lpstr>
      <vt:lpstr>Prezentácia programu PowerPoint</vt:lpstr>
      <vt:lpstr>Vliv půdy na zemědělství</vt:lpstr>
      <vt:lpstr>Vliv půdy na zemědělství</vt:lpstr>
      <vt:lpstr>Prezentácia programu PowerPoint</vt:lpstr>
      <vt:lpstr>Vliv půdy na zemědělství</vt:lpstr>
      <vt:lpstr>Vliv půdy na zemědělství</vt:lpstr>
      <vt:lpstr>Prezentácia programu PowerPoint</vt:lpstr>
      <vt:lpstr>Vliv půdy na zemědělství</vt:lpstr>
      <vt:lpstr>Vliv půdy na zemědělství</vt:lpstr>
      <vt:lpstr>Prezentácia programu PowerPoint</vt:lpstr>
      <vt:lpstr>Vliv klimatu na zemědělství</vt:lpstr>
      <vt:lpstr>Prezentácia programu PowerPoint</vt:lpstr>
      <vt:lpstr>Vliv klimatu na zemědělství</vt:lpstr>
      <vt:lpstr>Vliv světla na zemědělství</vt:lpstr>
      <vt:lpstr>Vliv vody na zemědělství</vt:lpstr>
      <vt:lpstr>Vliv vody na zemědělství</vt:lpstr>
      <vt:lpstr>Vliv dalších faktorů na zemědělství</vt:lpstr>
      <vt:lpstr>Vliv dalších faktorů na zemědělství</vt:lpstr>
      <vt:lpstr>Vliv SE faktorů na zemědělství</vt:lpstr>
      <vt:lpstr>Vliv SE faktorů na zemědělství</vt:lpstr>
      <vt:lpstr>Vliv SE faktorů na zemědělství</vt:lpstr>
      <vt:lpstr>J. H. von Thünen – lokalizace zemědělské výroby</vt:lpstr>
      <vt:lpstr>J. H. von Thünen – lokalizace zemědělské výroby</vt:lpstr>
      <vt:lpstr>Vliv SE faktorů na zemědělství</vt:lpstr>
      <vt:lpstr>Vliv SE faktorů na zemědělství</vt:lpstr>
      <vt:lpstr>Vliv SE faktorů na zemědělství</vt:lpstr>
      <vt:lpstr>Vliv SE faktorů na zemědělství</vt:lpstr>
      <vt:lpstr>Vliv SE faktorů na zemědělství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Jozef Lopuch</cp:lastModifiedBy>
  <cp:revision>31</cp:revision>
  <dcterms:created xsi:type="dcterms:W3CDTF">2022-03-17T21:18:55Z</dcterms:created>
  <dcterms:modified xsi:type="dcterms:W3CDTF">2022-04-04T18:35:17Z</dcterms:modified>
</cp:coreProperties>
</file>