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286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72" r:id="rId12"/>
    <p:sldId id="373" r:id="rId13"/>
    <p:sldId id="374" r:id="rId14"/>
    <p:sldId id="375" r:id="rId15"/>
    <p:sldId id="379" r:id="rId16"/>
    <p:sldId id="380" r:id="rId17"/>
    <p:sldId id="381" r:id="rId18"/>
    <p:sldId id="378" r:id="rId19"/>
    <p:sldId id="382" r:id="rId20"/>
    <p:sldId id="383" r:id="rId21"/>
    <p:sldId id="384" r:id="rId22"/>
    <p:sldId id="351" r:id="rId23"/>
    <p:sldId id="385" r:id="rId24"/>
    <p:sldId id="336" r:id="rId25"/>
    <p:sldId id="332" r:id="rId26"/>
    <p:sldId id="335" r:id="rId27"/>
    <p:sldId id="37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54" autoAdjust="0"/>
  </p:normalViewPr>
  <p:slideViewPr>
    <p:cSldViewPr snapToGrid="0">
      <p:cViewPr varScale="1">
        <p:scale>
          <a:sx n="119" d="100"/>
          <a:sy n="119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E70E6-1D7E-4308-88BA-A01775AB4098}" type="datetimeFigureOut">
              <a:rPr lang="cs-CZ" smtClean="0"/>
              <a:t>02.05.2022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BFC09-4400-47FE-A35C-ACB9FD7A91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306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8E0BD-277A-4F83-BCB2-66350658A6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Společná zemědělská politika EU,</a:t>
            </a:r>
            <a:br>
              <a:rPr lang="cs-CZ" b="1" dirty="0"/>
            </a:br>
            <a:r>
              <a:rPr lang="cs-CZ" b="1" dirty="0"/>
              <a:t>Zemědělská politika ČR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FCE63C7-A647-41C8-BFCF-6734184FE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ZE0116 GEOGRAFIE VÝROBNÍ SFÉRY</a:t>
            </a:r>
          </a:p>
        </p:txBody>
      </p:sp>
      <p:pic>
        <p:nvPicPr>
          <p:cNvPr id="4" name="Picture 5" descr="800px-Flag_of_the_Czech_Republic_svg">
            <a:extLst>
              <a:ext uri="{FF2B5EF4-FFF2-40B4-BE49-F238E27FC236}">
                <a16:creationId xmlns:a16="http://schemas.microsoft.com/office/drawing/2014/main" id="{C83935F5-5F4C-4C46-B0D7-801EA5C05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259" y="3296403"/>
            <a:ext cx="8112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800px-Flag_of_Europe_svg">
            <a:extLst>
              <a:ext uri="{FF2B5EF4-FFF2-40B4-BE49-F238E27FC236}">
                <a16:creationId xmlns:a16="http://schemas.microsoft.com/office/drawing/2014/main" id="{76EB53AB-FDE0-437A-9BBA-9A771DF92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797" y="2471209"/>
            <a:ext cx="8286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778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0241"/>
          </a:xfrm>
        </p:spPr>
        <p:txBody>
          <a:bodyPr>
            <a:normAutofit/>
          </a:bodyPr>
          <a:lstStyle/>
          <a:p>
            <a:r>
              <a:rPr lang="cs-CZ" sz="4400" b="1" dirty="0"/>
              <a:t>SZP EU 2014-2020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069432"/>
            <a:ext cx="8675215" cy="4377862"/>
          </a:xfrm>
        </p:spPr>
        <p:txBody>
          <a:bodyPr>
            <a:noAutofit/>
          </a:bodyPr>
          <a:lstStyle/>
          <a:p>
            <a:r>
              <a:rPr lang="cs-CZ" sz="2000" dirty="0"/>
              <a:t>Zvyšování konkurenceschopnosti</a:t>
            </a:r>
          </a:p>
          <a:p>
            <a:r>
              <a:rPr lang="cs-CZ" sz="2000" dirty="0"/>
              <a:t>Postupné sbližování úrovně přímých plateb</a:t>
            </a:r>
          </a:p>
          <a:p>
            <a:r>
              <a:rPr lang="cs-CZ" sz="2000" dirty="0" err="1"/>
              <a:t>Zastropování</a:t>
            </a:r>
            <a:r>
              <a:rPr lang="cs-CZ" sz="2000" dirty="0"/>
              <a:t> neboli </a:t>
            </a:r>
            <a:r>
              <a:rPr lang="cs-CZ" sz="2000" dirty="0" err="1"/>
              <a:t>capping</a:t>
            </a:r>
            <a:endParaRPr lang="cs-CZ" sz="2000" dirty="0"/>
          </a:p>
          <a:p>
            <a:r>
              <a:rPr lang="cs-CZ" sz="2000" dirty="0"/>
              <a:t>Zelená složka neboli </a:t>
            </a:r>
            <a:r>
              <a:rPr lang="cs-CZ" sz="2000" dirty="0" err="1"/>
              <a:t>greening</a:t>
            </a:r>
            <a:endParaRPr lang="cs-CZ" sz="2000" dirty="0"/>
          </a:p>
          <a:p>
            <a:r>
              <a:rPr lang="cs-CZ" sz="2000" dirty="0"/>
              <a:t>Platby pro znevýhodněné oblasti (LFA platby – ČR / ANC)</a:t>
            </a:r>
          </a:p>
          <a:p>
            <a:r>
              <a:rPr lang="cs-CZ" sz="2000" dirty="0"/>
              <a:t>Podpory pro aktivní zemědělce, pro drobné zemědělce a mladé farmáře </a:t>
            </a:r>
          </a:p>
          <a:p>
            <a:r>
              <a:rPr lang="cs-CZ" sz="2000" dirty="0"/>
              <a:t>Platby vázané k produkci zvláště citlivých komodit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944262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DC9543D5-1E0D-4BC3-89EB-A521EF865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62" y="1223462"/>
            <a:ext cx="7667625" cy="461962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0BAF691-A949-48A1-89BC-FD8068176154}"/>
              </a:ext>
            </a:extLst>
          </p:cNvPr>
          <p:cNvSpPr txBox="1"/>
          <p:nvPr/>
        </p:nvSpPr>
        <p:spPr>
          <a:xfrm>
            <a:off x="1991580" y="6052267"/>
            <a:ext cx="58910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http://cmszp.cz/content/uploads/2015/11/Perglerov%C3%A1-LFA-od-roku-2018-ANC.pdf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5536DF33-48C0-4B03-ACCF-A90EDC33E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662" y="404664"/>
            <a:ext cx="79486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000" b="1" dirty="0">
                <a:solidFill>
                  <a:schemeClr val="accent1"/>
                </a:solidFill>
                <a:latin typeface="+mj-lt"/>
              </a:rPr>
              <a:t>ANC </a:t>
            </a:r>
            <a:r>
              <a:rPr lang="cs-CZ" altLang="cs-CZ" sz="1600" b="1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cs-CZ" sz="1600" b="1" dirty="0">
                <a:solidFill>
                  <a:schemeClr val="accent1"/>
                </a:solidFill>
                <a:latin typeface="+mj-lt"/>
              </a:rPr>
              <a:t>Oblasti s přírodními nebo jinými zvláštními omezeními od r. 2018)</a:t>
            </a:r>
            <a:endParaRPr lang="cs-CZ" altLang="cs-CZ" sz="16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4874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cs-CZ" b="1">
                <a:solidFill>
                  <a:schemeClr val="bg1"/>
                </a:solidFill>
              </a:rPr>
              <a:t>SZP EU po 2020</a:t>
            </a:r>
            <a:endParaRPr lang="sk-SK">
              <a:solidFill>
                <a:schemeClr val="bg1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89"/>
            <a:ext cx="3973943" cy="4053944"/>
          </a:xfrm>
        </p:spPr>
        <p:txBody>
          <a:bodyPr>
            <a:normAutofit fontScale="92500" lnSpcReduction="10000"/>
          </a:bodyPr>
          <a:lstStyle/>
          <a:p>
            <a:r>
              <a:rPr lang="cs-CZ" b="0" i="0" dirty="0">
                <a:solidFill>
                  <a:schemeClr val="bg1"/>
                </a:solidFill>
                <a:effectLst/>
                <a:latin typeface="+mj-lt"/>
              </a:rPr>
              <a:t>Nová SZP by měla zohledňovat </a:t>
            </a:r>
            <a:r>
              <a:rPr lang="cs-CZ" i="0" dirty="0">
                <a:solidFill>
                  <a:schemeClr val="bg1"/>
                </a:solidFill>
                <a:effectLst/>
                <a:latin typeface="+mj-lt"/>
              </a:rPr>
              <a:t>ekologii</a:t>
            </a:r>
            <a:r>
              <a:rPr lang="cs-CZ" b="0" i="0" dirty="0">
                <a:solidFill>
                  <a:schemeClr val="bg1"/>
                </a:solidFill>
                <a:effectLst/>
                <a:latin typeface="+mj-lt"/>
              </a:rPr>
              <a:t> a vést k udržitelnosti zemědělství (eko-schémata).</a:t>
            </a:r>
            <a:endParaRPr lang="cs-CZ" b="0" i="0" baseline="30000" dirty="0">
              <a:solidFill>
                <a:schemeClr val="bg1"/>
              </a:solidFill>
              <a:effectLst/>
              <a:latin typeface="+mj-lt"/>
            </a:endParaRPr>
          </a:p>
          <a:p>
            <a:r>
              <a:rPr lang="cs-CZ" b="0" i="0" dirty="0" err="1">
                <a:solidFill>
                  <a:schemeClr val="bg1"/>
                </a:solidFill>
                <a:effectLst/>
                <a:latin typeface="+mj-lt"/>
              </a:rPr>
              <a:t>zastropování</a:t>
            </a:r>
            <a:r>
              <a:rPr lang="cs-CZ" b="0" i="0" dirty="0">
                <a:solidFill>
                  <a:schemeClr val="bg1"/>
                </a:solidFill>
                <a:effectLst/>
                <a:latin typeface="+mj-lt"/>
              </a:rPr>
              <a:t> evropských dotací a hlavně vytvoření rejstříku konečných beneficientů</a:t>
            </a:r>
          </a:p>
          <a:p>
            <a:r>
              <a:rPr lang="cs-CZ" b="0" i="0" dirty="0">
                <a:solidFill>
                  <a:schemeClr val="bg1"/>
                </a:solidFill>
                <a:effectLst/>
                <a:latin typeface="+mj-lt"/>
              </a:rPr>
              <a:t>transparentnější vyplácení dotací - Žádný majitel zemědělského koncernu by podle schváleného návrhu nemohl dostat více než 500 tisíc eur na přímých dotacích a jeden milion eur na investičních dotacích</a:t>
            </a:r>
          </a:p>
          <a:p>
            <a:r>
              <a:rPr lang="cs-CZ" altLang="cs-CZ" dirty="0">
                <a:solidFill>
                  <a:schemeClr val="bg1"/>
                </a:solidFill>
                <a:latin typeface="+mj-lt"/>
              </a:rPr>
              <a:t>https://www.consilium.europa.eu/en/infographics/cap-reform/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54BD380-B5DB-4986-936D-DC6E7AAAC3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51" r="10154"/>
          <a:stretch/>
        </p:blipFill>
        <p:spPr>
          <a:xfrm>
            <a:off x="6224014" y="972608"/>
            <a:ext cx="4887473" cy="4900269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C476D42-2DCB-4A08-B90A-2FE9C5D4D3DB}"/>
              </a:ext>
            </a:extLst>
          </p:cNvPr>
          <p:cNvSpPr txBox="1"/>
          <p:nvPr/>
        </p:nvSpPr>
        <p:spPr>
          <a:xfrm>
            <a:off x="6289271" y="6014478"/>
            <a:ext cx="38009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https://www.consilium.europa.eu/media/36986/1811_cap_reform_objectives_4_thumb.jpg</a:t>
            </a:r>
          </a:p>
        </p:txBody>
      </p:sp>
    </p:spTree>
    <p:extLst>
      <p:ext uri="{BB962C8B-B14F-4D97-AF65-F5344CB8AC3E}">
        <p14:creationId xmlns:p14="http://schemas.microsoft.com/office/powerpoint/2010/main" val="1099295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0241"/>
          </a:xfrm>
        </p:spPr>
        <p:txBody>
          <a:bodyPr>
            <a:normAutofit/>
          </a:bodyPr>
          <a:lstStyle/>
          <a:p>
            <a:r>
              <a:rPr lang="cs-CZ" sz="4400" b="1" dirty="0"/>
              <a:t>SZP EU po 2020</a:t>
            </a:r>
            <a:endParaRPr lang="sk-SK" sz="44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5F5B5E7-3635-40F5-8044-CBAE3427C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98" y="1327916"/>
            <a:ext cx="7159752" cy="506216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4BC41B6-F3DE-4F9F-95AB-0D9C36A0D47E}"/>
              </a:ext>
            </a:extLst>
          </p:cNvPr>
          <p:cNvSpPr txBox="1"/>
          <p:nvPr/>
        </p:nvSpPr>
        <p:spPr>
          <a:xfrm>
            <a:off x="1801479" y="5990155"/>
            <a:ext cx="61055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https://www.fertilizerseurope.com/agriculture-environment/cap-post-2020/</a:t>
            </a:r>
          </a:p>
        </p:txBody>
      </p:sp>
    </p:spTree>
    <p:extLst>
      <p:ext uri="{BB962C8B-B14F-4D97-AF65-F5344CB8AC3E}">
        <p14:creationId xmlns:p14="http://schemas.microsoft.com/office/powerpoint/2010/main" val="3636306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0241"/>
          </a:xfrm>
        </p:spPr>
        <p:txBody>
          <a:bodyPr>
            <a:normAutofit/>
          </a:bodyPr>
          <a:lstStyle/>
          <a:p>
            <a:r>
              <a:rPr lang="cs-CZ" sz="4400" b="1" dirty="0"/>
              <a:t>Zemědělská politika ČR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069432"/>
            <a:ext cx="8675215" cy="437786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Česká zemědělská politika se pohybuje v mantinelech SZP i v mantinelech vnitřní povahy: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/>
              <a:t>kolektivizace má dodnes za následek, že převažují velcí producenti (na rozdíl např. od Polska) nad tzv. rodinnými farmami (typické pro řadu zemí EU), kterým nahrává současný systém podpor SZP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/>
              <a:t>industrializace a modernizace daly zemědělské výrobě poměrně vysokou efektivitu a podílejí se do určité míry i na její konkurenceschopnosti, kterou prokázalo otevření tržních bariér v 90. letech.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E29CB37-2BBC-426C-BBD8-05D4CAA99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736" y="133732"/>
            <a:ext cx="14033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711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0241"/>
          </a:xfrm>
        </p:spPr>
        <p:txBody>
          <a:bodyPr>
            <a:noAutofit/>
          </a:bodyPr>
          <a:lstStyle/>
          <a:p>
            <a:r>
              <a:rPr lang="cs-CZ" b="1" dirty="0"/>
              <a:t>Koncepce agrární politiky ČR na období po vstupu do EU (2004 - 2013)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069432"/>
            <a:ext cx="8675215" cy="437786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dirty="0"/>
              <a:t>Koncepce reagovala na potřebu odstartování </a:t>
            </a:r>
            <a:r>
              <a:rPr lang="cs-CZ" altLang="cs-CZ" b="1" dirty="0"/>
              <a:t>přeorientování zemědělské politiky ČR</a:t>
            </a:r>
            <a:r>
              <a:rPr lang="cs-CZ" altLang="cs-CZ" dirty="0"/>
              <a:t> v souladu s celosvětovými a evropskými trendy a s naléhavostí domácích problémů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/>
              <a:t>Posílení environmentálních, sociálních a ekonomických principů </a:t>
            </a:r>
            <a:r>
              <a:rPr lang="cs-CZ" altLang="cs-CZ" sz="1800" dirty="0"/>
              <a:t>trvale udržitelného českého zemědělství, při zohlednění jeho specifických podmínek a problémů jako důsledků dlouhodobě uplatňované zemědělské politiky více zaměřené na podporu velkovýrobního industriálního zemědělství a jeho sociální stability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/>
              <a:t>Konkurenceschopnost českého zemědělství </a:t>
            </a:r>
            <a:r>
              <a:rPr lang="cs-CZ" altLang="cs-CZ" sz="1800" dirty="0"/>
              <a:t>při pokračující globalizaci je koncepčně stimulována do produkce, která zohledňuje stále sílící požadavky spotřebitelů na bezpečnost potravin a na environmentální a k pohodě zvířat přihlížející způsoby výroby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/>
              <a:t>Koncepce vytváří předpoklady, aby se zemědělství </a:t>
            </a:r>
            <a:r>
              <a:rPr lang="cs-CZ" altLang="cs-CZ" sz="1800" b="1" dirty="0"/>
              <a:t>stalo integrální součástí a páteří rozvoje venkovských oblastí </a:t>
            </a:r>
            <a:r>
              <a:rPr lang="cs-CZ" altLang="cs-CZ" sz="1800" dirty="0"/>
              <a:t>a zlepšování kvality života venkovské populace, včetně podmínek pro diverzifikaci činností zemědělských podniků podle místních podmínek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dirty="0"/>
              <a:t>Kompatibilní s principy a opatřeními SZP EU a s dalšími opatřeními EU ve vztahu k zemědělství, bezpečnosti potravin, životnímu prostředí a rozvoji venkova</a:t>
            </a:r>
          </a:p>
        </p:txBody>
      </p:sp>
    </p:spTree>
    <p:extLst>
      <p:ext uri="{BB962C8B-B14F-4D97-AF65-F5344CB8AC3E}">
        <p14:creationId xmlns:p14="http://schemas.microsoft.com/office/powerpoint/2010/main" val="2308367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0241"/>
          </a:xfrm>
        </p:spPr>
        <p:txBody>
          <a:bodyPr>
            <a:noAutofit/>
          </a:bodyPr>
          <a:lstStyle/>
          <a:p>
            <a:r>
              <a:rPr lang="cs-CZ" b="1" dirty="0"/>
              <a:t>Využití nástrojů podpory a dotačních titulů EU a ČR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069432"/>
            <a:ext cx="8675215" cy="437786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100" dirty="0"/>
              <a:t>Zemědělství je podporováno řadou programů ze zdrojů ČR a EU, finanční podporu ze zdrojů EU mohli čeští zemědělci využívat již před vstupem ČR do EU z tzv. předstupních programů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/>
              <a:t>Každý nástroj podpory, dotační titul, program, opatření byl a je koncipován pro určité časové období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/>
              <a:t>Podle chronologického hlediska a charakteru jejich základní struktury se rozdělují programy do dvou základních skupin:</a:t>
            </a:r>
            <a:endParaRPr lang="cs-CZ" altLang="cs-CZ" sz="2100" b="1" dirty="0"/>
          </a:p>
          <a:p>
            <a:pPr lvl="1" eaLnBrk="1" hangingPunct="1">
              <a:lnSpc>
                <a:spcPct val="80000"/>
              </a:lnSpc>
            </a:pPr>
            <a:r>
              <a:rPr lang="cs-CZ" altLang="cs-CZ" sz="1700" b="1" dirty="0"/>
              <a:t>Programy zaměřené na investice do zemědělství</a:t>
            </a:r>
            <a:r>
              <a:rPr lang="cs-CZ" altLang="cs-CZ" sz="1700" dirty="0"/>
              <a:t> (investiční projekty)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700" b="1" dirty="0"/>
              <a:t>Přímé platby a platby vztažené na plochu </a:t>
            </a:r>
            <a:r>
              <a:rPr lang="cs-CZ" altLang="cs-CZ" sz="1700" dirty="0"/>
              <a:t>(neinvestiční programy)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1700" i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/>
              <a:t>+ Národní podpora</a:t>
            </a:r>
          </a:p>
        </p:txBody>
      </p:sp>
    </p:spTree>
    <p:extLst>
      <p:ext uri="{BB962C8B-B14F-4D97-AF65-F5344CB8AC3E}">
        <p14:creationId xmlns:p14="http://schemas.microsoft.com/office/powerpoint/2010/main" val="1477998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0241"/>
          </a:xfrm>
        </p:spPr>
        <p:txBody>
          <a:bodyPr>
            <a:noAutofit/>
          </a:bodyPr>
          <a:lstStyle/>
          <a:p>
            <a:r>
              <a:rPr lang="cs-CZ" b="1" dirty="0"/>
              <a:t>Programy zaměřené na investice do zemědělství (investiční projekty)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069432"/>
            <a:ext cx="8675215" cy="437786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Před vstupem ČR do EU byly investice do zemědělství podporovány ze dvou základních zdrojů: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/>
              <a:t>z prostředků </a:t>
            </a:r>
            <a:r>
              <a:rPr lang="cs-CZ" altLang="cs-CZ" sz="2000" b="1" dirty="0"/>
              <a:t>PGRLF </a:t>
            </a:r>
            <a:r>
              <a:rPr lang="cs-CZ" altLang="cs-CZ" sz="2000" dirty="0"/>
              <a:t>(Podpůrní a garanční rolnický a lesnický fond)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/>
              <a:t>z programu </a:t>
            </a:r>
            <a:r>
              <a:rPr lang="cs-CZ" altLang="cs-CZ" sz="2000" b="1" dirty="0"/>
              <a:t>SAPARD</a:t>
            </a:r>
            <a:r>
              <a:rPr lang="cs-CZ" altLang="cs-CZ" sz="2000" dirty="0"/>
              <a:t> = předvstupní fond EU, který měl pomoci zvýšit konkurenceschopnost českého zemědělství a naučit české zemědělce využívat finanční prostředky EU na tyto účely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/>
              <a:t>po přistoupení do EU byl v ČR program SAPARD nahrazen </a:t>
            </a:r>
            <a:r>
              <a:rPr lang="cs-CZ" altLang="cs-CZ" sz="2000" b="1" dirty="0"/>
              <a:t>OP Zemědělství</a:t>
            </a:r>
            <a:r>
              <a:rPr lang="cs-CZ" altLang="cs-CZ" sz="2000" dirty="0"/>
              <a:t> (2004–2006)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/>
              <a:t>2007 – 2013: </a:t>
            </a:r>
            <a:r>
              <a:rPr lang="cs-CZ" altLang="cs-CZ" sz="2000" b="1" dirty="0"/>
              <a:t>Program rozvoje venkova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000" dirty="0"/>
              <a:t>Financován z nově vytvořeného Evropského zemědělského fondu pro rozvoj venkova – EAFRD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/>
              <a:t>2014 – 2020: </a:t>
            </a:r>
            <a:r>
              <a:rPr lang="cs-CZ" altLang="cs-CZ" sz="2000" b="1" dirty="0"/>
              <a:t>Program rozvoje venkova</a:t>
            </a:r>
          </a:p>
          <a:p>
            <a:pPr lvl="2">
              <a:lnSpc>
                <a:spcPct val="90000"/>
              </a:lnSpc>
            </a:pPr>
            <a:r>
              <a:rPr lang="cs-CZ" altLang="cs-CZ" sz="1800" dirty="0"/>
              <a:t>https://eagri.cz/public/web/mze/dotace/program-rozvoje-venkova-na-obdobi-2014/</a:t>
            </a:r>
          </a:p>
          <a:p>
            <a:pPr lvl="2" eaLnBrk="1" hangingPunct="1">
              <a:lnSpc>
                <a:spcPct val="90000"/>
              </a:lnSpc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330151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C89A952-AE35-4CF7-AD96-E3C7D08D5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7000"/>
            <a:ext cx="9144000" cy="64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43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84997E9-AAA5-4448-A1F2-813B185A6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41" y="302629"/>
            <a:ext cx="8502978" cy="638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285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0241"/>
          </a:xfrm>
        </p:spPr>
        <p:txBody>
          <a:bodyPr>
            <a:normAutofit/>
          </a:bodyPr>
          <a:lstStyle/>
          <a:p>
            <a:r>
              <a:rPr lang="cs-CZ" sz="4400" b="1" dirty="0"/>
              <a:t>Historie SZP EU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069432"/>
            <a:ext cx="8675215" cy="437786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Kořeny SZP v 50. letech 20. století v Západní Evropě, která měla po válce nevýkonné a ochromené zemědělství s nejistými dodávkami potravin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Zpočátku v rámci SZP kladen důraz na: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/>
              <a:t>podporu vyšší zemědělské produkce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/>
              <a:t>stálou dostupnost potravin spotřebitelům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/>
              <a:t>životaschopnost zemědělství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SZP nabízela zemědělcům subvence a systémy garantování vysokých cen, udělovala pobídky pro vyšší produkci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E4387295-ADBD-431E-80CE-E2CE13E95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547" y="219075"/>
            <a:ext cx="2651168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187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0241"/>
          </a:xfrm>
        </p:spPr>
        <p:txBody>
          <a:bodyPr>
            <a:noAutofit/>
          </a:bodyPr>
          <a:lstStyle/>
          <a:p>
            <a:r>
              <a:rPr lang="cs-CZ" b="1" dirty="0"/>
              <a:t>Venkov jako nedílná součást zemědělské politiky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069432"/>
            <a:ext cx="8675215" cy="4377862"/>
          </a:xfrm>
        </p:spPr>
        <p:txBody>
          <a:bodyPr>
            <a:noAutofit/>
          </a:bodyPr>
          <a:lstStyle/>
          <a:p>
            <a:r>
              <a:rPr lang="cs-CZ" altLang="cs-CZ" sz="2000" dirty="0"/>
              <a:t>Venkovské oblasti představují 91 % území 27 členských států Evropské unie a jsou domovem více než 56 % jejích obyvatel, což z rozvoje venkova činí politiku prvořadého významu</a:t>
            </a:r>
          </a:p>
          <a:p>
            <a:r>
              <a:rPr lang="cs-CZ" altLang="cs-CZ" sz="2000" dirty="0"/>
              <a:t>V České republice zaujímá venkov téměř 90 % obcí, tři čtvrtiny rozlohy území, avšak pouze zhruba čtvrtinu obyvatel</a:t>
            </a:r>
          </a:p>
          <a:p>
            <a:endParaRPr lang="cs-CZ" altLang="cs-CZ" sz="2000" dirty="0"/>
          </a:p>
          <a:p>
            <a:pPr algn="just" eaLnBrk="1" hangingPunct="1"/>
            <a:r>
              <a:rPr lang="cs-CZ" altLang="cs-CZ" sz="2000" b="1" dirty="0">
                <a:cs typeface="Arial" panose="020B0604020202020204" pitchFamily="34" charset="0"/>
              </a:rPr>
              <a:t>Má být venkovská politika součástí regionálního rozvoje nebo ne?</a:t>
            </a:r>
          </a:p>
        </p:txBody>
      </p:sp>
    </p:spTree>
    <p:extLst>
      <p:ext uri="{BB962C8B-B14F-4D97-AF65-F5344CB8AC3E}">
        <p14:creationId xmlns:p14="http://schemas.microsoft.com/office/powerpoint/2010/main" val="2036106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ulka 22">
            <a:extLst>
              <a:ext uri="{FF2B5EF4-FFF2-40B4-BE49-F238E27FC236}">
                <a16:creationId xmlns:a16="http://schemas.microsoft.com/office/drawing/2014/main" id="{8FC71CAC-37C7-4543-BC11-E1FE4C1E7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694605"/>
              </p:ext>
            </p:extLst>
          </p:nvPr>
        </p:nvGraphicFramePr>
        <p:xfrm>
          <a:off x="1012979" y="1637465"/>
          <a:ext cx="8208911" cy="4584680"/>
        </p:xfrm>
        <a:graphic>
          <a:graphicData uri="http://schemas.openxmlformats.org/drawingml/2006/table">
            <a:tbl>
              <a:tblPr/>
              <a:tblGrid>
                <a:gridCol w="1009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7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2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4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Starý přístup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Nový přístup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5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Cíle</a:t>
                      </a:r>
                    </a:p>
                  </a:txBody>
                  <a:tcPr marL="68582" marR="6858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Rovnoměrné rozdělení, příjmy zemědělců, konkurenceschopnost zemědělství</a:t>
                      </a:r>
                    </a:p>
                  </a:txBody>
                  <a:tcPr marL="68582" marR="6858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Konkurenceschopnost venkovských oblastí, zhodnocení místních aktiv, využití nevyužívaných zdrojů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6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Hlavní cílové sektory</a:t>
                      </a:r>
                    </a:p>
                  </a:txBody>
                  <a:tcPr marL="68582" marR="6858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Zemědělství</a:t>
                      </a:r>
                    </a:p>
                  </a:txBody>
                  <a:tcPr marL="68582" marR="6858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Různé sektory venkovské ekonomiky (např. venkovská turistika, zpracovatelský průmysl, informační a komunikační technologie)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Nástroje</a:t>
                      </a:r>
                    </a:p>
                  </a:txBody>
                  <a:tcPr marL="68582" marR="6858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Podpory (subvence)</a:t>
                      </a:r>
                    </a:p>
                  </a:txBody>
                  <a:tcPr marL="68582" marR="6858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Investice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5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Klíčoví aktéři</a:t>
                      </a:r>
                    </a:p>
                  </a:txBody>
                  <a:tcPr marL="68582" marR="6858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Národní vlády, zemědělci</a:t>
                      </a:r>
                    </a:p>
                  </a:txBody>
                  <a:tcPr marL="68582" marR="6858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Všechny úrovně veřejné správy (nadnárodní, národní, regionální a místní), různí aktéři z veřejného i soukromého sektoru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délník 23">
            <a:extLst>
              <a:ext uri="{FF2B5EF4-FFF2-40B4-BE49-F238E27FC236}">
                <a16:creationId xmlns:a16="http://schemas.microsoft.com/office/drawing/2014/main" id="{ADF0F56A-DAD6-40E4-A180-18B594BB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979" y="635855"/>
            <a:ext cx="8713788" cy="70173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2200" b="1" dirty="0">
                <a:solidFill>
                  <a:srgbClr val="000000"/>
                </a:solidFill>
                <a:latin typeface="Arial" charset="0"/>
              </a:rPr>
              <a:t>Dlouhodobý vývoj změny paradigma v pojetí rozvoje venkova</a:t>
            </a:r>
          </a:p>
          <a:p>
            <a:pPr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2200" dirty="0">
                <a:solidFill>
                  <a:srgbClr val="000000"/>
                </a:solidFill>
                <a:latin typeface="Arial" charset="0"/>
              </a:rPr>
              <a:t>Pramen: OECD, 2006, s. 60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4">
            <a:extLst>
              <a:ext uri="{FF2B5EF4-FFF2-40B4-BE49-F238E27FC236}">
                <a16:creationId xmlns:a16="http://schemas.microsoft.com/office/drawing/2014/main" id="{C9D3EDE1-C251-4113-8647-9A43D4EDF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9" t="12422" r="24460" b="13751"/>
          <a:stretch>
            <a:fillRect/>
          </a:stretch>
        </p:blipFill>
        <p:spPr bwMode="auto">
          <a:xfrm>
            <a:off x="2279576" y="1196976"/>
            <a:ext cx="54737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a 3">
            <a:extLst>
              <a:ext uri="{FF2B5EF4-FFF2-40B4-BE49-F238E27FC236}">
                <a16:creationId xmlns:a16="http://schemas.microsoft.com/office/drawing/2014/main" id="{E6F4D8B2-679A-4920-86D6-4862ED2D80A4}"/>
              </a:ext>
            </a:extLst>
          </p:cNvPr>
          <p:cNvSpPr/>
          <p:nvPr/>
        </p:nvSpPr>
        <p:spPr>
          <a:xfrm>
            <a:off x="4430754" y="1243013"/>
            <a:ext cx="1223962" cy="1223962"/>
          </a:xfrm>
          <a:prstGeom prst="ellipse">
            <a:avLst/>
          </a:prstGeom>
          <a:noFill/>
          <a:ln w="57150"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cs-CZ"/>
          </a:p>
        </p:txBody>
      </p:sp>
      <p:sp>
        <p:nvSpPr>
          <p:cNvPr id="5" name="Šipka doleva 4">
            <a:extLst>
              <a:ext uri="{FF2B5EF4-FFF2-40B4-BE49-F238E27FC236}">
                <a16:creationId xmlns:a16="http://schemas.microsoft.com/office/drawing/2014/main" id="{AB9E44BE-CBDC-4A9A-82C5-D319ABFDB3B6}"/>
              </a:ext>
            </a:extLst>
          </p:cNvPr>
          <p:cNvSpPr/>
          <p:nvPr/>
        </p:nvSpPr>
        <p:spPr>
          <a:xfrm>
            <a:off x="5592690" y="1268413"/>
            <a:ext cx="3995737" cy="792162"/>
          </a:xfrm>
          <a:prstGeom prst="leftArrow">
            <a:avLst/>
          </a:prstGeom>
          <a:solidFill>
            <a:srgbClr val="99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cs-CZ" dirty="0">
                <a:solidFill>
                  <a:schemeClr val="tx1"/>
                </a:solidFill>
              </a:rPr>
              <a:t>V minulosti: venkov = zemědělství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6E5F08FB-2FCA-4764-871F-ED2C4DDA1F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b="1" dirty="0"/>
              <a:t>Činnosti na venkově</a:t>
            </a:r>
            <a:endParaRPr lang="cs-CZ" altLang="cs-CZ" sz="5400" b="1" dirty="0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27E48D8D-5FFC-43EF-BA63-036073356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9" r="12019"/>
          <a:stretch>
            <a:fillRect/>
          </a:stretch>
        </p:blipFill>
        <p:spPr bwMode="auto">
          <a:xfrm>
            <a:off x="7929702" y="3692526"/>
            <a:ext cx="2414447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0241"/>
          </a:xfrm>
        </p:spPr>
        <p:txBody>
          <a:bodyPr>
            <a:noAutofit/>
          </a:bodyPr>
          <a:lstStyle/>
          <a:p>
            <a:r>
              <a:rPr lang="cs-CZ" sz="4000" b="1" dirty="0"/>
              <a:t>Proměna funkcí venkova</a:t>
            </a:r>
            <a:endParaRPr lang="sk-SK" sz="40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069432"/>
            <a:ext cx="8675215" cy="4377862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Venkovské prostředí je definováno </a:t>
            </a:r>
            <a:r>
              <a:rPr lang="cs-CZ" altLang="cs-CZ" sz="2000" b="1" dirty="0">
                <a:cs typeface="Times New Roman" panose="02020603050405020304" pitchFamily="18" charset="0"/>
              </a:rPr>
              <a:t>třemi základními funkcemi:</a:t>
            </a:r>
          </a:p>
          <a:p>
            <a:pPr lvl="1" algn="just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cs-CZ" altLang="cs-CZ" sz="2000" b="1" dirty="0">
                <a:cs typeface="Times New Roman" panose="02020603050405020304" pitchFamily="18" charset="0"/>
              </a:rPr>
              <a:t>produkční</a:t>
            </a:r>
          </a:p>
          <a:p>
            <a:pPr lvl="1" algn="just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cs-CZ" altLang="cs-CZ" sz="2000" b="1" dirty="0">
                <a:cs typeface="Times New Roman" panose="02020603050405020304" pitchFamily="18" charset="0"/>
              </a:rPr>
              <a:t>rezidenční</a:t>
            </a:r>
          </a:p>
          <a:p>
            <a:pPr lvl="1" algn="just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cs-CZ" altLang="cs-CZ" sz="2000" b="1" dirty="0">
                <a:cs typeface="Times New Roman" panose="02020603050405020304" pitchFamily="18" charset="0"/>
              </a:rPr>
              <a:t>rekreační</a:t>
            </a:r>
          </a:p>
          <a:p>
            <a:pPr algn="just">
              <a:lnSpc>
                <a:spcPct val="80000"/>
              </a:lnSpc>
            </a:pPr>
            <a:endParaRPr lang="cs-CZ" altLang="cs-CZ" sz="2000" b="1" dirty="0"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Význam jednotlivých funkcí se v průběhu času proměňuje </a:t>
            </a:r>
          </a:p>
          <a:p>
            <a:pPr algn="just">
              <a:lnSpc>
                <a:spcPct val="80000"/>
              </a:lnSpc>
            </a:pPr>
            <a:r>
              <a:rPr lang="cs-CZ" altLang="cs-CZ" sz="2000" b="1" dirty="0">
                <a:cs typeface="Times New Roman" panose="02020603050405020304" pitchFamily="18" charset="0"/>
              </a:rPr>
              <a:t>Produkční funkce venkova ustupuje</a:t>
            </a:r>
            <a:r>
              <a:rPr lang="cs-CZ" altLang="cs-CZ" sz="2000" dirty="0">
                <a:cs typeface="Times New Roman" panose="02020603050405020304" pitchFamily="18" charset="0"/>
              </a:rPr>
              <a:t> </a:t>
            </a:r>
            <a:r>
              <a:rPr lang="cs-CZ" altLang="cs-CZ" sz="2000" b="1" dirty="0">
                <a:cs typeface="Times New Roman" panose="02020603050405020304" pitchFamily="18" charset="0"/>
              </a:rPr>
              <a:t>funkci rekreační a rezidenční </a:t>
            </a:r>
            <a:r>
              <a:rPr lang="cs-CZ" altLang="cs-CZ" sz="2000" dirty="0">
                <a:cs typeface="Times New Roman" panose="02020603050405020304" pitchFamily="18" charset="0"/>
              </a:rPr>
              <a:t>a proměňuje se i vnitřně, když dříve zcela dominantní zemědělskou činnost stále více nahrazuje průmysl a služby (z pohledu zaměstnanosti obyvatel venkova)</a:t>
            </a:r>
          </a:p>
          <a:p>
            <a:pPr algn="just">
              <a:lnSpc>
                <a:spcPct val="8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Stále více se snižující pracovní příležitosti jsou jedním z významných problémů současného českého venkova</a:t>
            </a:r>
          </a:p>
          <a:p>
            <a:pPr algn="just">
              <a:lnSpc>
                <a:spcPct val="8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Nutná </a:t>
            </a:r>
            <a:r>
              <a:rPr lang="cs-CZ" altLang="cs-CZ" sz="2000" b="1" dirty="0">
                <a:cs typeface="Times New Roman" panose="02020603050405020304" pitchFamily="18" charset="0"/>
              </a:rPr>
              <a:t>diverzifikace činností </a:t>
            </a:r>
            <a:r>
              <a:rPr lang="cs-CZ" altLang="cs-CZ" sz="2000" dirty="0">
                <a:cs typeface="Times New Roman" panose="02020603050405020304" pitchFamily="18" charset="0"/>
              </a:rPr>
              <a:t>na venkově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505188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6">
            <a:extLst>
              <a:ext uri="{FF2B5EF4-FFF2-40B4-BE49-F238E27FC236}">
                <a16:creationId xmlns:a16="http://schemas.microsoft.com/office/drawing/2014/main" id="{1B57F136-4579-40CC-8553-26C63B3B0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27652" name="Picture 5" descr="7399031">
            <a:extLst>
              <a:ext uri="{FF2B5EF4-FFF2-40B4-BE49-F238E27FC236}">
                <a16:creationId xmlns:a16="http://schemas.microsoft.com/office/drawing/2014/main" id="{DC7E947B-E1B9-4087-A896-9D5A215EB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125539"/>
            <a:ext cx="43735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01_sub1">
            <a:extLst>
              <a:ext uri="{FF2B5EF4-FFF2-40B4-BE49-F238E27FC236}">
                <a16:creationId xmlns:a16="http://schemas.microsoft.com/office/drawing/2014/main" id="{D290C085-D719-46C7-B082-D90B52149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0" r="10760"/>
          <a:stretch>
            <a:fillRect/>
          </a:stretch>
        </p:blipFill>
        <p:spPr bwMode="auto">
          <a:xfrm>
            <a:off x="5375275" y="3387725"/>
            <a:ext cx="5041900" cy="30114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Obrázek 4" descr="racice_02_kralikarna.jpg">
            <a:extLst>
              <a:ext uri="{FF2B5EF4-FFF2-40B4-BE49-F238E27FC236}">
                <a16:creationId xmlns:a16="http://schemas.microsoft.com/office/drawing/2014/main" id="{46A80B78-E1F1-42D3-BF3F-B7E80A56D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668" y="514350"/>
            <a:ext cx="360045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Obrázek 3" descr="racice_01__kaceny.jpg">
            <a:extLst>
              <a:ext uri="{FF2B5EF4-FFF2-40B4-BE49-F238E27FC236}">
                <a16:creationId xmlns:a16="http://schemas.microsoft.com/office/drawing/2014/main" id="{5708CB1D-0B67-43DB-AF49-F041D23E4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3644900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Obrázek 5" descr="34575_l.jpg">
            <a:extLst>
              <a:ext uri="{FF2B5EF4-FFF2-40B4-BE49-F238E27FC236}">
                <a16:creationId xmlns:a16="http://schemas.microsoft.com/office/drawing/2014/main" id="{9B3F6DB1-F50F-4572-BF6D-98F72F4B4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1989139"/>
            <a:ext cx="36576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Obrázek 6" descr="5008879107_4915801aca.jpg">
            <a:extLst>
              <a:ext uri="{FF2B5EF4-FFF2-40B4-BE49-F238E27FC236}">
                <a16:creationId xmlns:a16="http://schemas.microsoft.com/office/drawing/2014/main" id="{A0BED589-5A8C-498F-8E5A-FA7CD3498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1" y="4365625"/>
            <a:ext cx="32543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Obrázek 7" descr="eh0505.jpg">
            <a:extLst>
              <a:ext uri="{FF2B5EF4-FFF2-40B4-BE49-F238E27FC236}">
                <a16:creationId xmlns:a16="http://schemas.microsoft.com/office/drawing/2014/main" id="{B5E938C0-6610-4791-94FC-7AC2D5EE9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908051"/>
            <a:ext cx="41656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Obrázek 8" descr="save_supermarket-veg.jpg">
            <a:extLst>
              <a:ext uri="{FF2B5EF4-FFF2-40B4-BE49-F238E27FC236}">
                <a16:creationId xmlns:a16="http://schemas.microsoft.com/office/drawing/2014/main" id="{210BCE20-28BF-4705-A469-53AC53CDE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2492375"/>
            <a:ext cx="3937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10" descr="traktorista old.jpg">
            <a:extLst>
              <a:ext uri="{FF2B5EF4-FFF2-40B4-BE49-F238E27FC236}">
                <a16:creationId xmlns:a16="http://schemas.microsoft.com/office/drawing/2014/main" id="{F6193DE1-5AE5-4E21-82C3-1646DEE77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88640"/>
            <a:ext cx="3244038" cy="243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8" descr="traktorista mid.JPG">
            <a:extLst>
              <a:ext uri="{FF2B5EF4-FFF2-40B4-BE49-F238E27FC236}">
                <a16:creationId xmlns:a16="http://schemas.microsoft.com/office/drawing/2014/main" id="{11E4C3AF-769E-4C8F-B198-06A5461AE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1" y="2201707"/>
            <a:ext cx="3272781" cy="245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9" descr="traktorista new.jpg">
            <a:extLst>
              <a:ext uri="{FF2B5EF4-FFF2-40B4-BE49-F238E27FC236}">
                <a16:creationId xmlns:a16="http://schemas.microsoft.com/office/drawing/2014/main" id="{5769403C-C4DA-4A31-A4A7-27ED21E99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4149081"/>
            <a:ext cx="3719244" cy="251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467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0241"/>
          </a:xfrm>
        </p:spPr>
        <p:txBody>
          <a:bodyPr>
            <a:normAutofit/>
          </a:bodyPr>
          <a:lstStyle/>
          <a:p>
            <a:r>
              <a:rPr lang="cs-CZ" sz="4400" b="1" dirty="0"/>
              <a:t>Historie SZP EU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069432"/>
            <a:ext cx="8675215" cy="437786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Tato forma politiky a podpor zpočátku velmi úspěšná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V 80. letech – nadprodukce hlavních zemědělských produktů – některé z nich vyváženy (s pomocí subvencí), ostatní musely být uskladněny nebo zlikvidovány v rámci EU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Tato opatření byla </a:t>
            </a:r>
            <a:r>
              <a:rPr lang="cs-CZ" altLang="cs-CZ" sz="2000" b="1" dirty="0"/>
              <a:t>velmi nákladná</a:t>
            </a:r>
            <a:r>
              <a:rPr lang="cs-CZ" altLang="cs-CZ" sz="2000" dirty="0"/>
              <a:t>, narušila některé světové trhy, ne vždy sloužila nejlepším zájmům zemědělců, a rychle se stala pro spotřebitele a daňové poplatníky nepopulární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Zároveň se společnost začala více zajímat i o </a:t>
            </a:r>
            <a:r>
              <a:rPr lang="cs-CZ" altLang="cs-CZ" sz="2000" b="1" dirty="0"/>
              <a:t>udržitelnost zemědělství z hlediska životního prostředí </a:t>
            </a:r>
            <a:r>
              <a:rPr lang="cs-CZ" altLang="cs-CZ" sz="2000" dirty="0"/>
              <a:t>– významným mezníkem v tomto ohledu byl </a:t>
            </a:r>
            <a:r>
              <a:rPr lang="cs-CZ" altLang="cs-CZ" sz="2000" dirty="0" err="1"/>
              <a:t>Earth</a:t>
            </a:r>
            <a:r>
              <a:rPr lang="cs-CZ" altLang="cs-CZ" sz="2000" dirty="0"/>
              <a:t> Summit v Rio de </a:t>
            </a:r>
            <a:r>
              <a:rPr lang="cs-CZ" altLang="cs-CZ" sz="2000" dirty="0" err="1"/>
              <a:t>Janeiru</a:t>
            </a:r>
            <a:r>
              <a:rPr lang="cs-CZ" altLang="cs-CZ" sz="2000" dirty="0"/>
              <a:t> v roce 1992 </a:t>
            </a:r>
          </a:p>
        </p:txBody>
      </p:sp>
    </p:spTree>
    <p:extLst>
      <p:ext uri="{BB962C8B-B14F-4D97-AF65-F5344CB8AC3E}">
        <p14:creationId xmlns:p14="http://schemas.microsoft.com/office/powerpoint/2010/main" val="2539685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0F36576-4B71-43BD-9797-BE5007122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t="35973" r="8066" b="17516"/>
          <a:stretch>
            <a:fillRect/>
          </a:stretch>
        </p:blipFill>
        <p:spPr bwMode="auto">
          <a:xfrm>
            <a:off x="589046" y="1545389"/>
            <a:ext cx="91440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830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0241"/>
          </a:xfrm>
        </p:spPr>
        <p:txBody>
          <a:bodyPr>
            <a:normAutofit/>
          </a:bodyPr>
          <a:lstStyle/>
          <a:p>
            <a:r>
              <a:rPr lang="cs-CZ" sz="4400" b="1" dirty="0"/>
              <a:t>Principy fungování SZP EU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1" y="1572126"/>
            <a:ext cx="10728605" cy="4875168"/>
          </a:xfrm>
        </p:spPr>
        <p:txBody>
          <a:bodyPr>
            <a:noAutofit/>
          </a:bodyPr>
          <a:lstStyle/>
          <a:p>
            <a:pPr eaLnBrk="1" hangingPunct="1">
              <a:spcBef>
                <a:spcPts val="300"/>
              </a:spcBef>
            </a:pPr>
            <a:r>
              <a:rPr lang="cs-CZ" altLang="cs-CZ" sz="1800" dirty="0"/>
              <a:t>Současná SZP založena na fungování </a:t>
            </a:r>
            <a:r>
              <a:rPr lang="cs-CZ" altLang="cs-CZ" sz="1800" b="1" dirty="0"/>
              <a:t>3 základních principů</a:t>
            </a:r>
            <a:r>
              <a:rPr lang="cs-CZ" altLang="cs-CZ" sz="1800" dirty="0"/>
              <a:t>: </a:t>
            </a:r>
          </a:p>
          <a:p>
            <a:pPr lvl="1" eaLnBrk="1" hangingPunct="1">
              <a:spcBef>
                <a:spcPts val="300"/>
              </a:spcBef>
            </a:pPr>
            <a:r>
              <a:rPr lang="cs-CZ" altLang="cs-CZ" sz="1800" dirty="0"/>
              <a:t>fungovaní jednotného zemědělského trhu v rámci EU</a:t>
            </a:r>
          </a:p>
          <a:p>
            <a:pPr lvl="1" eaLnBrk="1" hangingPunct="1">
              <a:spcBef>
                <a:spcPts val="300"/>
              </a:spcBef>
            </a:pPr>
            <a:r>
              <a:rPr lang="cs-CZ" altLang="cs-CZ" sz="1800" dirty="0"/>
              <a:t>zvýhodnění produkce ze zemí EU (ochranná cla, vývozní dotace)</a:t>
            </a:r>
          </a:p>
          <a:p>
            <a:pPr lvl="1" eaLnBrk="1" hangingPunct="1">
              <a:spcBef>
                <a:spcPts val="300"/>
              </a:spcBef>
            </a:pPr>
            <a:r>
              <a:rPr lang="cs-CZ" altLang="cs-CZ" sz="1800" dirty="0"/>
              <a:t>finanční solidarita</a:t>
            </a:r>
          </a:p>
          <a:p>
            <a:pPr eaLnBrk="1" hangingPunct="1">
              <a:spcBef>
                <a:spcPts val="300"/>
              </a:spcBef>
            </a:pPr>
            <a:r>
              <a:rPr lang="cs-CZ" altLang="cs-CZ" sz="1800" dirty="0"/>
              <a:t>Klíčový význam v provádění SZP měl do konce roku 2006 </a:t>
            </a:r>
            <a:r>
              <a:rPr lang="cs-CZ" altLang="cs-CZ" sz="1800" b="1" dirty="0"/>
              <a:t>Evropský zemědělský orientační a záruční fond</a:t>
            </a:r>
            <a:r>
              <a:rPr lang="cs-CZ" altLang="cs-CZ" sz="1800" dirty="0"/>
              <a:t> (EAGGF)</a:t>
            </a:r>
          </a:p>
          <a:p>
            <a:pPr lvl="1" eaLnBrk="1" hangingPunct="1">
              <a:spcBef>
                <a:spcPts val="300"/>
              </a:spcBef>
            </a:pPr>
            <a:r>
              <a:rPr lang="cs-CZ" altLang="cs-CZ" sz="1800" dirty="0"/>
              <a:t>Na přelomu 70. – 80. let odčerpával až 70 % rozpočtu EU</a:t>
            </a:r>
          </a:p>
          <a:p>
            <a:pPr lvl="1" eaLnBrk="1" hangingPunct="1">
              <a:spcBef>
                <a:spcPts val="300"/>
              </a:spcBef>
            </a:pPr>
            <a:r>
              <a:rPr lang="cs-CZ" altLang="cs-CZ" sz="1800" dirty="0"/>
              <a:t>Vznikl v důsledku principu finanční solidarity, řadil se mezi strukturální fondy</a:t>
            </a:r>
          </a:p>
          <a:p>
            <a:pPr eaLnBrk="1" hangingPunct="1">
              <a:spcBef>
                <a:spcPts val="300"/>
              </a:spcBef>
            </a:pPr>
            <a:r>
              <a:rPr lang="cs-CZ" altLang="cs-CZ" sz="1800" dirty="0"/>
              <a:t>Od 2007 nahrazen </a:t>
            </a:r>
            <a:r>
              <a:rPr lang="cs-CZ" altLang="cs-CZ" sz="1800" b="1" dirty="0"/>
              <a:t>Evropským zemědělským fondem pro rozvoj venkova</a:t>
            </a:r>
            <a:r>
              <a:rPr lang="cs-CZ" altLang="cs-CZ" sz="1800" dirty="0"/>
              <a:t> (EAFRD), který není strukturálním fondem EU, spadá přímo pod SZP EU. Prostředky z EAFRD slouží ke zvýšení konkurenceschopnosti zemědělství, potravinářství, lesnictví a k rozvoji venkovských oblastí</a:t>
            </a:r>
          </a:p>
          <a:p>
            <a:pPr eaLnBrk="1" hangingPunct="1">
              <a:spcBef>
                <a:spcPts val="300"/>
              </a:spcBef>
            </a:pPr>
            <a:r>
              <a:rPr lang="cs-CZ" altLang="cs-CZ" sz="1800" dirty="0"/>
              <a:t>Ke komplexním nástrojům regulace zemědělského trhu patří</a:t>
            </a:r>
          </a:p>
          <a:p>
            <a:pPr lvl="1" eaLnBrk="1" hangingPunct="1">
              <a:spcBef>
                <a:spcPts val="300"/>
              </a:spcBef>
            </a:pPr>
            <a:r>
              <a:rPr lang="cs-CZ" altLang="cs-CZ" sz="1800" dirty="0"/>
              <a:t>přímé platby</a:t>
            </a:r>
          </a:p>
          <a:p>
            <a:pPr lvl="1" eaLnBrk="1" hangingPunct="1">
              <a:spcBef>
                <a:spcPts val="300"/>
              </a:spcBef>
            </a:pPr>
            <a:r>
              <a:rPr lang="cs-CZ" altLang="cs-CZ" sz="1800" dirty="0"/>
              <a:t>intervenční opatření (nákup, prodej, podpora soukromého skladování)</a:t>
            </a:r>
          </a:p>
          <a:p>
            <a:pPr lvl="1" eaLnBrk="1" hangingPunct="1">
              <a:spcBef>
                <a:spcPts val="300"/>
              </a:spcBef>
            </a:pPr>
            <a:r>
              <a:rPr lang="cs-CZ" altLang="cs-CZ" sz="1800" dirty="0"/>
              <a:t>kvótní systémy</a:t>
            </a:r>
          </a:p>
          <a:p>
            <a:pPr lvl="1" eaLnBrk="1" hangingPunct="1">
              <a:spcBef>
                <a:spcPts val="300"/>
              </a:spcBef>
            </a:pPr>
            <a:r>
              <a:rPr lang="cs-CZ" altLang="cs-CZ" sz="1800" dirty="0"/>
              <a:t>vývozní a dovozní licence, vývozní subvence </a:t>
            </a:r>
          </a:p>
          <a:p>
            <a:pPr lvl="1" eaLnBrk="1" hangingPunct="1">
              <a:spcBef>
                <a:spcPts val="300"/>
              </a:spcBef>
            </a:pPr>
            <a:r>
              <a:rPr lang="cs-CZ" altLang="cs-CZ" sz="1800" dirty="0"/>
              <a:t>strukturální prostředky</a:t>
            </a:r>
          </a:p>
        </p:txBody>
      </p:sp>
    </p:spTree>
    <p:extLst>
      <p:ext uri="{BB962C8B-B14F-4D97-AF65-F5344CB8AC3E}">
        <p14:creationId xmlns:p14="http://schemas.microsoft.com/office/powerpoint/2010/main" val="3849570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0241"/>
          </a:xfrm>
        </p:spPr>
        <p:txBody>
          <a:bodyPr>
            <a:normAutofit/>
          </a:bodyPr>
          <a:lstStyle/>
          <a:p>
            <a:r>
              <a:rPr lang="cs-CZ" sz="4400" b="1" dirty="0"/>
              <a:t>Reformy SZP EU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069432"/>
            <a:ext cx="8675215" cy="437786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V 80. letech a počátku 90. let prošla SZP obdobím důležitých změn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Zavedeny </a:t>
            </a:r>
            <a:r>
              <a:rPr lang="cs-CZ" altLang="cs-CZ" sz="2000" b="1" dirty="0"/>
              <a:t>limity</a:t>
            </a:r>
            <a:r>
              <a:rPr lang="cs-CZ" altLang="cs-CZ" sz="2000" dirty="0"/>
              <a:t>, které pomohly snížit nadprodukci (kvóty na produkci mléka v r. 1983)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Důraz na postupy šetrné k životnímu prostředí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Zemědělcům vyplácena přímá podpora příjmu, museli se však začít více ohlížet na potřeby trhu a měnící se požadavky společnosti - </a:t>
            </a:r>
            <a:r>
              <a:rPr lang="cs-CZ" altLang="cs-CZ" sz="2000" b="1" dirty="0" err="1"/>
              <a:t>MacSharryho</a:t>
            </a:r>
            <a:r>
              <a:rPr lang="cs-CZ" altLang="cs-CZ" sz="2000" b="1" dirty="0"/>
              <a:t> reforma</a:t>
            </a:r>
            <a:r>
              <a:rPr lang="cs-CZ" altLang="cs-CZ" sz="2000" dirty="0"/>
              <a:t> z roku 1992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/>
              <a:t>Hlavním bodem snížení garantovaných cen, aby se přiblížily cenám na světovém trhu, a byla omezena rozloha obdělávané půdy. Pokles příjmů zemědělců byl </a:t>
            </a:r>
            <a:r>
              <a:rPr lang="cs-CZ" altLang="cs-CZ" sz="2000" b="1" dirty="0"/>
              <a:t>kompenzován</a:t>
            </a:r>
            <a:r>
              <a:rPr lang="cs-CZ" altLang="cs-CZ" sz="2000" dirty="0"/>
              <a:t> přímými platbami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Reformy z roku 1992 úspěšné: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/>
              <a:t>Podíl zemědělství na rozpočtu EU klesal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/>
              <a:t>Snížení nadbytečných zásob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47638C4-A0D3-47C8-967F-FDB8109FE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961" y="199316"/>
            <a:ext cx="2282663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571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0241"/>
          </a:xfrm>
        </p:spPr>
        <p:txBody>
          <a:bodyPr>
            <a:normAutofit/>
          </a:bodyPr>
          <a:lstStyle/>
          <a:p>
            <a:r>
              <a:rPr lang="cs-CZ" sz="4400" b="1" dirty="0"/>
              <a:t>Reformy SZP EU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069432"/>
            <a:ext cx="8675215" cy="437786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1997 – Agenda 2000</a:t>
            </a:r>
          </a:p>
          <a:p>
            <a:pPr lvl="1"/>
            <a:r>
              <a:rPr lang="cs-CZ" sz="2000" dirty="0"/>
              <a:t>zvýšen objem prostředků na rozvoj venkova, objem finančních prostředků na SZP (přímé platby) omezen finančním stropem</a:t>
            </a:r>
          </a:p>
          <a:p>
            <a:pPr lvl="1"/>
            <a:r>
              <a:rPr lang="cs-CZ" sz="2000" dirty="0"/>
              <a:t>Přijatá reforma </a:t>
            </a:r>
            <a:r>
              <a:rPr lang="cs-CZ" sz="2000" b="1" dirty="0"/>
              <a:t>pomohla omezit intervence na trhu</a:t>
            </a:r>
            <a:r>
              <a:rPr lang="cs-CZ" sz="2000" dirty="0"/>
              <a:t> pomocí snížení intervenčních cen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/>
              <a:t>SZP rozdělena na 2 pilíře</a:t>
            </a:r>
          </a:p>
          <a:p>
            <a:pPr lvl="2">
              <a:lnSpc>
                <a:spcPct val="80000"/>
              </a:lnSpc>
            </a:pPr>
            <a:r>
              <a:rPr lang="cs-CZ" sz="1800" b="1" dirty="0"/>
              <a:t>První pilíř </a:t>
            </a:r>
            <a:r>
              <a:rPr lang="cs-CZ" sz="1800" dirty="0"/>
              <a:t>představují přímé platby zemědělců a jednotná společná organizace trhu </a:t>
            </a:r>
          </a:p>
          <a:p>
            <a:pPr lvl="2">
              <a:lnSpc>
                <a:spcPct val="80000"/>
              </a:lnSpc>
            </a:pPr>
            <a:r>
              <a:rPr lang="cs-CZ" sz="1800" b="1" dirty="0"/>
              <a:t>Druhý pilíř </a:t>
            </a:r>
            <a:r>
              <a:rPr lang="cs-CZ" sz="1800" dirty="0"/>
              <a:t>zahrnuje politiku rozvoje venkova</a:t>
            </a:r>
          </a:p>
        </p:txBody>
      </p:sp>
    </p:spTree>
    <p:extLst>
      <p:ext uri="{BB962C8B-B14F-4D97-AF65-F5344CB8AC3E}">
        <p14:creationId xmlns:p14="http://schemas.microsoft.com/office/powerpoint/2010/main" val="2836667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0241"/>
          </a:xfrm>
        </p:spPr>
        <p:txBody>
          <a:bodyPr>
            <a:normAutofit/>
          </a:bodyPr>
          <a:lstStyle/>
          <a:p>
            <a:r>
              <a:rPr lang="cs-CZ" sz="4400" b="1" dirty="0"/>
              <a:t>Reformy SZP EU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069432"/>
            <a:ext cx="8675215" cy="437786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800" b="1" dirty="0"/>
              <a:t>2002</a:t>
            </a:r>
            <a:r>
              <a:rPr lang="cs-CZ" altLang="cs-CZ" sz="1800" dirty="0"/>
              <a:t> - formulována tzv. </a:t>
            </a:r>
            <a:r>
              <a:rPr lang="cs-CZ" altLang="cs-CZ" sz="1800" b="1" dirty="0"/>
              <a:t>průběžná zpráva o stavu SZP</a:t>
            </a:r>
            <a:r>
              <a:rPr lang="cs-CZ" altLang="cs-CZ" sz="1800" dirty="0"/>
              <a:t> (tzv. </a:t>
            </a:r>
            <a:r>
              <a:rPr lang="cs-CZ" altLang="cs-CZ" sz="1800" dirty="0" err="1"/>
              <a:t>mid</a:t>
            </a:r>
            <a:r>
              <a:rPr lang="cs-CZ" altLang="cs-CZ" sz="1800" dirty="0"/>
              <a:t>-term </a:t>
            </a:r>
            <a:r>
              <a:rPr lang="cs-CZ" altLang="cs-CZ" sz="1800" dirty="0" err="1"/>
              <a:t>review</a:t>
            </a:r>
            <a:r>
              <a:rPr lang="cs-CZ" altLang="cs-CZ" sz="1800" dirty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/>
              <a:t>Nejradikálnější proměna SZP za její existenci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/>
              <a:t>Klíčový prvek – zrušení vazby mezi dotacemi a objemem zemědělské produkce tzv. </a:t>
            </a:r>
            <a:r>
              <a:rPr lang="cs-CZ" altLang="cs-CZ" sz="1800" b="1" dirty="0" err="1"/>
              <a:t>decoupling</a:t>
            </a:r>
            <a:r>
              <a:rPr lang="cs-CZ" altLang="cs-CZ" sz="1800" dirty="0"/>
              <a:t> (má bránit nadvýrobě a donutit farmáře orientovat výrobu více podle potřeb trhu)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dirty="0"/>
              <a:t>Hlavní body reformy: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u="sng" dirty="0"/>
              <a:t>Jednotná platbu na farmu</a:t>
            </a:r>
            <a:endParaRPr lang="cs-CZ" altLang="cs-CZ" sz="1800" dirty="0"/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/>
              <a:t>Podmíněnost této platby </a:t>
            </a:r>
            <a:r>
              <a:rPr lang="cs-CZ" altLang="cs-CZ" sz="1800" u="sng" dirty="0"/>
              <a:t>respektováním norem životního prostředí</a:t>
            </a:r>
            <a:r>
              <a:rPr lang="cs-CZ" altLang="cs-CZ" sz="1800" dirty="0"/>
              <a:t>, (dodržování zásad správné zemědělské praxe)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u="sng" dirty="0"/>
              <a:t>Zvyšovaní významu politiky rozvoje venkova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/>
              <a:t>Redukce přímých plateb (tzv. </a:t>
            </a:r>
            <a:r>
              <a:rPr lang="cs-CZ" altLang="cs-CZ" sz="1800" u="sng" dirty="0"/>
              <a:t>modulace</a:t>
            </a:r>
            <a:r>
              <a:rPr lang="cs-CZ" altLang="cs-CZ" sz="1800" dirty="0"/>
              <a:t>) určených velkým zemědělským podnikům</a:t>
            </a:r>
          </a:p>
        </p:txBody>
      </p:sp>
    </p:spTree>
    <p:extLst>
      <p:ext uri="{BB962C8B-B14F-4D97-AF65-F5344CB8AC3E}">
        <p14:creationId xmlns:p14="http://schemas.microsoft.com/office/powerpoint/2010/main" val="4145310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0241"/>
          </a:xfrm>
        </p:spPr>
        <p:txBody>
          <a:bodyPr>
            <a:normAutofit/>
          </a:bodyPr>
          <a:lstStyle/>
          <a:p>
            <a:r>
              <a:rPr lang="cs-CZ" sz="4400" b="1" dirty="0"/>
              <a:t>Reformy a současná SZP EU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069432"/>
            <a:ext cx="8675215" cy="437786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900" dirty="0"/>
              <a:t>2008 – zpracována průběžná zpráva o stavu SZP – </a:t>
            </a:r>
            <a:r>
              <a:rPr lang="cs-CZ" altLang="cs-CZ" sz="1900" b="1" dirty="0" err="1"/>
              <a:t>Health</a:t>
            </a:r>
            <a:r>
              <a:rPr lang="cs-CZ" altLang="cs-CZ" sz="1900" b="1" dirty="0"/>
              <a:t> </a:t>
            </a:r>
            <a:r>
              <a:rPr lang="cs-CZ" altLang="cs-CZ" sz="1900" b="1" dirty="0" err="1"/>
              <a:t>check</a:t>
            </a:r>
            <a:r>
              <a:rPr lang="cs-CZ" altLang="cs-CZ" sz="1900" dirty="0"/>
              <a:t> tzv. kontrola „zdravotního stavu“ SZP - přezkoumání efektivity reforem a podpor uvedených do praxe </a:t>
            </a:r>
            <a:r>
              <a:rPr lang="cs-CZ" altLang="cs-CZ" sz="1900" dirty="0" err="1"/>
              <a:t>Fishlerovou</a:t>
            </a:r>
            <a:r>
              <a:rPr lang="cs-CZ" altLang="cs-CZ" sz="1900" dirty="0"/>
              <a:t> reformou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/>
              <a:t>Potencionální změny: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900" b="1" dirty="0"/>
              <a:t>zvýšená modulace</a:t>
            </a:r>
            <a:r>
              <a:rPr lang="cs-CZ" altLang="cs-CZ" sz="1900" dirty="0"/>
              <a:t> na 13 % v roce 2013 (odvod finančních prostředků z přímých plateb z 1. pilíře PRV do 2. pilíře),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900" b="1" dirty="0" err="1"/>
              <a:t>degresivita</a:t>
            </a:r>
            <a:r>
              <a:rPr lang="cs-CZ" altLang="cs-CZ" sz="1900" b="1" dirty="0"/>
              <a:t> </a:t>
            </a:r>
            <a:r>
              <a:rPr lang="cs-CZ" altLang="cs-CZ" sz="1900" dirty="0"/>
              <a:t>(celkové snižování velikosti finančních podpor)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900" dirty="0"/>
              <a:t>tzv. „</a:t>
            </a:r>
            <a:r>
              <a:rPr lang="cs-CZ" altLang="cs-CZ" sz="1900" b="1" dirty="0" err="1"/>
              <a:t>caping</a:t>
            </a:r>
            <a:r>
              <a:rPr lang="cs-CZ" altLang="cs-CZ" sz="1900" dirty="0"/>
              <a:t>“ (krácení určitého procenta finančních podpor největším zemědělským subjektům).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/>
              <a:t>Tyto opatření znevýhodňují některé členské státy, např. ČR vzhledem k charakteru svého koncentrovaného zemědělství (mnoho velkých subjektů dle výměry obhospodařované půdy i celkové finanční podpory dotacemi) by byla těmito opatřeními značně znevýhodněna. </a:t>
            </a:r>
          </a:p>
          <a:p>
            <a:pPr eaLnBrk="1" hangingPunct="1">
              <a:lnSpc>
                <a:spcPct val="80000"/>
              </a:lnSpc>
            </a:pPr>
            <a:r>
              <a:rPr lang="cs-CZ" sz="1900" b="1" dirty="0"/>
              <a:t>Nové výzvy pro zemědělství</a:t>
            </a:r>
            <a:r>
              <a:rPr lang="cs-CZ" sz="1900" dirty="0"/>
              <a:t> - řízení rizik, klimatická změna, biopaliva, voda, biologická rozmanitost.</a:t>
            </a:r>
            <a:endParaRPr lang="cs-CZ" altLang="cs-CZ" sz="1900" dirty="0"/>
          </a:p>
          <a:p>
            <a:pPr eaLnBrk="1" hangingPunct="1">
              <a:lnSpc>
                <a:spcPct val="80000"/>
              </a:lnSpc>
            </a:pPr>
            <a:endParaRPr lang="cs-CZ" altLang="cs-CZ" sz="1900" dirty="0"/>
          </a:p>
        </p:txBody>
      </p:sp>
    </p:spTree>
    <p:extLst>
      <p:ext uri="{BB962C8B-B14F-4D97-AF65-F5344CB8AC3E}">
        <p14:creationId xmlns:p14="http://schemas.microsoft.com/office/powerpoint/2010/main" val="3925553471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553</TotalTime>
  <Words>1622</Words>
  <Application>Microsoft Office PowerPoint</Application>
  <PresentationFormat>Širokoúhlá obrazovka</PresentationFormat>
  <Paragraphs>145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4" baseType="lpstr">
      <vt:lpstr>Arial</vt:lpstr>
      <vt:lpstr>Calibri</vt:lpstr>
      <vt:lpstr>Courier New</vt:lpstr>
      <vt:lpstr>Times New Roman</vt:lpstr>
      <vt:lpstr>Trebuchet MS</vt:lpstr>
      <vt:lpstr>Wingdings 3</vt:lpstr>
      <vt:lpstr>Fazeta</vt:lpstr>
      <vt:lpstr>Společná zemědělská politika EU, Zemědělská politika ČR</vt:lpstr>
      <vt:lpstr>Historie SZP EU</vt:lpstr>
      <vt:lpstr>Historie SZP EU</vt:lpstr>
      <vt:lpstr>Prezentace aplikace PowerPoint</vt:lpstr>
      <vt:lpstr>Principy fungování SZP EU</vt:lpstr>
      <vt:lpstr>Reformy SZP EU</vt:lpstr>
      <vt:lpstr>Reformy SZP EU</vt:lpstr>
      <vt:lpstr>Reformy SZP EU</vt:lpstr>
      <vt:lpstr>Reformy a současná SZP EU</vt:lpstr>
      <vt:lpstr>SZP EU 2014-2020</vt:lpstr>
      <vt:lpstr>Prezentace aplikace PowerPoint</vt:lpstr>
      <vt:lpstr>SZP EU po 2020</vt:lpstr>
      <vt:lpstr>SZP EU po 2020</vt:lpstr>
      <vt:lpstr>Zemědělská politika ČR</vt:lpstr>
      <vt:lpstr>Koncepce agrární politiky ČR na období po vstupu do EU (2004 - 2013)</vt:lpstr>
      <vt:lpstr>Využití nástrojů podpory a dotačních titulů EU a ČR</vt:lpstr>
      <vt:lpstr>Programy zaměřené na investice do zemědělství (investiční projekty)</vt:lpstr>
      <vt:lpstr>Prezentace aplikace PowerPoint</vt:lpstr>
      <vt:lpstr>Prezentace aplikace PowerPoint</vt:lpstr>
      <vt:lpstr>Venkov jako nedílná součást zemědělské politiky</vt:lpstr>
      <vt:lpstr>Prezentace aplikace PowerPoint</vt:lpstr>
      <vt:lpstr>Činnosti na venkově</vt:lpstr>
      <vt:lpstr>Proměna funkcí venkova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geografie zemědělství</dc:title>
  <dc:creator>Jozef Lopuch</dc:creator>
  <cp:lastModifiedBy>Jozef Lopuch</cp:lastModifiedBy>
  <cp:revision>62</cp:revision>
  <dcterms:created xsi:type="dcterms:W3CDTF">2022-03-17T21:18:55Z</dcterms:created>
  <dcterms:modified xsi:type="dcterms:W3CDTF">2022-05-02T13:47:16Z</dcterms:modified>
</cp:coreProperties>
</file>