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1" r:id="rId5"/>
    <p:sldId id="267" r:id="rId6"/>
    <p:sldId id="297" r:id="rId7"/>
    <p:sldId id="295" r:id="rId8"/>
    <p:sldId id="298" r:id="rId9"/>
    <p:sldId id="258" r:id="rId10"/>
    <p:sldId id="404" r:id="rId11"/>
    <p:sldId id="299" r:id="rId12"/>
    <p:sldId id="264" r:id="rId13"/>
    <p:sldId id="272" r:id="rId14"/>
    <p:sldId id="263" r:id="rId15"/>
    <p:sldId id="259" r:id="rId16"/>
    <p:sldId id="265" r:id="rId17"/>
    <p:sldId id="273" r:id="rId18"/>
    <p:sldId id="300" r:id="rId19"/>
    <p:sldId id="302" r:id="rId20"/>
    <p:sldId id="301" r:id="rId21"/>
    <p:sldId id="303" r:id="rId22"/>
    <p:sldId id="403" r:id="rId23"/>
    <p:sldId id="277" r:id="rId24"/>
    <p:sldId id="279" r:id="rId25"/>
    <p:sldId id="290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G\Minul&#233;%20zak&#225;zky\2011\MMR%20-%20Publikace\Pracovn&#237;\Obce%20dle%20velikostn&#237;ch%20kategori&#237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Velikostní struktura </a:t>
            </a:r>
            <a:r>
              <a:rPr lang="en-US"/>
              <a:t>obcí</a:t>
            </a:r>
            <a:r>
              <a:rPr lang="cs-CZ"/>
              <a:t> ČR</a:t>
            </a:r>
            <a:endParaRPr lang="en-US"/>
          </a:p>
        </c:rich>
      </c:tx>
      <c:layout>
        <c:manualLayout>
          <c:xMode val="edge"/>
          <c:yMode val="edge"/>
          <c:x val="0.18010944988151856"/>
          <c:y val="8.19373409139573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162485256144601"/>
          <c:y val="9.413237172482794E-2"/>
          <c:w val="0.68263626421697354"/>
          <c:h val="0.741337863525220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List1!$B$23</c:f>
              <c:strCache>
                <c:ptCount val="1"/>
                <c:pt idx="0">
                  <c:v>Počet obcí</c:v>
                </c:pt>
              </c:strCache>
            </c:strRef>
          </c:tx>
          <c:invertIfNegative val="0"/>
          <c:cat>
            <c:strRef>
              <c:f>List1!$A$24:$A$34</c:f>
              <c:strCache>
                <c:ptCount val="11"/>
                <c:pt idx="0">
                  <c:v>1-200</c:v>
                </c:pt>
                <c:pt idx="1">
                  <c:v>201-500</c:v>
                </c:pt>
                <c:pt idx="2">
                  <c:v>501-1000</c:v>
                </c:pt>
                <c:pt idx="3">
                  <c:v>1001-2000</c:v>
                </c:pt>
                <c:pt idx="4">
                  <c:v>2001-3000</c:v>
                </c:pt>
                <c:pt idx="5">
                  <c:v>3001-5000</c:v>
                </c:pt>
                <c:pt idx="6">
                  <c:v>5001-10000</c:v>
                </c:pt>
                <c:pt idx="7">
                  <c:v>10001-20000</c:v>
                </c:pt>
                <c:pt idx="8">
                  <c:v>20001-50000</c:v>
                </c:pt>
                <c:pt idx="9">
                  <c:v>50001-100000</c:v>
                </c:pt>
                <c:pt idx="10">
                  <c:v>100 000 a více</c:v>
                </c:pt>
              </c:strCache>
            </c:strRef>
          </c:cat>
          <c:val>
            <c:numRef>
              <c:f>List1!$B$24:$B$34</c:f>
              <c:numCache>
                <c:formatCode>General</c:formatCode>
                <c:ptCount val="11"/>
                <c:pt idx="0">
                  <c:v>1552</c:v>
                </c:pt>
                <c:pt idx="1">
                  <c:v>1979</c:v>
                </c:pt>
                <c:pt idx="2">
                  <c:v>1341</c:v>
                </c:pt>
                <c:pt idx="3">
                  <c:v>709</c:v>
                </c:pt>
                <c:pt idx="4">
                  <c:v>218</c:v>
                </c:pt>
                <c:pt idx="5">
                  <c:v>177</c:v>
                </c:pt>
                <c:pt idx="6">
                  <c:v>142</c:v>
                </c:pt>
                <c:pt idx="7">
                  <c:v>69</c:v>
                </c:pt>
                <c:pt idx="8">
                  <c:v>42</c:v>
                </c:pt>
                <c:pt idx="9">
                  <c:v>15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4-4098-B91C-79C7A276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094272"/>
        <c:axId val="157096192"/>
      </c:barChart>
      <c:catAx>
        <c:axId val="157094272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Velikostní kategorie</a:t>
                </a:r>
              </a:p>
            </c:rich>
          </c:tx>
          <c:layout>
            <c:manualLayout>
              <c:xMode val="edge"/>
              <c:yMode val="edge"/>
              <c:x val="1.1297353013059602E-2"/>
              <c:y val="9.05684674612052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096192"/>
        <c:crosses val="autoZero"/>
        <c:auto val="1"/>
        <c:lblAlgn val="ctr"/>
        <c:lblOffset val="100"/>
        <c:noMultiLvlLbl val="0"/>
      </c:catAx>
      <c:valAx>
        <c:axId val="157096192"/>
        <c:scaling>
          <c:orientation val="minMax"/>
          <c:max val="2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Počet obcí</a:t>
                </a:r>
              </a:p>
            </c:rich>
          </c:tx>
          <c:layout>
            <c:manualLayout>
              <c:xMode val="edge"/>
              <c:yMode val="edge"/>
              <c:x val="0.77006790143134851"/>
              <c:y val="0.736035080207119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094272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0.03514</cdr:x>
      <cdr:y>0.92173</cdr:y>
    </cdr:from>
    <cdr:to>
      <cdr:x>0.81789</cdr:x>
      <cdr:y>0.99686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4774" y="3538143"/>
          <a:ext cx="2333625" cy="288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00">
              <a:latin typeface="Palatino Linotype" pitchFamily="18" charset="0"/>
              <a:ea typeface="+mn-ea"/>
              <a:cs typeface="+mn-cs"/>
            </a:rPr>
            <a:t>Pramen: Český statistický úřad, 2010.</a:t>
          </a:r>
        </a:p>
        <a:p xmlns:a="http://schemas.openxmlformats.org/drawingml/2006/main">
          <a:endParaRPr lang="cs-CZ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BB3047-9736-49FD-8CD8-9D751301695C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1DF194-1D05-44B6-ADF6-5D68D332DC2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5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C420B-0098-423E-A33C-68F5E476EDD9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13D33-1C7D-43E9-96BC-20AEBCAC7A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79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1A76A-781E-46C9-858E-ED05C9FB6ADC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67853-A7A2-4C7D-A4C9-EC8B2F6644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6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9EC7A-2EAD-4AA6-B5F2-E5746FD7CAF7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D1629-37E9-4BEF-A94B-452DDF2166A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302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9EC7A-2EAD-4AA6-B5F2-E5746FD7CAF7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D1629-37E9-4BEF-A94B-452DDF2166A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4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58770-347D-418E-BE27-1D019DFF10E3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F99DA-CD10-4C13-BA53-7E40B3E1CC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39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98196-3720-420E-8E8F-EAF78E7078B4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C86C4-53E6-41A5-9642-C8E5DDD999D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84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9EC7A-2EAD-4AA6-B5F2-E5746FD7CAF7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D1629-37E9-4BEF-A94B-452DDF2166A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2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91B89-CF25-4379-B9AD-B1E9A6EB5BD1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D5FF-C3B0-4A27-8AF5-79660BA9B15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954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55CAF-F840-489D-9F25-04EF4FBB61E5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E32C4-A173-4CD1-A866-B9AEE6C49D6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343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77A8C-78A9-4241-9CB4-9ECC62EF6C77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8874-AAFD-458D-ACFF-485DE8050E6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172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C79EC7A-2EAD-4AA6-B5F2-E5746FD7CAF7}" type="datetimeFigureOut">
              <a:rPr lang="cs-CZ" smtClean="0"/>
              <a:pPr>
                <a:defRPr/>
              </a:pPr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DD1629-37E9-4BEF-A94B-452DDF2166A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7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27ada7f9e22d4e9290f1aaa5ccb31c96" TargetMode="External"/><Relationship Id="rId2" Type="http://schemas.openxmlformats.org/officeDocument/2006/relationships/hyperlink" Target="https://vnitro.maps.arcgis.com/apps/webappviewer/index.html?id=402a3550d37244228a73a7d09cd9fd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23degrees.io/embed/population-density-in-europe-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orutany" TargetMode="External"/><Relationship Id="rId13" Type="http://schemas.openxmlformats.org/officeDocument/2006/relationships/hyperlink" Target="https://cs.wikipedia.org/wiki/Moravsk%C3%A9_markrabstv%C3%AD" TargetMode="External"/><Relationship Id="rId18" Type="http://schemas.openxmlformats.org/officeDocument/2006/relationships/hyperlink" Target="https://cs.wikipedia.org/wiki/Horn%C3%AD_Rakousy" TargetMode="External"/><Relationship Id="rId3" Type="http://schemas.openxmlformats.org/officeDocument/2006/relationships/image" Target="../media/image6.jpeg"/><Relationship Id="rId21" Type="http://schemas.openxmlformats.org/officeDocument/2006/relationships/hyperlink" Target="https://cs.wikipedia.org/wiki/Uhersko" TargetMode="External"/><Relationship Id="rId7" Type="http://schemas.openxmlformats.org/officeDocument/2006/relationships/hyperlink" Target="https://cs.wikipedia.org/wiki/Bukovina_(zem%C4%9B)" TargetMode="External"/><Relationship Id="rId12" Type="http://schemas.openxmlformats.org/officeDocument/2006/relationships/hyperlink" Target="https://cs.wikipedia.org/wiki/Doln%C3%AD_Rakousy" TargetMode="External"/><Relationship Id="rId17" Type="http://schemas.openxmlformats.org/officeDocument/2006/relationships/hyperlink" Target="https://cs.wikipedia.org/wiki/Tyrolsk%C3%A9_hrabstv%C3%AD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cs.wikipedia.org/wiki/%C5%A0t%C3%BDrsk%C3%A9_v%C3%A9vodstv%C3%AD" TargetMode="External"/><Relationship Id="rId20" Type="http://schemas.openxmlformats.org/officeDocument/2006/relationships/hyperlink" Target="https://cs.wikipedia.org/wiki/Zalitavsk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4%8Cesk%C3%A9_kr%C3%A1lovstv%C3%AD" TargetMode="External"/><Relationship Id="rId11" Type="http://schemas.openxmlformats.org/officeDocument/2006/relationships/hyperlink" Target="https://cs.wikipedia.org/wiki/Hali%C4%8D" TargetMode="External"/><Relationship Id="rId24" Type="http://schemas.openxmlformats.org/officeDocument/2006/relationships/hyperlink" Target="https://cs.wikipedia.org/wiki/Zem%C4%9B_Koruny_%C4%8Desk%C3%A9" TargetMode="External"/><Relationship Id="rId5" Type="http://schemas.openxmlformats.org/officeDocument/2006/relationships/hyperlink" Target="https://cs.wikipedia.org/wiki/P%C5%99edlitavsko" TargetMode="External"/><Relationship Id="rId15" Type="http://schemas.openxmlformats.org/officeDocument/2006/relationships/hyperlink" Target="https://cs.wikipedia.org/wiki/Rakousk%C3%A9_Slezsko" TargetMode="External"/><Relationship Id="rId23" Type="http://schemas.openxmlformats.org/officeDocument/2006/relationships/hyperlink" Target="https://cs.wikipedia.org/wiki/Bosna_a_Hercegovina" TargetMode="External"/><Relationship Id="rId10" Type="http://schemas.openxmlformats.org/officeDocument/2006/relationships/hyperlink" Target="https://cs.wikipedia.org/wiki/Dalm%C3%A1cie" TargetMode="External"/><Relationship Id="rId19" Type="http://schemas.openxmlformats.org/officeDocument/2006/relationships/hyperlink" Target="https://cs.wikipedia.org/wiki/Vorarlbersko" TargetMode="External"/><Relationship Id="rId4" Type="http://schemas.openxmlformats.org/officeDocument/2006/relationships/hyperlink" Target="https://cs.wikipedia.org/wiki/1914" TargetMode="External"/><Relationship Id="rId9" Type="http://schemas.openxmlformats.org/officeDocument/2006/relationships/hyperlink" Target="https://cs.wikipedia.org/wiki/Kra%C5%88sko" TargetMode="External"/><Relationship Id="rId14" Type="http://schemas.openxmlformats.org/officeDocument/2006/relationships/hyperlink" Target="https://cs.wikipedia.org/wiki/Salcbursko" TargetMode="External"/><Relationship Id="rId22" Type="http://schemas.openxmlformats.org/officeDocument/2006/relationships/hyperlink" Target="https://cs.wikipedia.org/wiki/Kr%C3%A1lovstv%C3%AD_chorvatsko-slavonsk%C3%A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cestovani/po-cesku/slepa-mapa-zemepis-okresy-a-okresni-mesta-kviz-znalosti-test-okres.A201015_174002_po-cesku_hi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vs.cz/clanek.asp?id=67978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DC5EE874-ACB0-498F-AB40-86A8AB1C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700809"/>
            <a:ext cx="8497887" cy="189964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Základní geografické charakteristiky ČR.</a:t>
            </a:r>
            <a:br>
              <a:rPr lang="cs-CZ" altLang="cs-CZ" sz="2800" dirty="0"/>
            </a:br>
            <a:r>
              <a:rPr lang="cs-CZ" altLang="cs-CZ" sz="2800" dirty="0"/>
              <a:t> Administrativní členění ČR. </a:t>
            </a:r>
            <a:br>
              <a:rPr lang="cs-CZ" altLang="cs-CZ" sz="2800" dirty="0"/>
            </a:br>
            <a:r>
              <a:rPr lang="cs-CZ" altLang="cs-CZ" sz="2800" dirty="0"/>
              <a:t>Sídelní struktura ČR.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9F3162-2BED-44F7-8FF1-9686C6DD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38" y="6092825"/>
            <a:ext cx="4065587" cy="482600"/>
          </a:xfrm>
        </p:spPr>
        <p:txBody>
          <a:bodyPr rtlCol="0">
            <a:normAutofit fontScale="625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/>
              <a:t>Regionální geografie ČR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/>
              <a:t>Seminář č. 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6F211D-152C-46EC-8CE4-A8D44F844D3F}"/>
              </a:ext>
            </a:extLst>
          </p:cNvPr>
          <p:cNvSpPr txBox="1"/>
          <p:nvPr/>
        </p:nvSpPr>
        <p:spPr>
          <a:xfrm>
            <a:off x="611560" y="5157083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bg1"/>
                </a:solidFill>
              </a:rPr>
              <a:t>SZZ: 3B. Popište výhody a nevýhody vyplývající z polohy, tvaru a velikosti Česka. S využitím atlasu uveďte klady a zápory lokalizace Česka (po jednotlivých přírodních složkách s ohledem na polohu a vlastnosti území Česka a okolních států).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2D31D-227A-4CA0-A0B9-E3E93D92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80F23-7648-47BA-BB99-CC1BB9AF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52259-E78D-47A7-A870-D6421344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93893"/>
            <a:ext cx="39624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E687F-A066-4107-9E8E-24A8239F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459601-8ADA-4623-AAF9-F6F29C1E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https://vnitro.maps.arcgis.com/apps/webappviewer/index.html?id=402a3550d37244228a73a7d09cd9fda1</a:t>
            </a:r>
            <a:endParaRPr lang="cs-CZ" dirty="0"/>
          </a:p>
          <a:p>
            <a:r>
              <a:rPr lang="cs-CZ" dirty="0">
                <a:hlinkClick r:id="rId3"/>
              </a:rPr>
              <a:t>https://storymaps.arcgis.com/stories/27ada7f9e22d4e9290f1aaa5ccb31c96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CB8A35-68FB-4400-A504-8A6CDFD4F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429000"/>
            <a:ext cx="5302959" cy="29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51C31B6-B36A-461C-8F11-8295535F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NUTS / LAU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798EA9CF-AA04-472C-90CB-85024118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821738" cy="3240087"/>
          </a:xfrm>
        </p:spPr>
        <p:txBody>
          <a:bodyPr/>
          <a:lstStyle/>
          <a:p>
            <a:pPr eaLnBrk="1" hangingPunct="1"/>
            <a:r>
              <a:rPr lang="cs-CZ" altLang="cs-CZ" sz="1900" b="1" dirty="0">
                <a:solidFill>
                  <a:schemeClr val="tx1"/>
                </a:solidFill>
              </a:rPr>
              <a:t>NUTS</a:t>
            </a:r>
            <a:r>
              <a:rPr lang="cs-CZ" altLang="cs-CZ" sz="1900" dirty="0">
                <a:solidFill>
                  <a:schemeClr val="tx1"/>
                </a:solidFill>
              </a:rPr>
              <a:t> neboli </a:t>
            </a:r>
            <a:r>
              <a:rPr lang="cs-CZ" altLang="cs-CZ" sz="1900" b="1" dirty="0">
                <a:solidFill>
                  <a:schemeClr val="tx1"/>
                </a:solidFill>
              </a:rPr>
              <a:t>Nomenklatura územních statistických jednotek</a:t>
            </a:r>
            <a:r>
              <a:rPr lang="cs-CZ" altLang="cs-CZ" sz="1900" dirty="0">
                <a:solidFill>
                  <a:schemeClr val="tx1"/>
                </a:solidFill>
              </a:rPr>
              <a:t>, (fr. </a:t>
            </a:r>
            <a:r>
              <a:rPr lang="cs-CZ" altLang="cs-CZ" sz="1900" i="1" dirty="0" err="1">
                <a:solidFill>
                  <a:schemeClr val="tx1"/>
                </a:solidFill>
              </a:rPr>
              <a:t>Nomenclature</a:t>
            </a:r>
            <a:r>
              <a:rPr lang="cs-CZ" altLang="cs-CZ" sz="1900" i="1" dirty="0">
                <a:solidFill>
                  <a:schemeClr val="tx1"/>
                </a:solidFill>
              </a:rPr>
              <a:t> des </a:t>
            </a:r>
            <a:r>
              <a:rPr lang="cs-CZ" altLang="cs-CZ" sz="1900" i="1" dirty="0" err="1">
                <a:solidFill>
                  <a:schemeClr val="tx1"/>
                </a:solidFill>
              </a:rPr>
              <a:t>Unites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Territoriales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Statistique</a:t>
            </a:r>
            <a:r>
              <a:rPr lang="cs-CZ" altLang="cs-CZ" sz="1900" dirty="0">
                <a:solidFill>
                  <a:schemeClr val="tx1"/>
                </a:solidFill>
              </a:rPr>
              <a:t>,  aj. </a:t>
            </a:r>
            <a:r>
              <a:rPr lang="cs-CZ" altLang="cs-CZ" sz="1900" i="1" dirty="0" err="1">
                <a:solidFill>
                  <a:schemeClr val="tx1"/>
                </a:solidFill>
              </a:rPr>
              <a:t>Nomenclature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of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Units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for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Territorial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Statistics</a:t>
            </a:r>
            <a:r>
              <a:rPr lang="cs-CZ" altLang="cs-CZ" sz="1900" dirty="0">
                <a:solidFill>
                  <a:schemeClr val="tx1"/>
                </a:solidFill>
              </a:rPr>
              <a:t>)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900" dirty="0">
                <a:solidFill>
                  <a:schemeClr val="tx1"/>
                </a:solidFill>
              </a:rPr>
              <a:t>územní celky vytvořené pro statistické účely </a:t>
            </a:r>
            <a:r>
              <a:rPr lang="cs-CZ" altLang="cs-CZ" sz="1900" b="1" dirty="0" err="1">
                <a:solidFill>
                  <a:schemeClr val="tx1"/>
                </a:solidFill>
              </a:rPr>
              <a:t>Eurostatu</a:t>
            </a:r>
            <a:r>
              <a:rPr lang="cs-CZ" altLang="cs-CZ" sz="1900" dirty="0">
                <a:solidFill>
                  <a:schemeClr val="tx1"/>
                </a:solidFill>
              </a:rPr>
              <a:t>  pro porovnání a analýzu ekonomických ukazatelů, statistické monitorování, přípravu, realizaci a hodnocení regionální politiky členských zemí EU. </a:t>
            </a:r>
          </a:p>
          <a:p>
            <a:pPr eaLnBrk="1" hangingPunct="1"/>
            <a:r>
              <a:rPr lang="cs-CZ" altLang="cs-CZ" sz="1900" dirty="0">
                <a:solidFill>
                  <a:schemeClr val="tx1"/>
                </a:solidFill>
              </a:rPr>
              <a:t>Normalizovaná klasifikace územních celků v České republice nese název </a:t>
            </a:r>
            <a:r>
              <a:rPr lang="cs-CZ" altLang="cs-CZ" sz="1900" b="1" dirty="0">
                <a:solidFill>
                  <a:schemeClr val="tx1"/>
                </a:solidFill>
              </a:rPr>
              <a:t>CZ-NUTS</a:t>
            </a:r>
            <a:r>
              <a:rPr lang="cs-CZ" altLang="cs-CZ" sz="190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Vedle soustavy NUTS od roku 1990 existuje i soustava LAU – </a:t>
            </a:r>
            <a:r>
              <a:rPr lang="cs-CZ" altLang="cs-CZ" sz="2000" i="1" dirty="0" err="1">
                <a:solidFill>
                  <a:schemeClr val="tx1"/>
                </a:solidFill>
              </a:rPr>
              <a:t>Local</a:t>
            </a:r>
            <a:r>
              <a:rPr lang="cs-CZ" altLang="cs-CZ" sz="2000" i="1" dirty="0">
                <a:solidFill>
                  <a:schemeClr val="tx1"/>
                </a:solidFill>
              </a:rPr>
              <a:t> </a:t>
            </a:r>
            <a:r>
              <a:rPr lang="cs-CZ" altLang="cs-CZ" sz="2000" i="1" dirty="0" err="1">
                <a:solidFill>
                  <a:schemeClr val="tx1"/>
                </a:solidFill>
              </a:rPr>
              <a:t>Administrative</a:t>
            </a:r>
            <a:r>
              <a:rPr lang="cs-CZ" altLang="cs-CZ" sz="2000" i="1" dirty="0">
                <a:solidFill>
                  <a:schemeClr val="tx1"/>
                </a:solidFill>
              </a:rPr>
              <a:t> </a:t>
            </a:r>
            <a:r>
              <a:rPr lang="cs-CZ" altLang="cs-CZ" sz="2000" i="1" dirty="0" err="1">
                <a:solidFill>
                  <a:schemeClr val="tx1"/>
                </a:solidFill>
              </a:rPr>
              <a:t>Units</a:t>
            </a:r>
            <a:r>
              <a:rPr lang="cs-CZ" altLang="cs-CZ" sz="2000" dirty="0">
                <a:solidFill>
                  <a:schemeClr val="tx1"/>
                </a:solidFill>
              </a:rPr>
              <a:t> („Místní samosprávné jednotky“) – zahrnující obce a okresy. V současnosti tato soustava nahrazuje (a plně jim odpovídá) dřívější stupně NUTS 4 a NUTS 5.</a:t>
            </a:r>
          </a:p>
          <a:p>
            <a:pPr eaLnBrk="1" hangingPunct="1"/>
            <a:endParaRPr lang="cs-CZ" altLang="cs-CZ" sz="1900" dirty="0">
              <a:solidFill>
                <a:schemeClr val="tx1"/>
              </a:solidFill>
            </a:endParaRPr>
          </a:p>
          <a:p>
            <a:pPr eaLnBrk="1" hangingPunct="1"/>
            <a:endParaRPr lang="cs-CZ" alt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B41085-2303-457E-9D80-251B6A695778}"/>
              </a:ext>
            </a:extLst>
          </p:cNvPr>
          <p:cNvGraphicFramePr>
            <a:graphicFrameLocks noGrp="1"/>
          </p:cNvGraphicFramePr>
          <p:nvPr/>
        </p:nvGraphicFramePr>
        <p:xfrm>
          <a:off x="1763713" y="4508500"/>
          <a:ext cx="5545136" cy="20875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36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statistická jednotka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nejvyšší počet obyvatel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nejnižší počet obyvatel</a:t>
                      </a:r>
                    </a:p>
                  </a:txBody>
                  <a:tcPr marL="34444" marR="34444" marT="17214" marB="172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33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NUTS 1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7 000 000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3 000 </a:t>
                      </a:r>
                      <a:r>
                        <a:rPr lang="cs-CZ" sz="1800" dirty="0" err="1"/>
                        <a:t>000</a:t>
                      </a:r>
                      <a:endParaRPr lang="cs-CZ" sz="1800" dirty="0"/>
                    </a:p>
                  </a:txBody>
                  <a:tcPr marL="34444" marR="34444" marT="17214" marB="172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33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NUTS 2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3 000 000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800 000</a:t>
                      </a:r>
                    </a:p>
                  </a:txBody>
                  <a:tcPr marL="34444" marR="34444" marT="17214" marB="172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33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NUTS 3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800 000</a:t>
                      </a:r>
                    </a:p>
                  </a:txBody>
                  <a:tcPr marL="34444" marR="34444" marT="17214" marB="172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150 000</a:t>
                      </a:r>
                    </a:p>
                  </a:txBody>
                  <a:tcPr marL="34444" marR="34444" marT="17214" marB="172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0" name="Rectangle 1">
            <a:extLst>
              <a:ext uri="{FF2B5EF4-FFF2-40B4-BE49-F238E27FC236}">
                <a16:creationId xmlns:a16="http://schemas.microsoft.com/office/drawing/2014/main" id="{AC913D51-24D3-48FA-B0E3-9A5C3383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6411" name="Rectangle 2">
            <a:extLst>
              <a:ext uri="{FF2B5EF4-FFF2-40B4-BE49-F238E27FC236}">
                <a16:creationId xmlns:a16="http://schemas.microsoft.com/office/drawing/2014/main" id="{435AF1B1-BD20-4B05-A71F-F85F1B3D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8EA67CD-B108-4B0D-8D07-3C2DEBD9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NUTS 2</a:t>
            </a:r>
          </a:p>
        </p:txBody>
      </p:sp>
      <p:pic>
        <p:nvPicPr>
          <p:cNvPr id="17411" name="Zástupný symbol pro obsah 3" descr="NUTS2CR.png">
            <a:extLst>
              <a:ext uri="{FF2B5EF4-FFF2-40B4-BE49-F238E27FC236}">
                <a16:creationId xmlns:a16="http://schemas.microsoft.com/office/drawing/2014/main" id="{454C738C-7C37-4158-9029-684BE74C0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74" y="2057400"/>
            <a:ext cx="7023652" cy="4038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28978F12-99CE-40DF-95AD-9EEAE543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NUTS 3 - Administrativní dělení od r. 2000 (kraje ČR)</a:t>
            </a:r>
          </a:p>
        </p:txBody>
      </p:sp>
      <p:pic>
        <p:nvPicPr>
          <p:cNvPr id="18435" name="Zástupný symbol pro obsah 5" descr="Kraje CR2.png">
            <a:extLst>
              <a:ext uri="{FF2B5EF4-FFF2-40B4-BE49-F238E27FC236}">
                <a16:creationId xmlns:a16="http://schemas.microsoft.com/office/drawing/2014/main" id="{1BB6F4FB-1523-43A3-AF5E-FAB00F8F4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5" y="2057400"/>
            <a:ext cx="6903589" cy="4038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F6B14FE-3877-4EB8-94FF-EB718496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LAU 1</a:t>
            </a:r>
          </a:p>
        </p:txBody>
      </p:sp>
      <p:pic>
        <p:nvPicPr>
          <p:cNvPr id="19459" name="Zástupný symbol pro obsah 4" descr="Okresy.gif">
            <a:extLst>
              <a:ext uri="{FF2B5EF4-FFF2-40B4-BE49-F238E27FC236}">
                <a16:creationId xmlns:a16="http://schemas.microsoft.com/office/drawing/2014/main" id="{885ABBAE-06D2-4778-8AE9-24B95F6A5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34" y="2057400"/>
            <a:ext cx="6533932" cy="4038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2121330-9976-4844-A6EA-8E2D18A5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Správní obvody ORP</a:t>
            </a:r>
          </a:p>
        </p:txBody>
      </p:sp>
      <p:pic>
        <p:nvPicPr>
          <p:cNvPr id="20483" name="Zástupný symbol pro obsah 3" descr="ORP.jpg">
            <a:extLst>
              <a:ext uri="{FF2B5EF4-FFF2-40B4-BE49-F238E27FC236}">
                <a16:creationId xmlns:a16="http://schemas.microsoft.com/office/drawing/2014/main" id="{D3B1C5B4-F882-4175-BEB1-BB99BEF74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54" y="2057400"/>
            <a:ext cx="5752692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sah 3" descr="Euroregiony CR.jpg">
            <a:extLst>
              <a:ext uri="{FF2B5EF4-FFF2-40B4-BE49-F238E27FC236}">
                <a16:creationId xmlns:a16="http://schemas.microsoft.com/office/drawing/2014/main" id="{73DB0CB3-E6F0-4BDD-9A12-A8C64A277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280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3CBB1-2924-4377-98EB-FD7BB078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3573016"/>
            <a:ext cx="7404653" cy="2522984"/>
          </a:xfrm>
        </p:spPr>
        <p:txBody>
          <a:bodyPr/>
          <a:lstStyle/>
          <a:p>
            <a:r>
              <a:rPr lang="cs-CZ" sz="2000" i="1" dirty="0">
                <a:solidFill>
                  <a:schemeClr val="tx1"/>
                </a:solidFill>
              </a:rPr>
              <a:t>SZZ: 3B. Popište výhody a nevýhody vyplývající z polohy, tvaru a velikosti Česka. S využitím atlasu uveďte klady a zápory lokalizace Česka (po jednotlivých přírodních složkách s ohledem na polohu a vlastnosti území Česka a okolních států).</a:t>
            </a:r>
          </a:p>
          <a:p>
            <a:endParaRPr lang="cs-CZ" dirty="0"/>
          </a:p>
        </p:txBody>
      </p:sp>
      <p:pic>
        <p:nvPicPr>
          <p:cNvPr id="5" name="Grafický objekt 4" descr="Otazník se souvislou výplní">
            <a:extLst>
              <a:ext uri="{FF2B5EF4-FFF2-40B4-BE49-F238E27FC236}">
                <a16:creationId xmlns:a16="http://schemas.microsoft.com/office/drawing/2014/main" id="{1555E16A-6C67-494B-B71C-6DA79923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1880" y="1484784"/>
            <a:ext cx="1693759" cy="16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74BFD-ABB7-4386-8E55-1E60FEFB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2274590" cy="1356360"/>
          </a:xfrm>
        </p:spPr>
        <p:txBody>
          <a:bodyPr/>
          <a:lstStyle/>
          <a:p>
            <a:r>
              <a:rPr lang="cs-CZ" dirty="0"/>
              <a:t>Co na to covid-19?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09FD1-5775-4C7D-A16F-1CC3766B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6243782"/>
            <a:ext cx="1600572" cy="362744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cs-CZ" dirty="0"/>
              <a:t>data.brno.cz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26A2DD-2B2F-4B88-B69D-22F136A3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47" y="85725"/>
            <a:ext cx="5715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499B3-0376-48E8-88F1-71A04E8B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Základní geografické charakteristiky ČR</a:t>
            </a:r>
          </a:p>
        </p:txBody>
      </p:sp>
      <p:pic>
        <p:nvPicPr>
          <p:cNvPr id="3075" name="Zástupný symbol pro obsah 3" descr="CR v ramci sveta.png">
            <a:extLst>
              <a:ext uri="{FF2B5EF4-FFF2-40B4-BE49-F238E27FC236}">
                <a16:creationId xmlns:a16="http://schemas.microsoft.com/office/drawing/2014/main" id="{6F6097B3-0365-43C4-924A-713A0EB93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12768" cy="518457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74BFD-ABB7-4386-8E55-1E60FEFB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 to covid-19?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09FD1-5775-4C7D-A16F-1CC3766B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6243782"/>
            <a:ext cx="1600572" cy="362744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cs-CZ" dirty="0"/>
              <a:t>data.brno.cz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2E21FA-191A-499D-BF24-3DF14465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5959348" cy="44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C0BC0-9482-4AC4-86F7-78AE1895C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908858-8CCB-4B9D-8E73-0765A7DB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77" y="301644"/>
            <a:ext cx="6934200" cy="6019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190867C-E873-4292-8B69-E53876CB2C6C}"/>
              </a:ext>
            </a:extLst>
          </p:cNvPr>
          <p:cNvSpPr txBox="1"/>
          <p:nvPr/>
        </p:nvSpPr>
        <p:spPr>
          <a:xfrm>
            <a:off x="395536" y="6345674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https://www.kr-jihomoravsky.cz/archiv/orr/tematicky_atlas_jmk_3_vydani.pdf</a:t>
            </a:r>
          </a:p>
        </p:txBody>
      </p:sp>
    </p:spTree>
    <p:extLst>
      <p:ext uri="{BB962C8B-B14F-4D97-AF65-F5344CB8AC3E}">
        <p14:creationId xmlns:p14="http://schemas.microsoft.com/office/powerpoint/2010/main" val="806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Statutární města ČR</a:t>
            </a:r>
          </a:p>
        </p:txBody>
      </p:sp>
      <p:pic>
        <p:nvPicPr>
          <p:cNvPr id="4" name="Picture 2" descr="Soubor:Mapa měst Č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" y="1837753"/>
            <a:ext cx="6858000" cy="396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3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4520934-A981-41CC-8F6D-F952C38B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Velikostní struktura obcí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9775D7F2-A0A0-4223-8C18-55AA13E1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6 250 obcí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63AD48B-9C6C-421B-B38F-59F1B94EDF1B}"/>
              </a:ext>
            </a:extLst>
          </p:cNvPr>
          <p:cNvGraphicFramePr>
            <a:graphicFrameLocks/>
          </p:cNvGraphicFramePr>
          <p:nvPr/>
        </p:nvGraphicFramePr>
        <p:xfrm>
          <a:off x="899592" y="2204864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B286B93F-F00A-4B2D-8592-4264A6F6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Velikostní skladba měst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35714026-1BD5-44A6-8BB3-3CEE58AC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16901" r="10922" b="19717"/>
          <a:stretch>
            <a:fillRect/>
          </a:stretch>
        </p:blipFill>
        <p:spPr bwMode="auto">
          <a:xfrm>
            <a:off x="0" y="1792288"/>
            <a:ext cx="91440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621B44F-73AC-4F3B-9435-577AD906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22606" r="5801" b="18333"/>
          <a:stretch>
            <a:fillRect/>
          </a:stretch>
        </p:blipFill>
        <p:spPr bwMode="auto">
          <a:xfrm>
            <a:off x="179388" y="1089025"/>
            <a:ext cx="87852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23AFE336-CE64-4231-A34C-6FFCC40B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 descr="blue_banana.jpg">
            <a:extLst>
              <a:ext uri="{FF2B5EF4-FFF2-40B4-BE49-F238E27FC236}">
                <a16:creationId xmlns:a16="http://schemas.microsoft.com/office/drawing/2014/main" id="{A2BC27E3-7B30-4680-8949-187F710A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2" y="1728758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6" descr="Population_density_Europe.png">
            <a:extLst>
              <a:ext uri="{FF2B5EF4-FFF2-40B4-BE49-F238E27FC236}">
                <a16:creationId xmlns:a16="http://schemas.microsoft.com/office/drawing/2014/main" id="{D0935207-7398-45DE-9366-098AB68A2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/>
          <a:stretch>
            <a:fillRect/>
          </a:stretch>
        </p:blipFill>
        <p:spPr bwMode="auto">
          <a:xfrm>
            <a:off x="3585748" y="1530321"/>
            <a:ext cx="47894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7">
            <a:extLst>
              <a:ext uri="{FF2B5EF4-FFF2-40B4-BE49-F238E27FC236}">
                <a16:creationId xmlns:a16="http://schemas.microsoft.com/office/drawing/2014/main" id="{D13A2D8D-583B-470C-AD8B-44B683479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18" y="5054437"/>
            <a:ext cx="294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Hustota zalidnění v Evropě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E6BCBC5-E3F6-4240-A2DB-F39B2A509761}"/>
              </a:ext>
            </a:extLst>
          </p:cNvPr>
          <p:cNvSpPr txBox="1"/>
          <p:nvPr/>
        </p:nvSpPr>
        <p:spPr>
          <a:xfrm>
            <a:off x="395288" y="5337017"/>
            <a:ext cx="410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2017: </a:t>
            </a:r>
            <a:r>
              <a:rPr lang="cs-CZ" dirty="0">
                <a:hlinkClick r:id="rId4"/>
              </a:rPr>
              <a:t>https://app.23degrees.io/embed/population-density-in-europe-19</a:t>
            </a:r>
            <a:r>
              <a:rPr lang="cs-CZ" dirty="0"/>
              <a:t>  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17CE3D1-C403-430F-BE3B-C060030A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48" y="12313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Poloha z hlediska SEG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Obrázek 3" descr="FG mapa.jpg">
            <a:extLst>
              <a:ext uri="{FF2B5EF4-FFF2-40B4-BE49-F238E27FC236}">
                <a16:creationId xmlns:a16="http://schemas.microsoft.com/office/drawing/2014/main" id="{2C36D0D6-5A57-4BFF-9AA8-89A00CEE6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6" y="1124744"/>
            <a:ext cx="81909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D57FBBCC-F0C5-42AF-99B1-75450C25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Historie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6D3A39-3E5A-4269-B913-6272D67E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81847"/>
            <a:ext cx="4357460" cy="3380035"/>
          </a:xfrm>
          <a:prstGeom prst="rect">
            <a:avLst/>
          </a:prstGeom>
        </p:spPr>
      </p:pic>
      <p:pic>
        <p:nvPicPr>
          <p:cNvPr id="6148" name="Obrázek 3" descr="Czechoslovakia1920-38.jpg">
            <a:extLst>
              <a:ext uri="{FF2B5EF4-FFF2-40B4-BE49-F238E27FC236}">
                <a16:creationId xmlns:a16="http://schemas.microsoft.com/office/drawing/2014/main" id="{4E261AC4-D9D9-4B79-BD72-B01498388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50" y="4015304"/>
            <a:ext cx="4357461" cy="25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2B9A6E3-A727-4ACA-8791-410C17C37194}"/>
              </a:ext>
            </a:extLst>
          </p:cNvPr>
          <p:cNvSpPr txBox="1"/>
          <p:nvPr/>
        </p:nvSpPr>
        <p:spPr>
          <a:xfrm>
            <a:off x="287289" y="5977260"/>
            <a:ext cx="308133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 err="1"/>
              <a:t>Austria-Hungary_map.svg</a:t>
            </a:r>
            <a:r>
              <a:rPr lang="cs-CZ" sz="1050" dirty="0"/>
              <a:t>: </a:t>
            </a:r>
            <a:r>
              <a:rPr lang="cs-CZ" sz="1050" dirty="0" err="1"/>
              <a:t>IMeowbot,derivative</a:t>
            </a:r>
            <a:r>
              <a:rPr lang="cs-CZ" sz="1050" dirty="0"/>
              <a:t> </a:t>
            </a:r>
            <a:r>
              <a:rPr lang="cs-CZ" sz="1050" dirty="0" err="1"/>
              <a:t>work</a:t>
            </a:r>
            <a:r>
              <a:rPr lang="cs-CZ" sz="1050" dirty="0"/>
              <a:t>: </a:t>
            </a:r>
            <a:r>
              <a:rPr lang="cs-CZ" sz="1050" dirty="0" err="1"/>
              <a:t>AdolfPorn</a:t>
            </a:r>
            <a:r>
              <a:rPr lang="cs-CZ" sz="1050" dirty="0"/>
              <a:t>, Public </a:t>
            </a:r>
            <a:r>
              <a:rPr lang="cs-CZ" sz="1050" dirty="0" err="1"/>
              <a:t>domain</a:t>
            </a:r>
            <a:r>
              <a:rPr lang="cs-CZ" sz="1050" dirty="0"/>
              <a:t>, via </a:t>
            </a:r>
            <a:r>
              <a:rPr lang="cs-CZ" sz="1050" dirty="0" err="1"/>
              <a:t>Wikimedia</a:t>
            </a:r>
            <a:r>
              <a:rPr lang="cs-CZ" sz="1050" dirty="0"/>
              <a:t> </a:t>
            </a:r>
            <a:r>
              <a:rPr lang="cs-CZ" sz="1050" dirty="0" err="1"/>
              <a:t>Commons</a:t>
            </a:r>
            <a:endParaRPr lang="cs-CZ" sz="105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3044A3-ED4E-4AA5-8DC5-AB047E9C7409}"/>
              </a:ext>
            </a:extLst>
          </p:cNvPr>
          <p:cNvSpPr txBox="1"/>
          <p:nvPr/>
        </p:nvSpPr>
        <p:spPr>
          <a:xfrm>
            <a:off x="329709" y="4666301"/>
            <a:ext cx="402626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Rakousko-Uhersko roku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1914"/>
              </a:rPr>
              <a:t>1914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cs-CZ" sz="11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Předlitavsko"/>
              </a:rPr>
              <a:t>Předlitavsko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1.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České království"/>
              </a:rPr>
              <a:t>Čechy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2.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Bukovina (země)"/>
              </a:rPr>
              <a:t>Bukovina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3.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Korutany"/>
              </a:rPr>
              <a:t>Korutany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4.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raňsko"/>
              </a:rPr>
              <a:t>Kraňsko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5.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Dalmácie"/>
              </a:rPr>
              <a:t>Dalmácie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6.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Halič"/>
              </a:rPr>
              <a:t>Halič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7. Rakouské přímoří, 8.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Dolní Rakousy"/>
              </a:rPr>
              <a:t>Dolní Rakousy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9.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Moravské markrabství"/>
              </a:rPr>
              <a:t>Morava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10.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Salcbursko"/>
              </a:rPr>
              <a:t>Salcbursko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11.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Rakouské Slezsko"/>
              </a:rPr>
              <a:t>Slezsko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12.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Štýrské vévodství"/>
              </a:rPr>
              <a:t>Štýrsko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13.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Tyrolské hrabství"/>
              </a:rPr>
              <a:t>Tyrolsko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14.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Horní Rakousy"/>
              </a:rPr>
              <a:t>Horní Rakousy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15.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Vorarlbersko"/>
              </a:rPr>
              <a:t>Vorarlbersko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cs-CZ" sz="11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Zalitavsko"/>
              </a:rPr>
              <a:t>Zalitavsko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16.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Uhersko"/>
              </a:rPr>
              <a:t>Uhersko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17.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Království chorvatsko-slavonské"/>
              </a:rPr>
              <a:t>Chorvatsko-Slavonsko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18. </a:t>
            </a:r>
            <a:r>
              <a:rPr lang="cs-CZ" sz="11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sna a Hercegovina"/>
              </a:rPr>
              <a:t>Bosna a Hercegovina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s vyznačením </a:t>
            </a:r>
            <a:r>
              <a:rPr lang="cs-CZ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Země Koruny české"/>
              </a:rPr>
              <a:t>zemí Koruny české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(1, 9, 11)</a:t>
            </a:r>
            <a:endParaRPr lang="cs-CZ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obsah 4">
            <a:extLst>
              <a:ext uri="{FF2B5EF4-FFF2-40B4-BE49-F238E27FC236}">
                <a16:creationId xmlns:a16="http://schemas.microsoft.com/office/drawing/2014/main" id="{7A6A2773-79F7-49F1-914D-3C4E199D7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8706"/>
            <a:ext cx="4608512" cy="69127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3" descr="KrajeCR1960.gif">
            <a:extLst>
              <a:ext uri="{FF2B5EF4-FFF2-40B4-BE49-F238E27FC236}">
                <a16:creationId xmlns:a16="http://schemas.microsoft.com/office/drawing/2014/main" id="{0D9AFDC1-59B2-4241-BBEA-840E8DA59E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844550"/>
            <a:ext cx="8424862" cy="52816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FCC5C-0E3C-4E10-843E-B6949443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Slepá mapa - okresy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DD227-E9FE-4498-86EE-C9E94F06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https://www.idnes.cz/cestovani/po-cesku/slepa-mapa-zemepis-okresy-a-okresni-mesta-kviz-znalosti-test-okres.A201015_174002_po-cesku_hig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6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7104CE25-C1AF-450D-8B5F-664AF17F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4450"/>
            <a:ext cx="8435975" cy="998538"/>
          </a:xfrm>
        </p:spPr>
        <p:txBody>
          <a:bodyPr/>
          <a:lstStyle/>
          <a:p>
            <a:pPr eaLnBrk="1" hangingPunct="1"/>
            <a:r>
              <a:rPr lang="cs-CZ" altLang="cs-CZ"/>
              <a:t>Současné administrativní členění ČR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57C1C36-8A8B-4A13-8B53-FAC0E7B9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60503"/>
              </p:ext>
            </p:extLst>
          </p:nvPr>
        </p:nvGraphicFramePr>
        <p:xfrm>
          <a:off x="539750" y="1125538"/>
          <a:ext cx="8137524" cy="2575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1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04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Jednotka</a:t>
                      </a:r>
                      <a:endParaRPr lang="cs-CZ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Počet</a:t>
                      </a:r>
                      <a:endParaRPr lang="cs-CZ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Úřad</a:t>
                      </a:r>
                      <a:endParaRPr lang="cs-CZ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4"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Kraj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14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Krajský úřad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04"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Okres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76 + Praha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chemeClr val="tx1"/>
                          </a:solidFill>
                        </a:rPr>
                        <a:t>--- </a:t>
                      </a: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07"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Obec s rozšířenou působností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205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Obecní úřad</a:t>
                      </a:r>
                      <a:r>
                        <a:rPr lang="cs-CZ" sz="1900" dirty="0"/>
                        <a:t> (městský úřad)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04"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Pověřená obec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388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Pověřený obecní úřad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04"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Obec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6 254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u="none" strike="noStrike" dirty="0"/>
                        <a:t>Obecní úřad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0" marB="45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93" name="Rectangle 2">
            <a:extLst>
              <a:ext uri="{FF2B5EF4-FFF2-40B4-BE49-F238E27FC236}">
                <a16:creationId xmlns:a16="http://schemas.microsoft.com/office/drawing/2014/main" id="{D23A6121-0221-42DD-92D8-1BF82817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800">
                <a:latin typeface="Arial" panose="020B0604020202020204" pitchFamily="34" charset="0"/>
              </a:rPr>
            </a:b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F4AEAFB-D4E0-4FE7-BF1A-420C32CAF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92314"/>
              </p:ext>
            </p:extLst>
          </p:nvPr>
        </p:nvGraphicFramePr>
        <p:xfrm>
          <a:off x="539749" y="3855346"/>
          <a:ext cx="8137525" cy="26212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5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2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Statistická jednotka</a:t>
                      </a:r>
                    </a:p>
                  </a:txBody>
                  <a:tcPr marL="19051" marR="19051" marT="19046" marB="19046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počet v ČR</a:t>
                      </a:r>
                      <a:br>
                        <a:rPr lang="cs-CZ" sz="1900" b="1" dirty="0"/>
                      </a:br>
                      <a:r>
                        <a:rPr lang="cs-CZ" sz="1900" b="1" dirty="0"/>
                        <a:t>(</a:t>
                      </a:r>
                      <a:r>
                        <a:rPr lang="cs-CZ" sz="1900" b="1" u="none" strike="noStrike" dirty="0"/>
                        <a:t>CZ-NUTS</a:t>
                      </a:r>
                      <a:r>
                        <a:rPr lang="cs-CZ" sz="1900" b="1" dirty="0"/>
                        <a:t>)</a:t>
                      </a:r>
                    </a:p>
                  </a:txBody>
                  <a:tcPr marL="19051" marR="19051" marT="19046" marB="190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zkratka</a:t>
                      </a:r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český ekvivalent</a:t>
                      </a:r>
                    </a:p>
                  </a:txBody>
                  <a:tcPr marL="19051" marR="19051" marT="19046" marB="1904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/>
                        <a:t>NUTS 0</a:t>
                      </a:r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stát</a:t>
                      </a:r>
                      <a:endParaRPr lang="cs-CZ" sz="1900" dirty="0"/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/>
                        <a:t>1</a:t>
                      </a:r>
                    </a:p>
                  </a:txBody>
                  <a:tcPr marL="19051" marR="19051" marT="19046" marB="190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/>
                        <a:t>NUTS 1</a:t>
                      </a:r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území</a:t>
                      </a:r>
                      <a:endParaRPr lang="cs-CZ" sz="1900" dirty="0"/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/>
                        <a:t>1</a:t>
                      </a:r>
                    </a:p>
                  </a:txBody>
                  <a:tcPr marL="19051" marR="19051" marT="19046" marB="190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/>
                        <a:t>NUTS 2</a:t>
                      </a:r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region</a:t>
                      </a:r>
                      <a:endParaRPr lang="cs-CZ" sz="1900" dirty="0"/>
                    </a:p>
                  </a:txBody>
                  <a:tcPr marL="19051" marR="19051" marT="19046" marB="190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 dirty="0"/>
                        <a:t>8</a:t>
                      </a:r>
                    </a:p>
                  </a:txBody>
                  <a:tcPr marL="19051" marR="19051" marT="19046" marB="190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NUTS 3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kraj</a:t>
                      </a:r>
                      <a:endParaRPr lang="cs-CZ" sz="1900" dirty="0"/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 dirty="0"/>
                        <a:t>14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/>
                        <a:t>NUTS 4 (LAU 1)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okres</a:t>
                      </a:r>
                      <a:endParaRPr lang="cs-CZ" sz="1900" dirty="0"/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 dirty="0"/>
                        <a:t>76+1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cs-CZ" sz="1900"/>
                        <a:t>NUTS 5 (LAU 2)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u="none" strike="noStrike" dirty="0"/>
                        <a:t>obec</a:t>
                      </a:r>
                      <a:endParaRPr lang="cs-CZ" sz="1900" dirty="0"/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900" dirty="0"/>
                        <a:t>6 254</a:t>
                      </a:r>
                    </a:p>
                  </a:txBody>
                  <a:tcPr marL="19051" marR="19051" marT="19046" marB="1904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FD6686C5-B4BE-4A8C-9576-81290855027A}"/>
              </a:ext>
            </a:extLst>
          </p:cNvPr>
          <p:cNvSpPr txBox="1"/>
          <p:nvPr/>
        </p:nvSpPr>
        <p:spPr>
          <a:xfrm>
            <a:off x="5004048" y="6513216"/>
            <a:ext cx="413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http://www.dvs.cz/clanek.asp?id=6797803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412</TotalTime>
  <Words>637</Words>
  <Application>Microsoft Office PowerPoint</Application>
  <PresentationFormat>Předvádění na obrazovce (4:3)</PresentationFormat>
  <Paragraphs>93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Palatino Linotype</vt:lpstr>
      <vt:lpstr>Základ</vt:lpstr>
      <vt:lpstr>Základní geografické charakteristiky ČR.  Administrativní členění ČR.  Sídelní struktura ČR.</vt:lpstr>
      <vt:lpstr>Základní geografické charakteristiky ČR</vt:lpstr>
      <vt:lpstr>Poloha z hlediska SEG</vt:lpstr>
      <vt:lpstr>Prezentace aplikace PowerPoint</vt:lpstr>
      <vt:lpstr>Historie ČR</vt:lpstr>
      <vt:lpstr>Prezentace aplikace PowerPoint</vt:lpstr>
      <vt:lpstr>Prezentace aplikace PowerPoint</vt:lpstr>
      <vt:lpstr>Slepá mapa - okresy</vt:lpstr>
      <vt:lpstr>Současné administrativní členění ČR</vt:lpstr>
      <vt:lpstr>Prezentace aplikace PowerPoint</vt:lpstr>
      <vt:lpstr>Prezentace aplikace PowerPoint</vt:lpstr>
      <vt:lpstr>NUTS / LAU</vt:lpstr>
      <vt:lpstr>NUTS 2</vt:lpstr>
      <vt:lpstr>NUTS 3 - Administrativní dělení od r. 2000 (kraje ČR)</vt:lpstr>
      <vt:lpstr>LAU 1</vt:lpstr>
      <vt:lpstr>Správní obvody ORP</vt:lpstr>
      <vt:lpstr>Prezentace aplikace PowerPoint</vt:lpstr>
      <vt:lpstr>Prezentace aplikace PowerPoint</vt:lpstr>
      <vt:lpstr>Co na to covid-19?</vt:lpstr>
      <vt:lpstr>Co na to covid-19?</vt:lpstr>
      <vt:lpstr>Prezentace aplikace PowerPoint</vt:lpstr>
      <vt:lpstr>Statutární města ČR</vt:lpstr>
      <vt:lpstr>Velikostní struktura obcí</vt:lpstr>
      <vt:lpstr>Velikostní skladba měst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geografické charakteristiky a administrativní členění ČR.</dc:title>
  <dc:creator>.</dc:creator>
  <cp:lastModifiedBy>Hana Svobodová</cp:lastModifiedBy>
  <cp:revision>64</cp:revision>
  <dcterms:created xsi:type="dcterms:W3CDTF">2011-01-22T12:57:02Z</dcterms:created>
  <dcterms:modified xsi:type="dcterms:W3CDTF">2022-02-13T08:05:47Z</dcterms:modified>
</cp:coreProperties>
</file>