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301" r:id="rId3"/>
    <p:sldId id="300" r:id="rId4"/>
    <p:sldId id="302" r:id="rId5"/>
    <p:sldId id="259" r:id="rId6"/>
    <p:sldId id="303" r:id="rId7"/>
    <p:sldId id="304" r:id="rId8"/>
    <p:sldId id="305" r:id="rId9"/>
    <p:sldId id="299" r:id="rId10"/>
    <p:sldId id="257" r:id="rId11"/>
    <p:sldId id="306" r:id="rId12"/>
    <p:sldId id="307" r:id="rId13"/>
    <p:sldId id="265" r:id="rId14"/>
    <p:sldId id="274" r:id="rId15"/>
    <p:sldId id="273" r:id="rId16"/>
    <p:sldId id="308" r:id="rId17"/>
    <p:sldId id="280" r:id="rId18"/>
    <p:sldId id="281" r:id="rId19"/>
    <p:sldId id="283" r:id="rId20"/>
    <p:sldId id="284" r:id="rId21"/>
    <p:sldId id="311" r:id="rId22"/>
    <p:sldId id="290" r:id="rId23"/>
    <p:sldId id="282" r:id="rId24"/>
    <p:sldId id="258" r:id="rId25"/>
    <p:sldId id="286" r:id="rId26"/>
    <p:sldId id="263" r:id="rId27"/>
    <p:sldId id="313" r:id="rId28"/>
    <p:sldId id="314" r:id="rId29"/>
    <p:sldId id="315" r:id="rId30"/>
    <p:sldId id="309" r:id="rId31"/>
    <p:sldId id="260" r:id="rId32"/>
    <p:sldId id="310" r:id="rId33"/>
    <p:sldId id="312" r:id="rId34"/>
    <p:sldId id="296" r:id="rId35"/>
    <p:sldId id="267" r:id="rId36"/>
    <p:sldId id="316" r:id="rId37"/>
    <p:sldId id="292" r:id="rId38"/>
    <p:sldId id="297" r:id="rId39"/>
    <p:sldId id="298" r:id="rId40"/>
    <p:sldId id="293" r:id="rId4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C89EF96-8CEA-46FF-86C4-4CE0E7609802}" styleName="Světlý styl 3 – zvýraznění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301B821-A1FF-4177-AEE7-76D212191A09}" styleName="Střední styl 1 – zvýraznění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50" d="100"/>
          <a:sy n="150" d="100"/>
        </p:scale>
        <p:origin x="2028" y="8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82879" y="182879"/>
            <a:ext cx="8778240" cy="6492240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2485" y="882376"/>
            <a:ext cx="747522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6000" b="1" cap="all" baseline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82148" y="3869635"/>
            <a:ext cx="6575895" cy="1388165"/>
          </a:xfrm>
        </p:spPr>
        <p:txBody>
          <a:bodyPr>
            <a:normAutofit/>
          </a:bodyPr>
          <a:lstStyle>
            <a:lvl1pPr marL="0" indent="0" algn="ctr">
              <a:spcBef>
                <a:spcPts val="1000"/>
              </a:spcBef>
              <a:buNone/>
              <a:defRPr sz="1800">
                <a:solidFill>
                  <a:srgbClr val="FFFFFF"/>
                </a:solidFill>
              </a:defRPr>
            </a:lvl1pPr>
            <a:lvl2pPr marL="342900" indent="0" algn="ctr">
              <a:buNone/>
              <a:defRPr sz="18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10F70CB7-77BB-4BF2-AF20-772D0E36109C}" type="datetimeFigureOut">
              <a:rPr lang="cs-CZ" smtClean="0"/>
              <a:pPr>
                <a:defRPr/>
              </a:pPr>
              <a:t>28.02.2022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D9535D4-CF40-4A93-97B6-3413740DE2BB}" type="slidenum">
              <a:rPr lang="cs-CZ" altLang="cs-CZ" smtClean="0"/>
              <a:pPr/>
              <a:t>‹#›</a:t>
            </a:fld>
            <a:endParaRPr lang="cs-CZ" altLang="cs-CZ"/>
          </a:p>
        </p:txBody>
      </p:sp>
      <p:cxnSp>
        <p:nvCxnSpPr>
          <p:cNvPr id="8" name="Straight Connector 7"/>
          <p:cNvCxnSpPr/>
          <p:nvPr/>
        </p:nvCxnSpPr>
        <p:spPr>
          <a:xfrm>
            <a:off x="1483995" y="3733800"/>
            <a:ext cx="61722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22425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D2492B4-A91C-4814-BD5F-8AA18B0CC19D}" type="datetimeFigureOut">
              <a:rPr lang="cs-CZ" smtClean="0"/>
              <a:pPr>
                <a:defRPr/>
              </a:pPr>
              <a:t>28.02.2022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DE549-3CCB-4C75-9DCD-3CA1037F2534}" type="slidenum">
              <a:rPr lang="cs-CZ" altLang="cs-CZ" smtClean="0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3496980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762000"/>
            <a:ext cx="1743075" cy="5410200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7250" y="762000"/>
            <a:ext cx="5572125" cy="5410200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57CC900-12DA-4192-AFF5-4E21D7003654}" type="datetimeFigureOut">
              <a:rPr lang="cs-CZ" smtClean="0"/>
              <a:pPr>
                <a:defRPr/>
              </a:pPr>
              <a:t>28.02.2022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8EAE3-DF81-4A04-8C40-F3FEDD9864E3}" type="slidenum">
              <a:rPr lang="cs-CZ" altLang="cs-CZ" smtClean="0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5794409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000"/>
              </a:spcBef>
              <a:defRPr/>
            </a:lvl1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63C5C9-D945-44DA-97DE-E577C427116B}" type="datetimeFigureOut">
              <a:rPr lang="cs-CZ" smtClean="0"/>
              <a:pPr>
                <a:defRPr/>
              </a:pPr>
              <a:t>28.02.2022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99406-B49E-4308-A170-B89072985238}" type="slidenum">
              <a:rPr lang="cs-CZ" altLang="cs-CZ" smtClean="0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9671366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9818" y="1173575"/>
            <a:ext cx="747522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6000" b="0" cap="all" baseline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2446" y="4154520"/>
            <a:ext cx="6576822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63C5C9-D945-44DA-97DE-E577C427116B}" type="datetimeFigureOut">
              <a:rPr lang="cs-CZ" smtClean="0"/>
              <a:pPr>
                <a:defRPr/>
              </a:pPr>
              <a:t>28.02.2022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99406-B49E-4308-A170-B89072985238}" type="slidenum">
              <a:rPr lang="cs-CZ" altLang="cs-CZ" smtClean="0"/>
              <a:pPr/>
              <a:t>‹#›</a:t>
            </a:fld>
            <a:endParaRPr lang="cs-CZ" altLang="cs-CZ"/>
          </a:p>
        </p:txBody>
      </p:sp>
      <p:cxnSp>
        <p:nvCxnSpPr>
          <p:cNvPr id="7" name="Straight Connector 6"/>
          <p:cNvCxnSpPr/>
          <p:nvPr/>
        </p:nvCxnSpPr>
        <p:spPr>
          <a:xfrm>
            <a:off x="1485900" y="4020408"/>
            <a:ext cx="61722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12892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57250" y="2057399"/>
            <a:ext cx="3566160" cy="402336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709" y="2057400"/>
            <a:ext cx="3566160" cy="402336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687491D-1D17-49D6-BFA8-0354831B955B}" type="datetimeFigureOut">
              <a:rPr lang="cs-CZ" smtClean="0"/>
              <a:pPr>
                <a:defRPr/>
              </a:pPr>
              <a:t>28.02.2022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4AB18-02C9-4202-A3FC-6510CA22E5D1}" type="slidenum">
              <a:rPr lang="cs-CZ" altLang="cs-CZ" smtClean="0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593255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250" y="2001511"/>
            <a:ext cx="356616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57250" y="2721483"/>
            <a:ext cx="3566160" cy="338328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1880" y="1999032"/>
            <a:ext cx="356616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1880" y="2719322"/>
            <a:ext cx="3566160" cy="338328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FEBA941-06F4-4AD8-A9AA-0763CA0B5E81}" type="datetimeFigureOut">
              <a:rPr lang="cs-CZ" smtClean="0"/>
              <a:pPr>
                <a:defRPr/>
              </a:pPr>
              <a:t>28.02.2022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1A91A-3491-4871-AB0D-E48AB0AED532}" type="slidenum">
              <a:rPr lang="cs-CZ" altLang="cs-CZ" smtClean="0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8862703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63C5C9-D945-44DA-97DE-E577C427116B}" type="datetimeFigureOut">
              <a:rPr lang="cs-CZ" smtClean="0"/>
              <a:pPr>
                <a:defRPr/>
              </a:pPr>
              <a:t>28.02.2022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99406-B49E-4308-A170-B89072985238}" type="slidenum">
              <a:rPr lang="cs-CZ" altLang="cs-CZ" smtClean="0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55602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8FF94FA-7D80-47BD-B52E-F2FD3DC345F4}" type="datetimeFigureOut">
              <a:rPr lang="cs-CZ" smtClean="0"/>
              <a:pPr>
                <a:defRPr/>
              </a:pPr>
              <a:t>28.02.2022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C34AA-2787-4D48-B2B4-D7E411C84220}" type="slidenum">
              <a:rPr lang="cs-CZ" altLang="cs-CZ" smtClean="0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210321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1097280"/>
            <a:ext cx="283464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0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9314" y="1097280"/>
            <a:ext cx="4149638" cy="466344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2834640"/>
            <a:ext cx="2834640" cy="292608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275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26BD2B4-50A7-4C9B-A957-CAF0A51BC52F}" type="datetimeFigureOut">
              <a:rPr lang="cs-CZ" smtClean="0"/>
              <a:pPr>
                <a:defRPr/>
              </a:pPr>
              <a:t>28.02.2022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9267D-BEB7-4226-A8BC-55603E48F186}" type="slidenum">
              <a:rPr lang="cs-CZ" altLang="cs-CZ" smtClean="0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752106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1097280"/>
            <a:ext cx="283464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0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019107" y="1069847"/>
            <a:ext cx="4257703" cy="4645153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1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2834640"/>
            <a:ext cx="283464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275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32E5490-E073-48E5-9829-3369A8CE5441}" type="datetimeFigureOut">
              <a:rPr lang="cs-CZ" smtClean="0"/>
              <a:pPr>
                <a:defRPr/>
              </a:pPr>
              <a:t>28.02.2022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44C88-A85C-44E6-ABFD-8C7AA281FB01}" type="slidenum">
              <a:rPr lang="cs-CZ" altLang="cs-CZ" smtClean="0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5652397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82880" y="182880"/>
            <a:ext cx="8778240" cy="649224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7250" y="609600"/>
            <a:ext cx="740664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251" y="2057400"/>
            <a:ext cx="7404653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7247" y="6223829"/>
            <a:ext cx="17468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8163C5C9-D945-44DA-97DE-E577C427116B}" type="datetimeFigureOut">
              <a:rPr lang="cs-CZ" smtClean="0"/>
              <a:pPr>
                <a:defRPr/>
              </a:pPr>
              <a:t>28.02.2022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61861" y="6223829"/>
            <a:ext cx="35383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7148" y="6223829"/>
            <a:ext cx="12796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1"/>
                </a:solidFill>
              </a:defRPr>
            </a:lvl1pPr>
          </a:lstStyle>
          <a:p>
            <a:fld id="{5A299406-B49E-4308-A170-B89072985238}" type="slidenum">
              <a:rPr lang="cs-CZ" altLang="cs-CZ" smtClean="0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161020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71450" indent="-137160" algn="l" defTabSz="6858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34290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54864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75438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92012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1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3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15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17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hyperlink" Target="https://atlasvenkova.osu.cz/atlas-rozvoje-venkova/?fbclid=IwAR0XzM9_5evmL-vRI9J8HdZWgElvBiyK0289a8tqlK5vXlzHayzgTFrpprs" TargetMode="Externa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kurovcovamapa.cz/" TargetMode="Externa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zso.cz/csu/czso/zemedelstvi_zem" TargetMode="External"/><Relationship Id="rId2" Type="http://schemas.openxmlformats.org/officeDocument/2006/relationships/hyperlink" Target="https://www.nzm.cz/publikace/obrazkove-statistiky/zemedelstvi-obrazkova-statistika-ze-sveta-zemedelcu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Nadpis 1">
            <a:extLst>
              <a:ext uri="{FF2B5EF4-FFF2-40B4-BE49-F238E27FC236}">
                <a16:creationId xmlns:a16="http://schemas.microsoft.com/office/drawing/2014/main" id="{E14ACA4B-E47D-4DE7-B7FA-3B0C90922BA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cs-CZ" altLang="cs-CZ" sz="3600" dirty="0"/>
              <a:t>primárního sektoru ČR – zemědělství, lesnictví a rybolov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71D6AC9-3CDA-4E50-AFDB-764160DA7F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59338" y="6092825"/>
            <a:ext cx="4065587" cy="482600"/>
          </a:xfrm>
        </p:spPr>
        <p:txBody>
          <a:bodyPr rtlCol="0">
            <a:normAutofit fontScale="25000" lnSpcReduction="20000"/>
          </a:bodyPr>
          <a:lstStyle/>
          <a:p>
            <a:pPr algn="r" eaLnBrk="1" fontAlgn="auto" hangingPunct="1">
              <a:spcAft>
                <a:spcPts val="0"/>
              </a:spcAft>
              <a:defRPr/>
            </a:pPr>
            <a:r>
              <a:rPr lang="cs-CZ" sz="3200" dirty="0"/>
              <a:t>Socioekonomická geografie ČR</a:t>
            </a:r>
          </a:p>
          <a:p>
            <a:pPr algn="r" eaLnBrk="1" fontAlgn="auto" hangingPunct="1">
              <a:spcAft>
                <a:spcPts val="0"/>
              </a:spcAft>
              <a:defRPr/>
            </a:pPr>
            <a:r>
              <a:rPr lang="cs-CZ" sz="3200" dirty="0"/>
              <a:t>Seminář č. 3</a:t>
            </a:r>
          </a:p>
          <a:p>
            <a:pPr algn="r" eaLnBrk="1" fontAlgn="auto" hangingPunct="1">
              <a:spcAft>
                <a:spcPts val="0"/>
              </a:spcAft>
              <a:defRPr/>
            </a:pPr>
            <a:r>
              <a:rPr lang="cs-CZ" sz="3200" dirty="0"/>
              <a:t>© HS</a:t>
            </a:r>
            <a:endParaRPr lang="cs-CZ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Nadpis 1">
            <a:extLst>
              <a:ext uri="{FF2B5EF4-FFF2-40B4-BE49-F238E27FC236}">
                <a16:creationId xmlns:a16="http://schemas.microsoft.com/office/drawing/2014/main" id="{B0D2F194-6262-41BA-BACB-C8CC102A12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936104"/>
          </a:xfrm>
        </p:spPr>
        <p:txBody>
          <a:bodyPr/>
          <a:lstStyle/>
          <a:p>
            <a:pPr eaLnBrk="1" hangingPunct="1"/>
            <a:r>
              <a:rPr lang="cs-CZ" altLang="cs-CZ" sz="4000" dirty="0"/>
              <a:t>Stav a vývoj zemědělství ČR před r. 89</a:t>
            </a:r>
          </a:p>
        </p:txBody>
      </p:sp>
      <p:sp>
        <p:nvSpPr>
          <p:cNvPr id="3075" name="Zástupný symbol pro obsah 2">
            <a:extLst>
              <a:ext uri="{FF2B5EF4-FFF2-40B4-BE49-F238E27FC236}">
                <a16:creationId xmlns:a16="http://schemas.microsoft.com/office/drawing/2014/main" id="{60DB8797-A363-48E2-B4A5-CEB74F5AEE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2" y="1340768"/>
            <a:ext cx="8147248" cy="4785395"/>
          </a:xfrm>
        </p:spPr>
        <p:txBody>
          <a:bodyPr>
            <a:normAutofit fontScale="25000" lnSpcReduction="20000"/>
          </a:bodyPr>
          <a:lstStyle/>
          <a:p>
            <a:pPr marL="274320" indent="-27432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Wingdings 2"/>
              <a:buChar char=""/>
              <a:defRPr/>
            </a:pPr>
            <a:r>
              <a:rPr lang="cs-CZ" sz="4800" dirty="0">
                <a:solidFill>
                  <a:schemeClr val="tx1"/>
                </a:solidFill>
              </a:rPr>
              <a:t>České (československé) zemědělství prošlo v poválečném období pronikavou sociálně ekonomickou přestavbou, která od základu změnila život na venkově</a:t>
            </a:r>
          </a:p>
          <a:p>
            <a:pPr marL="274320" indent="-27432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Wingdings 2"/>
              <a:buChar char=""/>
              <a:defRPr/>
            </a:pPr>
            <a:r>
              <a:rPr lang="cs-CZ" sz="4800" dirty="0">
                <a:solidFill>
                  <a:schemeClr val="tx1"/>
                </a:solidFill>
              </a:rPr>
              <a:t>Více než 40 let trvající období socialistické přestavby přineslo významné změny -  vznik nových socialistických výrobních vztahů, vybudování velkých zemědělských podniků typu JZD a státních statků (koncentrace)</a:t>
            </a:r>
          </a:p>
          <a:p>
            <a:pPr marL="274320" indent="-27432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Wingdings 2"/>
              <a:buChar char=""/>
              <a:defRPr/>
            </a:pPr>
            <a:r>
              <a:rPr lang="cs-CZ" sz="4800" dirty="0">
                <a:solidFill>
                  <a:schemeClr val="tx1"/>
                </a:solidFill>
              </a:rPr>
              <a:t>Rozvoj zem. výroby 80. let byl v ČR orientován převážně na řešení obilního problému a výrobu dostatečného množství živočišných produktů (zejména masa) pro vnitřní trh</a:t>
            </a:r>
          </a:p>
          <a:p>
            <a:pPr marL="274320" indent="-27432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Wingdings 2"/>
              <a:buChar char=""/>
              <a:defRPr/>
            </a:pPr>
            <a:r>
              <a:rPr lang="cs-CZ" sz="4800" dirty="0">
                <a:solidFill>
                  <a:schemeClr val="tx1"/>
                </a:solidFill>
              </a:rPr>
              <a:t>R. 1989: socialistický sektor tvořil 98,7 % podílu na veškeré zemědělské půdě</a:t>
            </a:r>
          </a:p>
          <a:p>
            <a:pPr marL="274320" indent="-27432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Wingdings 2"/>
              <a:buChar char=""/>
              <a:defRPr/>
            </a:pPr>
            <a:r>
              <a:rPr lang="cs-CZ" sz="4800" dirty="0">
                <a:solidFill>
                  <a:schemeClr val="tx1"/>
                </a:solidFill>
              </a:rPr>
              <a:t>Zprůmyslnění a intenzifikace zemědělské výroby přinášely řadu problémů v oblasti ŽP: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charset="0"/>
              <a:buChar char="–"/>
              <a:defRPr/>
            </a:pPr>
            <a:r>
              <a:rPr lang="cs-CZ" sz="4800" b="1" dirty="0">
                <a:solidFill>
                  <a:schemeClr val="tx1"/>
                </a:solidFill>
              </a:rPr>
              <a:t>velké půdní celky</a:t>
            </a:r>
            <a:r>
              <a:rPr lang="cs-CZ" sz="4800" dirty="0">
                <a:solidFill>
                  <a:schemeClr val="tx1"/>
                </a:solidFill>
              </a:rPr>
              <a:t> vytvořily vhodné podmínky pro využití těžkých kombinovaných mechanismů </a:t>
            </a:r>
            <a:r>
              <a:rPr lang="cs-CZ" sz="4800" dirty="0">
                <a:solidFill>
                  <a:schemeClr val="tx1"/>
                </a:solidFill>
                <a:sym typeface="Symbol" pitchFamily="18" charset="2"/>
              </a:rPr>
              <a:t> </a:t>
            </a:r>
            <a:r>
              <a:rPr lang="cs-CZ" sz="4800" b="1" dirty="0">
                <a:solidFill>
                  <a:schemeClr val="tx1"/>
                </a:solidFill>
              </a:rPr>
              <a:t>erozní činnost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charset="0"/>
              <a:buChar char="–"/>
              <a:defRPr/>
            </a:pPr>
            <a:r>
              <a:rPr lang="cs-CZ" sz="4800" dirty="0">
                <a:solidFill>
                  <a:schemeClr val="tx1"/>
                </a:solidFill>
              </a:rPr>
              <a:t>vybudováním velkochovů </a:t>
            </a:r>
            <a:r>
              <a:rPr lang="cs-CZ" sz="4800" dirty="0" err="1">
                <a:solidFill>
                  <a:schemeClr val="tx1"/>
                </a:solidFill>
              </a:rPr>
              <a:t>hosp</a:t>
            </a:r>
            <a:r>
              <a:rPr lang="cs-CZ" sz="4800" dirty="0">
                <a:solidFill>
                  <a:schemeClr val="tx1"/>
                </a:solidFill>
              </a:rPr>
              <a:t>. zvířat s bezstelivovým provozem ubyla organická hmota </a:t>
            </a:r>
            <a:r>
              <a:rPr lang="cs-CZ" sz="4800" dirty="0">
                <a:solidFill>
                  <a:schemeClr val="tx1"/>
                </a:solidFill>
                <a:sym typeface="Symbol" pitchFamily="18" charset="2"/>
              </a:rPr>
              <a:t></a:t>
            </a:r>
            <a:r>
              <a:rPr lang="cs-CZ" sz="4800" dirty="0">
                <a:solidFill>
                  <a:schemeClr val="tx1"/>
                </a:solidFill>
              </a:rPr>
              <a:t> </a:t>
            </a:r>
            <a:r>
              <a:rPr lang="cs-CZ" sz="4800" b="1" dirty="0">
                <a:solidFill>
                  <a:schemeClr val="tx1"/>
                </a:solidFill>
              </a:rPr>
              <a:t>narušena struktura půdy</a:t>
            </a:r>
          </a:p>
          <a:p>
            <a:pPr marL="205740" lvl="1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cs-CZ" sz="4800" dirty="0">
                <a:solidFill>
                  <a:schemeClr val="tx1"/>
                </a:solidFill>
                <a:sym typeface="Symbol" pitchFamily="18" charset="2"/>
              </a:rPr>
              <a:t> </a:t>
            </a:r>
            <a:r>
              <a:rPr lang="cs-CZ" sz="4800" b="1" dirty="0">
                <a:solidFill>
                  <a:schemeClr val="tx1"/>
                </a:solidFill>
              </a:rPr>
              <a:t>velké ztráty na snížení půdní úrodnosti, průmyslová hnojiva smývána do povrchových a podzemních vod 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charset="0"/>
              <a:buChar char="–"/>
              <a:defRPr/>
            </a:pPr>
            <a:r>
              <a:rPr lang="cs-CZ" sz="4800" b="1" dirty="0">
                <a:solidFill>
                  <a:schemeClr val="tx1"/>
                </a:solidFill>
              </a:rPr>
              <a:t>rekultivace, likvidace drnového fondu a rozptýlené zeleně narušily důležité složky stability krajiny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charset="0"/>
              <a:buChar char="•"/>
              <a:defRPr/>
            </a:pPr>
            <a:r>
              <a:rPr lang="cs-CZ" sz="4800" dirty="0">
                <a:solidFill>
                  <a:schemeClr val="tx1"/>
                </a:solidFill>
              </a:rPr>
              <a:t>Postupně se tak snižovala produkční schopnost půd, intenzita a objem zemědělské výroby a výrazně se zvyšovaly celkové náklady</a:t>
            </a:r>
          </a:p>
          <a:p>
            <a:pPr marL="274320" indent="-27432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Wingdings 2"/>
              <a:buChar char=""/>
              <a:defRPr/>
            </a:pPr>
            <a:endParaRPr lang="cs-CZ" sz="4800" dirty="0">
              <a:solidFill>
                <a:schemeClr val="tx1"/>
              </a:solidFill>
            </a:endParaRPr>
          </a:p>
          <a:p>
            <a:pPr marL="274320" indent="-27432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Wingdings 2"/>
              <a:buChar char=""/>
              <a:defRPr/>
            </a:pPr>
            <a:endParaRPr lang="cs-CZ" sz="4800" dirty="0">
              <a:solidFill>
                <a:schemeClr val="tx1"/>
              </a:solidFill>
            </a:endParaRPr>
          </a:p>
          <a:p>
            <a:pPr marL="274320" indent="-27432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Wingdings 2"/>
              <a:buChar char=""/>
              <a:defRPr/>
            </a:pPr>
            <a:endParaRPr lang="cs-CZ" sz="4800" dirty="0">
              <a:solidFill>
                <a:schemeClr val="tx1"/>
              </a:solidFill>
            </a:endParaRPr>
          </a:p>
          <a:p>
            <a:pPr marL="274320" indent="-27432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Wingdings 2"/>
              <a:buChar char=""/>
              <a:defRPr/>
            </a:pPr>
            <a:endParaRPr lang="cs-CZ" sz="4800" dirty="0">
              <a:solidFill>
                <a:schemeClr val="tx1"/>
              </a:solidFill>
            </a:endParaRPr>
          </a:p>
          <a:p>
            <a:pPr marL="274320" indent="-274320" fontAlgn="auto">
              <a:lnSpc>
                <a:spcPct val="80000"/>
              </a:lnSpc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endParaRPr lang="cs-CZ" sz="1700" dirty="0"/>
          </a:p>
          <a:p>
            <a:pPr marL="274320" indent="-274320" fontAlgn="auto">
              <a:lnSpc>
                <a:spcPct val="80000"/>
              </a:lnSpc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endParaRPr lang="cs-CZ" sz="1700" dirty="0"/>
          </a:p>
          <a:p>
            <a:pPr marL="274320" indent="-274320" fontAlgn="auto">
              <a:lnSpc>
                <a:spcPct val="80000"/>
              </a:lnSpc>
              <a:spcBef>
                <a:spcPts val="580"/>
              </a:spcBef>
              <a:spcAft>
                <a:spcPts val="0"/>
              </a:spcAft>
              <a:buFontTx/>
              <a:buNone/>
              <a:defRPr/>
            </a:pPr>
            <a:r>
              <a:rPr lang="cs-CZ" sz="800" dirty="0">
                <a:latin typeface="Garamond" pitchFamily="18" charset="0"/>
              </a:rPr>
              <a:t>     </a:t>
            </a:r>
          </a:p>
          <a:p>
            <a:pPr marL="274320" indent="-274320" fontAlgn="auto">
              <a:lnSpc>
                <a:spcPct val="80000"/>
              </a:lnSpc>
              <a:spcBef>
                <a:spcPts val="580"/>
              </a:spcBef>
              <a:spcAft>
                <a:spcPts val="0"/>
              </a:spcAft>
              <a:buFontTx/>
              <a:buNone/>
              <a:defRPr/>
            </a:pPr>
            <a:r>
              <a:rPr lang="cs-CZ" sz="1700" dirty="0">
                <a:latin typeface="Garamond" pitchFamily="18" charset="0"/>
              </a:rPr>
              <a:t>	</a:t>
            </a:r>
          </a:p>
          <a:p>
            <a:pPr eaLnBrk="1" hangingPunct="1">
              <a:buFont typeface="Arial" charset="0"/>
              <a:buChar char="•"/>
              <a:defRPr/>
            </a:pPr>
            <a:endParaRPr lang="cs-CZ" dirty="0"/>
          </a:p>
        </p:txBody>
      </p:sp>
      <p:graphicFrame>
        <p:nvGraphicFramePr>
          <p:cNvPr id="4" name="Tabulka 3">
            <a:extLst>
              <a:ext uri="{FF2B5EF4-FFF2-40B4-BE49-F238E27FC236}">
                <a16:creationId xmlns:a16="http://schemas.microsoft.com/office/drawing/2014/main" id="{CC3159A7-8CDB-4713-B050-E8D8163BA1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8941819"/>
              </p:ext>
            </p:extLst>
          </p:nvPr>
        </p:nvGraphicFramePr>
        <p:xfrm>
          <a:off x="827584" y="4856022"/>
          <a:ext cx="5915026" cy="1280160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22951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39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397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2397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2397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2397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13254">
                <a:tc gridSpan="6"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400" dirty="0"/>
                        <a:t>Vývoj počtu JZD a státních statků na území ČR</a:t>
                      </a:r>
                      <a:endParaRPr lang="cs-CZ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5" marR="44455" marT="0" marB="0"/>
                </a:tc>
                <a:tc hMerge="1"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cs-CZ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cs-CZ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cs-CZ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cs-CZ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cs-CZ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3254"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cs-CZ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5" marR="44455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400" b="1" dirty="0"/>
                        <a:t>1960</a:t>
                      </a:r>
                      <a:endParaRPr lang="cs-CZ" sz="14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5" marR="44455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400" b="1" dirty="0"/>
                        <a:t>1970</a:t>
                      </a:r>
                      <a:endParaRPr lang="cs-CZ" sz="14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5" marR="44455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400" b="1" dirty="0"/>
                        <a:t>1975</a:t>
                      </a:r>
                      <a:endParaRPr lang="cs-CZ" sz="14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5" marR="44455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400" b="1" dirty="0"/>
                        <a:t>1980</a:t>
                      </a:r>
                      <a:endParaRPr lang="cs-CZ" sz="14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5" marR="44455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400" b="1" dirty="0"/>
                        <a:t>1989</a:t>
                      </a:r>
                      <a:endParaRPr lang="cs-CZ" sz="14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5" marR="44455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3254"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400"/>
                        <a:t>Počet JZD</a:t>
                      </a:r>
                      <a:endParaRPr lang="cs-CZ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5" marR="44455" marT="0" marB="0"/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400" dirty="0"/>
                        <a:t>8 133</a:t>
                      </a:r>
                      <a:endParaRPr lang="cs-CZ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5" marR="44455" marT="0" marB="0"/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400" dirty="0"/>
                        <a:t>4 298</a:t>
                      </a:r>
                      <a:endParaRPr lang="cs-CZ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5" marR="44455" marT="0" marB="0"/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400" dirty="0"/>
                        <a:t>1 825</a:t>
                      </a:r>
                      <a:endParaRPr lang="cs-CZ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5" marR="44455" marT="0" marB="0"/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400"/>
                        <a:t>1 084</a:t>
                      </a:r>
                      <a:endParaRPr lang="cs-CZ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5" marR="44455" marT="0" marB="0"/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400"/>
                        <a:t>1 024</a:t>
                      </a:r>
                      <a:endParaRPr lang="cs-CZ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5" marR="44455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3254"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400" dirty="0" err="1"/>
                        <a:t>Prům</a:t>
                      </a:r>
                      <a:r>
                        <a:rPr lang="cs-CZ" sz="1400" dirty="0"/>
                        <a:t>. výměra zem. půdy v ha</a:t>
                      </a:r>
                      <a:endParaRPr lang="cs-CZ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5" marR="44455" marT="0" marB="0"/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400"/>
                        <a:t>355</a:t>
                      </a:r>
                      <a:endParaRPr lang="cs-CZ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5" marR="44455" marT="0" marB="0"/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400"/>
                        <a:t>580</a:t>
                      </a:r>
                      <a:endParaRPr lang="cs-CZ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5" marR="44455" marT="0" marB="0"/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400" dirty="0"/>
                        <a:t>1 824</a:t>
                      </a:r>
                      <a:endParaRPr lang="cs-CZ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5" marR="44455" marT="0" marB="0"/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400"/>
                        <a:t>2 421</a:t>
                      </a:r>
                      <a:endParaRPr lang="cs-CZ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5" marR="44455" marT="0" marB="0"/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400"/>
                        <a:t>2 563</a:t>
                      </a:r>
                      <a:endParaRPr lang="cs-CZ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5" marR="44455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3254"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400"/>
                        <a:t>Počet státních statků</a:t>
                      </a:r>
                      <a:endParaRPr lang="cs-CZ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5" marR="44455" marT="0" marB="0"/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400"/>
                        <a:t>270</a:t>
                      </a:r>
                      <a:endParaRPr lang="cs-CZ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5" marR="44455" marT="0" marB="0"/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400"/>
                        <a:t>247</a:t>
                      </a:r>
                      <a:endParaRPr lang="cs-CZ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5" marR="44455" marT="0" marB="0"/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400"/>
                        <a:t>174</a:t>
                      </a:r>
                      <a:endParaRPr lang="cs-CZ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5" marR="44455" marT="0" marB="0"/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400" dirty="0"/>
                        <a:t>136</a:t>
                      </a:r>
                      <a:endParaRPr lang="cs-CZ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5" marR="44455" marT="0" marB="0"/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400" dirty="0"/>
                        <a:t>174</a:t>
                      </a:r>
                      <a:endParaRPr lang="cs-CZ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5" marR="44455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3254"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400" kern="0" dirty="0" err="1"/>
                        <a:t>Prům</a:t>
                      </a:r>
                      <a:r>
                        <a:rPr lang="cs-CZ" sz="1400" kern="0" dirty="0"/>
                        <a:t>. výměra zem. půdy v ha</a:t>
                      </a:r>
                      <a:endParaRPr lang="cs-CZ" sz="1400" b="1" kern="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5" marR="44455" marT="0" marB="0"/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400"/>
                        <a:t>3 193</a:t>
                      </a:r>
                      <a:endParaRPr lang="cs-CZ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5" marR="44455" marT="0" marB="0"/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400"/>
                        <a:t>4 316</a:t>
                      </a:r>
                      <a:endParaRPr lang="cs-CZ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5" marR="44455" marT="0" marB="0"/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400"/>
                        <a:t>6 126</a:t>
                      </a:r>
                      <a:endParaRPr lang="cs-CZ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5" marR="44455" marT="0" marB="0"/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400"/>
                        <a:t>7 346</a:t>
                      </a:r>
                      <a:endParaRPr lang="cs-CZ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5" marR="44455" marT="0" marB="0"/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400" dirty="0"/>
                        <a:t>6 259</a:t>
                      </a:r>
                      <a:endParaRPr lang="cs-CZ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5" marR="44455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A085499-3883-4A9C-B285-5BB9484B23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6EDD8E6-C821-4717-B392-07C9C65441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3CADA47-BBFD-4EF9-9394-E295711FE6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2456"/>
            <a:ext cx="9144000" cy="6393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790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E2D3389-3322-418A-8F07-8FCDA725FC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2964FCE-CE0A-49D6-9AAE-3DF8EDD76B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2BA4374E-3DF1-4FB5-8928-A092D1CEDB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9458"/>
            <a:ext cx="9144000" cy="6399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7424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Nadpis 1">
            <a:extLst>
              <a:ext uri="{FF2B5EF4-FFF2-40B4-BE49-F238E27FC236}">
                <a16:creationId xmlns:a16="http://schemas.microsoft.com/office/drawing/2014/main" id="{5C715EBF-5889-4451-A979-930F995D5F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7250" y="188640"/>
            <a:ext cx="7406640" cy="1224235"/>
          </a:xfrm>
        </p:spPr>
        <p:txBody>
          <a:bodyPr/>
          <a:lstStyle/>
          <a:p>
            <a:r>
              <a:rPr lang="cs-CZ" altLang="cs-CZ" dirty="0"/>
              <a:t>Zemědělství po r. 1989</a:t>
            </a:r>
          </a:p>
        </p:txBody>
      </p:sp>
      <p:sp>
        <p:nvSpPr>
          <p:cNvPr id="4099" name="Zástupný symbol pro obsah 2">
            <a:extLst>
              <a:ext uri="{FF2B5EF4-FFF2-40B4-BE49-F238E27FC236}">
                <a16:creationId xmlns:a16="http://schemas.microsoft.com/office/drawing/2014/main" id="{7758AEA8-F8C5-45FF-819C-664935220A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12875"/>
            <a:ext cx="8362950" cy="5111750"/>
          </a:xfrm>
        </p:spPr>
        <p:txBody>
          <a:bodyPr>
            <a:normAutofit/>
          </a:bodyPr>
          <a:lstStyle/>
          <a:p>
            <a:r>
              <a:rPr lang="cs-CZ" altLang="cs-CZ" sz="1800" b="1" dirty="0">
                <a:solidFill>
                  <a:schemeClr val="tx1"/>
                </a:solidFill>
                <a:cs typeface="Times New Roman" panose="02020603050405020304" pitchFamily="18" charset="0"/>
              </a:rPr>
              <a:t>Přechod zemědělství a potravinářských odvětví od centrálně direktivního řízení k   tržnímu hospodářství</a:t>
            </a:r>
            <a:endParaRPr lang="cs-CZ" altLang="cs-CZ" sz="1800" b="1" dirty="0">
              <a:solidFill>
                <a:schemeClr val="tx1"/>
              </a:solidFill>
            </a:endParaRPr>
          </a:p>
          <a:p>
            <a:r>
              <a:rPr lang="cs-CZ" altLang="cs-CZ" sz="1800" dirty="0">
                <a:solidFill>
                  <a:schemeClr val="tx1"/>
                </a:solidFill>
              </a:rPr>
              <a:t>Transformace zemědělství ČR se týkala především </a:t>
            </a:r>
            <a:r>
              <a:rPr lang="cs-CZ" altLang="cs-CZ" sz="1800" b="1" dirty="0">
                <a:solidFill>
                  <a:schemeClr val="tx1"/>
                </a:solidFill>
              </a:rPr>
              <a:t>majetkoprávních změn</a:t>
            </a:r>
            <a:r>
              <a:rPr lang="cs-CZ" altLang="cs-CZ" sz="1800" dirty="0">
                <a:solidFill>
                  <a:schemeClr val="tx1"/>
                </a:solidFill>
              </a:rPr>
              <a:t>, které v různé intenzitě a formách probíhaly od roku 1991 na základě nové transformační legislativy:</a:t>
            </a:r>
          </a:p>
          <a:p>
            <a:pPr lvl="2"/>
            <a:r>
              <a:rPr lang="cs-CZ" altLang="cs-CZ" dirty="0">
                <a:solidFill>
                  <a:schemeClr val="tx1"/>
                </a:solidFill>
              </a:rPr>
              <a:t>zákony k rehabilitaci</a:t>
            </a:r>
          </a:p>
          <a:p>
            <a:pPr lvl="2"/>
            <a:r>
              <a:rPr lang="cs-CZ" altLang="cs-CZ" dirty="0">
                <a:solidFill>
                  <a:schemeClr val="tx1"/>
                </a:solidFill>
              </a:rPr>
              <a:t> zákon o půdě</a:t>
            </a:r>
          </a:p>
          <a:p>
            <a:pPr lvl="2"/>
            <a:r>
              <a:rPr lang="cs-CZ" altLang="cs-CZ" dirty="0">
                <a:solidFill>
                  <a:schemeClr val="tx1"/>
                </a:solidFill>
              </a:rPr>
              <a:t> zákon o velké privatizaci</a:t>
            </a:r>
          </a:p>
          <a:p>
            <a:pPr lvl="2"/>
            <a:r>
              <a:rPr lang="cs-CZ" altLang="cs-CZ" dirty="0">
                <a:solidFill>
                  <a:schemeClr val="tx1"/>
                </a:solidFill>
              </a:rPr>
              <a:t> transformační zákon </a:t>
            </a:r>
          </a:p>
          <a:p>
            <a:pPr lvl="2"/>
            <a:r>
              <a:rPr lang="cs-CZ" altLang="cs-CZ" dirty="0">
                <a:solidFill>
                  <a:schemeClr val="tx1"/>
                </a:solidFill>
              </a:rPr>
              <a:t>legislativa k privatizaci státního zemědělského majetku</a:t>
            </a:r>
          </a:p>
          <a:p>
            <a:pPr>
              <a:buFont typeface="Arial" panose="020B0604020202020204" pitchFamily="34" charset="0"/>
              <a:buNone/>
            </a:pPr>
            <a:endParaRPr lang="cs-CZ" altLang="cs-CZ" sz="1800" dirty="0">
              <a:solidFill>
                <a:schemeClr val="tx1"/>
              </a:solidFill>
            </a:endParaRPr>
          </a:p>
          <a:p>
            <a:r>
              <a:rPr lang="cs-CZ" altLang="cs-CZ" sz="1800" dirty="0">
                <a:solidFill>
                  <a:schemeClr val="tx1"/>
                </a:solidFill>
              </a:rPr>
              <a:t>V průběhu majetkoprávní transformace lze rozlišovat období </a:t>
            </a:r>
            <a:r>
              <a:rPr lang="cs-CZ" altLang="cs-CZ" sz="1800" b="1" dirty="0">
                <a:solidFill>
                  <a:schemeClr val="tx1"/>
                </a:solidFill>
              </a:rPr>
              <a:t>tzv. primární transformace</a:t>
            </a:r>
            <a:r>
              <a:rPr lang="cs-CZ" altLang="cs-CZ" sz="1800" dirty="0">
                <a:solidFill>
                  <a:schemeClr val="tx1"/>
                </a:solidFill>
              </a:rPr>
              <a:t>, do kterého se soustředily základní změny:</a:t>
            </a:r>
          </a:p>
          <a:p>
            <a:pPr lvl="1"/>
            <a:r>
              <a:rPr lang="cs-CZ" altLang="cs-CZ" sz="1600" dirty="0">
                <a:solidFill>
                  <a:schemeClr val="tx1"/>
                </a:solidFill>
              </a:rPr>
              <a:t>do roku 1991/92 </a:t>
            </a:r>
            <a:r>
              <a:rPr lang="cs-CZ" altLang="cs-CZ" sz="1600" b="1" dirty="0">
                <a:solidFill>
                  <a:schemeClr val="tx1"/>
                </a:solidFill>
              </a:rPr>
              <a:t>rehabilitace a restituce</a:t>
            </a:r>
          </a:p>
          <a:p>
            <a:pPr lvl="1"/>
            <a:r>
              <a:rPr lang="cs-CZ" altLang="cs-CZ" sz="1600" dirty="0">
                <a:solidFill>
                  <a:schemeClr val="tx1"/>
                </a:solidFill>
              </a:rPr>
              <a:t>v letech 1992/93 </a:t>
            </a:r>
            <a:r>
              <a:rPr lang="cs-CZ" altLang="cs-CZ" sz="1600" b="1" dirty="0">
                <a:solidFill>
                  <a:schemeClr val="tx1"/>
                </a:solidFill>
              </a:rPr>
              <a:t>transformace </a:t>
            </a:r>
            <a:r>
              <a:rPr lang="cs-CZ" altLang="cs-CZ" sz="1600" dirty="0">
                <a:solidFill>
                  <a:schemeClr val="tx1"/>
                </a:solidFill>
              </a:rPr>
              <a:t>zemědělských družstev  </a:t>
            </a:r>
          </a:p>
          <a:p>
            <a:pPr lvl="1"/>
            <a:r>
              <a:rPr lang="cs-CZ" altLang="cs-CZ" sz="1600" dirty="0">
                <a:solidFill>
                  <a:schemeClr val="tx1"/>
                </a:solidFill>
              </a:rPr>
              <a:t>v letech 1994/95 </a:t>
            </a:r>
            <a:r>
              <a:rPr lang="cs-CZ" altLang="cs-CZ" sz="1600" b="1" dirty="0">
                <a:solidFill>
                  <a:schemeClr val="tx1"/>
                </a:solidFill>
              </a:rPr>
              <a:t>privatizace</a:t>
            </a:r>
            <a:r>
              <a:rPr lang="cs-CZ" altLang="cs-CZ" sz="1600" dirty="0">
                <a:solidFill>
                  <a:schemeClr val="tx1"/>
                </a:solidFill>
              </a:rPr>
              <a:t> státního majetku </a:t>
            </a:r>
          </a:p>
          <a:p>
            <a:pPr lvl="1"/>
            <a:r>
              <a:rPr lang="cs-CZ" altLang="cs-CZ" sz="1600" dirty="0">
                <a:solidFill>
                  <a:schemeClr val="tx1"/>
                </a:solidFill>
              </a:rPr>
              <a:t>po roce 1995 </a:t>
            </a:r>
            <a:r>
              <a:rPr lang="cs-CZ" altLang="cs-CZ" sz="1600" b="1" dirty="0">
                <a:solidFill>
                  <a:schemeClr val="tx1"/>
                </a:solidFill>
              </a:rPr>
              <a:t>tzv. druhá transformace</a:t>
            </a:r>
            <a:r>
              <a:rPr lang="cs-CZ" altLang="cs-CZ" sz="1600" dirty="0">
                <a:solidFill>
                  <a:schemeClr val="tx1"/>
                </a:solidFill>
              </a:rPr>
              <a:t> – změna družstev na </a:t>
            </a:r>
            <a:r>
              <a:rPr lang="cs-CZ" altLang="cs-CZ" sz="1600" dirty="0" err="1">
                <a:solidFill>
                  <a:schemeClr val="tx1"/>
                </a:solidFill>
              </a:rPr>
              <a:t>s.r.o</a:t>
            </a:r>
            <a:r>
              <a:rPr lang="cs-CZ" altLang="cs-CZ" sz="1600" dirty="0">
                <a:solidFill>
                  <a:schemeClr val="tx1"/>
                </a:solidFill>
              </a:rPr>
              <a:t> a a.s.</a:t>
            </a:r>
            <a:endParaRPr lang="cs-CZ" altLang="cs-CZ" sz="16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Nadpis 1">
            <a:extLst>
              <a:ext uri="{FF2B5EF4-FFF2-40B4-BE49-F238E27FC236}">
                <a16:creationId xmlns:a16="http://schemas.microsoft.com/office/drawing/2014/main" id="{D6EBFE60-D89D-408F-868A-D1E47D4AEC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388" y="274638"/>
            <a:ext cx="2170112" cy="2578100"/>
          </a:xfrm>
        </p:spPr>
        <p:txBody>
          <a:bodyPr/>
          <a:lstStyle/>
          <a:p>
            <a:r>
              <a:rPr lang="cs-CZ" altLang="cs-CZ" sz="2600"/>
              <a:t>Schéma transformace zemědělství ČR</a:t>
            </a:r>
            <a:endParaRPr lang="cs-CZ" altLang="cs-CZ" sz="2600">
              <a:solidFill>
                <a:schemeClr val="tx2"/>
              </a:solidFill>
            </a:endParaRPr>
          </a:p>
        </p:txBody>
      </p:sp>
      <p:pic>
        <p:nvPicPr>
          <p:cNvPr id="5123" name="Picture 3" descr="graf">
            <a:extLst>
              <a:ext uri="{FF2B5EF4-FFF2-40B4-BE49-F238E27FC236}">
                <a16:creationId xmlns:a16="http://schemas.microsoft.com/office/drawing/2014/main" id="{1A400809-D424-4C2A-B0A1-34F3D9E7EC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-3175"/>
            <a:ext cx="4429125" cy="686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8CBDFDA9-388F-40F5-BD35-3F892DA2DEC9}"/>
              </a:ext>
            </a:extLst>
          </p:cNvPr>
          <p:cNvSpPr/>
          <p:nvPr/>
        </p:nvSpPr>
        <p:spPr>
          <a:xfrm>
            <a:off x="2555776" y="1628800"/>
            <a:ext cx="2952328" cy="648072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FD85F998-9043-4858-A258-6821FE694B7F}"/>
              </a:ext>
            </a:extLst>
          </p:cNvPr>
          <p:cNvSpPr/>
          <p:nvPr/>
        </p:nvSpPr>
        <p:spPr>
          <a:xfrm>
            <a:off x="2627783" y="4436162"/>
            <a:ext cx="4274667" cy="793038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Nadpis 1">
            <a:extLst>
              <a:ext uri="{FF2B5EF4-FFF2-40B4-BE49-F238E27FC236}">
                <a16:creationId xmlns:a16="http://schemas.microsoft.com/office/drawing/2014/main" id="{1848D0C6-9A2D-4EA8-B34C-BB70D608B1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Zemědělství po r. 1989</a:t>
            </a:r>
          </a:p>
        </p:txBody>
      </p:sp>
      <p:sp>
        <p:nvSpPr>
          <p:cNvPr id="6147" name="Zástupný symbol pro obsah 2">
            <a:extLst>
              <a:ext uri="{FF2B5EF4-FFF2-40B4-BE49-F238E27FC236}">
                <a16:creationId xmlns:a16="http://schemas.microsoft.com/office/drawing/2014/main" id="{2DFDC580-CB35-4AAF-B453-0399316611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7251" y="1965960"/>
            <a:ext cx="7404653" cy="4559384"/>
          </a:xfrm>
        </p:spPr>
        <p:txBody>
          <a:bodyPr/>
          <a:lstStyle/>
          <a:p>
            <a:r>
              <a:rPr lang="cs-CZ" altLang="cs-CZ" sz="2600" dirty="0">
                <a:solidFill>
                  <a:schemeClr val="tx1"/>
                </a:solidFill>
              </a:rPr>
              <a:t>Zemědělství ČR po roce 1990 třemi odlišnými vývojovými etapami:</a:t>
            </a:r>
          </a:p>
          <a:p>
            <a:endParaRPr lang="cs-CZ" altLang="cs-CZ" sz="2600" dirty="0">
              <a:solidFill>
                <a:schemeClr val="tx1"/>
              </a:solidFill>
            </a:endParaRPr>
          </a:p>
          <a:p>
            <a:pPr lvl="1"/>
            <a:r>
              <a:rPr lang="cs-CZ" altLang="cs-CZ" sz="2200" dirty="0">
                <a:solidFill>
                  <a:schemeClr val="tx1"/>
                </a:solidFill>
              </a:rPr>
              <a:t>1. etapa – radikálního přizpůsobování zemědělství novým sociálně ekonomickým rámcovým podmínkám vytvořeným po roce 1989,</a:t>
            </a:r>
          </a:p>
          <a:p>
            <a:pPr lvl="1"/>
            <a:endParaRPr lang="cs-CZ" altLang="cs-CZ" sz="2200" dirty="0">
              <a:solidFill>
                <a:schemeClr val="tx1"/>
              </a:solidFill>
            </a:endParaRPr>
          </a:p>
          <a:p>
            <a:pPr lvl="1"/>
            <a:r>
              <a:rPr lang="cs-CZ" altLang="cs-CZ" sz="2200" dirty="0">
                <a:solidFill>
                  <a:schemeClr val="tx1"/>
                </a:solidFill>
              </a:rPr>
              <a:t>2. etapa – stabilizace a počátku obratu,</a:t>
            </a:r>
          </a:p>
          <a:p>
            <a:pPr lvl="1"/>
            <a:endParaRPr lang="cs-CZ" altLang="cs-CZ" sz="2200" dirty="0">
              <a:solidFill>
                <a:schemeClr val="tx1"/>
              </a:solidFill>
            </a:endParaRPr>
          </a:p>
          <a:p>
            <a:pPr lvl="1"/>
            <a:r>
              <a:rPr lang="cs-CZ" altLang="cs-CZ" sz="2200" dirty="0">
                <a:solidFill>
                  <a:schemeClr val="tx1"/>
                </a:solidFill>
              </a:rPr>
              <a:t>3. etapa – období stagnace a degrese zemědělství</a:t>
            </a:r>
          </a:p>
          <a:p>
            <a:pPr lvl="1"/>
            <a:endParaRPr lang="cs-CZ" altLang="cs-CZ" sz="2200" dirty="0">
              <a:solidFill>
                <a:schemeClr val="tx1"/>
              </a:solidFill>
            </a:endParaRPr>
          </a:p>
          <a:p>
            <a:pPr lvl="1"/>
            <a:r>
              <a:rPr lang="cs-CZ" altLang="cs-CZ" sz="2200" dirty="0">
                <a:solidFill>
                  <a:schemeClr val="tx1"/>
                </a:solidFill>
              </a:rPr>
              <a:t>Současnost? SZP EU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036D0D5-3AA0-47FD-A83C-7A06CA2EE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3355" y="243840"/>
            <a:ext cx="879348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556CD461-C834-478D-9934-F3C972AC94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188640"/>
            <a:ext cx="4023367" cy="6386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9478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3D1AA2C-3DE4-43BE-A99C-BA169A33B6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0825" y="333375"/>
            <a:ext cx="8642350" cy="6264275"/>
          </a:xfrm>
        </p:spPr>
        <p:txBody>
          <a:bodyPr/>
          <a:lstStyle/>
          <a:p>
            <a:pPr marL="266700" indent="0" fontAlgn="auto">
              <a:lnSpc>
                <a:spcPct val="80000"/>
              </a:lnSpc>
              <a:spcBef>
                <a:spcPts val="580"/>
              </a:spcBef>
              <a:spcAft>
                <a:spcPts val="0"/>
              </a:spcAft>
              <a:buFont typeface="Arial" charset="0"/>
              <a:buNone/>
              <a:defRPr/>
            </a:pPr>
            <a:r>
              <a:rPr lang="cs-CZ" sz="2200" b="1" dirty="0">
                <a:solidFill>
                  <a:schemeClr val="tx1"/>
                </a:solidFill>
              </a:rPr>
              <a:t>1. Etapa radikálního přizpůsobování zemědělství </a:t>
            </a:r>
            <a:r>
              <a:rPr lang="cs-CZ" sz="2200" dirty="0">
                <a:solidFill>
                  <a:schemeClr val="tx1"/>
                </a:solidFill>
              </a:rPr>
              <a:t>novým sociálně ekonomickým rámcovým podmínkám vytvořeným po roce 1989:</a:t>
            </a:r>
          </a:p>
          <a:p>
            <a:pPr marL="266700" indent="-266700" fontAlgn="auto">
              <a:lnSpc>
                <a:spcPct val="80000"/>
              </a:lnSpc>
              <a:spcBef>
                <a:spcPts val="580"/>
              </a:spcBef>
              <a:spcAft>
                <a:spcPts val="0"/>
              </a:spcAft>
              <a:buFont typeface="Arial" charset="0"/>
              <a:buChar char="•"/>
              <a:defRPr/>
            </a:pPr>
            <a:endParaRPr lang="cs-CZ" sz="2200" dirty="0"/>
          </a:p>
          <a:p>
            <a:pPr marL="542925" lvl="2" indent="-276225" fontAlgn="auto">
              <a:lnSpc>
                <a:spcPct val="80000"/>
              </a:lnSpc>
              <a:spcBef>
                <a:spcPts val="370"/>
              </a:spcBef>
              <a:spcAft>
                <a:spcPts val="0"/>
              </a:spcAft>
              <a:buFont typeface="Calibri" pitchFamily="34" charset="0"/>
              <a:buChar char="-"/>
              <a:tabLst>
                <a:tab pos="542925" algn="l"/>
              </a:tabLst>
              <a:defRPr/>
            </a:pPr>
            <a:r>
              <a:rPr lang="cs-CZ" sz="2200" dirty="0">
                <a:solidFill>
                  <a:schemeClr val="tx1"/>
                </a:solidFill>
              </a:rPr>
              <a:t>1990–1993 </a:t>
            </a:r>
          </a:p>
          <a:p>
            <a:pPr marL="542925" lvl="2" indent="-276225" fontAlgn="auto">
              <a:lnSpc>
                <a:spcPct val="80000"/>
              </a:lnSpc>
              <a:spcBef>
                <a:spcPts val="370"/>
              </a:spcBef>
              <a:spcAft>
                <a:spcPts val="0"/>
              </a:spcAft>
              <a:buFont typeface="Calibri" pitchFamily="34" charset="0"/>
              <a:buChar char="-"/>
              <a:tabLst>
                <a:tab pos="542925" algn="l"/>
              </a:tabLst>
              <a:defRPr/>
            </a:pPr>
            <a:r>
              <a:rPr lang="cs-CZ" sz="2200" dirty="0">
                <a:solidFill>
                  <a:schemeClr val="tx1"/>
                </a:solidFill>
              </a:rPr>
              <a:t>prudký </a:t>
            </a:r>
            <a:r>
              <a:rPr lang="cs-CZ" sz="2200" b="1" dirty="0">
                <a:solidFill>
                  <a:schemeClr val="tx1"/>
                </a:solidFill>
              </a:rPr>
              <a:t>pokles hrubé zemědělské produkce </a:t>
            </a:r>
          </a:p>
          <a:p>
            <a:pPr marL="542925" lvl="2" indent="-276225" fontAlgn="auto">
              <a:lnSpc>
                <a:spcPct val="80000"/>
              </a:lnSpc>
              <a:spcBef>
                <a:spcPts val="370"/>
              </a:spcBef>
              <a:spcAft>
                <a:spcPts val="0"/>
              </a:spcAft>
              <a:buFont typeface="Calibri" pitchFamily="34" charset="0"/>
              <a:buChar char="-"/>
              <a:tabLst>
                <a:tab pos="542925" algn="l"/>
              </a:tabLst>
              <a:defRPr/>
            </a:pPr>
            <a:r>
              <a:rPr lang="cs-CZ" sz="2200" b="1" dirty="0">
                <a:solidFill>
                  <a:schemeClr val="tx1"/>
                </a:solidFill>
              </a:rPr>
              <a:t>pokles stavů hospodářských zvířat</a:t>
            </a:r>
            <a:r>
              <a:rPr lang="cs-CZ" sz="2200" dirty="0">
                <a:solidFill>
                  <a:schemeClr val="tx1"/>
                </a:solidFill>
              </a:rPr>
              <a:t>, především skotu celkem a krav </a:t>
            </a:r>
          </a:p>
          <a:p>
            <a:pPr marL="542925" lvl="2" indent="-276225" fontAlgn="auto">
              <a:lnSpc>
                <a:spcPct val="80000"/>
              </a:lnSpc>
              <a:spcBef>
                <a:spcPts val="370"/>
              </a:spcBef>
              <a:spcAft>
                <a:spcPts val="0"/>
              </a:spcAft>
              <a:buFont typeface="Calibri" pitchFamily="34" charset="0"/>
              <a:buChar char="-"/>
              <a:tabLst>
                <a:tab pos="542925" algn="l"/>
              </a:tabLst>
              <a:defRPr/>
            </a:pPr>
            <a:r>
              <a:rPr lang="cs-CZ" sz="2200" b="1" dirty="0">
                <a:solidFill>
                  <a:schemeClr val="tx1"/>
                </a:solidFill>
              </a:rPr>
              <a:t>snížení spotřeby průmyslových hnojiv </a:t>
            </a:r>
          </a:p>
          <a:p>
            <a:pPr marL="542925" lvl="2" indent="-276225" fontAlgn="auto">
              <a:lnSpc>
                <a:spcPct val="80000"/>
              </a:lnSpc>
              <a:spcBef>
                <a:spcPts val="370"/>
              </a:spcBef>
              <a:spcAft>
                <a:spcPts val="0"/>
              </a:spcAft>
              <a:buFont typeface="Calibri" pitchFamily="34" charset="0"/>
              <a:buChar char="-"/>
              <a:tabLst>
                <a:tab pos="542925" algn="l"/>
              </a:tabLst>
              <a:defRPr/>
            </a:pPr>
            <a:r>
              <a:rPr lang="cs-CZ" sz="2200" b="1" dirty="0">
                <a:solidFill>
                  <a:schemeClr val="tx1"/>
                </a:solidFill>
              </a:rPr>
              <a:t>pokles hektarových výnosů </a:t>
            </a:r>
            <a:r>
              <a:rPr lang="cs-CZ" sz="2200" dirty="0">
                <a:solidFill>
                  <a:schemeClr val="tx1"/>
                </a:solidFill>
              </a:rPr>
              <a:t>většiny zemědělských plodin </a:t>
            </a:r>
          </a:p>
          <a:p>
            <a:pPr marL="542925" lvl="2" indent="-276225" fontAlgn="auto">
              <a:lnSpc>
                <a:spcPct val="80000"/>
              </a:lnSpc>
              <a:spcBef>
                <a:spcPts val="370"/>
              </a:spcBef>
              <a:spcAft>
                <a:spcPts val="0"/>
              </a:spcAft>
              <a:buFont typeface="Calibri" pitchFamily="34" charset="0"/>
              <a:buChar char="-"/>
              <a:tabLst>
                <a:tab pos="542925" algn="l"/>
              </a:tabLst>
              <a:defRPr/>
            </a:pPr>
            <a:r>
              <a:rPr lang="cs-CZ" sz="2200" b="1" dirty="0">
                <a:solidFill>
                  <a:schemeClr val="tx1"/>
                </a:solidFill>
              </a:rPr>
              <a:t>snížení počtu pracovníků </a:t>
            </a:r>
            <a:r>
              <a:rPr lang="cs-CZ" sz="2200" dirty="0">
                <a:solidFill>
                  <a:schemeClr val="tx1"/>
                </a:solidFill>
              </a:rPr>
              <a:t>v zemědělství (až na polovinu)</a:t>
            </a:r>
          </a:p>
          <a:p>
            <a:pPr marL="542925" lvl="2" indent="-276225" fontAlgn="auto">
              <a:lnSpc>
                <a:spcPct val="80000"/>
              </a:lnSpc>
              <a:spcBef>
                <a:spcPts val="370"/>
              </a:spcBef>
              <a:spcAft>
                <a:spcPts val="0"/>
              </a:spcAft>
              <a:buFont typeface="Calibri" pitchFamily="34" charset="0"/>
              <a:buChar char="-"/>
              <a:tabLst>
                <a:tab pos="542925" algn="l"/>
              </a:tabLst>
              <a:defRPr/>
            </a:pPr>
            <a:r>
              <a:rPr lang="cs-CZ" sz="2200" dirty="0">
                <a:solidFill>
                  <a:schemeClr val="tx1"/>
                </a:solidFill>
              </a:rPr>
              <a:t>radikální </a:t>
            </a:r>
            <a:r>
              <a:rPr lang="cs-CZ" sz="2200" b="1" dirty="0">
                <a:solidFill>
                  <a:schemeClr val="tx1"/>
                </a:solidFill>
              </a:rPr>
              <a:t>zhoršení hospodářského výsledku </a:t>
            </a:r>
            <a:r>
              <a:rPr lang="cs-CZ" sz="2200" dirty="0">
                <a:solidFill>
                  <a:schemeClr val="tx1"/>
                </a:solidFill>
              </a:rPr>
              <a:t>zemědělských podniků </a:t>
            </a:r>
          </a:p>
          <a:p>
            <a:pPr marL="542925" lvl="2" indent="-276225" fontAlgn="auto">
              <a:lnSpc>
                <a:spcPct val="80000"/>
              </a:lnSpc>
              <a:spcBef>
                <a:spcPts val="370"/>
              </a:spcBef>
              <a:spcAft>
                <a:spcPts val="0"/>
              </a:spcAft>
              <a:buFont typeface="Calibri" pitchFamily="34" charset="0"/>
              <a:buChar char="-"/>
              <a:tabLst>
                <a:tab pos="542925" algn="l"/>
              </a:tabLst>
              <a:defRPr/>
            </a:pPr>
            <a:r>
              <a:rPr lang="cs-CZ" sz="2200" dirty="0">
                <a:solidFill>
                  <a:schemeClr val="tx1"/>
                </a:solidFill>
              </a:rPr>
              <a:t>vznik a prohlubování </a:t>
            </a:r>
            <a:r>
              <a:rPr lang="cs-CZ" sz="2200" b="1" dirty="0">
                <a:solidFill>
                  <a:schemeClr val="tx1"/>
                </a:solidFill>
              </a:rPr>
              <a:t>mzdové disparity </a:t>
            </a:r>
            <a:r>
              <a:rPr lang="cs-CZ" sz="2200" dirty="0">
                <a:solidFill>
                  <a:schemeClr val="tx1"/>
                </a:solidFill>
              </a:rPr>
              <a:t>mezi zemědělstvím a ostatními odvětvími národního hospodářství </a:t>
            </a:r>
          </a:p>
          <a:p>
            <a:pPr marL="542925" lvl="2" indent="-276225" fontAlgn="auto">
              <a:lnSpc>
                <a:spcPct val="80000"/>
              </a:lnSpc>
              <a:spcBef>
                <a:spcPts val="370"/>
              </a:spcBef>
              <a:spcAft>
                <a:spcPts val="0"/>
              </a:spcAft>
              <a:buFont typeface="Calibri" pitchFamily="34" charset="0"/>
              <a:buChar char="-"/>
              <a:tabLst>
                <a:tab pos="542925" algn="l"/>
              </a:tabLst>
              <a:defRPr/>
            </a:pPr>
            <a:r>
              <a:rPr lang="cs-CZ" sz="2200" dirty="0">
                <a:solidFill>
                  <a:schemeClr val="tx1"/>
                </a:solidFill>
              </a:rPr>
              <a:t>v obnově majetkových vztahů a v podnikatelské struktuře - </a:t>
            </a:r>
            <a:r>
              <a:rPr lang="cs-CZ" sz="2200" b="1" dirty="0">
                <a:solidFill>
                  <a:schemeClr val="tx1"/>
                </a:solidFill>
              </a:rPr>
              <a:t>restituce</a:t>
            </a:r>
            <a:r>
              <a:rPr lang="cs-CZ" sz="2200" dirty="0">
                <a:solidFill>
                  <a:schemeClr val="tx1"/>
                </a:solidFill>
              </a:rPr>
              <a:t> půdy a zemědělského majetku, k </a:t>
            </a:r>
            <a:r>
              <a:rPr lang="cs-CZ" sz="2200" b="1" dirty="0">
                <a:solidFill>
                  <a:schemeClr val="tx1"/>
                </a:solidFill>
              </a:rPr>
              <a:t>transformace</a:t>
            </a:r>
            <a:r>
              <a:rPr lang="cs-CZ" sz="2200" dirty="0">
                <a:solidFill>
                  <a:schemeClr val="tx1"/>
                </a:solidFill>
              </a:rPr>
              <a:t> zemědělských družstev a </a:t>
            </a:r>
            <a:r>
              <a:rPr lang="cs-CZ" sz="2200" b="1" dirty="0">
                <a:solidFill>
                  <a:schemeClr val="tx1"/>
                </a:solidFill>
              </a:rPr>
              <a:t>privatizace</a:t>
            </a:r>
            <a:r>
              <a:rPr lang="cs-CZ" sz="2200" dirty="0">
                <a:solidFill>
                  <a:schemeClr val="tx1"/>
                </a:solidFill>
              </a:rPr>
              <a:t> státních statků </a:t>
            </a:r>
          </a:p>
          <a:p>
            <a:pPr marL="542925" lvl="2" indent="-276225" fontAlgn="auto">
              <a:lnSpc>
                <a:spcPct val="80000"/>
              </a:lnSpc>
              <a:spcBef>
                <a:spcPts val="370"/>
              </a:spcBef>
              <a:spcAft>
                <a:spcPts val="0"/>
              </a:spcAft>
              <a:buFont typeface="Calibri" pitchFamily="34" charset="0"/>
              <a:buChar char="-"/>
              <a:tabLst>
                <a:tab pos="542925" algn="l"/>
              </a:tabLst>
              <a:defRPr/>
            </a:pPr>
            <a:r>
              <a:rPr lang="cs-CZ" sz="2200" dirty="0">
                <a:solidFill>
                  <a:schemeClr val="tx1"/>
                </a:solidFill>
              </a:rPr>
              <a:t>vytvořily nové právní formy jednak podniků fyzických osob – </a:t>
            </a:r>
            <a:r>
              <a:rPr lang="cs-CZ" sz="2200" b="1" dirty="0">
                <a:solidFill>
                  <a:schemeClr val="tx1"/>
                </a:solidFill>
              </a:rPr>
              <a:t>SHR</a:t>
            </a:r>
            <a:r>
              <a:rPr lang="cs-CZ" sz="2200" dirty="0">
                <a:solidFill>
                  <a:schemeClr val="tx1"/>
                </a:solidFill>
              </a:rPr>
              <a:t> a různé obchodní společnosti </a:t>
            </a:r>
          </a:p>
          <a:p>
            <a:pPr marL="542925" lvl="2" indent="-276225" fontAlgn="auto">
              <a:lnSpc>
                <a:spcPct val="80000"/>
              </a:lnSpc>
              <a:spcBef>
                <a:spcPts val="370"/>
              </a:spcBef>
              <a:spcAft>
                <a:spcPts val="0"/>
              </a:spcAft>
              <a:buFont typeface="Calibri" pitchFamily="34" charset="0"/>
              <a:buChar char="-"/>
              <a:tabLst>
                <a:tab pos="542925" algn="l"/>
              </a:tabLst>
              <a:defRPr/>
            </a:pPr>
            <a:r>
              <a:rPr lang="cs-CZ" sz="2200" dirty="0">
                <a:solidFill>
                  <a:schemeClr val="tx1"/>
                </a:solidFill>
              </a:rPr>
              <a:t>podíl ZD na zemědělské půdě klesl z 61,4 % v roce 1989 na 49,4 % </a:t>
            </a:r>
          </a:p>
          <a:p>
            <a:pPr marL="542925" lvl="2" indent="-276225" fontAlgn="auto">
              <a:lnSpc>
                <a:spcPct val="80000"/>
              </a:lnSpc>
              <a:spcBef>
                <a:spcPts val="370"/>
              </a:spcBef>
              <a:spcAft>
                <a:spcPts val="0"/>
              </a:spcAft>
              <a:buFont typeface="Calibri" pitchFamily="34" charset="0"/>
              <a:buChar char="-"/>
              <a:tabLst>
                <a:tab pos="542925" algn="l"/>
              </a:tabLst>
              <a:defRPr/>
            </a:pPr>
            <a:r>
              <a:rPr lang="cs-CZ" sz="2200" b="1" dirty="0">
                <a:solidFill>
                  <a:schemeClr val="tx1"/>
                </a:solidFill>
              </a:rPr>
              <a:t>rozevírání tzv. cenových nůžek </a:t>
            </a:r>
            <a:r>
              <a:rPr lang="cs-CZ" sz="2200" dirty="0">
                <a:solidFill>
                  <a:schemeClr val="tx1"/>
                </a:solidFill>
              </a:rPr>
              <a:t>- odlišný vývoj cen zem. výrobců a cen vstupů do zem.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Zástupný symbol pro obsah 2">
            <a:extLst>
              <a:ext uri="{FF2B5EF4-FFF2-40B4-BE49-F238E27FC236}">
                <a16:creationId xmlns:a16="http://schemas.microsoft.com/office/drawing/2014/main" id="{B7DF2CB0-7156-4A44-8FE4-8A27721687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333375"/>
            <a:ext cx="8229600" cy="6191250"/>
          </a:xfrm>
        </p:spPr>
        <p:txBody>
          <a:bodyPr>
            <a:normAutofit lnSpcReduction="10000"/>
          </a:bodyPr>
          <a:lstStyle/>
          <a:p>
            <a:pPr marL="273050" indent="-273050">
              <a:lnSpc>
                <a:spcPct val="80000"/>
              </a:lnSpc>
              <a:spcBef>
                <a:spcPts val="575"/>
              </a:spcBef>
              <a:buFontTx/>
              <a:buNone/>
            </a:pPr>
            <a:r>
              <a:rPr lang="cs-CZ" altLang="cs-CZ" sz="1600" b="1" dirty="0">
                <a:solidFill>
                  <a:schemeClr val="tx1"/>
                </a:solidFill>
              </a:rPr>
              <a:t>2. Období stabilizace a počátku obratu </a:t>
            </a:r>
          </a:p>
          <a:p>
            <a:pPr marL="273050" indent="-273050">
              <a:lnSpc>
                <a:spcPct val="80000"/>
              </a:lnSpc>
              <a:spcBef>
                <a:spcPts val="575"/>
              </a:spcBef>
              <a:buFont typeface="Calibri" panose="020F0502020204030204" pitchFamily="34" charset="0"/>
              <a:buChar char="-"/>
            </a:pPr>
            <a:r>
              <a:rPr lang="cs-CZ" altLang="cs-CZ" sz="1600" dirty="0">
                <a:solidFill>
                  <a:schemeClr val="tx1"/>
                </a:solidFill>
              </a:rPr>
              <a:t>1994–1995 </a:t>
            </a:r>
          </a:p>
          <a:p>
            <a:pPr marL="273050" indent="-273050">
              <a:lnSpc>
                <a:spcPct val="80000"/>
              </a:lnSpc>
              <a:spcBef>
                <a:spcPts val="575"/>
              </a:spcBef>
              <a:buFont typeface="Calibri" panose="020F0502020204030204" pitchFamily="34" charset="0"/>
              <a:buChar char="-"/>
            </a:pPr>
            <a:r>
              <a:rPr lang="cs-CZ" altLang="cs-CZ" sz="1600" dirty="0">
                <a:solidFill>
                  <a:schemeClr val="tx1"/>
                </a:solidFill>
              </a:rPr>
              <a:t>tendence vývoje zemědělství buď výrazně zpomalily, nebo u  některých z nich došlo k obrácení trendu, byť nevýraznému </a:t>
            </a:r>
          </a:p>
          <a:p>
            <a:pPr marL="273050" indent="-273050">
              <a:lnSpc>
                <a:spcPct val="80000"/>
              </a:lnSpc>
              <a:spcBef>
                <a:spcPts val="575"/>
              </a:spcBef>
              <a:buFont typeface="Calibri" panose="020F0502020204030204" pitchFamily="34" charset="0"/>
              <a:buChar char="-"/>
            </a:pPr>
            <a:r>
              <a:rPr lang="cs-CZ" altLang="cs-CZ" sz="1600" dirty="0">
                <a:solidFill>
                  <a:schemeClr val="tx1"/>
                </a:solidFill>
              </a:rPr>
              <a:t>výraznému zpomalení meziročního poklesu hrubé zemědělské produkce </a:t>
            </a:r>
          </a:p>
          <a:p>
            <a:pPr marL="273050" indent="-273050">
              <a:lnSpc>
                <a:spcPct val="80000"/>
              </a:lnSpc>
              <a:spcBef>
                <a:spcPts val="575"/>
              </a:spcBef>
              <a:buFont typeface="Calibri" panose="020F0502020204030204" pitchFamily="34" charset="0"/>
              <a:buChar char="-"/>
            </a:pPr>
            <a:r>
              <a:rPr lang="cs-CZ" altLang="cs-CZ" sz="1600" dirty="0">
                <a:solidFill>
                  <a:schemeClr val="tx1"/>
                </a:solidFill>
              </a:rPr>
              <a:t>snížily tempa poklesu stavů skotu </a:t>
            </a:r>
          </a:p>
          <a:p>
            <a:pPr marL="273050" indent="-273050">
              <a:lnSpc>
                <a:spcPct val="80000"/>
              </a:lnSpc>
              <a:spcBef>
                <a:spcPts val="575"/>
              </a:spcBef>
              <a:buFont typeface="Calibri" panose="020F0502020204030204" pitchFamily="34" charset="0"/>
              <a:buChar char="-"/>
            </a:pPr>
            <a:r>
              <a:rPr lang="cs-CZ" altLang="cs-CZ" sz="1600" dirty="0">
                <a:solidFill>
                  <a:schemeClr val="tx1"/>
                </a:solidFill>
              </a:rPr>
              <a:t>obratu ve spotřebě průmyslových hnojiv </a:t>
            </a:r>
          </a:p>
          <a:p>
            <a:pPr marL="273050" indent="-273050">
              <a:lnSpc>
                <a:spcPct val="80000"/>
              </a:lnSpc>
              <a:spcBef>
                <a:spcPts val="575"/>
              </a:spcBef>
              <a:buFont typeface="Calibri" panose="020F0502020204030204" pitchFamily="34" charset="0"/>
              <a:buChar char="-"/>
            </a:pPr>
            <a:r>
              <a:rPr lang="cs-CZ" altLang="cs-CZ" sz="1600" dirty="0">
                <a:solidFill>
                  <a:schemeClr val="tx1"/>
                </a:solidFill>
              </a:rPr>
              <a:t>stabilizovaly se hektarové výnosy u obilovin a olejnin </a:t>
            </a:r>
          </a:p>
          <a:p>
            <a:pPr marL="273050" indent="-273050">
              <a:lnSpc>
                <a:spcPct val="80000"/>
              </a:lnSpc>
              <a:spcBef>
                <a:spcPts val="575"/>
              </a:spcBef>
              <a:buFont typeface="Calibri" panose="020F0502020204030204" pitchFamily="34" charset="0"/>
              <a:buChar char="-"/>
            </a:pPr>
            <a:r>
              <a:rPr lang="cs-CZ" altLang="cs-CZ" sz="1600" dirty="0">
                <a:solidFill>
                  <a:schemeClr val="tx1"/>
                </a:solidFill>
              </a:rPr>
              <a:t>snížilo se tempo úbytku pracovních sil </a:t>
            </a:r>
          </a:p>
          <a:p>
            <a:pPr marL="273050" indent="-273050">
              <a:lnSpc>
                <a:spcPct val="80000"/>
              </a:lnSpc>
              <a:spcBef>
                <a:spcPts val="575"/>
              </a:spcBef>
              <a:buFont typeface="Calibri" panose="020F0502020204030204" pitchFamily="34" charset="0"/>
              <a:buChar char="-"/>
            </a:pPr>
            <a:r>
              <a:rPr lang="cs-CZ" altLang="cs-CZ" sz="1600" dirty="0">
                <a:solidFill>
                  <a:schemeClr val="tx1"/>
                </a:solidFill>
              </a:rPr>
              <a:t>snížení ztráty zemědělských podniků </a:t>
            </a:r>
          </a:p>
          <a:p>
            <a:pPr marL="273050" indent="-273050">
              <a:lnSpc>
                <a:spcPct val="80000"/>
              </a:lnSpc>
              <a:spcBef>
                <a:spcPts val="575"/>
              </a:spcBef>
              <a:buFont typeface="Calibri" panose="020F0502020204030204" pitchFamily="34" charset="0"/>
              <a:buChar char="-"/>
            </a:pPr>
            <a:r>
              <a:rPr lang="cs-CZ" altLang="cs-CZ" sz="1600" dirty="0">
                <a:solidFill>
                  <a:schemeClr val="tx1"/>
                </a:solidFill>
              </a:rPr>
              <a:t>pokračovala obnova vlastnických vztahů, byla prakticky dokončena privatizace státních statků a stabilizována podnikatelská struktura </a:t>
            </a:r>
          </a:p>
          <a:p>
            <a:pPr marL="273050" indent="-273050">
              <a:lnSpc>
                <a:spcPct val="80000"/>
              </a:lnSpc>
              <a:spcBef>
                <a:spcPts val="575"/>
              </a:spcBef>
              <a:buFontTx/>
              <a:buNone/>
            </a:pPr>
            <a:endParaRPr lang="cs-CZ" altLang="cs-CZ" sz="1600" dirty="0">
              <a:solidFill>
                <a:schemeClr val="tx1"/>
              </a:solidFill>
            </a:endParaRPr>
          </a:p>
          <a:p>
            <a:pPr marL="273050" indent="-273050">
              <a:lnSpc>
                <a:spcPct val="80000"/>
              </a:lnSpc>
              <a:spcBef>
                <a:spcPts val="575"/>
              </a:spcBef>
              <a:buFontTx/>
              <a:buNone/>
            </a:pPr>
            <a:r>
              <a:rPr lang="cs-CZ" altLang="cs-CZ" sz="1600" b="1" dirty="0">
                <a:solidFill>
                  <a:schemeClr val="tx1"/>
                </a:solidFill>
              </a:rPr>
              <a:t>3. Stagnace a degrese zemědělství</a:t>
            </a:r>
          </a:p>
          <a:p>
            <a:pPr marL="273050" indent="-273050">
              <a:lnSpc>
                <a:spcPct val="80000"/>
              </a:lnSpc>
              <a:spcBef>
                <a:spcPts val="575"/>
              </a:spcBef>
              <a:buFont typeface="Calibri" panose="020F0502020204030204" pitchFamily="34" charset="0"/>
              <a:buChar char="-"/>
            </a:pPr>
            <a:r>
              <a:rPr lang="cs-CZ" altLang="cs-CZ" sz="1600" dirty="0">
                <a:solidFill>
                  <a:schemeClr val="tx1"/>
                </a:solidFill>
              </a:rPr>
              <a:t>1996–1998 </a:t>
            </a:r>
          </a:p>
          <a:p>
            <a:pPr marL="273050" indent="-273050">
              <a:lnSpc>
                <a:spcPct val="80000"/>
              </a:lnSpc>
              <a:spcBef>
                <a:spcPts val="575"/>
              </a:spcBef>
              <a:buFont typeface="Calibri" panose="020F0502020204030204" pitchFamily="34" charset="0"/>
              <a:buChar char="-"/>
            </a:pPr>
            <a:r>
              <a:rPr lang="cs-CZ" altLang="cs-CZ" sz="1600" b="1" dirty="0">
                <a:solidFill>
                  <a:schemeClr val="tx1"/>
                </a:solidFill>
              </a:rPr>
              <a:t>nepotvrdila předpokládaný obrat ve vývoji, ale projevila se naopak obnovením degresivních tendencí </a:t>
            </a:r>
          </a:p>
          <a:p>
            <a:pPr marL="273050" indent="-273050">
              <a:lnSpc>
                <a:spcPct val="80000"/>
              </a:lnSpc>
              <a:spcBef>
                <a:spcPts val="575"/>
              </a:spcBef>
              <a:buFont typeface="Calibri" panose="020F0502020204030204" pitchFamily="34" charset="0"/>
              <a:buChar char="-"/>
            </a:pPr>
            <a:r>
              <a:rPr lang="cs-CZ" altLang="cs-CZ" sz="1600" dirty="0">
                <a:solidFill>
                  <a:schemeClr val="tx1"/>
                </a:solidFill>
              </a:rPr>
              <a:t>po vzestupu hrubé zemědělské produkce v roce 1995 dochází opět k jejímu poklesu </a:t>
            </a:r>
          </a:p>
          <a:p>
            <a:pPr marL="273050" indent="-273050">
              <a:lnSpc>
                <a:spcPct val="80000"/>
              </a:lnSpc>
              <a:spcBef>
                <a:spcPts val="575"/>
              </a:spcBef>
              <a:buFont typeface="Calibri" panose="020F0502020204030204" pitchFamily="34" charset="0"/>
              <a:buChar char="-"/>
            </a:pPr>
            <a:r>
              <a:rPr lang="cs-CZ" altLang="cs-CZ" sz="1600" dirty="0">
                <a:solidFill>
                  <a:schemeClr val="tx1"/>
                </a:solidFill>
              </a:rPr>
              <a:t>pokles stavů skotu se opět zrychlil </a:t>
            </a:r>
          </a:p>
          <a:p>
            <a:pPr marL="273050" indent="-273050">
              <a:lnSpc>
                <a:spcPct val="80000"/>
              </a:lnSpc>
              <a:spcBef>
                <a:spcPts val="575"/>
              </a:spcBef>
              <a:buFont typeface="Calibri" panose="020F0502020204030204" pitchFamily="34" charset="0"/>
              <a:buChar char="-"/>
            </a:pPr>
            <a:r>
              <a:rPr lang="cs-CZ" altLang="cs-CZ" sz="1600" dirty="0">
                <a:solidFill>
                  <a:schemeClr val="tx1"/>
                </a:solidFill>
              </a:rPr>
              <a:t>hospodářský výsledek souhrnu zemědělských podniků se opět proměnil ve ztrátu </a:t>
            </a:r>
          </a:p>
          <a:p>
            <a:pPr marL="273050" indent="-273050">
              <a:lnSpc>
                <a:spcPct val="80000"/>
              </a:lnSpc>
              <a:spcBef>
                <a:spcPts val="575"/>
              </a:spcBef>
              <a:buFont typeface="Calibri" panose="020F0502020204030204" pitchFamily="34" charset="0"/>
              <a:buChar char="-"/>
            </a:pPr>
            <a:r>
              <a:rPr lang="cs-CZ" altLang="cs-CZ" sz="1600" dirty="0">
                <a:solidFill>
                  <a:schemeClr val="tx1"/>
                </a:solidFill>
              </a:rPr>
              <a:t>pokračoval trend úbytku pracovních sil </a:t>
            </a:r>
          </a:p>
          <a:p>
            <a:pPr marL="273050" indent="-273050">
              <a:lnSpc>
                <a:spcPct val="80000"/>
              </a:lnSpc>
              <a:spcBef>
                <a:spcPts val="575"/>
              </a:spcBef>
              <a:buFont typeface="Calibri" panose="020F0502020204030204" pitchFamily="34" charset="0"/>
              <a:buChar char="-"/>
            </a:pPr>
            <a:r>
              <a:rPr lang="cs-CZ" altLang="cs-CZ" sz="1600" dirty="0">
                <a:solidFill>
                  <a:schemeClr val="tx1"/>
                </a:solidFill>
              </a:rPr>
              <a:t>prohlubuje se mzdová disparita </a:t>
            </a:r>
          </a:p>
          <a:p>
            <a:pPr marL="273050" indent="-273050">
              <a:lnSpc>
                <a:spcPct val="80000"/>
              </a:lnSpc>
              <a:spcBef>
                <a:spcPts val="575"/>
              </a:spcBef>
              <a:buFont typeface="Calibri" panose="020F0502020204030204" pitchFamily="34" charset="0"/>
              <a:buChar char="-"/>
            </a:pPr>
            <a:r>
              <a:rPr lang="cs-CZ" altLang="cs-CZ" sz="1600" dirty="0">
                <a:solidFill>
                  <a:schemeClr val="tx1"/>
                </a:solidFill>
              </a:rPr>
              <a:t>další změny v podnikatelské struktuře – posilování podnikatelské formy obchodních společnosti na úkor zemědělských družstev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D909075-FCC5-4B4E-9D4F-FDE7FD707D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88640"/>
            <a:ext cx="7406640" cy="135636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sz="3200" dirty="0">
                <a:latin typeface="+mn-lt"/>
              </a:rPr>
              <a:t>Územní diferenciace českého zemědělství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9D36BCE-0931-4F3D-9D95-C40A89C86F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567" y="1545000"/>
            <a:ext cx="7920881" cy="5052650"/>
          </a:xfrm>
        </p:spPr>
        <p:txBody>
          <a:bodyPr>
            <a:normAutofit/>
          </a:bodyPr>
          <a:lstStyle/>
          <a:p>
            <a:pPr marL="274320" indent="-274320" fontAlgn="auto">
              <a:lnSpc>
                <a:spcPct val="80000"/>
              </a:lnSpc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cs-CZ" sz="1800" dirty="0">
                <a:solidFill>
                  <a:schemeClr val="tx1"/>
                </a:solidFill>
              </a:rPr>
              <a:t>Mezi jednu z největších územních diferenciací je možné zařadit vývoj transformace majetkoprávních vztahů v zemědělství a s tím spojené změny v obhospodařování zemědělské půdy podle právních norem podnikatelských subjektů:</a:t>
            </a:r>
          </a:p>
          <a:p>
            <a:pPr marL="674370" lvl="1" indent="-274320" fontAlgn="auto">
              <a:lnSpc>
                <a:spcPct val="80000"/>
              </a:lnSpc>
              <a:spcBef>
                <a:spcPts val="580"/>
              </a:spcBef>
              <a:spcAft>
                <a:spcPts val="0"/>
              </a:spcAft>
              <a:buFont typeface="Calibri" pitchFamily="34" charset="0"/>
              <a:buChar char="-"/>
              <a:defRPr/>
            </a:pPr>
            <a:r>
              <a:rPr lang="cs-CZ" dirty="0">
                <a:solidFill>
                  <a:schemeClr val="tx1"/>
                </a:solidFill>
              </a:rPr>
              <a:t>do roku 1990 byly zcela převažující formou hospodaření na zemědělské půdě JZD a státní statky (95 % obhospodařované zemědělské půdy)</a:t>
            </a:r>
          </a:p>
          <a:p>
            <a:pPr marL="674370" lvl="1" indent="-274320" fontAlgn="auto">
              <a:lnSpc>
                <a:spcPct val="80000"/>
              </a:lnSpc>
              <a:spcBef>
                <a:spcPts val="580"/>
              </a:spcBef>
              <a:spcAft>
                <a:spcPts val="0"/>
              </a:spcAft>
              <a:buFont typeface="Calibri" pitchFamily="34" charset="0"/>
              <a:buChar char="-"/>
              <a:defRPr/>
            </a:pPr>
            <a:r>
              <a:rPr lang="cs-CZ" dirty="0">
                <a:solidFill>
                  <a:schemeClr val="tx1"/>
                </a:solidFill>
              </a:rPr>
              <a:t>před rokem 1989 hospodařili soukromí rolníci  jen na 3,9 % zemědělské půdy (hl. v horských oblastech Beskyd)</a:t>
            </a:r>
          </a:p>
          <a:p>
            <a:pPr marL="674370" lvl="1" indent="-274320" fontAlgn="auto">
              <a:lnSpc>
                <a:spcPct val="80000"/>
              </a:lnSpc>
              <a:spcBef>
                <a:spcPts val="580"/>
              </a:spcBef>
              <a:spcAft>
                <a:spcPts val="0"/>
              </a:spcAft>
              <a:buFont typeface="Calibri" pitchFamily="34" charset="0"/>
              <a:buChar char="-"/>
              <a:defRPr/>
            </a:pPr>
            <a:r>
              <a:rPr lang="cs-CZ" dirty="0">
                <a:solidFill>
                  <a:schemeClr val="tx1"/>
                </a:solidFill>
              </a:rPr>
              <a:t>V roce 1995 měla na obhospodařování zemědělské půdy největší podíl ZD – 47 % </a:t>
            </a:r>
          </a:p>
          <a:p>
            <a:pPr marL="674370" lvl="1" indent="-274320" fontAlgn="auto">
              <a:lnSpc>
                <a:spcPct val="80000"/>
              </a:lnSpc>
              <a:spcBef>
                <a:spcPts val="580"/>
              </a:spcBef>
              <a:spcAft>
                <a:spcPts val="0"/>
              </a:spcAft>
              <a:buFont typeface="Calibri" pitchFamily="34" charset="0"/>
              <a:buChar char="-"/>
              <a:defRPr/>
            </a:pPr>
            <a:r>
              <a:rPr lang="cs-CZ" dirty="0">
                <a:solidFill>
                  <a:schemeClr val="tx1"/>
                </a:solidFill>
              </a:rPr>
              <a:t>2. nejrozšířenější formou držby půdy byly různé obchodní společnosti – 28,0 % </a:t>
            </a:r>
          </a:p>
          <a:p>
            <a:pPr marL="674370" lvl="1" indent="-274320" fontAlgn="auto">
              <a:lnSpc>
                <a:spcPct val="80000"/>
              </a:lnSpc>
              <a:spcBef>
                <a:spcPts val="580"/>
              </a:spcBef>
              <a:spcAft>
                <a:spcPts val="0"/>
              </a:spcAft>
              <a:buFont typeface="Calibri" pitchFamily="34" charset="0"/>
              <a:buChar char="-"/>
              <a:defRPr/>
            </a:pPr>
            <a:r>
              <a:rPr lang="cs-CZ" b="1" dirty="0">
                <a:solidFill>
                  <a:schemeClr val="tx1"/>
                </a:solidFill>
              </a:rPr>
              <a:t>FO obhospodařovali  21,7 % zemědělské půdy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CA7D894-342F-4280-AC19-D1A0030F14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7251" y="404664"/>
            <a:ext cx="7404653" cy="5691336"/>
          </a:xfrm>
        </p:spPr>
        <p:txBody>
          <a:bodyPr/>
          <a:lstStyle/>
          <a:p>
            <a:r>
              <a:rPr lang="cs-CZ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Úkol: Pojmenujte plodiny/trvalé kultury na obrázcích.</a:t>
            </a:r>
            <a:endParaRPr lang="cs-CZ" sz="1800" dirty="0">
              <a:effectLst/>
              <a:latin typeface="Calibri" panose="020F0502020204030204" pitchFamily="34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71B4C62D-E143-4682-A494-4425121925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980728"/>
            <a:ext cx="6264696" cy="5647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3207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Nadpis 1">
            <a:extLst>
              <a:ext uri="{FF2B5EF4-FFF2-40B4-BE49-F238E27FC236}">
                <a16:creationId xmlns:a16="http://schemas.microsoft.com/office/drawing/2014/main" id="{AE9644C3-93C4-44E8-8886-6E2A0A6242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7250" y="333375"/>
            <a:ext cx="7406640" cy="1079401"/>
          </a:xfrm>
        </p:spPr>
        <p:txBody>
          <a:bodyPr/>
          <a:lstStyle/>
          <a:p>
            <a:r>
              <a:rPr lang="cs-CZ" altLang="cs-CZ" dirty="0"/>
              <a:t>Zaměstnanost v zemědělství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4F55218-D9BB-4F5E-AB15-24166D248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850" y="1628800"/>
            <a:ext cx="8496300" cy="4895825"/>
          </a:xfrm>
        </p:spPr>
        <p:txBody>
          <a:bodyPr>
            <a:normAutofit/>
          </a:bodyPr>
          <a:lstStyle/>
          <a:p>
            <a:pPr marL="274320" indent="-274320" fontAlgn="auto">
              <a:lnSpc>
                <a:spcPct val="80000"/>
              </a:lnSpc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cs-CZ" dirty="0">
                <a:solidFill>
                  <a:schemeClr val="tx1"/>
                </a:solidFill>
              </a:rPr>
              <a:t>Významnou územní diferenciaci po r. 1990 představuje problematika vývoje zaměstnanosti v zemědělství - od roku 1990 trvalý pokles počtu pracovníků  </a:t>
            </a:r>
          </a:p>
          <a:p>
            <a:pPr marL="274320" indent="-274320" fontAlgn="auto">
              <a:lnSpc>
                <a:spcPct val="80000"/>
              </a:lnSpc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cs-CZ" dirty="0">
                <a:solidFill>
                  <a:schemeClr val="tx1"/>
                </a:solidFill>
              </a:rPr>
              <a:t>Na venkově zůstává zemědělství důležitým odvětvím, ale prochází výraznými změnami v důsledku vlastnické a organizační transformace, která je spojena mimo jiné i se změnami výrobní orientace a poklesem počtu pracovních míst </a:t>
            </a:r>
          </a:p>
          <a:p>
            <a:pPr marL="274320" indent="-274320" fontAlgn="auto">
              <a:lnSpc>
                <a:spcPct val="80000"/>
              </a:lnSpc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cs-CZ" dirty="0">
                <a:solidFill>
                  <a:schemeClr val="tx1"/>
                </a:solidFill>
              </a:rPr>
              <a:t>Počet zaměstnaných v zemědělství v roce. 2021?</a:t>
            </a:r>
          </a:p>
          <a:p>
            <a:pPr marL="274320" indent="-274320" fontAlgn="auto">
              <a:lnSpc>
                <a:spcPct val="80000"/>
              </a:lnSpc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endParaRPr lang="cs-CZ" dirty="0">
              <a:solidFill>
                <a:schemeClr val="tx1"/>
              </a:solidFill>
            </a:endParaRPr>
          </a:p>
          <a:p>
            <a:pPr marL="274320" indent="-274320" fontAlgn="auto">
              <a:lnSpc>
                <a:spcPct val="80000"/>
              </a:lnSpc>
              <a:spcBef>
                <a:spcPts val="580"/>
              </a:spcBef>
              <a:spcAft>
                <a:spcPts val="0"/>
              </a:spcAft>
              <a:buFontTx/>
              <a:buNone/>
              <a:defRPr/>
            </a:pPr>
            <a:r>
              <a:rPr lang="cs-CZ" dirty="0">
                <a:solidFill>
                  <a:schemeClr val="tx1"/>
                </a:solidFill>
              </a:rPr>
              <a:t>Produktivita práce</a:t>
            </a:r>
          </a:p>
          <a:p>
            <a:pPr marL="342900" indent="-342900">
              <a:lnSpc>
                <a:spcPct val="80000"/>
              </a:lnSpc>
              <a:spcBef>
                <a:spcPts val="580"/>
              </a:spcBef>
              <a:defRPr/>
            </a:pPr>
            <a:r>
              <a:rPr lang="cs-CZ" dirty="0">
                <a:solidFill>
                  <a:schemeClr val="tx1"/>
                </a:solidFill>
              </a:rPr>
              <a:t>Pro jaká odvětví vyšší a pro jaká nižší?</a:t>
            </a:r>
            <a:endParaRPr lang="cs-CZ" sz="280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Nadpis 1">
            <a:extLst>
              <a:ext uri="{FF2B5EF4-FFF2-40B4-BE49-F238E27FC236}">
                <a16:creationId xmlns:a16="http://schemas.microsoft.com/office/drawing/2014/main" id="{AE9644C3-93C4-44E8-8886-6E2A0A6242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7250" y="333375"/>
            <a:ext cx="7406640" cy="1079401"/>
          </a:xfrm>
        </p:spPr>
        <p:txBody>
          <a:bodyPr/>
          <a:lstStyle/>
          <a:p>
            <a:r>
              <a:rPr lang="cs-CZ" altLang="cs-CZ" dirty="0"/>
              <a:t>Zaměstnanost v zemědělství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51D654B4-CC4C-49E3-9195-E2069D386D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224" y="1412776"/>
            <a:ext cx="7869551" cy="4609672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3D3C39EA-F7EC-4961-959E-D00A82D20354}"/>
              </a:ext>
            </a:extLst>
          </p:cNvPr>
          <p:cNvSpPr txBox="1"/>
          <p:nvPr/>
        </p:nvSpPr>
        <p:spPr>
          <a:xfrm>
            <a:off x="637224" y="5878294"/>
            <a:ext cx="4572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100" dirty="0"/>
              <a:t>http://eagri.cz/public/web/file/648258/Zelena_zprava_2018.pdf</a:t>
            </a:r>
          </a:p>
        </p:txBody>
      </p:sp>
    </p:spTree>
    <p:extLst>
      <p:ext uri="{BB962C8B-B14F-4D97-AF65-F5344CB8AC3E}">
        <p14:creationId xmlns:p14="http://schemas.microsoft.com/office/powerpoint/2010/main" val="1357251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Index zem spec">
            <a:extLst>
              <a:ext uri="{FF2B5EF4-FFF2-40B4-BE49-F238E27FC236}">
                <a16:creationId xmlns:a16="http://schemas.microsoft.com/office/drawing/2014/main" id="{ADAAC2CE-49AF-438C-ABE3-3DEB342036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29"/>
          <a:stretch>
            <a:fillRect/>
          </a:stretch>
        </p:blipFill>
        <p:spPr bwMode="auto">
          <a:xfrm>
            <a:off x="166688" y="260350"/>
            <a:ext cx="8797925" cy="597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Nadpis 1">
            <a:extLst>
              <a:ext uri="{FF2B5EF4-FFF2-40B4-BE49-F238E27FC236}">
                <a16:creationId xmlns:a16="http://schemas.microsoft.com/office/drawing/2014/main" id="{46050A8E-C12C-4E1A-8CD0-381CE2751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584" y="371601"/>
            <a:ext cx="7406640" cy="803176"/>
          </a:xfrm>
        </p:spPr>
        <p:txBody>
          <a:bodyPr/>
          <a:lstStyle/>
          <a:p>
            <a:r>
              <a:rPr lang="cs-CZ" altLang="cs-CZ" dirty="0"/>
              <a:t>Předvstupní období (1)</a:t>
            </a:r>
          </a:p>
        </p:txBody>
      </p:sp>
      <p:sp>
        <p:nvSpPr>
          <p:cNvPr id="12291" name="Zástupný symbol pro obsah 2">
            <a:extLst>
              <a:ext uri="{FF2B5EF4-FFF2-40B4-BE49-F238E27FC236}">
                <a16:creationId xmlns:a16="http://schemas.microsoft.com/office/drawing/2014/main" id="{36A62E5B-7071-4E2A-9E4F-7064CD7D60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41438"/>
            <a:ext cx="8229600" cy="5111750"/>
          </a:xfrm>
        </p:spPr>
        <p:txBody>
          <a:bodyPr>
            <a:normAutofit lnSpcReduction="10000"/>
          </a:bodyPr>
          <a:lstStyle/>
          <a:p>
            <a:pPr marL="273050" indent="-273050">
              <a:lnSpc>
                <a:spcPct val="80000"/>
              </a:lnSpc>
              <a:spcBef>
                <a:spcPts val="575"/>
              </a:spcBef>
              <a:buFont typeface="Wingdings 2" pitchFamily="18" charset="2"/>
              <a:buChar char=""/>
              <a:defRPr/>
            </a:pPr>
            <a:r>
              <a:rPr lang="cs-CZ" sz="1800" dirty="0">
                <a:solidFill>
                  <a:schemeClr val="tx1"/>
                </a:solidFill>
              </a:rPr>
              <a:t>Zahájeno po roce 1998 </a:t>
            </a:r>
          </a:p>
          <a:p>
            <a:pPr marL="273050" indent="-273050">
              <a:lnSpc>
                <a:spcPct val="80000"/>
              </a:lnSpc>
              <a:spcBef>
                <a:spcPts val="575"/>
              </a:spcBef>
              <a:buFont typeface="Wingdings 2" pitchFamily="18" charset="2"/>
              <a:buChar char=""/>
              <a:defRPr/>
            </a:pPr>
            <a:r>
              <a:rPr lang="cs-CZ" sz="1800" dirty="0">
                <a:solidFill>
                  <a:schemeClr val="tx1"/>
                </a:solidFill>
              </a:rPr>
              <a:t>Cílem je dořešení vývojových problémů českého zemědělství a stabilizace agrárního sektoru před jeho přizpůsobováním podmínkám EU </a:t>
            </a:r>
          </a:p>
          <a:p>
            <a:pPr marL="273050" indent="-273050">
              <a:lnSpc>
                <a:spcPct val="80000"/>
              </a:lnSpc>
              <a:spcBef>
                <a:spcPts val="575"/>
              </a:spcBef>
              <a:buFont typeface="Wingdings 2" pitchFamily="18" charset="2"/>
              <a:buChar char=""/>
              <a:defRPr/>
            </a:pPr>
            <a:r>
              <a:rPr lang="cs-CZ" sz="1800" dirty="0">
                <a:solidFill>
                  <a:schemeClr val="tx1"/>
                </a:solidFill>
              </a:rPr>
              <a:t>Rozvoj sektoru v souladu s Národním programem pro přijetí „</a:t>
            </a:r>
            <a:r>
              <a:rPr lang="cs-CZ" sz="1800" dirty="0" err="1">
                <a:solidFill>
                  <a:schemeClr val="tx1"/>
                </a:solidFill>
              </a:rPr>
              <a:t>acquis</a:t>
            </a:r>
            <a:r>
              <a:rPr lang="cs-CZ" sz="1800" dirty="0">
                <a:solidFill>
                  <a:schemeClr val="tx1"/>
                </a:solidFill>
              </a:rPr>
              <a:t> </a:t>
            </a:r>
            <a:r>
              <a:rPr lang="cs-CZ" sz="1800" dirty="0" err="1">
                <a:solidFill>
                  <a:schemeClr val="tx1"/>
                </a:solidFill>
              </a:rPr>
              <a:t>communautaire</a:t>
            </a:r>
            <a:r>
              <a:rPr lang="cs-CZ" sz="1800" dirty="0">
                <a:solidFill>
                  <a:schemeClr val="tx1"/>
                </a:solidFill>
              </a:rPr>
              <a:t>“ v sektoru zemědělství </a:t>
            </a:r>
          </a:p>
          <a:p>
            <a:pPr marL="273050" indent="-273050">
              <a:lnSpc>
                <a:spcPct val="80000"/>
              </a:lnSpc>
              <a:spcBef>
                <a:spcPts val="575"/>
              </a:spcBef>
              <a:buFont typeface="Wingdings 2" pitchFamily="18" charset="2"/>
              <a:buChar char=""/>
              <a:defRPr/>
            </a:pPr>
            <a:endParaRPr lang="cs-CZ" sz="1800" dirty="0">
              <a:solidFill>
                <a:schemeClr val="tx1"/>
              </a:solidFill>
            </a:endParaRPr>
          </a:p>
          <a:p>
            <a:pPr marL="273050" indent="-273050">
              <a:lnSpc>
                <a:spcPct val="80000"/>
              </a:lnSpc>
              <a:spcBef>
                <a:spcPts val="575"/>
              </a:spcBef>
              <a:buFont typeface="Wingdings 2" pitchFamily="18" charset="2"/>
              <a:buChar char=""/>
              <a:defRPr/>
            </a:pPr>
            <a:r>
              <a:rPr lang="cs-CZ" sz="1800" b="1" dirty="0">
                <a:solidFill>
                  <a:schemeClr val="tx1"/>
                </a:solidFill>
              </a:rPr>
              <a:t>Koncepce agrární politiky na období od roku 1999 do roku 2003 – 2 etapy:</a:t>
            </a:r>
          </a:p>
          <a:p>
            <a:pPr marL="609600" indent="-609600">
              <a:lnSpc>
                <a:spcPct val="80000"/>
              </a:lnSpc>
              <a:buFontTx/>
              <a:buNone/>
              <a:defRPr/>
            </a:pPr>
            <a:r>
              <a:rPr lang="cs-CZ" sz="1800" b="1" dirty="0">
                <a:solidFill>
                  <a:schemeClr val="tx1"/>
                </a:solidFill>
              </a:rPr>
              <a:t>1. Revitalizace </a:t>
            </a:r>
          </a:p>
          <a:p>
            <a:pPr marL="990600" lvl="1" indent="-533400">
              <a:lnSpc>
                <a:spcPct val="80000"/>
              </a:lnSpc>
              <a:buFont typeface="Arial" charset="0"/>
              <a:buChar char="–"/>
              <a:defRPr/>
            </a:pPr>
            <a:r>
              <a:rPr lang="cs-CZ" sz="1800" dirty="0">
                <a:solidFill>
                  <a:schemeClr val="tx1"/>
                </a:solidFill>
              </a:rPr>
              <a:t>1993–2001</a:t>
            </a:r>
          </a:p>
          <a:p>
            <a:pPr marL="990600" lvl="1" indent="-533400">
              <a:lnSpc>
                <a:spcPct val="80000"/>
              </a:lnSpc>
              <a:buFont typeface="Arial" charset="0"/>
              <a:buChar char="–"/>
              <a:defRPr/>
            </a:pPr>
            <a:r>
              <a:rPr lang="cs-CZ" sz="1800" dirty="0">
                <a:solidFill>
                  <a:schemeClr val="tx1"/>
                </a:solidFill>
              </a:rPr>
              <a:t>Zaměřena na zotavení a stabilizaci agrárního sektoru ČR a na institucionální přípravu jeho vstupu do EU </a:t>
            </a:r>
          </a:p>
          <a:p>
            <a:pPr marL="990600" lvl="1" indent="-533400">
              <a:lnSpc>
                <a:spcPct val="80000"/>
              </a:lnSpc>
              <a:buFont typeface="Arial" charset="0"/>
              <a:buChar char="–"/>
              <a:defRPr/>
            </a:pPr>
            <a:r>
              <a:rPr lang="cs-CZ" sz="1800" dirty="0">
                <a:solidFill>
                  <a:schemeClr val="tx1"/>
                </a:solidFill>
              </a:rPr>
              <a:t>Cílem je dořešení některých vnitřních vývojových problémů českého agrárního sektoru, eliminace nejzávažnějších vývojových překážek vzniklých v dosavadním průběhu reformy a celková stabilizace sektoru před jeho přizpůsobováním podmínkám EU </a:t>
            </a:r>
          </a:p>
          <a:p>
            <a:pPr marL="609600" indent="-609600">
              <a:lnSpc>
                <a:spcPct val="80000"/>
              </a:lnSpc>
              <a:buFontTx/>
              <a:buNone/>
              <a:defRPr/>
            </a:pPr>
            <a:r>
              <a:rPr lang="cs-CZ" sz="1800" b="1" dirty="0">
                <a:solidFill>
                  <a:schemeClr val="tx1"/>
                </a:solidFill>
              </a:rPr>
              <a:t>2. Adaptace </a:t>
            </a:r>
          </a:p>
          <a:p>
            <a:pPr marL="990600" lvl="1" indent="-533400">
              <a:lnSpc>
                <a:spcPct val="80000"/>
              </a:lnSpc>
              <a:buFont typeface="Arial" charset="0"/>
              <a:buChar char="–"/>
              <a:defRPr/>
            </a:pPr>
            <a:r>
              <a:rPr lang="cs-CZ" sz="1800" dirty="0">
                <a:solidFill>
                  <a:schemeClr val="tx1"/>
                </a:solidFill>
              </a:rPr>
              <a:t>Od r. 2001 po vstup do EU</a:t>
            </a:r>
          </a:p>
          <a:p>
            <a:pPr marL="990600" lvl="1" indent="-533400">
              <a:lnSpc>
                <a:spcPct val="80000"/>
              </a:lnSpc>
              <a:buFont typeface="Arial" charset="0"/>
              <a:buChar char="–"/>
              <a:defRPr/>
            </a:pPr>
            <a:r>
              <a:rPr lang="cs-CZ" sz="1800" dirty="0">
                <a:solidFill>
                  <a:schemeClr val="tx1"/>
                </a:solidFill>
              </a:rPr>
              <a:t>Přizpůsobení agrárního sektoru ČR podmínkám SZP EU ve všech jejích oblastech (strukturální, regionální, environmentální a venkovské politiky EU)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Nadpis 1">
            <a:extLst>
              <a:ext uri="{FF2B5EF4-FFF2-40B4-BE49-F238E27FC236}">
                <a16:creationId xmlns:a16="http://schemas.microsoft.com/office/drawing/2014/main" id="{77003A1C-7A44-4233-8340-93F32C78C8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600"/>
              <a:t>Předvstupní období (2)</a:t>
            </a:r>
            <a:endParaRPr lang="cs-CZ" altLang="cs-CZ" sz="3500">
              <a:solidFill>
                <a:schemeClr val="tx2"/>
              </a:solidFill>
            </a:endParaRPr>
          </a:p>
        </p:txBody>
      </p:sp>
      <p:sp>
        <p:nvSpPr>
          <p:cNvPr id="5123" name="Zástupný symbol pro obsah 2">
            <a:extLst>
              <a:ext uri="{FF2B5EF4-FFF2-40B4-BE49-F238E27FC236}">
                <a16:creationId xmlns:a16="http://schemas.microsoft.com/office/drawing/2014/main" id="{944CC406-2D9B-4389-8AAF-67B4E5F4ED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7251" y="1772816"/>
            <a:ext cx="7404653" cy="4323184"/>
          </a:xfrm>
        </p:spPr>
        <p:txBody>
          <a:bodyPr>
            <a:normAutofit lnSpcReduction="10000"/>
          </a:bodyPr>
          <a:lstStyle/>
          <a:p>
            <a:pPr marL="266700" indent="-266700">
              <a:buFont typeface="Arial" charset="0"/>
              <a:buChar char="•"/>
              <a:defRPr/>
            </a:pPr>
            <a:r>
              <a:rPr lang="cs-CZ" sz="2200" dirty="0">
                <a:solidFill>
                  <a:schemeClr val="tx1"/>
                </a:solidFill>
              </a:rPr>
              <a:t>Obě etapy jsou postaveny na čtyřech základních pilířích agrární politiky:</a:t>
            </a:r>
          </a:p>
          <a:p>
            <a:pPr marL="673100" lvl="1" indent="-273050">
              <a:lnSpc>
                <a:spcPct val="80000"/>
              </a:lnSpc>
              <a:spcBef>
                <a:spcPts val="575"/>
              </a:spcBef>
              <a:buFont typeface="Arial" charset="0"/>
              <a:buChar char="–"/>
              <a:defRPr/>
            </a:pPr>
            <a:r>
              <a:rPr lang="cs-CZ" sz="2200" b="1" dirty="0">
                <a:solidFill>
                  <a:schemeClr val="tx1"/>
                </a:solidFill>
              </a:rPr>
              <a:t>regulace trhu a podpora příjmů </a:t>
            </a:r>
            <a:r>
              <a:rPr lang="cs-CZ" sz="2200" dirty="0">
                <a:solidFill>
                  <a:schemeClr val="tx1"/>
                </a:solidFill>
              </a:rPr>
              <a:t>(důležitým bodem zejména založení Státního zemědělského intervenčního fondu (SZIF), r. 2001 a zavedení tzv. „zelené nafty“),</a:t>
            </a:r>
          </a:p>
          <a:p>
            <a:pPr marL="673100" lvl="1" indent="-273050">
              <a:lnSpc>
                <a:spcPct val="80000"/>
              </a:lnSpc>
              <a:spcBef>
                <a:spcPts val="575"/>
              </a:spcBef>
              <a:buFont typeface="Arial" charset="0"/>
              <a:buChar char="–"/>
              <a:defRPr/>
            </a:pPr>
            <a:r>
              <a:rPr lang="cs-CZ" sz="2200" b="1" dirty="0">
                <a:solidFill>
                  <a:schemeClr val="tx1"/>
                </a:solidFill>
              </a:rPr>
              <a:t>environmentální opatření </a:t>
            </a:r>
            <a:r>
              <a:rPr lang="cs-CZ" sz="2200" dirty="0">
                <a:solidFill>
                  <a:schemeClr val="tx1"/>
                </a:solidFill>
              </a:rPr>
              <a:t>(zaměření především na podporu </a:t>
            </a:r>
            <a:r>
              <a:rPr lang="cs-CZ" sz="2200" dirty="0" err="1">
                <a:solidFill>
                  <a:schemeClr val="tx1"/>
                </a:solidFill>
              </a:rPr>
              <a:t>mimoprodukčních</a:t>
            </a:r>
            <a:r>
              <a:rPr lang="cs-CZ" sz="2200" dirty="0">
                <a:solidFill>
                  <a:schemeClr val="tx1"/>
                </a:solidFill>
              </a:rPr>
              <a:t> funkcí zemědělství, udržování krajiny a k podpoře tzv. LFA oblastí),</a:t>
            </a:r>
          </a:p>
          <a:p>
            <a:pPr marL="673100" lvl="1" indent="-273050">
              <a:lnSpc>
                <a:spcPct val="80000"/>
              </a:lnSpc>
              <a:spcBef>
                <a:spcPts val="575"/>
              </a:spcBef>
              <a:buFont typeface="Arial" charset="0"/>
              <a:buChar char="–"/>
              <a:defRPr/>
            </a:pPr>
            <a:r>
              <a:rPr lang="cs-CZ" sz="2200" b="1" dirty="0">
                <a:solidFill>
                  <a:schemeClr val="tx1"/>
                </a:solidFill>
              </a:rPr>
              <a:t>modernizace a transformace podniků </a:t>
            </a:r>
            <a:r>
              <a:rPr lang="cs-CZ" sz="2200" dirty="0">
                <a:solidFill>
                  <a:schemeClr val="tx1"/>
                </a:solidFill>
              </a:rPr>
              <a:t>(hl. cílem především zvyšování konkurenceschopnosti podniků cestou jejich modernizace a restrukturalizace), </a:t>
            </a:r>
          </a:p>
          <a:p>
            <a:pPr marL="673100" lvl="1" indent="-273050">
              <a:lnSpc>
                <a:spcPct val="80000"/>
              </a:lnSpc>
              <a:spcBef>
                <a:spcPts val="575"/>
              </a:spcBef>
              <a:buFont typeface="Arial" charset="0"/>
              <a:buChar char="–"/>
              <a:defRPr/>
            </a:pPr>
            <a:r>
              <a:rPr lang="cs-CZ" sz="2200" b="1" dirty="0">
                <a:solidFill>
                  <a:schemeClr val="tx1"/>
                </a:solidFill>
              </a:rPr>
              <a:t>a příprava na vstup do EU </a:t>
            </a:r>
            <a:r>
              <a:rPr lang="cs-CZ" sz="2200" dirty="0">
                <a:solidFill>
                  <a:schemeClr val="tx1"/>
                </a:solidFill>
              </a:rPr>
              <a:t>(cílem zejména poskytování základních služeb ze strany státu, a to v oblasti vzdělávání, výzkumu, informatiky, genetiky, poradenství a propagace)</a:t>
            </a:r>
          </a:p>
          <a:p>
            <a:pPr>
              <a:buFont typeface="Arial" charset="0"/>
              <a:buChar char="•"/>
              <a:defRPr/>
            </a:pPr>
            <a:endParaRPr lang="cs-CZ" sz="1400" b="1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Nadpis 1">
            <a:extLst>
              <a:ext uri="{FF2B5EF4-FFF2-40B4-BE49-F238E27FC236}">
                <a16:creationId xmlns:a16="http://schemas.microsoft.com/office/drawing/2014/main" id="{CC1CCE2B-FF6C-4333-B74C-297CEED980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7250" y="476250"/>
            <a:ext cx="7603182" cy="1008534"/>
          </a:xfrm>
        </p:spPr>
        <p:txBody>
          <a:bodyPr>
            <a:normAutofit fontScale="90000"/>
          </a:bodyPr>
          <a:lstStyle/>
          <a:p>
            <a:r>
              <a:rPr lang="cs-CZ" altLang="cs-CZ" sz="3400" dirty="0"/>
              <a:t>Koncepce agrární politiky ČR na období po vstupu do EU (2004–2013, 2014–2020, 2021+) </a:t>
            </a:r>
          </a:p>
        </p:txBody>
      </p:sp>
      <p:sp>
        <p:nvSpPr>
          <p:cNvPr id="15363" name="Zástupný symbol pro obsah 2">
            <a:extLst>
              <a:ext uri="{FF2B5EF4-FFF2-40B4-BE49-F238E27FC236}">
                <a16:creationId xmlns:a16="http://schemas.microsoft.com/office/drawing/2014/main" id="{CC8476F9-44DD-4238-9BD2-2D155B2854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850" y="1772816"/>
            <a:ext cx="8496300" cy="4608934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80000"/>
              </a:lnSpc>
            </a:pPr>
            <a:r>
              <a:rPr lang="cs-CZ" altLang="cs-CZ" sz="2000" dirty="0">
                <a:solidFill>
                  <a:schemeClr val="tx1"/>
                </a:solidFill>
              </a:rPr>
              <a:t>Koncepce reaguje na potřebu odstartování zásadní </a:t>
            </a:r>
            <a:r>
              <a:rPr lang="cs-CZ" altLang="cs-CZ" sz="2000" b="1" dirty="0" err="1">
                <a:solidFill>
                  <a:schemeClr val="tx1"/>
                </a:solidFill>
              </a:rPr>
              <a:t>přeorientace</a:t>
            </a:r>
            <a:r>
              <a:rPr lang="cs-CZ" altLang="cs-CZ" sz="2000" b="1" dirty="0">
                <a:solidFill>
                  <a:schemeClr val="tx1"/>
                </a:solidFill>
              </a:rPr>
              <a:t> zemědělské politiky ČR</a:t>
            </a:r>
            <a:r>
              <a:rPr lang="cs-CZ" altLang="cs-CZ" sz="2000" dirty="0">
                <a:solidFill>
                  <a:schemeClr val="tx1"/>
                </a:solidFill>
              </a:rPr>
              <a:t> v souladu s celosvětovými a evropskými trendy a s naléhavostí domácích problémů. </a:t>
            </a:r>
          </a:p>
          <a:p>
            <a:pPr eaLnBrk="1" hangingPunct="1">
              <a:lnSpc>
                <a:spcPct val="80000"/>
              </a:lnSpc>
            </a:pPr>
            <a:endParaRPr lang="cs-CZ" altLang="cs-CZ" sz="1200" dirty="0">
              <a:solidFill>
                <a:schemeClr val="tx1"/>
              </a:solidFill>
            </a:endParaRPr>
          </a:p>
          <a:p>
            <a:pPr lvl="1" eaLnBrk="1" hangingPunct="1">
              <a:lnSpc>
                <a:spcPct val="80000"/>
              </a:lnSpc>
            </a:pPr>
            <a:r>
              <a:rPr lang="cs-CZ" altLang="cs-CZ" sz="2000" b="1" dirty="0">
                <a:solidFill>
                  <a:schemeClr val="tx1"/>
                </a:solidFill>
              </a:rPr>
              <a:t>Posílení environmentálních, sociálních a ekonomických principů trvale udržitelného českého zemědělství</a:t>
            </a:r>
            <a:r>
              <a:rPr lang="cs-CZ" altLang="cs-CZ" sz="2000" dirty="0">
                <a:solidFill>
                  <a:schemeClr val="tx1"/>
                </a:solidFill>
              </a:rPr>
              <a:t>, při zohlednění jeho specifických podmínek a problémů jako důsledků dlouhodobě uplatňované zemědělské politiky více zaměřené na podporu velkovýrobního industriálního zemědělství a jeho sociální stability. </a:t>
            </a:r>
          </a:p>
          <a:p>
            <a:pPr lvl="1" eaLnBrk="1" hangingPunct="1">
              <a:lnSpc>
                <a:spcPct val="80000"/>
              </a:lnSpc>
            </a:pPr>
            <a:endParaRPr lang="cs-CZ" altLang="cs-CZ" sz="1200" dirty="0">
              <a:solidFill>
                <a:schemeClr val="tx1"/>
              </a:solidFill>
            </a:endParaRPr>
          </a:p>
          <a:p>
            <a:pPr lvl="1" eaLnBrk="1" hangingPunct="1">
              <a:lnSpc>
                <a:spcPct val="80000"/>
              </a:lnSpc>
            </a:pPr>
            <a:r>
              <a:rPr lang="cs-CZ" altLang="cs-CZ" sz="2000" b="1" dirty="0">
                <a:solidFill>
                  <a:schemeClr val="tx1"/>
                </a:solidFill>
              </a:rPr>
              <a:t>Konkurenceschopnost </a:t>
            </a:r>
            <a:r>
              <a:rPr lang="cs-CZ" altLang="cs-CZ" sz="2000" dirty="0">
                <a:solidFill>
                  <a:schemeClr val="tx1"/>
                </a:solidFill>
              </a:rPr>
              <a:t>českého zemědělství při pokračující globalizaci je koncepčně stimulována do produkce, která zohledňuje stále sílící požadavky spotřebitelů na bezpečnost potravin a na environmentální a k pohodě zvířat přihlížející způsoby výroby. </a:t>
            </a:r>
          </a:p>
          <a:p>
            <a:pPr lvl="1" eaLnBrk="1" hangingPunct="1">
              <a:lnSpc>
                <a:spcPct val="80000"/>
              </a:lnSpc>
            </a:pPr>
            <a:endParaRPr lang="cs-CZ" altLang="cs-CZ" sz="1200" dirty="0">
              <a:solidFill>
                <a:schemeClr val="tx1"/>
              </a:solidFill>
            </a:endParaRPr>
          </a:p>
          <a:p>
            <a:pPr lvl="1" eaLnBrk="1" hangingPunct="1">
              <a:lnSpc>
                <a:spcPct val="80000"/>
              </a:lnSpc>
            </a:pPr>
            <a:r>
              <a:rPr lang="cs-CZ" altLang="cs-CZ" sz="2000" dirty="0">
                <a:solidFill>
                  <a:schemeClr val="tx1"/>
                </a:solidFill>
              </a:rPr>
              <a:t>Koncepce vytváří předpoklady, aby se zemědělství stalo integrální </a:t>
            </a:r>
            <a:r>
              <a:rPr lang="cs-CZ" altLang="cs-CZ" sz="2000" b="1" dirty="0">
                <a:solidFill>
                  <a:schemeClr val="tx1"/>
                </a:solidFill>
              </a:rPr>
              <a:t>součástí a páteří rozvoje venkovských oblastí </a:t>
            </a:r>
            <a:r>
              <a:rPr lang="cs-CZ" altLang="cs-CZ" sz="2000" dirty="0">
                <a:solidFill>
                  <a:schemeClr val="tx1"/>
                </a:solidFill>
              </a:rPr>
              <a:t>a zlepšování kvality života venkovské populace, včetně podmínek pro diverzifikaci činností zemědělských podniků podle místních podmínek. </a:t>
            </a:r>
          </a:p>
          <a:p>
            <a:endParaRPr lang="cs-CZ" altLang="cs-CZ" sz="2000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Nadpis 1">
            <a:extLst>
              <a:ext uri="{FF2B5EF4-FFF2-40B4-BE49-F238E27FC236}">
                <a16:creationId xmlns:a16="http://schemas.microsoft.com/office/drawing/2014/main" id="{FEDDA70A-C975-4F62-82F7-C06D8716F8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Méně příznivé oblasti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CEB96FA1-ACC5-4FB4-9E5A-1514184BC5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9363"/>
            <a:ext cx="9144000" cy="6359273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EBAC4CB-AF6F-4896-A1A5-684E3CEBAB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4059F63-E40C-4C10-8FC3-E4D257F529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334EDF2-C761-43D3-8987-F985E0F0EC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987" y="938212"/>
            <a:ext cx="8582025" cy="4981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2960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4175478-DAD7-47D5-9D37-F334BFADB0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E69AA78-07B6-4778-BB8D-F2EDD4D060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394D3FE-9D59-4646-A499-2BBB65E71B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925" y="0"/>
            <a:ext cx="87701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1574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0F1BE13-FDF0-4E1B-998A-56EE91C913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F95FC21-1A29-406E-9267-1AACD26874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4A00D9D-0120-4E14-BE7D-51775A0D37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000" y="0"/>
            <a:ext cx="860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6306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ED0E7EE-1C62-4052-A869-687244D06F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576" y="1340768"/>
            <a:ext cx="7404653" cy="4038600"/>
          </a:xfrm>
        </p:spPr>
        <p:txBody>
          <a:bodyPr/>
          <a:lstStyle/>
          <a:p>
            <a:r>
              <a:rPr lang="cs-CZ" sz="1800" b="1" dirty="0">
                <a:effectLst/>
                <a:latin typeface="Calibri" panose="020F0502020204030204" pitchFamily="34" charset="0"/>
                <a:ea typeface="Cambria" panose="02040503050406030204" pitchFamily="18" charset="0"/>
              </a:rPr>
              <a:t>Úkol 1:</a:t>
            </a:r>
            <a:r>
              <a:rPr lang="cs-CZ" sz="1800" dirty="0">
                <a:effectLst/>
                <a:latin typeface="Calibri" panose="020F050202020403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cs-CZ" sz="1800" b="1" dirty="0">
                <a:effectLst/>
                <a:latin typeface="Calibri" panose="020F050202020403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Rozhodněte, zda jsou následující druhy ploch stabilní, či nestabilní</a:t>
            </a:r>
            <a:r>
              <a:rPr lang="cs-CZ" sz="1800" b="1" dirty="0">
                <a:effectLst/>
                <a:latin typeface="Calibri" panose="020F0502020204030204" pitchFamily="34" charset="0"/>
                <a:ea typeface="Cambria" panose="02040503050406030204" pitchFamily="18" charset="0"/>
              </a:rPr>
              <a:t>. Zařazení zdůvodněte.</a:t>
            </a:r>
            <a:endParaRPr lang="cs-CZ" dirty="0"/>
          </a:p>
        </p:txBody>
      </p:sp>
      <p:pic>
        <p:nvPicPr>
          <p:cNvPr id="20" name="Obrázek 19">
            <a:extLst>
              <a:ext uri="{FF2B5EF4-FFF2-40B4-BE49-F238E27FC236}">
                <a16:creationId xmlns:a16="http://schemas.microsoft.com/office/drawing/2014/main" id="{849A36CD-C27C-4E9F-9FF8-3D36743092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680" y="2276872"/>
            <a:ext cx="5148870" cy="345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37842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F23E7DD-73DF-41CA-A3B6-B9D38E9B22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53746CA-5F02-4B9B-B2F7-C93DD0D2B6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17EE784B-30CD-488B-827B-5CF43FCA7D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0116"/>
            <a:ext cx="9144000" cy="6497768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77B7F453-EE9B-4E03-AEFF-A9E93EFB179B}"/>
              </a:ext>
            </a:extLst>
          </p:cNvPr>
          <p:cNvSpPr txBox="1"/>
          <p:nvPr/>
        </p:nvSpPr>
        <p:spPr>
          <a:xfrm>
            <a:off x="12055" y="6400885"/>
            <a:ext cx="4572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200" dirty="0"/>
              <a:t>https://www.statistikaamy.cz/cesko-v-cislech/zemedelstvi</a:t>
            </a:r>
          </a:p>
        </p:txBody>
      </p:sp>
    </p:spTree>
    <p:extLst>
      <p:ext uri="{BB962C8B-B14F-4D97-AF65-F5344CB8AC3E}">
        <p14:creationId xmlns:p14="http://schemas.microsoft.com/office/powerpoint/2010/main" val="6038615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Nadpis 1">
            <a:extLst>
              <a:ext uri="{FF2B5EF4-FFF2-40B4-BE49-F238E27FC236}">
                <a16:creationId xmlns:a16="http://schemas.microsoft.com/office/drawing/2014/main" id="{7ED63F5B-76EE-43F7-AE24-0555E63D04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/>
              <a:t>Rostlinná výroba</a:t>
            </a:r>
          </a:p>
        </p:txBody>
      </p:sp>
      <p:pic>
        <p:nvPicPr>
          <p:cNvPr id="20483" name="Picture 4">
            <a:extLst>
              <a:ext uri="{FF2B5EF4-FFF2-40B4-BE49-F238E27FC236}">
                <a16:creationId xmlns:a16="http://schemas.microsoft.com/office/drawing/2014/main" id="{9A92AA81-CB70-4DCB-B2AF-5FEF8D8D29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02"/>
          <a:stretch>
            <a:fillRect/>
          </a:stretch>
        </p:blipFill>
        <p:spPr bwMode="auto">
          <a:xfrm>
            <a:off x="323850" y="1052513"/>
            <a:ext cx="8399463" cy="525621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EE321EA-E973-47B2-A2D6-AAE8490AA8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169EF8E-7019-45C2-ABDD-463CF5CAB9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237101A-F4C6-467A-A3EC-C419DE6E62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7000"/>
            <a:ext cx="9144000" cy="64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3945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9CEC992-B308-4058-A701-CB968AFF0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CC4DED6-2C88-4A8E-85FF-7A512D8EC0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B629F95A-43C2-4A5D-BB52-E551D6FD8C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8123" y="0"/>
            <a:ext cx="49677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56886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Zástupný symbol pro obsah 3" descr="vyuziti OP.jpg">
            <a:extLst>
              <a:ext uri="{FF2B5EF4-FFF2-40B4-BE49-F238E27FC236}">
                <a16:creationId xmlns:a16="http://schemas.microsoft.com/office/drawing/2014/main" id="{E98347F0-C358-4922-A2A2-F15C8B4F79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4200" y="404813"/>
            <a:ext cx="8020050" cy="6175375"/>
          </a:xfr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Zástupný symbol pro obsah 2">
            <a:extLst>
              <a:ext uri="{FF2B5EF4-FFF2-40B4-BE49-F238E27FC236}">
                <a16:creationId xmlns:a16="http://schemas.microsoft.com/office/drawing/2014/main" id="{185B44E1-952C-4B25-85E2-0BA649E0B2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8040D41F-81A1-4FFD-8E9F-87A0A2080827}"/>
              </a:ext>
            </a:extLst>
          </p:cNvPr>
          <p:cNvSpPr/>
          <p:nvPr/>
        </p:nvSpPr>
        <p:spPr>
          <a:xfrm>
            <a:off x="8027988" y="5445125"/>
            <a:ext cx="792162" cy="7207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pic>
        <p:nvPicPr>
          <p:cNvPr id="26628" name="Picture 5">
            <a:extLst>
              <a:ext uri="{FF2B5EF4-FFF2-40B4-BE49-F238E27FC236}">
                <a16:creationId xmlns:a16="http://schemas.microsoft.com/office/drawing/2014/main" id="{EEA707E0-0CC1-4817-A400-95B893EB85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11"/>
          <a:stretch>
            <a:fillRect/>
          </a:stretch>
        </p:blipFill>
        <p:spPr bwMode="auto">
          <a:xfrm>
            <a:off x="-25400" y="908050"/>
            <a:ext cx="9169400" cy="53736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7BBA07E-6EC5-4C3C-8232-22FBCD788B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633B8A0-92E5-4DDE-82AB-98B6C2026B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hlinkClick r:id="rId2"/>
              </a:rPr>
              <a:t>https://atlasvenkova.osu.cz/atlas-rozvoje-venkova/?fbclid=IwAR0XzM9_5evmL-vRI9J8HdZWgElvBiyK0289a8tqlK5vXlzHayzgTFrpprs</a:t>
            </a:r>
            <a:r>
              <a:rPr lang="cs-CZ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3054955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Nadpis 1">
            <a:extLst>
              <a:ext uri="{FF2B5EF4-FFF2-40B4-BE49-F238E27FC236}">
                <a16:creationId xmlns:a16="http://schemas.microsoft.com/office/drawing/2014/main" id="{8457E3D4-3A3C-4227-8B34-763312533D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Lesnictví</a:t>
            </a:r>
          </a:p>
        </p:txBody>
      </p:sp>
      <p:sp>
        <p:nvSpPr>
          <p:cNvPr id="27651" name="Zástupný symbol pro obsah 2">
            <a:extLst>
              <a:ext uri="{FF2B5EF4-FFF2-40B4-BE49-F238E27FC236}">
                <a16:creationId xmlns:a16="http://schemas.microsoft.com/office/drawing/2014/main" id="{64C28117-B99D-4C28-830A-40D4FDDB6E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850" y="1772815"/>
            <a:ext cx="8496300" cy="4353347"/>
          </a:xfrm>
        </p:spPr>
        <p:txBody>
          <a:bodyPr>
            <a:normAutofit/>
          </a:bodyPr>
          <a:lstStyle/>
          <a:p>
            <a:r>
              <a:rPr lang="cs-CZ" altLang="cs-CZ" sz="2400" dirty="0">
                <a:solidFill>
                  <a:schemeClr val="tx1"/>
                </a:solidFill>
              </a:rPr>
              <a:t>Do lesnictví se řadí </a:t>
            </a:r>
            <a:r>
              <a:rPr lang="cs-CZ" altLang="cs-CZ" sz="2400" b="1" dirty="0">
                <a:solidFill>
                  <a:schemeClr val="tx1"/>
                </a:solidFill>
              </a:rPr>
              <a:t>těžba dřeva</a:t>
            </a:r>
            <a:r>
              <a:rPr lang="cs-CZ" altLang="cs-CZ" sz="2400" dirty="0">
                <a:solidFill>
                  <a:schemeClr val="tx1"/>
                </a:solidFill>
              </a:rPr>
              <a:t>, </a:t>
            </a:r>
            <a:r>
              <a:rPr lang="cs-CZ" altLang="cs-CZ" sz="2400" b="1" dirty="0">
                <a:solidFill>
                  <a:schemeClr val="tx1"/>
                </a:solidFill>
              </a:rPr>
              <a:t>výsadba</a:t>
            </a:r>
            <a:r>
              <a:rPr lang="cs-CZ" altLang="cs-CZ" sz="2400" dirty="0">
                <a:solidFill>
                  <a:schemeClr val="tx1"/>
                </a:solidFill>
              </a:rPr>
              <a:t> nových lesů, sledování a </a:t>
            </a:r>
            <a:r>
              <a:rPr lang="cs-CZ" altLang="cs-CZ" sz="2400" b="1" dirty="0">
                <a:solidFill>
                  <a:schemeClr val="tx1"/>
                </a:solidFill>
              </a:rPr>
              <a:t>lov</a:t>
            </a:r>
            <a:r>
              <a:rPr lang="cs-CZ" altLang="cs-CZ" sz="2400" dirty="0">
                <a:solidFill>
                  <a:schemeClr val="tx1"/>
                </a:solidFill>
              </a:rPr>
              <a:t> lesní zvěře.</a:t>
            </a:r>
          </a:p>
          <a:p>
            <a:endParaRPr lang="cs-CZ" altLang="cs-CZ" sz="2400" dirty="0">
              <a:solidFill>
                <a:schemeClr val="tx1"/>
              </a:solidFill>
            </a:endParaRPr>
          </a:p>
          <a:p>
            <a:r>
              <a:rPr lang="cs-CZ" altLang="cs-CZ" sz="2400" dirty="0">
                <a:solidFill>
                  <a:schemeClr val="tx1"/>
                </a:solidFill>
                <a:hlinkClick r:id="rId2"/>
              </a:rPr>
              <a:t>https://www.kurovcovamapa.cz/</a:t>
            </a:r>
            <a:r>
              <a:rPr lang="cs-CZ" altLang="cs-CZ" sz="2400" dirty="0">
                <a:solidFill>
                  <a:schemeClr val="tx1"/>
                </a:solidFill>
              </a:rPr>
              <a:t> </a:t>
            </a:r>
          </a:p>
          <a:p>
            <a:endParaRPr lang="cs-CZ" altLang="cs-CZ" sz="2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">
            <a:extLst>
              <a:ext uri="{FF2B5EF4-FFF2-40B4-BE49-F238E27FC236}">
                <a16:creationId xmlns:a16="http://schemas.microsoft.com/office/drawing/2014/main" id="{9E68B2D8-AC31-450B-A784-CCD3AD770F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cs-CZ" altLang="cs-CZ"/>
          </a:p>
        </p:txBody>
      </p:sp>
      <p:pic>
        <p:nvPicPr>
          <p:cNvPr id="28675" name="Obrázek 6" descr="kategorizace lesu.gif">
            <a:extLst>
              <a:ext uri="{FF2B5EF4-FFF2-40B4-BE49-F238E27FC236}">
                <a16:creationId xmlns:a16="http://schemas.microsoft.com/office/drawing/2014/main" id="{784D658F-7242-49BA-B759-0D1391534A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492375"/>
            <a:ext cx="8408988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6" name="Obdélník 7">
            <a:extLst>
              <a:ext uri="{FF2B5EF4-FFF2-40B4-BE49-F238E27FC236}">
                <a16:creationId xmlns:a16="http://schemas.microsoft.com/office/drawing/2014/main" id="{D1161650-125C-4932-B857-926C1EBB23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2060575"/>
            <a:ext cx="28527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b="1"/>
              <a:t>Vývoj kategorizace lesů </a:t>
            </a:r>
            <a:endParaRPr lang="cs-CZ" altLang="cs-CZ"/>
          </a:p>
        </p:txBody>
      </p:sp>
      <p:graphicFrame>
        <p:nvGraphicFramePr>
          <p:cNvPr id="9" name="Zástupný symbol pro obsah 3">
            <a:extLst>
              <a:ext uri="{FF2B5EF4-FFF2-40B4-BE49-F238E27FC236}">
                <a16:creationId xmlns:a16="http://schemas.microsoft.com/office/drawing/2014/main" id="{04B53952-BCD3-4DBD-9C2E-8554B40B0848}"/>
              </a:ext>
            </a:extLst>
          </p:cNvPr>
          <p:cNvGraphicFramePr>
            <a:graphicFrameLocks/>
          </p:cNvGraphicFramePr>
          <p:nvPr/>
        </p:nvGraphicFramePr>
        <p:xfrm>
          <a:off x="179388" y="763588"/>
          <a:ext cx="8712198" cy="649383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15138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014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014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014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0146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0146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0146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0146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01463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86621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59867">
                <a:tc>
                  <a:txBody>
                    <a:bodyPr/>
                    <a:lstStyle/>
                    <a:p>
                      <a:pPr algn="ctr"/>
                      <a:endParaRPr lang="cs-CZ" sz="1300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1432" marR="91432" marT="45698" marB="45698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300" b="1" dirty="0">
                          <a:latin typeface="+mn-lt"/>
                        </a:rPr>
                        <a:t>1920</a:t>
                      </a:r>
                      <a:endParaRPr lang="cs-CZ" sz="1300" b="1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1432" marR="91432" marT="45698" marB="45698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300" b="1" dirty="0">
                          <a:latin typeface="+mn-lt"/>
                        </a:rPr>
                        <a:t>1930</a:t>
                      </a:r>
                      <a:endParaRPr lang="cs-CZ" sz="1300" b="1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1432" marR="91432" marT="45698" marB="45698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300" b="1" dirty="0">
                          <a:latin typeface="+mn-lt"/>
                        </a:rPr>
                        <a:t>1945</a:t>
                      </a:r>
                      <a:endParaRPr lang="cs-CZ" sz="1300" b="1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1432" marR="91432" marT="45698" marB="45698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300" b="1" dirty="0">
                          <a:latin typeface="+mn-lt"/>
                        </a:rPr>
                        <a:t>1950</a:t>
                      </a:r>
                      <a:endParaRPr lang="cs-CZ" sz="1300" b="1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1432" marR="91432" marT="45698" marB="4569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300" b="1" dirty="0">
                          <a:latin typeface="+mn-lt"/>
                        </a:rPr>
                        <a:t>1960</a:t>
                      </a:r>
                      <a:endParaRPr lang="cs-CZ" sz="1300" b="1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1432" marR="91432" marT="45698" marB="45698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300" b="1" dirty="0">
                          <a:latin typeface="+mn-lt"/>
                        </a:rPr>
                        <a:t>1970</a:t>
                      </a:r>
                      <a:endParaRPr lang="cs-CZ" sz="1300" b="1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1432" marR="91432" marT="45698" marB="45698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300" b="1" dirty="0">
                          <a:latin typeface="+mn-lt"/>
                        </a:rPr>
                        <a:t>1980</a:t>
                      </a:r>
                      <a:endParaRPr lang="cs-CZ" sz="1300" b="1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1432" marR="91432" marT="45698" marB="45698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300" b="1" dirty="0">
                          <a:latin typeface="+mn-lt"/>
                        </a:rPr>
                        <a:t>1990</a:t>
                      </a:r>
                      <a:endParaRPr lang="cs-CZ" sz="1300" b="1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1432" marR="91432" marT="45698" marB="45698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300" b="1" dirty="0">
                          <a:latin typeface="+mn-lt"/>
                        </a:rPr>
                        <a:t>1998</a:t>
                      </a:r>
                      <a:endParaRPr lang="cs-CZ" sz="1300" b="1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1432" marR="91432" marT="45698" marB="45698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9420">
                <a:tc>
                  <a:txBody>
                    <a:bodyPr/>
                    <a:lstStyle/>
                    <a:p>
                      <a:pPr algn="ctr"/>
                      <a:r>
                        <a:rPr lang="es-ES" sz="1300" dirty="0">
                          <a:latin typeface="+mn-lt"/>
                        </a:rPr>
                        <a:t>plocha v tis. ha</a:t>
                      </a:r>
                      <a:endParaRPr lang="es-ES" sz="1300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1432" marR="91432" marT="45698" marB="4569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300" dirty="0">
                          <a:latin typeface="+mn-lt"/>
                        </a:rPr>
                        <a:t>2 369</a:t>
                      </a:r>
                      <a:endParaRPr lang="cs-CZ" sz="1300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1432" marR="91432" marT="45698" marB="4569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300">
                          <a:latin typeface="+mn-lt"/>
                        </a:rPr>
                        <a:t>2 354</a:t>
                      </a:r>
                      <a:endParaRPr lang="cs-CZ" sz="130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1432" marR="91432" marT="45698" marB="4569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300" dirty="0">
                          <a:latin typeface="+mn-lt"/>
                        </a:rPr>
                        <a:t>2 420</a:t>
                      </a:r>
                      <a:endParaRPr lang="cs-CZ" sz="1300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1432" marR="91432" marT="45698" marB="4569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300">
                          <a:latin typeface="+mn-lt"/>
                        </a:rPr>
                        <a:t>2 479</a:t>
                      </a:r>
                      <a:endParaRPr lang="cs-CZ" sz="130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1432" marR="91432" marT="45698" marB="4569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300">
                          <a:latin typeface="+mn-lt"/>
                        </a:rPr>
                        <a:t>2 574</a:t>
                      </a:r>
                      <a:endParaRPr lang="cs-CZ" sz="130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1432" marR="91432" marT="45698" marB="4569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300" dirty="0">
                          <a:latin typeface="+mn-lt"/>
                        </a:rPr>
                        <a:t>2 606</a:t>
                      </a:r>
                      <a:endParaRPr lang="cs-CZ" sz="1300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1432" marR="91432" marT="45698" marB="4569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300" dirty="0">
                          <a:latin typeface="+mn-lt"/>
                        </a:rPr>
                        <a:t>2 623</a:t>
                      </a:r>
                      <a:endParaRPr lang="cs-CZ" sz="1300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1432" marR="91432" marT="45698" marB="4569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300" dirty="0">
                          <a:latin typeface="+mn-lt"/>
                        </a:rPr>
                        <a:t>2 629</a:t>
                      </a:r>
                      <a:endParaRPr lang="cs-CZ" sz="1300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1432" marR="91432" marT="45698" marB="4569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300" dirty="0">
                          <a:latin typeface="+mn-lt"/>
                        </a:rPr>
                        <a:t>2 634</a:t>
                      </a:r>
                      <a:endParaRPr lang="cs-CZ" sz="1300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1432" marR="91432" marT="45698" marB="45698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8712" name="Obdélník 9">
            <a:extLst>
              <a:ext uri="{FF2B5EF4-FFF2-40B4-BE49-F238E27FC236}">
                <a16:creationId xmlns:a16="http://schemas.microsoft.com/office/drawing/2014/main" id="{17CCD4C8-5C54-4DD0-98B8-4ED839401E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250825"/>
            <a:ext cx="29416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b="1"/>
              <a:t>Výměra lesních pozemků</a:t>
            </a:r>
            <a:endParaRPr lang="cs-CZ" altLang="cs-CZ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">
            <a:extLst>
              <a:ext uri="{FF2B5EF4-FFF2-40B4-BE49-F238E27FC236}">
                <a16:creationId xmlns:a16="http://schemas.microsoft.com/office/drawing/2014/main" id="{961173DA-D6CF-48AA-B2D5-F6AE1B3E57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cs-CZ" altLang="cs-CZ"/>
          </a:p>
        </p:txBody>
      </p:sp>
      <p:graphicFrame>
        <p:nvGraphicFramePr>
          <p:cNvPr id="8" name="Zástupný symbol pro obsah 3">
            <a:extLst>
              <a:ext uri="{FF2B5EF4-FFF2-40B4-BE49-F238E27FC236}">
                <a16:creationId xmlns:a16="http://schemas.microsoft.com/office/drawing/2014/main" id="{6080B7CA-CBCC-4555-9B38-4253B155978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59535374"/>
              </p:ext>
            </p:extLst>
          </p:nvPr>
        </p:nvGraphicFramePr>
        <p:xfrm>
          <a:off x="395536" y="620713"/>
          <a:ext cx="4752724" cy="5663010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13922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21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721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721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7210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7210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98103">
                <a:tc rowSpan="3">
                  <a:txBody>
                    <a:bodyPr/>
                    <a:lstStyle/>
                    <a:p>
                      <a:r>
                        <a:rPr lang="cs-CZ" sz="1300" dirty="0"/>
                        <a:t> dřevina</a:t>
                      </a:r>
                      <a:br>
                        <a:rPr lang="cs-CZ" sz="1300" dirty="0"/>
                      </a:br>
                      <a:endParaRPr lang="cs-CZ" sz="1300" dirty="0">
                        <a:solidFill>
                          <a:srgbClr val="000000"/>
                        </a:solidFill>
                        <a:latin typeface="Verdana"/>
                      </a:endParaRPr>
                    </a:p>
                  </a:txBody>
                  <a:tcPr marL="0" marR="0" marT="0" marB="0"/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cs-CZ" sz="1300" dirty="0"/>
                        <a:t>rok   </a:t>
                      </a:r>
                      <a:endParaRPr lang="cs-CZ" sz="1300" dirty="0">
                        <a:solidFill>
                          <a:srgbClr val="000000"/>
                        </a:solidFill>
                        <a:latin typeface="Verdana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1136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300"/>
                        <a:t>1950</a:t>
                      </a:r>
                      <a:r>
                        <a:rPr lang="cs-CZ" sz="1300" baseline="30000"/>
                        <a:t>1)</a:t>
                      </a:r>
                      <a:endParaRPr lang="cs-CZ" sz="1300">
                        <a:solidFill>
                          <a:srgbClr val="000000"/>
                        </a:solidFill>
                        <a:latin typeface="Verdan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300"/>
                        <a:t>1970</a:t>
                      </a:r>
                      <a:endParaRPr lang="cs-CZ" sz="1300">
                        <a:solidFill>
                          <a:srgbClr val="000000"/>
                        </a:solidFill>
                        <a:latin typeface="Verdan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300"/>
                        <a:t>1980</a:t>
                      </a:r>
                      <a:endParaRPr lang="cs-CZ" sz="1300">
                        <a:solidFill>
                          <a:srgbClr val="000000"/>
                        </a:solidFill>
                        <a:latin typeface="Verdan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300"/>
                        <a:t>1990</a:t>
                      </a:r>
                      <a:endParaRPr lang="cs-CZ" sz="1300">
                        <a:solidFill>
                          <a:srgbClr val="000000"/>
                        </a:solidFill>
                        <a:latin typeface="Verdan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300"/>
                        <a:t>1998</a:t>
                      </a:r>
                      <a:endParaRPr lang="cs-CZ" sz="1300">
                        <a:solidFill>
                          <a:srgbClr val="000000"/>
                        </a:solidFill>
                        <a:latin typeface="Verdana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1705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en-US" sz="1300" dirty="0" err="1"/>
                        <a:t>plocha</a:t>
                      </a:r>
                      <a:r>
                        <a:rPr lang="en-US" sz="1300" dirty="0"/>
                        <a:t> </a:t>
                      </a:r>
                      <a:r>
                        <a:rPr lang="en-US" sz="1300" dirty="0" err="1"/>
                        <a:t>porostní</a:t>
                      </a:r>
                      <a:r>
                        <a:rPr lang="en-US" sz="1300" dirty="0"/>
                        <a:t> </a:t>
                      </a:r>
                      <a:r>
                        <a:rPr lang="en-US" sz="1300" dirty="0" err="1"/>
                        <a:t>půdy</a:t>
                      </a:r>
                      <a:r>
                        <a:rPr lang="en-US" sz="1300" dirty="0"/>
                        <a:t> ha</a:t>
                      </a:r>
                      <a:endParaRPr lang="en-US" sz="1300" dirty="0">
                        <a:solidFill>
                          <a:srgbClr val="000000"/>
                        </a:solidFill>
                        <a:latin typeface="Verdana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6205">
                <a:tc>
                  <a:txBody>
                    <a:bodyPr/>
                    <a:lstStyle/>
                    <a:p>
                      <a:pPr algn="just"/>
                      <a:r>
                        <a:rPr lang="cs-CZ" sz="1300" dirty="0"/>
                        <a:t>smrk</a:t>
                      </a:r>
                      <a:endParaRPr lang="cs-CZ" sz="1300" dirty="0">
                        <a:solidFill>
                          <a:srgbClr val="000000"/>
                        </a:solidFill>
                        <a:latin typeface="Verdan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300" dirty="0"/>
                        <a:t>1 353 203</a:t>
                      </a:r>
                      <a:br>
                        <a:rPr lang="cs-CZ" sz="1300" dirty="0"/>
                      </a:br>
                      <a:r>
                        <a:rPr lang="cs-CZ" sz="1300" dirty="0"/>
                        <a:t>60,0</a:t>
                      </a:r>
                      <a:endParaRPr lang="cs-CZ" sz="1300" dirty="0">
                        <a:solidFill>
                          <a:srgbClr val="000000"/>
                        </a:solidFill>
                        <a:latin typeface="Verdan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300" dirty="0"/>
                        <a:t>1 427 735</a:t>
                      </a:r>
                      <a:br>
                        <a:rPr lang="cs-CZ" sz="1300" dirty="0"/>
                      </a:br>
                      <a:r>
                        <a:rPr lang="cs-CZ" sz="1300" dirty="0"/>
                        <a:t>55,6</a:t>
                      </a:r>
                      <a:endParaRPr lang="cs-CZ" sz="1300" dirty="0">
                        <a:solidFill>
                          <a:srgbClr val="000000"/>
                        </a:solidFill>
                        <a:latin typeface="Verdan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300" dirty="0"/>
                        <a:t>1 437 499</a:t>
                      </a:r>
                      <a:br>
                        <a:rPr lang="cs-CZ" sz="1300" dirty="0"/>
                      </a:br>
                      <a:r>
                        <a:rPr lang="cs-CZ" sz="1300" dirty="0"/>
                        <a:t>55,7</a:t>
                      </a:r>
                      <a:endParaRPr lang="cs-CZ" sz="1300" dirty="0">
                        <a:solidFill>
                          <a:srgbClr val="000000"/>
                        </a:solidFill>
                        <a:latin typeface="Verdan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300" dirty="0"/>
                        <a:t>1 413 893</a:t>
                      </a:r>
                      <a:br>
                        <a:rPr lang="cs-CZ" sz="1300" dirty="0"/>
                      </a:br>
                      <a:r>
                        <a:rPr lang="cs-CZ" sz="1300" dirty="0"/>
                        <a:t>54,7</a:t>
                      </a:r>
                      <a:endParaRPr lang="cs-CZ" sz="1300" dirty="0">
                        <a:solidFill>
                          <a:srgbClr val="000000"/>
                        </a:solidFill>
                        <a:latin typeface="Verdan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300" dirty="0"/>
                        <a:t>1 402 925</a:t>
                      </a:r>
                      <a:br>
                        <a:rPr lang="cs-CZ" sz="1300" dirty="0"/>
                      </a:br>
                      <a:r>
                        <a:rPr lang="cs-CZ" sz="1300" dirty="0"/>
                        <a:t>54,3</a:t>
                      </a:r>
                      <a:endParaRPr lang="cs-CZ" sz="1300" dirty="0">
                        <a:solidFill>
                          <a:srgbClr val="000000"/>
                        </a:solidFill>
                        <a:latin typeface="Verdana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6205">
                <a:tc>
                  <a:txBody>
                    <a:bodyPr/>
                    <a:lstStyle/>
                    <a:p>
                      <a:pPr algn="just"/>
                      <a:r>
                        <a:rPr lang="cs-CZ" sz="1300" dirty="0"/>
                        <a:t>jedle</a:t>
                      </a:r>
                      <a:endParaRPr lang="cs-CZ" sz="1300" dirty="0">
                        <a:solidFill>
                          <a:srgbClr val="000000"/>
                        </a:solidFill>
                        <a:latin typeface="Verdan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300" dirty="0"/>
                        <a:t>64 692</a:t>
                      </a:r>
                      <a:br>
                        <a:rPr lang="cs-CZ" sz="1300" dirty="0"/>
                      </a:br>
                      <a:r>
                        <a:rPr lang="cs-CZ" sz="1300" dirty="0"/>
                        <a:t>2,9</a:t>
                      </a:r>
                      <a:endParaRPr lang="cs-CZ" sz="1300" dirty="0">
                        <a:solidFill>
                          <a:srgbClr val="000000"/>
                        </a:solidFill>
                        <a:latin typeface="Verdan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300"/>
                        <a:t>53 325</a:t>
                      </a:r>
                      <a:br>
                        <a:rPr lang="cs-CZ" sz="1300"/>
                      </a:br>
                      <a:r>
                        <a:rPr lang="cs-CZ" sz="1300"/>
                        <a:t>2,1</a:t>
                      </a:r>
                      <a:endParaRPr lang="cs-CZ" sz="1300">
                        <a:solidFill>
                          <a:srgbClr val="000000"/>
                        </a:solidFill>
                        <a:latin typeface="Verdan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300"/>
                        <a:t>44 786</a:t>
                      </a:r>
                      <a:br>
                        <a:rPr lang="cs-CZ" sz="1300"/>
                      </a:br>
                      <a:r>
                        <a:rPr lang="cs-CZ" sz="1300"/>
                        <a:t>1,7</a:t>
                      </a:r>
                      <a:endParaRPr lang="cs-CZ" sz="1300">
                        <a:solidFill>
                          <a:srgbClr val="000000"/>
                        </a:solidFill>
                        <a:latin typeface="Verdan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300"/>
                        <a:t>27 708</a:t>
                      </a:r>
                      <a:br>
                        <a:rPr lang="cs-CZ" sz="1300"/>
                      </a:br>
                      <a:r>
                        <a:rPr lang="cs-CZ" sz="1300"/>
                        <a:t>1,1</a:t>
                      </a:r>
                      <a:endParaRPr lang="cs-CZ" sz="1300">
                        <a:solidFill>
                          <a:srgbClr val="000000"/>
                        </a:solidFill>
                        <a:latin typeface="Verdan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300"/>
                        <a:t>23 576</a:t>
                      </a:r>
                      <a:br>
                        <a:rPr lang="cs-CZ" sz="1300"/>
                      </a:br>
                      <a:r>
                        <a:rPr lang="cs-CZ" sz="1300"/>
                        <a:t>0,9</a:t>
                      </a:r>
                      <a:endParaRPr lang="cs-CZ" sz="1300">
                        <a:solidFill>
                          <a:srgbClr val="000000"/>
                        </a:solidFill>
                        <a:latin typeface="Verdana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6205">
                <a:tc>
                  <a:txBody>
                    <a:bodyPr/>
                    <a:lstStyle/>
                    <a:p>
                      <a:pPr algn="just"/>
                      <a:r>
                        <a:rPr lang="cs-CZ" sz="1300" dirty="0"/>
                        <a:t>borovice</a:t>
                      </a:r>
                      <a:endParaRPr lang="cs-CZ" sz="1300" dirty="0">
                        <a:solidFill>
                          <a:srgbClr val="000000"/>
                        </a:solidFill>
                        <a:latin typeface="Verdan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300" dirty="0"/>
                        <a:t>477 627</a:t>
                      </a:r>
                      <a:br>
                        <a:rPr lang="cs-CZ" sz="1300" dirty="0"/>
                      </a:br>
                      <a:r>
                        <a:rPr lang="cs-CZ" sz="1300" dirty="0"/>
                        <a:t>21,2</a:t>
                      </a:r>
                      <a:endParaRPr lang="cs-CZ" sz="1300" dirty="0">
                        <a:solidFill>
                          <a:srgbClr val="000000"/>
                        </a:solidFill>
                        <a:latin typeface="Verdan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300" dirty="0"/>
                        <a:t>491 501</a:t>
                      </a:r>
                      <a:br>
                        <a:rPr lang="cs-CZ" sz="1300" dirty="0"/>
                      </a:br>
                      <a:r>
                        <a:rPr lang="cs-CZ" sz="1300" dirty="0"/>
                        <a:t>19,2</a:t>
                      </a:r>
                      <a:endParaRPr lang="cs-CZ" sz="1300" dirty="0">
                        <a:solidFill>
                          <a:srgbClr val="000000"/>
                        </a:solidFill>
                        <a:latin typeface="Verdan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300"/>
                        <a:t>469 403</a:t>
                      </a:r>
                      <a:br>
                        <a:rPr lang="cs-CZ" sz="1300"/>
                      </a:br>
                      <a:r>
                        <a:rPr lang="cs-CZ" sz="1300"/>
                        <a:t>18,3</a:t>
                      </a:r>
                      <a:endParaRPr lang="cs-CZ" sz="1300">
                        <a:solidFill>
                          <a:srgbClr val="000000"/>
                        </a:solidFill>
                        <a:latin typeface="Verdan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300"/>
                        <a:t>460 481</a:t>
                      </a:r>
                      <a:br>
                        <a:rPr lang="cs-CZ" sz="1300"/>
                      </a:br>
                      <a:r>
                        <a:rPr lang="cs-CZ" sz="1300"/>
                        <a:t>17,8</a:t>
                      </a:r>
                      <a:endParaRPr lang="cs-CZ" sz="1300">
                        <a:solidFill>
                          <a:srgbClr val="000000"/>
                        </a:solidFill>
                        <a:latin typeface="Verdan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300"/>
                        <a:t>455 524</a:t>
                      </a:r>
                      <a:br>
                        <a:rPr lang="cs-CZ" sz="1300"/>
                      </a:br>
                      <a:r>
                        <a:rPr lang="cs-CZ" sz="1300"/>
                        <a:t>17,6</a:t>
                      </a:r>
                      <a:endParaRPr lang="cs-CZ" sz="1300">
                        <a:solidFill>
                          <a:srgbClr val="000000"/>
                        </a:solidFill>
                        <a:latin typeface="Verdana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6205">
                <a:tc>
                  <a:txBody>
                    <a:bodyPr/>
                    <a:lstStyle/>
                    <a:p>
                      <a:r>
                        <a:rPr lang="cs-CZ" sz="1300" dirty="0"/>
                        <a:t>modřín</a:t>
                      </a:r>
                      <a:endParaRPr lang="cs-CZ" sz="1300" dirty="0">
                        <a:solidFill>
                          <a:srgbClr val="000000"/>
                        </a:solidFill>
                        <a:latin typeface="Verdan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300"/>
                        <a:t>33 529</a:t>
                      </a:r>
                      <a:br>
                        <a:rPr lang="cs-CZ" sz="1300"/>
                      </a:br>
                      <a:r>
                        <a:rPr lang="cs-CZ" sz="1300"/>
                        <a:t>1,5</a:t>
                      </a:r>
                      <a:endParaRPr lang="cs-CZ" sz="1300">
                        <a:solidFill>
                          <a:srgbClr val="000000"/>
                        </a:solidFill>
                        <a:latin typeface="Verdan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300" dirty="0"/>
                        <a:t>57 410</a:t>
                      </a:r>
                      <a:br>
                        <a:rPr lang="cs-CZ" sz="1300" dirty="0"/>
                      </a:br>
                      <a:r>
                        <a:rPr lang="cs-CZ" sz="1300" dirty="0"/>
                        <a:t>2,2</a:t>
                      </a:r>
                      <a:endParaRPr lang="cs-CZ" sz="1300" dirty="0">
                        <a:solidFill>
                          <a:srgbClr val="000000"/>
                        </a:solidFill>
                        <a:latin typeface="Verdan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300"/>
                        <a:t>68 266</a:t>
                      </a:r>
                      <a:br>
                        <a:rPr lang="cs-CZ" sz="1300"/>
                      </a:br>
                      <a:r>
                        <a:rPr lang="cs-CZ" sz="1300"/>
                        <a:t>2,7</a:t>
                      </a:r>
                      <a:endParaRPr lang="cs-CZ" sz="1300">
                        <a:solidFill>
                          <a:srgbClr val="000000"/>
                        </a:solidFill>
                        <a:latin typeface="Verdan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300"/>
                        <a:t>81 762</a:t>
                      </a:r>
                      <a:br>
                        <a:rPr lang="cs-CZ" sz="1300"/>
                      </a:br>
                      <a:r>
                        <a:rPr lang="cs-CZ" sz="1300"/>
                        <a:t>3,2</a:t>
                      </a:r>
                      <a:endParaRPr lang="cs-CZ" sz="1300">
                        <a:solidFill>
                          <a:srgbClr val="000000"/>
                        </a:solidFill>
                        <a:latin typeface="Verdan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300"/>
                        <a:t>94 289</a:t>
                      </a:r>
                      <a:br>
                        <a:rPr lang="cs-CZ" sz="1300"/>
                      </a:br>
                      <a:r>
                        <a:rPr lang="cs-CZ" sz="1300"/>
                        <a:t>3,7</a:t>
                      </a:r>
                      <a:endParaRPr lang="cs-CZ" sz="1300">
                        <a:solidFill>
                          <a:srgbClr val="000000"/>
                        </a:solidFill>
                        <a:latin typeface="Verdana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6205">
                <a:tc>
                  <a:txBody>
                    <a:bodyPr/>
                    <a:lstStyle/>
                    <a:p>
                      <a:r>
                        <a:rPr lang="cs-CZ" sz="1300" dirty="0" err="1"/>
                        <a:t>ost</a:t>
                      </a:r>
                      <a:r>
                        <a:rPr lang="cs-CZ" sz="1300" dirty="0"/>
                        <a:t>. jehličnaté</a:t>
                      </a:r>
                      <a:endParaRPr lang="cs-CZ" sz="1300" dirty="0">
                        <a:solidFill>
                          <a:srgbClr val="000000"/>
                        </a:solidFill>
                        <a:latin typeface="Verdan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300"/>
                        <a:t>4 719</a:t>
                      </a:r>
                      <a:br>
                        <a:rPr lang="cs-CZ" sz="1300"/>
                      </a:br>
                      <a:r>
                        <a:rPr lang="cs-CZ" sz="1300"/>
                        <a:t>0,2</a:t>
                      </a:r>
                      <a:endParaRPr lang="cs-CZ" sz="1300">
                        <a:solidFill>
                          <a:srgbClr val="000000"/>
                        </a:solidFill>
                        <a:latin typeface="Verdan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300" dirty="0"/>
                        <a:t>14 885</a:t>
                      </a:r>
                      <a:br>
                        <a:rPr lang="cs-CZ" sz="1300" dirty="0"/>
                      </a:br>
                      <a:r>
                        <a:rPr lang="cs-CZ" sz="1300" dirty="0"/>
                        <a:t>0,6</a:t>
                      </a:r>
                      <a:endParaRPr lang="cs-CZ" sz="1300" dirty="0">
                        <a:solidFill>
                          <a:srgbClr val="000000"/>
                        </a:solidFill>
                        <a:latin typeface="Verdan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300"/>
                        <a:t>19 275</a:t>
                      </a:r>
                      <a:br>
                        <a:rPr lang="cs-CZ" sz="1300"/>
                      </a:br>
                      <a:r>
                        <a:rPr lang="cs-CZ" sz="1300"/>
                        <a:t>0,8</a:t>
                      </a:r>
                      <a:endParaRPr lang="cs-CZ" sz="1300">
                        <a:solidFill>
                          <a:srgbClr val="000000"/>
                        </a:solidFill>
                        <a:latin typeface="Verdan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300"/>
                        <a:t>21 446</a:t>
                      </a:r>
                      <a:br>
                        <a:rPr lang="cs-CZ" sz="1300"/>
                      </a:br>
                      <a:r>
                        <a:rPr lang="cs-CZ" sz="1300"/>
                        <a:t>0,8</a:t>
                      </a:r>
                      <a:endParaRPr lang="cs-CZ" sz="1300">
                        <a:solidFill>
                          <a:srgbClr val="000000"/>
                        </a:solidFill>
                        <a:latin typeface="Verdan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300"/>
                        <a:t>4 500</a:t>
                      </a:r>
                      <a:br>
                        <a:rPr lang="cs-CZ" sz="1300"/>
                      </a:br>
                      <a:r>
                        <a:rPr lang="cs-CZ" sz="1300"/>
                        <a:t>0,2</a:t>
                      </a:r>
                      <a:endParaRPr lang="cs-CZ" sz="1300">
                        <a:solidFill>
                          <a:srgbClr val="000000"/>
                        </a:solidFill>
                        <a:latin typeface="Verdana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6205">
                <a:tc>
                  <a:txBody>
                    <a:bodyPr/>
                    <a:lstStyle/>
                    <a:p>
                      <a:r>
                        <a:rPr lang="cs-CZ" sz="1300" dirty="0"/>
                        <a:t>dub</a:t>
                      </a:r>
                      <a:endParaRPr lang="cs-CZ" sz="1300" dirty="0">
                        <a:solidFill>
                          <a:srgbClr val="000000"/>
                        </a:solidFill>
                        <a:latin typeface="Verdan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300" dirty="0"/>
                        <a:t>81 016</a:t>
                      </a:r>
                      <a:br>
                        <a:rPr lang="cs-CZ" sz="1300" dirty="0"/>
                      </a:br>
                      <a:r>
                        <a:rPr lang="cs-CZ" sz="1300" dirty="0"/>
                        <a:t>3,6</a:t>
                      </a:r>
                      <a:endParaRPr lang="cs-CZ" sz="1300" dirty="0">
                        <a:solidFill>
                          <a:srgbClr val="000000"/>
                        </a:solidFill>
                        <a:latin typeface="Verdan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300" dirty="0"/>
                        <a:t>139 761</a:t>
                      </a:r>
                      <a:br>
                        <a:rPr lang="cs-CZ" sz="1300" dirty="0"/>
                      </a:br>
                      <a:r>
                        <a:rPr lang="cs-CZ" sz="1300" dirty="0"/>
                        <a:t>5,5</a:t>
                      </a:r>
                      <a:endParaRPr lang="cs-CZ" sz="1300" dirty="0">
                        <a:solidFill>
                          <a:srgbClr val="000000"/>
                        </a:solidFill>
                        <a:latin typeface="Verdan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300"/>
                        <a:t>145 817</a:t>
                      </a:r>
                      <a:br>
                        <a:rPr lang="cs-CZ" sz="1300"/>
                      </a:br>
                      <a:r>
                        <a:rPr lang="cs-CZ" sz="1300"/>
                        <a:t>5,7</a:t>
                      </a:r>
                      <a:endParaRPr lang="cs-CZ" sz="1300">
                        <a:solidFill>
                          <a:srgbClr val="000000"/>
                        </a:solidFill>
                        <a:latin typeface="Verdan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300"/>
                        <a:t>155 269</a:t>
                      </a:r>
                      <a:br>
                        <a:rPr lang="cs-CZ" sz="1300"/>
                      </a:br>
                      <a:r>
                        <a:rPr lang="cs-CZ" sz="1300"/>
                        <a:t>6,0</a:t>
                      </a:r>
                      <a:endParaRPr lang="cs-CZ" sz="1300">
                        <a:solidFill>
                          <a:srgbClr val="000000"/>
                        </a:solidFill>
                        <a:latin typeface="Verdan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300" dirty="0"/>
                        <a:t>160 900</a:t>
                      </a:r>
                      <a:br>
                        <a:rPr lang="cs-CZ" sz="1300" dirty="0"/>
                      </a:br>
                      <a:r>
                        <a:rPr lang="cs-CZ" sz="1300" dirty="0"/>
                        <a:t>6,4</a:t>
                      </a:r>
                      <a:endParaRPr lang="cs-CZ" sz="1300" dirty="0">
                        <a:solidFill>
                          <a:srgbClr val="000000"/>
                        </a:solidFill>
                        <a:latin typeface="Verdana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96205">
                <a:tc>
                  <a:txBody>
                    <a:bodyPr/>
                    <a:lstStyle/>
                    <a:p>
                      <a:r>
                        <a:rPr lang="cs-CZ" sz="1300" dirty="0"/>
                        <a:t>buk</a:t>
                      </a:r>
                      <a:endParaRPr lang="cs-CZ" sz="1300" dirty="0">
                        <a:solidFill>
                          <a:srgbClr val="000000"/>
                        </a:solidFill>
                        <a:latin typeface="Verdan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300"/>
                        <a:t>102 243</a:t>
                      </a:r>
                      <a:br>
                        <a:rPr lang="cs-CZ" sz="1300"/>
                      </a:br>
                      <a:r>
                        <a:rPr lang="cs-CZ" sz="1300"/>
                        <a:t>4,5</a:t>
                      </a:r>
                      <a:endParaRPr lang="cs-CZ" sz="1300">
                        <a:solidFill>
                          <a:srgbClr val="000000"/>
                        </a:solidFill>
                        <a:latin typeface="Verdan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300" dirty="0"/>
                        <a:t>129 158</a:t>
                      </a:r>
                      <a:br>
                        <a:rPr lang="cs-CZ" sz="1300" dirty="0"/>
                      </a:br>
                      <a:r>
                        <a:rPr lang="cs-CZ" sz="1300" dirty="0"/>
                        <a:t>5,0</a:t>
                      </a:r>
                      <a:endParaRPr lang="cs-CZ" sz="1300" dirty="0">
                        <a:solidFill>
                          <a:srgbClr val="000000"/>
                        </a:solidFill>
                        <a:latin typeface="Verdan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300"/>
                        <a:t>135 988</a:t>
                      </a:r>
                      <a:br>
                        <a:rPr lang="cs-CZ" sz="1300"/>
                      </a:br>
                      <a:r>
                        <a:rPr lang="cs-CZ" sz="1300"/>
                        <a:t>5,3</a:t>
                      </a:r>
                      <a:endParaRPr lang="cs-CZ" sz="1300">
                        <a:solidFill>
                          <a:srgbClr val="000000"/>
                        </a:solidFill>
                        <a:latin typeface="Verdan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300"/>
                        <a:t>139 533</a:t>
                      </a:r>
                      <a:br>
                        <a:rPr lang="cs-CZ" sz="1300"/>
                      </a:br>
                      <a:r>
                        <a:rPr lang="cs-CZ" sz="1300"/>
                        <a:t>5,4</a:t>
                      </a:r>
                      <a:endParaRPr lang="cs-CZ" sz="1300">
                        <a:solidFill>
                          <a:srgbClr val="000000"/>
                        </a:solidFill>
                        <a:latin typeface="Verdan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300"/>
                        <a:t>150 657</a:t>
                      </a:r>
                      <a:br>
                        <a:rPr lang="cs-CZ" sz="1300"/>
                      </a:br>
                      <a:r>
                        <a:rPr lang="cs-CZ" sz="1300"/>
                        <a:t>5,7</a:t>
                      </a:r>
                      <a:endParaRPr lang="cs-CZ" sz="1300">
                        <a:solidFill>
                          <a:srgbClr val="000000"/>
                        </a:solidFill>
                        <a:latin typeface="Verdana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96205">
                <a:tc>
                  <a:txBody>
                    <a:bodyPr/>
                    <a:lstStyle/>
                    <a:p>
                      <a:r>
                        <a:rPr lang="cs-CZ" sz="1300" dirty="0"/>
                        <a:t>bříza</a:t>
                      </a:r>
                      <a:endParaRPr lang="cs-CZ" sz="1300" dirty="0">
                        <a:solidFill>
                          <a:srgbClr val="000000"/>
                        </a:solidFill>
                        <a:latin typeface="Verdan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300"/>
                        <a:t>-</a:t>
                      </a:r>
                      <a:br>
                        <a:rPr lang="cs-CZ" sz="1300"/>
                      </a:br>
                      <a:endParaRPr lang="cs-CZ" sz="1300">
                        <a:solidFill>
                          <a:srgbClr val="000000"/>
                        </a:solidFill>
                        <a:latin typeface="Verdan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300" dirty="0"/>
                        <a:t>66 926</a:t>
                      </a:r>
                      <a:br>
                        <a:rPr lang="cs-CZ" sz="1300" dirty="0"/>
                      </a:br>
                      <a:r>
                        <a:rPr lang="cs-CZ" sz="1300" dirty="0"/>
                        <a:t>2,6</a:t>
                      </a:r>
                      <a:endParaRPr lang="cs-CZ" sz="1300" dirty="0">
                        <a:solidFill>
                          <a:srgbClr val="000000"/>
                        </a:solidFill>
                        <a:latin typeface="Verdan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300" dirty="0"/>
                        <a:t>65 027</a:t>
                      </a:r>
                      <a:br>
                        <a:rPr lang="cs-CZ" sz="1300" dirty="0"/>
                      </a:br>
                      <a:r>
                        <a:rPr lang="cs-CZ" sz="1300" dirty="0"/>
                        <a:t>2,5</a:t>
                      </a:r>
                      <a:endParaRPr lang="cs-CZ" sz="1300" dirty="0">
                        <a:solidFill>
                          <a:srgbClr val="000000"/>
                        </a:solidFill>
                        <a:latin typeface="Verdan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300"/>
                        <a:t>74 167</a:t>
                      </a:r>
                      <a:br>
                        <a:rPr lang="cs-CZ" sz="1300"/>
                      </a:br>
                      <a:r>
                        <a:rPr lang="cs-CZ" sz="1300"/>
                        <a:t>2,9</a:t>
                      </a:r>
                      <a:endParaRPr lang="cs-CZ" sz="1300">
                        <a:solidFill>
                          <a:srgbClr val="000000"/>
                        </a:solidFill>
                        <a:latin typeface="Verdan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300"/>
                        <a:t>75 993</a:t>
                      </a:r>
                      <a:br>
                        <a:rPr lang="cs-CZ" sz="1300"/>
                      </a:br>
                      <a:r>
                        <a:rPr lang="cs-CZ" sz="1300"/>
                        <a:t>2,9</a:t>
                      </a:r>
                      <a:endParaRPr lang="cs-CZ" sz="1300">
                        <a:solidFill>
                          <a:srgbClr val="000000"/>
                        </a:solidFill>
                        <a:latin typeface="Verdana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96205">
                <a:tc>
                  <a:txBody>
                    <a:bodyPr/>
                    <a:lstStyle/>
                    <a:p>
                      <a:r>
                        <a:rPr lang="cs-CZ" sz="1300" dirty="0" err="1"/>
                        <a:t>ost</a:t>
                      </a:r>
                      <a:r>
                        <a:rPr lang="cs-CZ" sz="1300" dirty="0"/>
                        <a:t>. listnaté</a:t>
                      </a:r>
                      <a:endParaRPr lang="cs-CZ" sz="1300" dirty="0">
                        <a:solidFill>
                          <a:srgbClr val="000000"/>
                        </a:solidFill>
                        <a:latin typeface="Verdan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300"/>
                        <a:t>99 778</a:t>
                      </a:r>
                      <a:br>
                        <a:rPr lang="cs-CZ" sz="1300"/>
                      </a:br>
                      <a:r>
                        <a:rPr lang="cs-CZ" sz="1300"/>
                        <a:t>4,4</a:t>
                      </a:r>
                      <a:endParaRPr lang="cs-CZ" sz="1300">
                        <a:solidFill>
                          <a:srgbClr val="000000"/>
                        </a:solidFill>
                        <a:latin typeface="Verdan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300"/>
                        <a:t>167 980</a:t>
                      </a:r>
                      <a:br>
                        <a:rPr lang="cs-CZ" sz="1300"/>
                      </a:br>
                      <a:r>
                        <a:rPr lang="cs-CZ" sz="1300"/>
                        <a:t>6,5</a:t>
                      </a:r>
                      <a:endParaRPr lang="cs-CZ" sz="1300">
                        <a:solidFill>
                          <a:srgbClr val="000000"/>
                        </a:solidFill>
                        <a:latin typeface="Verdan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300" dirty="0"/>
                        <a:t>166 209</a:t>
                      </a:r>
                      <a:br>
                        <a:rPr lang="cs-CZ" sz="1300" dirty="0"/>
                      </a:br>
                      <a:r>
                        <a:rPr lang="cs-CZ" sz="1300" dirty="0"/>
                        <a:t>6,5</a:t>
                      </a:r>
                      <a:endParaRPr lang="cs-CZ" sz="1300" dirty="0">
                        <a:solidFill>
                          <a:srgbClr val="000000"/>
                        </a:solidFill>
                        <a:latin typeface="Verdan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300"/>
                        <a:t>167 959</a:t>
                      </a:r>
                      <a:br>
                        <a:rPr lang="cs-CZ" sz="1300"/>
                      </a:br>
                      <a:r>
                        <a:rPr lang="cs-CZ" sz="1300"/>
                        <a:t>6,5</a:t>
                      </a:r>
                      <a:endParaRPr lang="cs-CZ" sz="1300">
                        <a:solidFill>
                          <a:srgbClr val="000000"/>
                        </a:solidFill>
                        <a:latin typeface="Verdan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300"/>
                        <a:t>179 428</a:t>
                      </a:r>
                      <a:br>
                        <a:rPr lang="cs-CZ" sz="1300"/>
                      </a:br>
                      <a:r>
                        <a:rPr lang="cs-CZ" sz="1300"/>
                        <a:t>7,0</a:t>
                      </a:r>
                      <a:endParaRPr lang="cs-CZ" sz="1300">
                        <a:solidFill>
                          <a:srgbClr val="000000"/>
                        </a:solidFill>
                        <a:latin typeface="Verdana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96205">
                <a:tc>
                  <a:txBody>
                    <a:bodyPr/>
                    <a:lstStyle/>
                    <a:p>
                      <a:r>
                        <a:rPr lang="cs-CZ" sz="1300" dirty="0"/>
                        <a:t>jehličnaté</a:t>
                      </a:r>
                      <a:endParaRPr lang="cs-CZ" sz="1300" dirty="0">
                        <a:solidFill>
                          <a:srgbClr val="000000"/>
                        </a:solidFill>
                        <a:latin typeface="Verdan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300"/>
                        <a:t>1 933 770</a:t>
                      </a:r>
                      <a:br>
                        <a:rPr lang="cs-CZ" sz="1300"/>
                      </a:br>
                      <a:r>
                        <a:rPr lang="cs-CZ" sz="1300"/>
                        <a:t>85,8</a:t>
                      </a:r>
                      <a:endParaRPr lang="cs-CZ" sz="1300">
                        <a:solidFill>
                          <a:srgbClr val="000000"/>
                        </a:solidFill>
                        <a:latin typeface="Verdan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300"/>
                        <a:t>2 044 856</a:t>
                      </a:r>
                      <a:br>
                        <a:rPr lang="cs-CZ" sz="1300"/>
                      </a:br>
                      <a:r>
                        <a:rPr lang="cs-CZ" sz="1300"/>
                        <a:t>79,7</a:t>
                      </a:r>
                      <a:endParaRPr lang="cs-CZ" sz="1300">
                        <a:solidFill>
                          <a:srgbClr val="000000"/>
                        </a:solidFill>
                        <a:latin typeface="Verdan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300" dirty="0"/>
                        <a:t>2 039 229</a:t>
                      </a:r>
                      <a:br>
                        <a:rPr lang="cs-CZ" sz="1300" dirty="0"/>
                      </a:br>
                      <a:r>
                        <a:rPr lang="cs-CZ" sz="1300" dirty="0"/>
                        <a:t>79,2</a:t>
                      </a:r>
                      <a:endParaRPr lang="cs-CZ" sz="1300" dirty="0">
                        <a:solidFill>
                          <a:srgbClr val="000000"/>
                        </a:solidFill>
                        <a:latin typeface="Verdan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300" dirty="0"/>
                        <a:t>2 005 290</a:t>
                      </a:r>
                      <a:br>
                        <a:rPr lang="cs-CZ" sz="1300" dirty="0"/>
                      </a:br>
                      <a:r>
                        <a:rPr lang="cs-CZ" sz="1300" dirty="0"/>
                        <a:t>77,6</a:t>
                      </a:r>
                      <a:endParaRPr lang="cs-CZ" sz="1300" dirty="0">
                        <a:solidFill>
                          <a:srgbClr val="000000"/>
                        </a:solidFill>
                        <a:latin typeface="Verdan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300"/>
                        <a:t>1 980 814</a:t>
                      </a:r>
                      <a:br>
                        <a:rPr lang="cs-CZ" sz="1300"/>
                      </a:br>
                      <a:r>
                        <a:rPr lang="cs-CZ" sz="1300"/>
                        <a:t>76,7</a:t>
                      </a:r>
                      <a:endParaRPr lang="cs-CZ" sz="1300">
                        <a:solidFill>
                          <a:srgbClr val="000000"/>
                        </a:solidFill>
                        <a:latin typeface="Verdana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96205">
                <a:tc>
                  <a:txBody>
                    <a:bodyPr/>
                    <a:lstStyle/>
                    <a:p>
                      <a:r>
                        <a:rPr lang="cs-CZ" sz="1300" dirty="0"/>
                        <a:t>listnaté</a:t>
                      </a:r>
                      <a:endParaRPr lang="cs-CZ" sz="1300" dirty="0">
                        <a:solidFill>
                          <a:srgbClr val="000000"/>
                        </a:solidFill>
                        <a:latin typeface="Verdan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300"/>
                        <a:t>283 037</a:t>
                      </a:r>
                      <a:br>
                        <a:rPr lang="cs-CZ" sz="1300"/>
                      </a:br>
                      <a:r>
                        <a:rPr lang="cs-CZ" sz="1300"/>
                        <a:t>12,5</a:t>
                      </a:r>
                      <a:endParaRPr lang="cs-CZ" sz="1300">
                        <a:solidFill>
                          <a:srgbClr val="000000"/>
                        </a:solidFill>
                        <a:latin typeface="Verdan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300"/>
                        <a:t>503 825</a:t>
                      </a:r>
                      <a:br>
                        <a:rPr lang="cs-CZ" sz="1300"/>
                      </a:br>
                      <a:r>
                        <a:rPr lang="cs-CZ" sz="1300"/>
                        <a:t>19,6</a:t>
                      </a:r>
                      <a:endParaRPr lang="cs-CZ" sz="1300">
                        <a:solidFill>
                          <a:srgbClr val="000000"/>
                        </a:solidFill>
                        <a:latin typeface="Verdan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300"/>
                        <a:t>513 041</a:t>
                      </a:r>
                      <a:br>
                        <a:rPr lang="cs-CZ" sz="1300"/>
                      </a:br>
                      <a:r>
                        <a:rPr lang="cs-CZ" sz="1300"/>
                        <a:t>20,0</a:t>
                      </a:r>
                      <a:endParaRPr lang="cs-CZ" sz="1300">
                        <a:solidFill>
                          <a:srgbClr val="000000"/>
                        </a:solidFill>
                        <a:latin typeface="Verdan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300" dirty="0"/>
                        <a:t>536 928</a:t>
                      </a:r>
                      <a:br>
                        <a:rPr lang="cs-CZ" sz="1300" dirty="0"/>
                      </a:br>
                      <a:r>
                        <a:rPr lang="cs-CZ" sz="1300" dirty="0"/>
                        <a:t>20,8</a:t>
                      </a:r>
                      <a:endParaRPr lang="cs-CZ" sz="1300" dirty="0">
                        <a:solidFill>
                          <a:srgbClr val="000000"/>
                        </a:solidFill>
                        <a:latin typeface="Verdan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300" dirty="0"/>
                        <a:t>566 978</a:t>
                      </a:r>
                      <a:br>
                        <a:rPr lang="cs-CZ" sz="1300" dirty="0"/>
                      </a:br>
                      <a:r>
                        <a:rPr lang="cs-CZ" sz="1300" dirty="0"/>
                        <a:t>22,0</a:t>
                      </a:r>
                      <a:endParaRPr lang="cs-CZ" sz="1300" dirty="0">
                        <a:solidFill>
                          <a:srgbClr val="000000"/>
                        </a:solidFill>
                        <a:latin typeface="Verdana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603409">
                <a:tc>
                  <a:txBody>
                    <a:bodyPr/>
                    <a:lstStyle/>
                    <a:p>
                      <a:endParaRPr lang="cs-CZ" sz="1300" dirty="0"/>
                    </a:p>
                    <a:p>
                      <a:r>
                        <a:rPr lang="en-US" sz="1300" dirty="0" err="1"/>
                        <a:t>celkem</a:t>
                      </a:r>
                      <a:r>
                        <a:rPr lang="en-US" sz="1300" dirty="0"/>
                        <a:t> </a:t>
                      </a:r>
                      <a:r>
                        <a:rPr lang="en-US" sz="1300" dirty="0" err="1"/>
                        <a:t>bez</a:t>
                      </a:r>
                      <a:r>
                        <a:rPr lang="en-US" sz="1300" dirty="0"/>
                        <a:t> </a:t>
                      </a:r>
                      <a:r>
                        <a:rPr lang="en-US" sz="1300" dirty="0" err="1"/>
                        <a:t>holiny</a:t>
                      </a:r>
                      <a:r>
                        <a:rPr lang="en-US" sz="1300" dirty="0"/>
                        <a:t> </a:t>
                      </a:r>
                      <a:endParaRPr lang="en-US" sz="1300" dirty="0">
                        <a:solidFill>
                          <a:srgbClr val="000000"/>
                        </a:solidFill>
                        <a:latin typeface="Verdan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cs-CZ" sz="1300" dirty="0"/>
                    </a:p>
                    <a:p>
                      <a:pPr algn="ctr"/>
                      <a:r>
                        <a:rPr lang="cs-CZ" sz="1300" dirty="0"/>
                        <a:t>2 216 807</a:t>
                      </a:r>
                      <a:br>
                        <a:rPr lang="cs-CZ" sz="1300" dirty="0"/>
                      </a:br>
                      <a:endParaRPr lang="cs-CZ" sz="1300" dirty="0">
                        <a:solidFill>
                          <a:srgbClr val="000000"/>
                        </a:solidFill>
                        <a:latin typeface="Verdan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cs-CZ" sz="1300" dirty="0"/>
                    </a:p>
                    <a:p>
                      <a:pPr algn="ctr"/>
                      <a:r>
                        <a:rPr lang="cs-CZ" sz="1300" dirty="0"/>
                        <a:t>2 548 681</a:t>
                      </a:r>
                      <a:br>
                        <a:rPr lang="cs-CZ" sz="1300" dirty="0"/>
                      </a:br>
                      <a:endParaRPr lang="cs-CZ" sz="1300" dirty="0">
                        <a:solidFill>
                          <a:srgbClr val="000000"/>
                        </a:solidFill>
                        <a:latin typeface="Verdan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cs-CZ" sz="1300" dirty="0"/>
                    </a:p>
                    <a:p>
                      <a:pPr algn="ctr"/>
                      <a:r>
                        <a:rPr lang="cs-CZ" sz="1300" dirty="0"/>
                        <a:t>2 552 270</a:t>
                      </a:r>
                      <a:br>
                        <a:rPr lang="cs-CZ" sz="1300" dirty="0"/>
                      </a:br>
                      <a:endParaRPr lang="cs-CZ" sz="1300" dirty="0">
                        <a:solidFill>
                          <a:srgbClr val="000000"/>
                        </a:solidFill>
                        <a:latin typeface="Verdan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cs-CZ" sz="1300" dirty="0"/>
                    </a:p>
                    <a:p>
                      <a:pPr algn="ctr"/>
                      <a:r>
                        <a:rPr lang="cs-CZ" sz="1300" dirty="0"/>
                        <a:t>2 542 218</a:t>
                      </a:r>
                      <a:br>
                        <a:rPr lang="cs-CZ" sz="1300" dirty="0"/>
                      </a:br>
                      <a:endParaRPr lang="cs-CZ" sz="1300" dirty="0">
                        <a:solidFill>
                          <a:srgbClr val="000000"/>
                        </a:solidFill>
                        <a:latin typeface="Verdan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300" dirty="0"/>
                        <a:t>2 547 792</a:t>
                      </a:r>
                      <a:endParaRPr lang="cs-CZ" sz="1300" dirty="0">
                        <a:solidFill>
                          <a:srgbClr val="000000"/>
                        </a:solidFill>
                        <a:latin typeface="Verdana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graphicFrame>
        <p:nvGraphicFramePr>
          <p:cNvPr id="9" name="Zástupný symbol pro obsah 3">
            <a:extLst>
              <a:ext uri="{FF2B5EF4-FFF2-40B4-BE49-F238E27FC236}">
                <a16:creationId xmlns:a16="http://schemas.microsoft.com/office/drawing/2014/main" id="{D4B8F409-E5C5-46A7-9556-CDE6EC5ABF27}"/>
              </a:ext>
            </a:extLst>
          </p:cNvPr>
          <p:cNvGraphicFramePr>
            <a:graphicFrameLocks/>
          </p:cNvGraphicFramePr>
          <p:nvPr/>
        </p:nvGraphicFramePr>
        <p:xfrm>
          <a:off x="5508625" y="3068638"/>
          <a:ext cx="3635376" cy="3654425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12436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83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783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7833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7833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7833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21648">
                <a:tc rowSpan="2">
                  <a:txBody>
                    <a:bodyPr/>
                    <a:lstStyle/>
                    <a:p>
                      <a:r>
                        <a:rPr lang="cs-CZ" sz="1300" dirty="0"/>
                        <a:t>Lesy</a:t>
                      </a:r>
                      <a:endParaRPr lang="cs-CZ" sz="1300" dirty="0">
                        <a:solidFill>
                          <a:srgbClr val="000000"/>
                        </a:solidFill>
                        <a:latin typeface="Verdana"/>
                      </a:endParaRPr>
                    </a:p>
                  </a:txBody>
                  <a:tcPr marL="65585" marR="65585" marT="32797" marB="32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300" dirty="0"/>
                        <a:t>1945*</a:t>
                      </a:r>
                      <a:endParaRPr lang="cs-CZ" sz="1300" dirty="0">
                        <a:solidFill>
                          <a:srgbClr val="000000"/>
                        </a:solidFill>
                        <a:latin typeface="Verdana"/>
                      </a:endParaRPr>
                    </a:p>
                  </a:txBody>
                  <a:tcPr marL="65585" marR="65585" marT="32797" marB="32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300"/>
                        <a:t>1950</a:t>
                      </a:r>
                      <a:endParaRPr lang="cs-CZ" sz="1300">
                        <a:solidFill>
                          <a:srgbClr val="000000"/>
                        </a:solidFill>
                        <a:latin typeface="Verdana"/>
                      </a:endParaRPr>
                    </a:p>
                  </a:txBody>
                  <a:tcPr marL="65585" marR="65585" marT="32797" marB="32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300"/>
                        <a:t>1990</a:t>
                      </a:r>
                      <a:endParaRPr lang="cs-CZ" sz="1300">
                        <a:solidFill>
                          <a:srgbClr val="000000"/>
                        </a:solidFill>
                        <a:latin typeface="Verdana"/>
                      </a:endParaRPr>
                    </a:p>
                  </a:txBody>
                  <a:tcPr marL="65585" marR="65585" marT="32797" marB="32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300"/>
                        <a:t>1997</a:t>
                      </a:r>
                      <a:endParaRPr lang="cs-CZ" sz="1300">
                        <a:solidFill>
                          <a:srgbClr val="000000"/>
                        </a:solidFill>
                        <a:latin typeface="Verdana"/>
                      </a:endParaRPr>
                    </a:p>
                  </a:txBody>
                  <a:tcPr marL="65585" marR="65585" marT="32797" marB="32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300"/>
                        <a:t>1998</a:t>
                      </a:r>
                      <a:endParaRPr lang="cs-CZ" sz="1300">
                        <a:solidFill>
                          <a:srgbClr val="000000"/>
                        </a:solidFill>
                        <a:latin typeface="Verdana"/>
                      </a:endParaRPr>
                    </a:p>
                  </a:txBody>
                  <a:tcPr marL="65585" marR="65585" marT="32797" marB="32797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153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% </a:t>
                      </a:r>
                      <a:r>
                        <a:rPr lang="en-US" sz="1300" dirty="0" err="1"/>
                        <a:t>výměry</a:t>
                      </a:r>
                      <a:r>
                        <a:rPr lang="en-US" sz="1300" dirty="0"/>
                        <a:t> </a:t>
                      </a:r>
                      <a:r>
                        <a:rPr lang="en-US" sz="1300" dirty="0" err="1"/>
                        <a:t>lesů</a:t>
                      </a:r>
                      <a:r>
                        <a:rPr lang="en-US" sz="1300" dirty="0"/>
                        <a:t> </a:t>
                      </a:r>
                      <a:endParaRPr lang="en-US" sz="1300" dirty="0">
                        <a:solidFill>
                          <a:srgbClr val="000000"/>
                        </a:solidFill>
                        <a:latin typeface="Verdana"/>
                      </a:endParaRPr>
                    </a:p>
                  </a:txBody>
                  <a:tcPr marL="65585" marR="65585" marT="32797" marB="32797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153">
                <a:tc>
                  <a:txBody>
                    <a:bodyPr/>
                    <a:lstStyle/>
                    <a:p>
                      <a:r>
                        <a:rPr lang="cs-CZ" sz="1300" dirty="0"/>
                        <a:t>státní</a:t>
                      </a:r>
                      <a:endParaRPr lang="cs-CZ" sz="1300" dirty="0">
                        <a:solidFill>
                          <a:srgbClr val="000000"/>
                        </a:solidFill>
                        <a:latin typeface="Verdana"/>
                      </a:endParaRPr>
                    </a:p>
                  </a:txBody>
                  <a:tcPr marL="65585" marR="65585" marT="32797" marB="32797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300"/>
                        <a:t>18,3</a:t>
                      </a:r>
                      <a:endParaRPr lang="cs-CZ" sz="1300">
                        <a:solidFill>
                          <a:srgbClr val="000000"/>
                        </a:solidFill>
                        <a:latin typeface="Verdana"/>
                      </a:endParaRPr>
                    </a:p>
                  </a:txBody>
                  <a:tcPr marL="65585" marR="65585" marT="32797" marB="32797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300" dirty="0"/>
                        <a:t>70,1</a:t>
                      </a:r>
                      <a:endParaRPr lang="cs-CZ" sz="1300" dirty="0">
                        <a:solidFill>
                          <a:srgbClr val="000000"/>
                        </a:solidFill>
                        <a:latin typeface="Verdana"/>
                      </a:endParaRPr>
                    </a:p>
                  </a:txBody>
                  <a:tcPr marL="65585" marR="65585" marT="32797" marB="32797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300"/>
                        <a:t>95,8</a:t>
                      </a:r>
                      <a:endParaRPr lang="cs-CZ" sz="1300">
                        <a:solidFill>
                          <a:srgbClr val="000000"/>
                        </a:solidFill>
                        <a:latin typeface="Verdana"/>
                      </a:endParaRPr>
                    </a:p>
                  </a:txBody>
                  <a:tcPr marL="65585" marR="65585" marT="32797" marB="32797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300"/>
                        <a:t>64,4</a:t>
                      </a:r>
                      <a:endParaRPr lang="cs-CZ" sz="1300">
                        <a:solidFill>
                          <a:srgbClr val="000000"/>
                        </a:solidFill>
                        <a:latin typeface="Verdana"/>
                      </a:endParaRPr>
                    </a:p>
                  </a:txBody>
                  <a:tcPr marL="65585" marR="65585" marT="32797" marB="32797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300"/>
                        <a:t>63,4</a:t>
                      </a:r>
                      <a:endParaRPr lang="cs-CZ" sz="1300">
                        <a:solidFill>
                          <a:srgbClr val="000000"/>
                        </a:solidFill>
                        <a:latin typeface="Verdana"/>
                      </a:endParaRPr>
                    </a:p>
                  </a:txBody>
                  <a:tcPr marL="65585" marR="65585" marT="32797" marB="32797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153">
                <a:tc>
                  <a:txBody>
                    <a:bodyPr/>
                    <a:lstStyle/>
                    <a:p>
                      <a:r>
                        <a:rPr lang="cs-CZ" sz="1300"/>
                        <a:t>obecní</a:t>
                      </a:r>
                      <a:endParaRPr lang="cs-CZ" sz="1300">
                        <a:solidFill>
                          <a:srgbClr val="000000"/>
                        </a:solidFill>
                        <a:latin typeface="Verdana"/>
                      </a:endParaRPr>
                    </a:p>
                  </a:txBody>
                  <a:tcPr marL="65585" marR="65585" marT="32797" marB="32797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300"/>
                        <a:t>14,9</a:t>
                      </a:r>
                      <a:endParaRPr lang="cs-CZ" sz="1300">
                        <a:solidFill>
                          <a:srgbClr val="000000"/>
                        </a:solidFill>
                        <a:latin typeface="Verdana"/>
                      </a:endParaRPr>
                    </a:p>
                  </a:txBody>
                  <a:tcPr marL="65585" marR="65585" marT="32797" marB="32797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300" dirty="0"/>
                        <a:t>16,6</a:t>
                      </a:r>
                      <a:endParaRPr lang="cs-CZ" sz="1300" dirty="0">
                        <a:solidFill>
                          <a:srgbClr val="000000"/>
                        </a:solidFill>
                        <a:latin typeface="Verdana"/>
                      </a:endParaRPr>
                    </a:p>
                  </a:txBody>
                  <a:tcPr marL="65585" marR="65585" marT="32797" marB="32797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300" dirty="0"/>
                        <a:t>-</a:t>
                      </a:r>
                      <a:endParaRPr lang="cs-CZ" sz="1300" dirty="0">
                        <a:solidFill>
                          <a:srgbClr val="000000"/>
                        </a:solidFill>
                        <a:latin typeface="Verdana"/>
                      </a:endParaRPr>
                    </a:p>
                  </a:txBody>
                  <a:tcPr marL="65585" marR="65585" marT="32797" marB="32797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300"/>
                        <a:t>12,5</a:t>
                      </a:r>
                      <a:endParaRPr lang="cs-CZ" sz="1300">
                        <a:solidFill>
                          <a:srgbClr val="000000"/>
                        </a:solidFill>
                        <a:latin typeface="Verdana"/>
                      </a:endParaRPr>
                    </a:p>
                  </a:txBody>
                  <a:tcPr marL="65585" marR="65585" marT="32797" marB="32797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300"/>
                        <a:t>12,8</a:t>
                      </a:r>
                      <a:endParaRPr lang="cs-CZ" sz="1300">
                        <a:solidFill>
                          <a:srgbClr val="000000"/>
                        </a:solidFill>
                        <a:latin typeface="Verdana"/>
                      </a:endParaRPr>
                    </a:p>
                  </a:txBody>
                  <a:tcPr marL="65585" marR="65585" marT="32797" marB="32797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3716">
                <a:tc>
                  <a:txBody>
                    <a:bodyPr/>
                    <a:lstStyle/>
                    <a:p>
                      <a:r>
                        <a:rPr lang="cs-CZ" sz="1300"/>
                        <a:t>církevní</a:t>
                      </a:r>
                      <a:endParaRPr lang="cs-CZ" sz="1300">
                        <a:solidFill>
                          <a:srgbClr val="000000"/>
                        </a:solidFill>
                        <a:latin typeface="Verdana"/>
                      </a:endParaRPr>
                    </a:p>
                  </a:txBody>
                  <a:tcPr marL="65585" marR="65585" marT="32797" marB="32797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300"/>
                        <a:t>6,1</a:t>
                      </a:r>
                      <a:endParaRPr lang="cs-CZ" sz="1300">
                        <a:solidFill>
                          <a:srgbClr val="000000"/>
                        </a:solidFill>
                        <a:latin typeface="Verdana"/>
                      </a:endParaRPr>
                    </a:p>
                  </a:txBody>
                  <a:tcPr marL="65585" marR="65585" marT="32797" marB="32797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300"/>
                        <a:t>-</a:t>
                      </a:r>
                      <a:endParaRPr lang="cs-CZ" sz="1300">
                        <a:solidFill>
                          <a:srgbClr val="000000"/>
                        </a:solidFill>
                        <a:latin typeface="Verdana"/>
                      </a:endParaRPr>
                    </a:p>
                  </a:txBody>
                  <a:tcPr marL="65585" marR="65585" marT="32797" marB="32797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300" dirty="0"/>
                        <a:t>-</a:t>
                      </a:r>
                      <a:endParaRPr lang="cs-CZ" sz="1300" dirty="0">
                        <a:solidFill>
                          <a:srgbClr val="000000"/>
                        </a:solidFill>
                        <a:latin typeface="Verdana"/>
                      </a:endParaRPr>
                    </a:p>
                  </a:txBody>
                  <a:tcPr marL="65585" marR="65585" marT="32797" marB="32797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300" dirty="0"/>
                        <a:t>-</a:t>
                      </a:r>
                      <a:endParaRPr lang="cs-CZ" sz="1300" dirty="0">
                        <a:solidFill>
                          <a:srgbClr val="000000"/>
                        </a:solidFill>
                        <a:latin typeface="Verdana"/>
                      </a:endParaRPr>
                    </a:p>
                  </a:txBody>
                  <a:tcPr marL="65585" marR="65585" marT="32797" marB="32797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300"/>
                        <a:t>-</a:t>
                      </a:r>
                      <a:endParaRPr lang="cs-CZ" sz="1300">
                        <a:solidFill>
                          <a:srgbClr val="000000"/>
                        </a:solidFill>
                        <a:latin typeface="Verdana"/>
                      </a:endParaRPr>
                    </a:p>
                  </a:txBody>
                  <a:tcPr marL="65585" marR="65585" marT="32797" marB="32797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21648">
                <a:tc>
                  <a:txBody>
                    <a:bodyPr/>
                    <a:lstStyle/>
                    <a:p>
                      <a:r>
                        <a:rPr lang="cs-CZ" sz="1300"/>
                        <a:t>lesní družstva</a:t>
                      </a:r>
                      <a:endParaRPr lang="cs-CZ" sz="1300">
                        <a:solidFill>
                          <a:srgbClr val="000000"/>
                        </a:solidFill>
                        <a:latin typeface="Verdana"/>
                      </a:endParaRPr>
                    </a:p>
                  </a:txBody>
                  <a:tcPr marL="65585" marR="65585" marT="32797" marB="32797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300"/>
                        <a:t>1,7</a:t>
                      </a:r>
                      <a:endParaRPr lang="cs-CZ" sz="1300">
                        <a:solidFill>
                          <a:srgbClr val="000000"/>
                        </a:solidFill>
                        <a:latin typeface="Verdana"/>
                      </a:endParaRPr>
                    </a:p>
                  </a:txBody>
                  <a:tcPr marL="65585" marR="65585" marT="32797" marB="32797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300"/>
                        <a:t>3,2</a:t>
                      </a:r>
                      <a:endParaRPr lang="cs-CZ" sz="1300">
                        <a:solidFill>
                          <a:srgbClr val="000000"/>
                        </a:solidFill>
                        <a:latin typeface="Verdana"/>
                      </a:endParaRPr>
                    </a:p>
                  </a:txBody>
                  <a:tcPr marL="65585" marR="65585" marT="32797" marB="32797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300"/>
                        <a:t>-</a:t>
                      </a:r>
                      <a:endParaRPr lang="cs-CZ" sz="1300">
                        <a:solidFill>
                          <a:srgbClr val="000000"/>
                        </a:solidFill>
                        <a:latin typeface="Verdana"/>
                      </a:endParaRPr>
                    </a:p>
                  </a:txBody>
                  <a:tcPr marL="65585" marR="65585" marT="32797" marB="32797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300" dirty="0"/>
                        <a:t>0,7</a:t>
                      </a:r>
                      <a:endParaRPr lang="cs-CZ" sz="1300" dirty="0">
                        <a:solidFill>
                          <a:srgbClr val="000000"/>
                        </a:solidFill>
                        <a:latin typeface="Verdana"/>
                      </a:endParaRPr>
                    </a:p>
                  </a:txBody>
                  <a:tcPr marL="65585" marR="65585" marT="32797" marB="32797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300"/>
                        <a:t>0,8</a:t>
                      </a:r>
                      <a:endParaRPr lang="cs-CZ" sz="1300">
                        <a:solidFill>
                          <a:srgbClr val="000000"/>
                        </a:solidFill>
                        <a:latin typeface="Verdana"/>
                      </a:endParaRPr>
                    </a:p>
                  </a:txBody>
                  <a:tcPr marL="65585" marR="65585" marT="32797" marB="32797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5153">
                <a:tc>
                  <a:txBody>
                    <a:bodyPr/>
                    <a:lstStyle/>
                    <a:p>
                      <a:r>
                        <a:rPr lang="cs-CZ" sz="1300"/>
                        <a:t>nadační</a:t>
                      </a:r>
                      <a:endParaRPr lang="cs-CZ" sz="1300">
                        <a:solidFill>
                          <a:srgbClr val="000000"/>
                        </a:solidFill>
                        <a:latin typeface="Verdana"/>
                      </a:endParaRPr>
                    </a:p>
                  </a:txBody>
                  <a:tcPr marL="65585" marR="65585" marT="32797" marB="32797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300"/>
                        <a:t>0,9</a:t>
                      </a:r>
                      <a:endParaRPr lang="cs-CZ" sz="1300">
                        <a:solidFill>
                          <a:srgbClr val="000000"/>
                        </a:solidFill>
                        <a:latin typeface="Verdana"/>
                      </a:endParaRPr>
                    </a:p>
                  </a:txBody>
                  <a:tcPr marL="65585" marR="65585" marT="32797" marB="32797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300"/>
                        <a:t>-</a:t>
                      </a:r>
                      <a:endParaRPr lang="cs-CZ" sz="1300">
                        <a:solidFill>
                          <a:srgbClr val="000000"/>
                        </a:solidFill>
                        <a:latin typeface="Verdana"/>
                      </a:endParaRPr>
                    </a:p>
                  </a:txBody>
                  <a:tcPr marL="65585" marR="65585" marT="32797" marB="32797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300"/>
                        <a:t>-</a:t>
                      </a:r>
                      <a:endParaRPr lang="cs-CZ" sz="1300">
                        <a:solidFill>
                          <a:srgbClr val="000000"/>
                        </a:solidFill>
                        <a:latin typeface="Verdana"/>
                      </a:endParaRPr>
                    </a:p>
                  </a:txBody>
                  <a:tcPr marL="65585" marR="65585" marT="32797" marB="32797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300" dirty="0"/>
                        <a:t>-</a:t>
                      </a:r>
                      <a:endParaRPr lang="cs-CZ" sz="1300" dirty="0">
                        <a:solidFill>
                          <a:srgbClr val="000000"/>
                        </a:solidFill>
                        <a:latin typeface="Verdana"/>
                      </a:endParaRPr>
                    </a:p>
                  </a:txBody>
                  <a:tcPr marL="65585" marR="65585" marT="32797" marB="32797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300"/>
                        <a:t>-</a:t>
                      </a:r>
                      <a:endParaRPr lang="cs-CZ" sz="1300">
                        <a:solidFill>
                          <a:srgbClr val="000000"/>
                        </a:solidFill>
                        <a:latin typeface="Verdana"/>
                      </a:endParaRPr>
                    </a:p>
                  </a:txBody>
                  <a:tcPr marL="65585" marR="65585" marT="32797" marB="32797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5153">
                <a:tc>
                  <a:txBody>
                    <a:bodyPr/>
                    <a:lstStyle/>
                    <a:p>
                      <a:r>
                        <a:rPr lang="cs-CZ" sz="1300"/>
                        <a:t>soukromé</a:t>
                      </a:r>
                      <a:endParaRPr lang="cs-CZ" sz="1300">
                        <a:solidFill>
                          <a:srgbClr val="000000"/>
                        </a:solidFill>
                        <a:latin typeface="Verdana"/>
                      </a:endParaRPr>
                    </a:p>
                  </a:txBody>
                  <a:tcPr marL="65585" marR="65585" marT="32797" marB="32797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300"/>
                        <a:t>58,1</a:t>
                      </a:r>
                      <a:endParaRPr lang="cs-CZ" sz="1300">
                        <a:solidFill>
                          <a:srgbClr val="000000"/>
                        </a:solidFill>
                        <a:latin typeface="Verdana"/>
                      </a:endParaRPr>
                    </a:p>
                  </a:txBody>
                  <a:tcPr marL="65585" marR="65585" marT="32797" marB="32797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300"/>
                        <a:t>10,1</a:t>
                      </a:r>
                      <a:endParaRPr lang="cs-CZ" sz="1300">
                        <a:solidFill>
                          <a:srgbClr val="000000"/>
                        </a:solidFill>
                        <a:latin typeface="Verdana"/>
                      </a:endParaRPr>
                    </a:p>
                  </a:txBody>
                  <a:tcPr marL="65585" marR="65585" marT="32797" marB="32797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300"/>
                        <a:t>0,1</a:t>
                      </a:r>
                      <a:endParaRPr lang="cs-CZ" sz="1300">
                        <a:solidFill>
                          <a:srgbClr val="000000"/>
                        </a:solidFill>
                        <a:latin typeface="Verdana"/>
                      </a:endParaRPr>
                    </a:p>
                  </a:txBody>
                  <a:tcPr marL="65585" marR="65585" marT="32797" marB="32797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300"/>
                        <a:t>22,4</a:t>
                      </a:r>
                      <a:endParaRPr lang="cs-CZ" sz="1300">
                        <a:solidFill>
                          <a:srgbClr val="000000"/>
                        </a:solidFill>
                        <a:latin typeface="Verdana"/>
                      </a:endParaRPr>
                    </a:p>
                  </a:txBody>
                  <a:tcPr marL="65585" marR="65585" marT="32797" marB="32797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300" dirty="0"/>
                        <a:t>23,0</a:t>
                      </a:r>
                      <a:endParaRPr lang="cs-CZ" sz="1300" dirty="0">
                        <a:solidFill>
                          <a:srgbClr val="000000"/>
                        </a:solidFill>
                        <a:latin typeface="Verdana"/>
                      </a:endParaRPr>
                    </a:p>
                  </a:txBody>
                  <a:tcPr marL="65585" marR="65585" marT="32797" marB="32797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21648">
                <a:tc>
                  <a:txBody>
                    <a:bodyPr/>
                    <a:lstStyle/>
                    <a:p>
                      <a:r>
                        <a:rPr lang="cs-CZ" sz="1300"/>
                        <a:t>JZD</a:t>
                      </a:r>
                      <a:endParaRPr lang="cs-CZ" sz="1300">
                        <a:solidFill>
                          <a:srgbClr val="000000"/>
                        </a:solidFill>
                        <a:latin typeface="Verdana"/>
                      </a:endParaRPr>
                    </a:p>
                  </a:txBody>
                  <a:tcPr marL="65585" marR="65585" marT="32797" marB="32797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300"/>
                        <a:t>-</a:t>
                      </a:r>
                      <a:endParaRPr lang="cs-CZ" sz="1300">
                        <a:solidFill>
                          <a:srgbClr val="000000"/>
                        </a:solidFill>
                        <a:latin typeface="Verdana"/>
                      </a:endParaRPr>
                    </a:p>
                  </a:txBody>
                  <a:tcPr marL="65585" marR="65585" marT="32797" marB="32797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300"/>
                        <a:t>-</a:t>
                      </a:r>
                      <a:endParaRPr lang="cs-CZ" sz="1300">
                        <a:solidFill>
                          <a:srgbClr val="000000"/>
                        </a:solidFill>
                        <a:latin typeface="Verdana"/>
                      </a:endParaRPr>
                    </a:p>
                  </a:txBody>
                  <a:tcPr marL="65585" marR="65585" marT="32797" marB="32797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300"/>
                        <a:t>4,1</a:t>
                      </a:r>
                      <a:endParaRPr lang="cs-CZ" sz="1300">
                        <a:solidFill>
                          <a:srgbClr val="000000"/>
                        </a:solidFill>
                        <a:latin typeface="Verdana"/>
                      </a:endParaRPr>
                    </a:p>
                  </a:txBody>
                  <a:tcPr marL="65585" marR="65585" marT="32797" marB="32797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300"/>
                        <a:t>-</a:t>
                      </a:r>
                      <a:endParaRPr lang="cs-CZ" sz="1300">
                        <a:solidFill>
                          <a:srgbClr val="000000"/>
                        </a:solidFill>
                        <a:latin typeface="Verdana"/>
                      </a:endParaRPr>
                    </a:p>
                  </a:txBody>
                  <a:tcPr marL="65585" marR="65585" marT="32797" marB="32797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300" dirty="0"/>
                        <a:t>-</a:t>
                      </a:r>
                      <a:endParaRPr lang="cs-CZ" sz="1300" dirty="0">
                        <a:solidFill>
                          <a:srgbClr val="000000"/>
                        </a:solidFill>
                        <a:latin typeface="Verdana"/>
                      </a:endParaRPr>
                    </a:p>
                  </a:txBody>
                  <a:tcPr marL="65585" marR="65585" marT="32797" marB="32797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29878" name="Obdélník 9">
            <a:extLst>
              <a:ext uri="{FF2B5EF4-FFF2-40B4-BE49-F238E27FC236}">
                <a16:creationId xmlns:a16="http://schemas.microsoft.com/office/drawing/2014/main" id="{959B08D8-2A82-439C-8DDE-7CC4BB9083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08625" y="2565400"/>
            <a:ext cx="20685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b="1"/>
              <a:t>Vývoj držby lesů </a:t>
            </a:r>
            <a:endParaRPr lang="cs-CZ" altLang="cs-CZ"/>
          </a:p>
        </p:txBody>
      </p:sp>
      <p:sp>
        <p:nvSpPr>
          <p:cNvPr id="29879" name="Obdélník 11">
            <a:extLst>
              <a:ext uri="{FF2B5EF4-FFF2-40B4-BE49-F238E27FC236}">
                <a16:creationId xmlns:a16="http://schemas.microsoft.com/office/drawing/2014/main" id="{6F9FE831-7E2C-46D5-800A-A950C2B832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2788" y="250826"/>
            <a:ext cx="25701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b="1"/>
              <a:t>Druhová skladba lesů</a:t>
            </a:r>
            <a:endParaRPr lang="cs-CZ" altLang="cs-CZ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E9880D4-BA21-4417-8CC5-9BB087E67E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4CA6CF7-A91E-4F33-881E-AD5D7E3D57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image179.jpg">
            <a:extLst>
              <a:ext uri="{FF2B5EF4-FFF2-40B4-BE49-F238E27FC236}">
                <a16:creationId xmlns:a16="http://schemas.microsoft.com/office/drawing/2014/main" id="{05033647-08C4-4B19-A692-E8D6F12F073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84338" y="609600"/>
            <a:ext cx="8375323" cy="562376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9735496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Nadpis 1">
            <a:extLst>
              <a:ext uri="{FF2B5EF4-FFF2-40B4-BE49-F238E27FC236}">
                <a16:creationId xmlns:a16="http://schemas.microsoft.com/office/drawing/2014/main" id="{7538EE10-DB67-414F-AC9A-E177878A25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Rybolov</a:t>
            </a:r>
          </a:p>
        </p:txBody>
      </p:sp>
      <p:sp>
        <p:nvSpPr>
          <p:cNvPr id="30723" name="Zástupný symbol pro obsah 2">
            <a:extLst>
              <a:ext uri="{FF2B5EF4-FFF2-40B4-BE49-F238E27FC236}">
                <a16:creationId xmlns:a16="http://schemas.microsoft.com/office/drawing/2014/main" id="{72FD9B16-601B-4300-92C2-CD937E0893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72816"/>
            <a:ext cx="8229600" cy="4680372"/>
          </a:xfrm>
        </p:spPr>
        <p:txBody>
          <a:bodyPr/>
          <a:lstStyle/>
          <a:p>
            <a:r>
              <a:rPr lang="cs-CZ" altLang="cs-CZ" sz="1800" dirty="0">
                <a:solidFill>
                  <a:schemeClr val="tx1"/>
                </a:solidFill>
              </a:rPr>
              <a:t>Rybářství v České republice je možno rozčlenit:</a:t>
            </a:r>
          </a:p>
          <a:p>
            <a:pPr lvl="1"/>
            <a:r>
              <a:rPr lang="cs-CZ" altLang="cs-CZ" sz="1800" dirty="0">
                <a:solidFill>
                  <a:schemeClr val="tx1"/>
                </a:solidFill>
              </a:rPr>
              <a:t> </a:t>
            </a:r>
            <a:r>
              <a:rPr lang="cs-CZ" altLang="cs-CZ" sz="1800" b="1" dirty="0">
                <a:solidFill>
                  <a:schemeClr val="tx1"/>
                </a:solidFill>
              </a:rPr>
              <a:t>na produkční  rybářství (rybníkářství)</a:t>
            </a:r>
            <a:r>
              <a:rPr lang="cs-CZ" altLang="cs-CZ" sz="1800" dirty="0">
                <a:solidFill>
                  <a:schemeClr val="tx1"/>
                </a:solidFill>
              </a:rPr>
              <a:t>,</a:t>
            </a:r>
          </a:p>
          <a:p>
            <a:pPr lvl="2"/>
            <a:r>
              <a:rPr lang="cs-CZ" altLang="cs-CZ" sz="1800" dirty="0">
                <a:solidFill>
                  <a:schemeClr val="tx1"/>
                </a:solidFill>
              </a:rPr>
              <a:t>na uměle vytvořených vodních plochách, které jsou situovány především do venkovských oblastí</a:t>
            </a:r>
          </a:p>
          <a:p>
            <a:pPr lvl="2"/>
            <a:r>
              <a:rPr lang="cs-CZ" altLang="cs-CZ" sz="1800" dirty="0">
                <a:solidFill>
                  <a:schemeClr val="tx1"/>
                </a:solidFill>
              </a:rPr>
              <a:t>stabilní výkonnost a je funkční i z hlediska tržních mechanizmů (nedochází k nadvýrobě a k souvisejícím nežádoucím cenovým výkyvům)</a:t>
            </a:r>
          </a:p>
          <a:p>
            <a:pPr lvl="2"/>
            <a:r>
              <a:rPr lang="cs-CZ" altLang="cs-CZ" sz="1800" dirty="0">
                <a:solidFill>
                  <a:schemeClr val="tx1"/>
                </a:solidFill>
              </a:rPr>
              <a:t>rybníky slouží vedle produkce ryb k plnění mimoprodukčních funkcí v krajině (retence vody, ochrana proti povodním, biologické čištění vody; plochy  pro hnízdění ptactva a ochranná teritoria pro zvěř; rekreační poslání, zachování biodiverzity)</a:t>
            </a:r>
          </a:p>
          <a:p>
            <a:pPr lvl="2"/>
            <a:r>
              <a:rPr lang="cs-CZ" altLang="cs-CZ" sz="1800" dirty="0">
                <a:solidFill>
                  <a:schemeClr val="tx1"/>
                </a:solidFill>
              </a:rPr>
              <a:t>Na území ČR – více než 24 tisíc rybníků a vodních nádrží, plocha cca 52 tisíc ha, z toho je v Čechách a na Moravě využito k chovu ryb 42 tisíc ha rybníků</a:t>
            </a:r>
          </a:p>
          <a:p>
            <a:pPr lvl="1"/>
            <a:r>
              <a:rPr lang="cs-CZ" altLang="cs-CZ" sz="1800" dirty="0">
                <a:solidFill>
                  <a:schemeClr val="tx1"/>
                </a:solidFill>
              </a:rPr>
              <a:t> </a:t>
            </a:r>
            <a:r>
              <a:rPr lang="cs-CZ" altLang="cs-CZ" sz="1800" b="1" dirty="0">
                <a:solidFill>
                  <a:schemeClr val="tx1"/>
                </a:solidFill>
              </a:rPr>
              <a:t>hospodaření v rybářských revírech </a:t>
            </a:r>
            <a:r>
              <a:rPr lang="cs-CZ" altLang="cs-CZ" sz="1800" dirty="0">
                <a:solidFill>
                  <a:schemeClr val="tx1"/>
                </a:solidFill>
              </a:rPr>
              <a:t>(speciálních zařízeních – odchovných systémech, hl. Lososovité ryby)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Nadpis 1">
            <a:extLst>
              <a:ext uri="{FF2B5EF4-FFF2-40B4-BE49-F238E27FC236}">
                <a16:creationId xmlns:a16="http://schemas.microsoft.com/office/drawing/2014/main" id="{040C9952-0912-4F7A-9157-3C7ECE7EEB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Zemědělské výrobní oblasti ČR</a:t>
            </a:r>
          </a:p>
        </p:txBody>
      </p:sp>
      <p:pic>
        <p:nvPicPr>
          <p:cNvPr id="18435" name="Zástupný symbol pro obsah 3" descr="zvo.tif">
            <a:extLst>
              <a:ext uri="{FF2B5EF4-FFF2-40B4-BE49-F238E27FC236}">
                <a16:creationId xmlns:a16="http://schemas.microsoft.com/office/drawing/2014/main" id="{6728C087-CDE0-4695-AEFE-9FE2620A94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536" y="1725601"/>
            <a:ext cx="6975847" cy="4727735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38CA2F1-1B0F-454F-9D59-6397163CF7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7251" y="620688"/>
            <a:ext cx="7404653" cy="5475312"/>
          </a:xfrm>
        </p:spPr>
        <p:txBody>
          <a:bodyPr/>
          <a:lstStyle/>
          <a:p>
            <a:pPr algn="just">
              <a:spcAft>
                <a:spcPts val="600"/>
              </a:spcAft>
            </a:pPr>
            <a:r>
              <a:rPr lang="cs-CZ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Rozhodněte, který z obrázků zobrazuje vhodné postupy hospodaření v krajině.</a:t>
            </a:r>
            <a:endParaRPr lang="cs-CZ" sz="1800" dirty="0">
              <a:effectLst/>
              <a:latin typeface="Calibri" panose="020F0502020204030204" pitchFamily="34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algn="just">
              <a:spcAft>
                <a:spcPts val="600"/>
              </a:spcAft>
            </a:pPr>
            <a:r>
              <a:rPr lang="cs-CZ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Je podle vás lepší horizontální (první obrázek) nebo vertikální (druhý obrázek) parcelace pozemků u obce Strážek? Své tvrzení zdůvodněte. </a:t>
            </a:r>
            <a:endParaRPr lang="cs-CZ" sz="1800" dirty="0">
              <a:effectLst/>
              <a:latin typeface="Calibri" panose="020F0502020204030204" pitchFamily="34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endParaRPr lang="cs-CZ" dirty="0"/>
          </a:p>
        </p:txBody>
      </p:sp>
      <p:pic>
        <p:nvPicPr>
          <p:cNvPr id="4" name="image189.png">
            <a:extLst>
              <a:ext uri="{FF2B5EF4-FFF2-40B4-BE49-F238E27FC236}">
                <a16:creationId xmlns:a16="http://schemas.microsoft.com/office/drawing/2014/main" id="{C5DB229C-E1C3-4FAF-A0A2-8F09E8783DDD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536" y="2276872"/>
            <a:ext cx="4032448" cy="275519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image187.png">
            <a:extLst>
              <a:ext uri="{FF2B5EF4-FFF2-40B4-BE49-F238E27FC236}">
                <a16:creationId xmlns:a16="http://schemas.microsoft.com/office/drawing/2014/main" id="{236D28C7-A640-44A5-966C-870EA2D3D7E4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43193" y="2279003"/>
            <a:ext cx="4032448" cy="276720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896620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8C0994C-2529-4EF5-B3DB-7FB449BFB7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6B051AA-73BA-4552-99FD-B0B71123B7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image63.png">
            <a:extLst>
              <a:ext uri="{FF2B5EF4-FFF2-40B4-BE49-F238E27FC236}">
                <a16:creationId xmlns:a16="http://schemas.microsoft.com/office/drawing/2014/main" id="{644670C2-F218-41FD-B4E7-6CE1DEC4E3D1}"/>
              </a:ext>
            </a:extLst>
          </p:cNvPr>
          <p:cNvPicPr/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403648" y="1428028"/>
            <a:ext cx="5843711" cy="4222005"/>
          </a:xfrm>
          <a:prstGeom prst="rect">
            <a:avLst/>
          </a:prstGeom>
          <a:ln/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3078338E-703D-46F1-A055-4EB0AF483276}"/>
              </a:ext>
            </a:extLst>
          </p:cNvPr>
          <p:cNvSpPr txBox="1"/>
          <p:nvPr/>
        </p:nvSpPr>
        <p:spPr>
          <a:xfrm>
            <a:off x="1403648" y="5657572"/>
            <a:ext cx="4572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800" dirty="0" err="1"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mbria" panose="02040503050406030204" pitchFamily="18" charset="0"/>
              </a:rPr>
              <a:t>Rodney</a:t>
            </a:r>
            <a:r>
              <a:rPr lang="cs-CZ" sz="800" dirty="0"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mbria" panose="02040503050406030204" pitchFamily="18" charset="0"/>
              </a:rPr>
              <a:t> Burton / </a:t>
            </a:r>
            <a:r>
              <a:rPr lang="cs-CZ" sz="800" dirty="0" err="1"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mbria" panose="02040503050406030204" pitchFamily="18" charset="0"/>
              </a:rPr>
              <a:t>Soil</a:t>
            </a:r>
            <a:r>
              <a:rPr lang="cs-CZ" sz="800" dirty="0"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mbria" panose="02040503050406030204" pitchFamily="18" charset="0"/>
              </a:rPr>
              <a:t> </a:t>
            </a:r>
            <a:r>
              <a:rPr lang="cs-CZ" sz="800" dirty="0" err="1"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mbria" panose="02040503050406030204" pitchFamily="18" charset="0"/>
              </a:rPr>
              <a:t>erosion</a:t>
            </a:r>
            <a:r>
              <a:rPr lang="cs-CZ" sz="800" dirty="0"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mbria" panose="02040503050406030204" pitchFamily="18" charset="0"/>
              </a:rPr>
              <a:t>, </a:t>
            </a:r>
            <a:r>
              <a:rPr lang="cs-CZ" sz="800" dirty="0" err="1"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mbria" panose="02040503050406030204" pitchFamily="18" charset="0"/>
              </a:rPr>
              <a:t>Wigborough</a:t>
            </a:r>
            <a:r>
              <a:rPr lang="cs-CZ" sz="800" dirty="0"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mbria" panose="02040503050406030204" pitchFamily="18" charset="0"/>
              </a:rPr>
              <a:t>, Somerset / CC BY-SA 2.0.</a:t>
            </a:r>
            <a:endParaRPr lang="cs-CZ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84148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11D3125-7C79-4961-8ACA-FFFB42A23E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3A962FC-51F9-490D-B16A-1C4EA69797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obrázek 52">
            <a:extLst>
              <a:ext uri="{FF2B5EF4-FFF2-40B4-BE49-F238E27FC236}">
                <a16:creationId xmlns:a16="http://schemas.microsoft.com/office/drawing/2014/main" id="{85490C57-E43E-4668-8046-737D3410FE1F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03648" y="1196752"/>
            <a:ext cx="6336704" cy="4356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7553C55B-3B32-4B0F-BF5B-7833970E7779}"/>
              </a:ext>
            </a:extLst>
          </p:cNvPr>
          <p:cNvSpPr txBox="1"/>
          <p:nvPr/>
        </p:nvSpPr>
        <p:spPr>
          <a:xfrm>
            <a:off x="1403648" y="5552848"/>
            <a:ext cx="4572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800" dirty="0">
                <a:effectLst/>
                <a:latin typeface="Calibri" panose="020F0502020204030204" pitchFamily="34" charset="0"/>
                <a:ea typeface="Cambria" panose="02040503050406030204" pitchFamily="18" charset="0"/>
              </a:rPr>
              <a:t>foto VÚMOP, v. v. i., 2015</a:t>
            </a:r>
            <a:endParaRPr lang="cs-CZ" sz="800" dirty="0"/>
          </a:p>
        </p:txBody>
      </p:sp>
    </p:spTree>
    <p:extLst>
      <p:ext uri="{BB962C8B-B14F-4D97-AF65-F5344CB8AC3E}">
        <p14:creationId xmlns:p14="http://schemas.microsoft.com/office/powerpoint/2010/main" val="10238117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85FF8EA-80E3-4220-ABFF-8A34AFB88F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4DE5FE3-46C5-4C2C-BDD4-9DC93C2E06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hlinkClick r:id="rId2"/>
              </a:rPr>
              <a:t>https://www.nzm.cz/publikace/obrazkove-statistiky/zemedelstvi-obrazkova-statistika-ze-sveta-zemedelcu</a:t>
            </a:r>
            <a:r>
              <a:rPr lang="cs-CZ" dirty="0"/>
              <a:t> </a:t>
            </a:r>
          </a:p>
          <a:p>
            <a:endParaRPr lang="cs-CZ" dirty="0"/>
          </a:p>
          <a:p>
            <a:r>
              <a:rPr lang="cs-CZ" dirty="0">
                <a:hlinkClick r:id="rId3"/>
              </a:rPr>
              <a:t>https://www.czso.cz/csu/czso/zemedelstvi_zem</a:t>
            </a:r>
            <a:r>
              <a:rPr lang="cs-CZ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88147357"/>
      </p:ext>
    </p:extLst>
  </p:cSld>
  <p:clrMapOvr>
    <a:masterClrMapping/>
  </p:clrMapOvr>
</p:sld>
</file>

<file path=ppt/theme/theme1.xml><?xml version="1.0" encoding="utf-8"?>
<a:theme xmlns:a="http://schemas.openxmlformats.org/drawingml/2006/main" name="Základ">
  <a:themeElements>
    <a:clrScheme name="Zelená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Základ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Základ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186</TotalTime>
  <Words>2047</Words>
  <Application>Microsoft Office PowerPoint</Application>
  <PresentationFormat>Předvádění na obrazovce (4:3)</PresentationFormat>
  <Paragraphs>338</Paragraphs>
  <Slides>40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40</vt:i4>
      </vt:variant>
    </vt:vector>
  </HeadingPairs>
  <TitlesOfParts>
    <vt:vector size="48" baseType="lpstr">
      <vt:lpstr>Arial</vt:lpstr>
      <vt:lpstr>Calibri</vt:lpstr>
      <vt:lpstr>Corbel</vt:lpstr>
      <vt:lpstr>Garamond</vt:lpstr>
      <vt:lpstr>Times New Roman</vt:lpstr>
      <vt:lpstr>Verdana</vt:lpstr>
      <vt:lpstr>Wingdings 2</vt:lpstr>
      <vt:lpstr>Základ</vt:lpstr>
      <vt:lpstr>primárního sektoru ČR – zemědělství, lesnictví a rybolov</vt:lpstr>
      <vt:lpstr>Prezentace aplikace PowerPoint</vt:lpstr>
      <vt:lpstr>Prezentace aplikace PowerPoint</vt:lpstr>
      <vt:lpstr>Prezentace aplikace PowerPoint</vt:lpstr>
      <vt:lpstr>Zemědělské výrobní oblasti ČR</vt:lpstr>
      <vt:lpstr>Prezentace aplikace PowerPoint</vt:lpstr>
      <vt:lpstr>Prezentace aplikace PowerPoint</vt:lpstr>
      <vt:lpstr>Prezentace aplikace PowerPoint</vt:lpstr>
      <vt:lpstr>Prezentace aplikace PowerPoint</vt:lpstr>
      <vt:lpstr>Stav a vývoj zemědělství ČR před r. 89</vt:lpstr>
      <vt:lpstr>Prezentace aplikace PowerPoint</vt:lpstr>
      <vt:lpstr>Prezentace aplikace PowerPoint</vt:lpstr>
      <vt:lpstr>Zemědělství po r. 1989</vt:lpstr>
      <vt:lpstr>Schéma transformace zemědělství ČR</vt:lpstr>
      <vt:lpstr>Zemědělství po r. 1989</vt:lpstr>
      <vt:lpstr>Prezentace aplikace PowerPoint</vt:lpstr>
      <vt:lpstr>Prezentace aplikace PowerPoint</vt:lpstr>
      <vt:lpstr>Prezentace aplikace PowerPoint</vt:lpstr>
      <vt:lpstr>Územní diferenciace českého zemědělství</vt:lpstr>
      <vt:lpstr>Zaměstnanost v zemědělství</vt:lpstr>
      <vt:lpstr>Zaměstnanost v zemědělství</vt:lpstr>
      <vt:lpstr>Prezentace aplikace PowerPoint</vt:lpstr>
      <vt:lpstr>Předvstupní období (1)</vt:lpstr>
      <vt:lpstr>Předvstupní období (2)</vt:lpstr>
      <vt:lpstr>Koncepce agrární politiky ČR na období po vstupu do EU (2004–2013, 2014–2020, 2021+) </vt:lpstr>
      <vt:lpstr>Méně příznivé oblasti</vt:lpstr>
      <vt:lpstr>Prezentace aplikace PowerPoint</vt:lpstr>
      <vt:lpstr>Prezentace aplikace PowerPoint</vt:lpstr>
      <vt:lpstr>Prezentace aplikace PowerPoint</vt:lpstr>
      <vt:lpstr>Prezentace aplikace PowerPoint</vt:lpstr>
      <vt:lpstr>Rostlinná výroba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Lesnictví</vt:lpstr>
      <vt:lpstr>Prezentace aplikace PowerPoint</vt:lpstr>
      <vt:lpstr>Prezentace aplikace PowerPoint</vt:lpstr>
      <vt:lpstr>Rybolov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primárního sektoru ČR – zemědělství, lesnictví a rybolov</dc:title>
  <dc:creator>Rec1</dc:creator>
  <cp:lastModifiedBy>Rec2</cp:lastModifiedBy>
  <cp:revision>10</cp:revision>
  <dcterms:created xsi:type="dcterms:W3CDTF">2021-03-28T16:51:54Z</dcterms:created>
  <dcterms:modified xsi:type="dcterms:W3CDTF">2022-02-28T06:48:08Z</dcterms:modified>
</cp:coreProperties>
</file>