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7" r:id="rId3"/>
    <p:sldId id="276" r:id="rId4"/>
    <p:sldId id="293" r:id="rId5"/>
    <p:sldId id="297" r:id="rId6"/>
    <p:sldId id="299" r:id="rId7"/>
    <p:sldId id="275" r:id="rId8"/>
    <p:sldId id="320" r:id="rId9"/>
    <p:sldId id="319" r:id="rId10"/>
    <p:sldId id="308" r:id="rId11"/>
    <p:sldId id="321" r:id="rId12"/>
    <p:sldId id="322" r:id="rId13"/>
    <p:sldId id="323" r:id="rId14"/>
    <p:sldId id="295" r:id="rId15"/>
    <p:sldId id="296" r:id="rId16"/>
    <p:sldId id="294" r:id="rId17"/>
    <p:sldId id="31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16" autoAdjust="0"/>
  </p:normalViewPr>
  <p:slideViewPr>
    <p:cSldViewPr>
      <p:cViewPr varScale="1">
        <p:scale>
          <a:sx n="106" d="100"/>
          <a:sy n="106" d="100"/>
        </p:scale>
        <p:origin x="168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PC\Dokumenty\Downloads\prumer_mn_od_97_portal%20(1)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PC\Dokumenty\Downloads\prumer_mn_od_97_portal%20(1).xls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/>
              <a:t>Míra nezaměstnanosti v ČR v letech 1990 - 2010 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List1!$A$11:$V$11</c:f>
              <c:numCache>
                <c:formatCode>General</c:formatCode>
                <c:ptCount val="2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 formatCode="0">
                  <c:v>1997</c:v>
                </c:pt>
                <c:pt idx="8" formatCode="0">
                  <c:v>1998</c:v>
                </c:pt>
                <c:pt idx="9" formatCode="0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</c:numCache>
            </c:numRef>
          </c:cat>
          <c:val>
            <c:numRef>
              <c:f>List1!$A$12:$V$12</c:f>
              <c:numCache>
                <c:formatCode>0.0</c:formatCode>
                <c:ptCount val="22"/>
                <c:pt idx="0">
                  <c:v>0.60000000000000064</c:v>
                </c:pt>
                <c:pt idx="1">
                  <c:v>4.0999999999999996</c:v>
                </c:pt>
                <c:pt idx="2">
                  <c:v>2.6</c:v>
                </c:pt>
                <c:pt idx="3">
                  <c:v>3.5</c:v>
                </c:pt>
                <c:pt idx="4">
                  <c:v>3.2</c:v>
                </c:pt>
                <c:pt idx="5">
                  <c:v>3</c:v>
                </c:pt>
                <c:pt idx="6">
                  <c:v>3.7</c:v>
                </c:pt>
                <c:pt idx="7">
                  <c:v>4.2926795611010089</c:v>
                </c:pt>
                <c:pt idx="8">
                  <c:v>6.0380189041476422</c:v>
                </c:pt>
                <c:pt idx="9">
                  <c:v>8.5393293387409468</c:v>
                </c:pt>
                <c:pt idx="10">
                  <c:v>9.0182021364194789</c:v>
                </c:pt>
                <c:pt idx="11">
                  <c:v>8.5382897372125459</c:v>
                </c:pt>
                <c:pt idx="12">
                  <c:v>9.1546575824187517</c:v>
                </c:pt>
                <c:pt idx="13">
                  <c:v>9.9006012301357647</c:v>
                </c:pt>
                <c:pt idx="14">
                  <c:v>10.243738334418843</c:v>
                </c:pt>
                <c:pt idx="15">
                  <c:v>9.194927294581964</c:v>
                </c:pt>
                <c:pt idx="16">
                  <c:v>8.9645373225100844</c:v>
                </c:pt>
                <c:pt idx="17">
                  <c:v>8.1263848141799624</c:v>
                </c:pt>
                <c:pt idx="18">
                  <c:v>6.6190886194053853</c:v>
                </c:pt>
                <c:pt idx="19">
                  <c:v>5.4438433709809324</c:v>
                </c:pt>
                <c:pt idx="20">
                  <c:v>7.9773945837147124</c:v>
                </c:pt>
                <c:pt idx="21">
                  <c:v>9.0090123966035147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BCF-4118-96BA-5E2E9BA404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900096"/>
        <c:axId val="82901632"/>
      </c:lineChart>
      <c:catAx>
        <c:axId val="82900096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txPr>
          <a:bodyPr rot="5400000"/>
          <a:lstStyle/>
          <a:p>
            <a:pPr>
              <a:defRPr sz="1400"/>
            </a:pPr>
            <a:endParaRPr lang="cs-CZ"/>
          </a:p>
        </c:txPr>
        <c:crossAx val="82901632"/>
        <c:crosses val="autoZero"/>
        <c:auto val="1"/>
        <c:lblAlgn val="ctr"/>
        <c:lblOffset val="100"/>
        <c:noMultiLvlLbl val="0"/>
      </c:catAx>
      <c:valAx>
        <c:axId val="8290163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%</a:t>
                </a:r>
              </a:p>
            </c:rich>
          </c:tx>
          <c:overlay val="0"/>
        </c:title>
        <c:numFmt formatCode="0.0" sourceLinked="1"/>
        <c:majorTickMark val="none"/>
        <c:minorTickMark val="none"/>
        <c:tickLblPos val="nextTo"/>
        <c:crossAx val="82900096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/>
              <a:t>Míra nezaměstnanosti v ČR v letech 1990 - 2010 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List1!$A$11:$V$11</c:f>
              <c:numCache>
                <c:formatCode>General</c:formatCode>
                <c:ptCount val="2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 formatCode="0">
                  <c:v>1997</c:v>
                </c:pt>
                <c:pt idx="8" formatCode="0">
                  <c:v>1998</c:v>
                </c:pt>
                <c:pt idx="9" formatCode="0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</c:numCache>
            </c:numRef>
          </c:cat>
          <c:val>
            <c:numRef>
              <c:f>List1!$A$12:$V$12</c:f>
              <c:numCache>
                <c:formatCode>0.0</c:formatCode>
                <c:ptCount val="22"/>
                <c:pt idx="0">
                  <c:v>0.60000000000000064</c:v>
                </c:pt>
                <c:pt idx="1">
                  <c:v>4.0999999999999996</c:v>
                </c:pt>
                <c:pt idx="2">
                  <c:v>2.6</c:v>
                </c:pt>
                <c:pt idx="3">
                  <c:v>3.5</c:v>
                </c:pt>
                <c:pt idx="4">
                  <c:v>3.2</c:v>
                </c:pt>
                <c:pt idx="5">
                  <c:v>3</c:v>
                </c:pt>
                <c:pt idx="6">
                  <c:v>3.7</c:v>
                </c:pt>
                <c:pt idx="7">
                  <c:v>4.2926795611010089</c:v>
                </c:pt>
                <c:pt idx="8">
                  <c:v>6.0380189041476422</c:v>
                </c:pt>
                <c:pt idx="9">
                  <c:v>8.5393293387409468</c:v>
                </c:pt>
                <c:pt idx="10">
                  <c:v>9.0182021364194789</c:v>
                </c:pt>
                <c:pt idx="11">
                  <c:v>8.5382897372125459</c:v>
                </c:pt>
                <c:pt idx="12">
                  <c:v>9.1546575824187517</c:v>
                </c:pt>
                <c:pt idx="13">
                  <c:v>9.9006012301357647</c:v>
                </c:pt>
                <c:pt idx="14">
                  <c:v>10.243738334418843</c:v>
                </c:pt>
                <c:pt idx="15">
                  <c:v>9.194927294581964</c:v>
                </c:pt>
                <c:pt idx="16">
                  <c:v>8.9645373225100844</c:v>
                </c:pt>
                <c:pt idx="17">
                  <c:v>8.1263848141799624</c:v>
                </c:pt>
                <c:pt idx="18">
                  <c:v>6.6190886194053853</c:v>
                </c:pt>
                <c:pt idx="19">
                  <c:v>5.4438433709809324</c:v>
                </c:pt>
                <c:pt idx="20">
                  <c:v>7.9773945837147124</c:v>
                </c:pt>
                <c:pt idx="21">
                  <c:v>9.0090123966035147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623-4559-9ADE-7D43A929C2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900096"/>
        <c:axId val="82901632"/>
      </c:lineChart>
      <c:catAx>
        <c:axId val="82900096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txPr>
          <a:bodyPr rot="5400000"/>
          <a:lstStyle/>
          <a:p>
            <a:pPr>
              <a:defRPr/>
            </a:pPr>
            <a:endParaRPr lang="cs-CZ"/>
          </a:p>
        </c:txPr>
        <c:crossAx val="82901632"/>
        <c:crosses val="autoZero"/>
        <c:auto val="1"/>
        <c:lblAlgn val="ctr"/>
        <c:lblOffset val="100"/>
        <c:noMultiLvlLbl val="0"/>
      </c:catAx>
      <c:valAx>
        <c:axId val="8290163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%</a:t>
                </a:r>
              </a:p>
            </c:rich>
          </c:tx>
          <c:overlay val="0"/>
        </c:title>
        <c:numFmt formatCode="0.0" sourceLinked="1"/>
        <c:majorTickMark val="none"/>
        <c:minorTickMark val="none"/>
        <c:tickLblPos val="nextTo"/>
        <c:crossAx val="82900096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900"/>
      </a:pPr>
      <a:endParaRPr lang="cs-CZ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6AD96803-18BC-4ADA-AADA-DB7AD61C832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C22BC05-0520-4771-A734-2C63B2EF95A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D99FD18-0868-4E35-9DBE-F38644819ADC}" type="datetimeFigureOut">
              <a:rPr lang="cs-CZ"/>
              <a:pPr>
                <a:defRPr/>
              </a:pPr>
              <a:t>03.04.2022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F5908E84-A71C-4638-A2AE-D3F35EDFD65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8F2F3CA8-ADCA-49D8-9D8E-7091A57052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42A0CAB-2DE4-4D31-A115-96184DB65E3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EA66E5B-3E21-4792-BB03-BAB531023D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FE85FA-9B15-4439-9110-1660E705F09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94478AE9-18D3-4E47-897A-FA51428890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AC85F04-CEE0-4FCB-8D8D-B5E6C24568E4}" type="slidenum">
              <a:rPr lang="cs-CZ" altLang="cs-CZ"/>
              <a:pPr eaLnBrk="1" hangingPunct="1"/>
              <a:t>6</a:t>
            </a:fld>
            <a:endParaRPr lang="cs-CZ" altLang="cs-CZ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687FC4F8-FF5E-40F7-BE01-607F48AC13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6BDBA318-8253-4351-BBF2-2C71BD2A74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/>
              <a:t>Výběrový soubor zahrnoval ve 3. čtvrtletí roku 2010 více než 25 tis. bytů na území celé České republiky (0,6 % všech trvale obydlených bytů), v nichž bylo šetřeno téměř 59 tis. respondentů všech věkových skupin. Z nich je necelých 51 tis. respondentů ve věku 15 a více let.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BE91BFE-93DD-4505-A904-7364CD50F382}" type="datetimeFigureOut">
              <a:rPr lang="cs-CZ" smtClean="0"/>
              <a:pPr>
                <a:defRPr/>
              </a:pPr>
              <a:t>03.04.2022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B0A2A2B-CE72-422D-85DB-EE94D08EFD22}" type="slidenum">
              <a:rPr lang="cs-CZ" altLang="cs-CZ" smtClean="0"/>
              <a:pPr/>
              <a:t>‹#›</a:t>
            </a:fld>
            <a:endParaRPr lang="cs-CZ" alt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6516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96DB59-BC6E-4BDE-A1A1-BC593E9B95B8}" type="datetimeFigureOut">
              <a:rPr lang="cs-CZ" smtClean="0"/>
              <a:pPr>
                <a:defRPr/>
              </a:pPr>
              <a:t>03.04.2022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C85D5-7ABF-4ED9-80E3-5455D298B3D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1761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3E567D-D1C5-4E47-99D1-69295858015F}" type="datetimeFigureOut">
              <a:rPr lang="cs-CZ" smtClean="0"/>
              <a:pPr>
                <a:defRPr/>
              </a:pPr>
              <a:t>03.04.2022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B41C-B751-406C-8E45-D630A9849F2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5475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AF4366-0F84-4C5D-B150-9171ECE9F42B}" type="datetimeFigureOut">
              <a:rPr lang="cs-CZ" smtClean="0"/>
              <a:pPr>
                <a:defRPr/>
              </a:pPr>
              <a:t>03.04.2022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AD89-358C-47DF-940C-D231FED7BBF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90658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AF4366-0F84-4C5D-B150-9171ECE9F42B}" type="datetimeFigureOut">
              <a:rPr lang="cs-CZ" smtClean="0"/>
              <a:pPr>
                <a:defRPr/>
              </a:pPr>
              <a:t>03.04.2022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AD89-358C-47DF-940C-D231FED7BBF2}" type="slidenum">
              <a:rPr lang="cs-CZ" altLang="cs-CZ" smtClean="0"/>
              <a:pPr/>
              <a:t>‹#›</a:t>
            </a:fld>
            <a:endParaRPr lang="cs-CZ" alt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144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FA034E-CAE0-4CF5-A686-C1C6D9E4C51E}" type="datetimeFigureOut">
              <a:rPr lang="cs-CZ" smtClean="0"/>
              <a:pPr>
                <a:defRPr/>
              </a:pPr>
              <a:t>03.04.2022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3667A-5189-46D5-8FF1-FE280FBA493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7072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D9FF4B-64DE-490C-A28B-7A934D31F453}" type="datetimeFigureOut">
              <a:rPr lang="cs-CZ" smtClean="0"/>
              <a:pPr>
                <a:defRPr/>
              </a:pPr>
              <a:t>03.04.2022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C105F-9DFF-4C81-B136-D7369420B03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2838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AF4366-0F84-4C5D-B150-9171ECE9F42B}" type="datetimeFigureOut">
              <a:rPr lang="cs-CZ" smtClean="0"/>
              <a:pPr>
                <a:defRPr/>
              </a:pPr>
              <a:t>03.04.2022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AD89-358C-47DF-940C-D231FED7BBF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758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258D22-BA4B-4A2D-8942-3464C8524166}" type="datetimeFigureOut">
              <a:rPr lang="cs-CZ" smtClean="0"/>
              <a:pPr>
                <a:defRPr/>
              </a:pPr>
              <a:t>03.04.2022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ADC9-96C7-4008-8418-BF5400138503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4222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8CE0EA-C191-4592-ADFA-BA441EC193D0}" type="datetimeFigureOut">
              <a:rPr lang="cs-CZ" smtClean="0"/>
              <a:pPr>
                <a:defRPr/>
              </a:pPr>
              <a:t>03.04.2022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10BBB-391E-4A6C-B6E4-9023274D38D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82877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3F9B03-B2E3-45BA-906A-6B901C526A6E}" type="datetimeFigureOut">
              <a:rPr lang="cs-CZ" smtClean="0"/>
              <a:pPr>
                <a:defRPr/>
              </a:pPr>
              <a:t>03.04.2022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95173-26DF-4B1C-9FF2-D2F4D5F4595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7179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15AF4366-0F84-4C5D-B150-9171ECE9F42B}" type="datetimeFigureOut">
              <a:rPr lang="cs-CZ" smtClean="0"/>
              <a:pPr>
                <a:defRPr/>
              </a:pPr>
              <a:t>03.04.2022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D02FAD89-358C-47DF-940C-D231FED7BBF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2875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psv.cz/web/cz/statistiky#statistiky-o-trhu-prac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>
            <a:extLst>
              <a:ext uri="{FF2B5EF4-FFF2-40B4-BE49-F238E27FC236}">
                <a16:creationId xmlns:a16="http://schemas.microsoft.com/office/drawing/2014/main" id="{AA49790E-0BB3-4497-A0BA-1BA50B4AA3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3600"/>
              <a:t>Trh práce ČR.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DC66D73-23F8-4DA1-8D14-69BA0240CB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59338" y="6092825"/>
            <a:ext cx="4065587" cy="482600"/>
          </a:xfrm>
        </p:spPr>
        <p:txBody>
          <a:bodyPr rtlCol="0">
            <a:normAutofit fontScale="62500" lnSpcReduction="2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dirty="0"/>
              <a:t>Sociální geografie ČR</a:t>
            </a:r>
          </a:p>
          <a:p>
            <a:pPr algn="r" eaLnBrk="1" fontAlgn="auto" hangingPunct="1">
              <a:spcAft>
                <a:spcPts val="0"/>
              </a:spcAft>
              <a:defRPr/>
            </a:pPr>
            <a:r>
              <a:rPr lang="cs-CZ" dirty="0"/>
              <a:t>Seminář č. 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EECB82C5-7390-42F5-A48D-8FC1D46F50CB}"/>
              </a:ext>
            </a:extLst>
          </p:cNvPr>
          <p:cNvGraphicFramePr/>
          <p:nvPr/>
        </p:nvGraphicFramePr>
        <p:xfrm>
          <a:off x="323528" y="836712"/>
          <a:ext cx="856895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B72C9405-E5C6-4CA9-B628-E3F8A79333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4200"/>
          <a:stretch/>
        </p:blipFill>
        <p:spPr>
          <a:xfrm>
            <a:off x="413627" y="3452038"/>
            <a:ext cx="8316746" cy="3140968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33A52527-FBFE-49EB-9B55-D7AA04EF400A}"/>
              </a:ext>
            </a:extLst>
          </p:cNvPr>
          <p:cNvSpPr txBox="1"/>
          <p:nvPr/>
        </p:nvSpPr>
        <p:spPr>
          <a:xfrm>
            <a:off x="107504" y="6596390"/>
            <a:ext cx="252028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900" dirty="0"/>
              <a:t>https://data.mpsv.cz/web/data/vizualizace3</a:t>
            </a:r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7A156D9C-83CC-4234-A2BE-B7BF062487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4018935"/>
              </p:ext>
            </p:extLst>
          </p:nvPr>
        </p:nvGraphicFramePr>
        <p:xfrm>
          <a:off x="323528" y="178777"/>
          <a:ext cx="5832648" cy="3266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57651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FA907D-2832-4170-BFF2-88E31FCCD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B274C8-D3DC-47F8-827F-01C5C397D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 descr="Obsah obrázku mapa&#10;&#10;Popis byl vytvořen automaticky">
            <a:extLst>
              <a:ext uri="{FF2B5EF4-FFF2-40B4-BE49-F238E27FC236}">
                <a16:creationId xmlns:a16="http://schemas.microsoft.com/office/drawing/2014/main" id="{946C1358-997D-433A-83C6-8C26C405D3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30" y="285432"/>
            <a:ext cx="8892540" cy="6287135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2985B064-E78F-4E9F-B32A-29B28CAB0F09}"/>
              </a:ext>
            </a:extLst>
          </p:cNvPr>
          <p:cNvSpPr txBox="1"/>
          <p:nvPr/>
        </p:nvSpPr>
        <p:spPr>
          <a:xfrm>
            <a:off x="6732270" y="6402397"/>
            <a:ext cx="2286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050" dirty="0"/>
              <a:t>https://www.mpsv.cz/web/cz/mesicni</a:t>
            </a:r>
          </a:p>
        </p:txBody>
      </p:sp>
    </p:spTree>
    <p:extLst>
      <p:ext uri="{BB962C8B-B14F-4D97-AF65-F5344CB8AC3E}">
        <p14:creationId xmlns:p14="http://schemas.microsoft.com/office/powerpoint/2010/main" val="333323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6AF360-31C5-4150-B490-721AB5EB4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D9A14-FE73-4CA1-91C6-88C4B5CFA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 descr="Obsah obrázku mapa&#10;&#10;Popis byl vytvořen automaticky">
            <a:extLst>
              <a:ext uri="{FF2B5EF4-FFF2-40B4-BE49-F238E27FC236}">
                <a16:creationId xmlns:a16="http://schemas.microsoft.com/office/drawing/2014/main" id="{EB6B0942-2C52-446B-9F7A-AA209AB5FE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30" y="285432"/>
            <a:ext cx="8892540" cy="6287135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ED30D7B-C1A1-4FDC-A9E8-B9C3661720DC}"/>
              </a:ext>
            </a:extLst>
          </p:cNvPr>
          <p:cNvSpPr txBox="1"/>
          <p:nvPr/>
        </p:nvSpPr>
        <p:spPr>
          <a:xfrm>
            <a:off x="6732270" y="6402397"/>
            <a:ext cx="2286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050" dirty="0"/>
              <a:t>https://www.mpsv.cz/web/cz/mesicni</a:t>
            </a:r>
          </a:p>
        </p:txBody>
      </p:sp>
    </p:spTree>
    <p:extLst>
      <p:ext uri="{BB962C8B-B14F-4D97-AF65-F5344CB8AC3E}">
        <p14:creationId xmlns:p14="http://schemas.microsoft.com/office/powerpoint/2010/main" val="1709609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91C2329F-F149-4F9F-ADB4-18F2E87BA0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Typologie nezaměstnanosti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3AAE6E0-1B44-425A-8D2F-689ADEF1E7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2060848"/>
            <a:ext cx="8207375" cy="4392340"/>
          </a:xfrm>
        </p:spPr>
        <p:txBody>
          <a:bodyPr/>
          <a:lstStyle/>
          <a:p>
            <a:pPr algn="just"/>
            <a:r>
              <a:rPr lang="cs-CZ" altLang="cs-CZ" sz="2600" b="1" dirty="0">
                <a:solidFill>
                  <a:schemeClr val="tx1"/>
                </a:solidFill>
              </a:rPr>
              <a:t>Cyklická nezaměstnanost</a:t>
            </a:r>
            <a:r>
              <a:rPr lang="cs-CZ" altLang="cs-CZ" sz="2600" dirty="0">
                <a:solidFill>
                  <a:schemeClr val="tx1"/>
                </a:solidFill>
              </a:rPr>
              <a:t> </a:t>
            </a:r>
            <a:r>
              <a:rPr lang="cs-CZ" altLang="cs-CZ" sz="2600" dirty="0">
                <a:solidFill>
                  <a:schemeClr val="tx1"/>
                </a:solidFill>
                <a:cs typeface="Times New Roman" panose="02020603050405020304" pitchFamily="18" charset="0"/>
              </a:rPr>
              <a:t>souvisí s hospodá</a:t>
            </a:r>
            <a:r>
              <a:rPr lang="cs-CZ" altLang="cs-CZ" sz="2600" dirty="0">
                <a:solidFill>
                  <a:schemeClr val="tx1"/>
                </a:solidFill>
              </a:rPr>
              <a:t>ř</a:t>
            </a:r>
            <a:r>
              <a:rPr lang="cs-CZ" altLang="cs-CZ" sz="2600" dirty="0">
                <a:solidFill>
                  <a:schemeClr val="tx1"/>
                </a:solidFill>
                <a:cs typeface="Times New Roman" panose="02020603050405020304" pitchFamily="18" charset="0"/>
              </a:rPr>
              <a:t>ským cyklem spole</a:t>
            </a:r>
            <a:r>
              <a:rPr lang="cs-CZ" altLang="cs-CZ" sz="2600" dirty="0">
                <a:solidFill>
                  <a:schemeClr val="tx1"/>
                </a:solidFill>
              </a:rPr>
              <a:t>č</a:t>
            </a:r>
            <a:r>
              <a:rPr lang="cs-CZ" altLang="cs-CZ" sz="2600" dirty="0">
                <a:solidFill>
                  <a:schemeClr val="tx1"/>
                </a:solidFill>
                <a:cs typeface="Times New Roman" panose="02020603050405020304" pitchFamily="18" charset="0"/>
              </a:rPr>
              <a:t>nosti a objevuje se v období recese, kdy celková poptávka po práci je nízká. </a:t>
            </a:r>
            <a:r>
              <a:rPr lang="cs-CZ" altLang="cs-CZ" sz="2600" dirty="0">
                <a:solidFill>
                  <a:schemeClr val="tx1"/>
                </a:solidFill>
              </a:rPr>
              <a:t>V</a:t>
            </a:r>
            <a:r>
              <a:rPr lang="cs-CZ" altLang="cs-CZ" sz="2600" dirty="0">
                <a:solidFill>
                  <a:schemeClr val="tx1"/>
                </a:solidFill>
                <a:cs typeface="Times New Roman" panose="02020603050405020304" pitchFamily="18" charset="0"/>
              </a:rPr>
              <a:t> období hospodá</a:t>
            </a:r>
            <a:r>
              <a:rPr lang="cs-CZ" altLang="cs-CZ" sz="2600" dirty="0">
                <a:solidFill>
                  <a:schemeClr val="tx1"/>
                </a:solidFill>
              </a:rPr>
              <a:t>ř</a:t>
            </a:r>
            <a:r>
              <a:rPr lang="cs-CZ" altLang="cs-CZ" sz="2600" dirty="0">
                <a:solidFill>
                  <a:schemeClr val="tx1"/>
                </a:solidFill>
                <a:cs typeface="Times New Roman" panose="02020603050405020304" pitchFamily="18" charset="0"/>
              </a:rPr>
              <a:t>ské recese</a:t>
            </a:r>
            <a:r>
              <a:rPr lang="cs-CZ" altLang="cs-CZ" sz="2600" dirty="0">
                <a:solidFill>
                  <a:schemeClr val="tx1"/>
                </a:solidFill>
              </a:rPr>
              <a:t> se</a:t>
            </a:r>
            <a:r>
              <a:rPr lang="cs-CZ" altLang="cs-CZ" sz="2600" dirty="0">
                <a:solidFill>
                  <a:schemeClr val="tx1"/>
                </a:solidFill>
                <a:cs typeface="Times New Roman" panose="02020603050405020304" pitchFamily="18" charset="0"/>
              </a:rPr>
              <a:t> spot</a:t>
            </a:r>
            <a:r>
              <a:rPr lang="cs-CZ" altLang="cs-CZ" sz="2600" dirty="0">
                <a:solidFill>
                  <a:schemeClr val="tx1"/>
                </a:solidFill>
              </a:rPr>
              <a:t>ř</a:t>
            </a:r>
            <a:r>
              <a:rPr lang="cs-CZ" altLang="cs-CZ" sz="2600" dirty="0">
                <a:solidFill>
                  <a:schemeClr val="tx1"/>
                </a:solidFill>
                <a:cs typeface="Times New Roman" panose="02020603050405020304" pitchFamily="18" charset="0"/>
              </a:rPr>
              <a:t>eba i produkce spole</a:t>
            </a:r>
            <a:r>
              <a:rPr lang="cs-CZ" altLang="cs-CZ" sz="2600" dirty="0">
                <a:solidFill>
                  <a:schemeClr val="tx1"/>
                </a:solidFill>
              </a:rPr>
              <a:t>č</a:t>
            </a:r>
            <a:r>
              <a:rPr lang="cs-CZ" altLang="cs-CZ" sz="2600" dirty="0">
                <a:solidFill>
                  <a:schemeClr val="tx1"/>
                </a:solidFill>
                <a:cs typeface="Times New Roman" panose="02020603050405020304" pitchFamily="18" charset="0"/>
              </a:rPr>
              <a:t>nosti sni</a:t>
            </a:r>
            <a:r>
              <a:rPr lang="cs-CZ" altLang="cs-CZ" sz="2600" dirty="0">
                <a:solidFill>
                  <a:schemeClr val="tx1"/>
                </a:solidFill>
              </a:rPr>
              <a:t>ž</a:t>
            </a:r>
            <a:r>
              <a:rPr lang="cs-CZ" altLang="cs-CZ" sz="2600" dirty="0">
                <a:solidFill>
                  <a:schemeClr val="tx1"/>
                </a:solidFill>
                <a:cs typeface="Times New Roman" panose="02020603050405020304" pitchFamily="18" charset="0"/>
              </a:rPr>
              <a:t>ují, nezam</a:t>
            </a:r>
            <a:r>
              <a:rPr lang="cs-CZ" altLang="cs-CZ" sz="2600" dirty="0">
                <a:solidFill>
                  <a:schemeClr val="tx1"/>
                </a:solidFill>
              </a:rPr>
              <a:t>ě</a:t>
            </a:r>
            <a:r>
              <a:rPr lang="cs-CZ" altLang="cs-CZ" sz="2600" dirty="0">
                <a:solidFill>
                  <a:schemeClr val="tx1"/>
                </a:solidFill>
                <a:cs typeface="Times New Roman" panose="02020603050405020304" pitchFamily="18" charset="0"/>
              </a:rPr>
              <a:t>stnanost se zvyšuje ve v</a:t>
            </a:r>
            <a:r>
              <a:rPr lang="cs-CZ" altLang="cs-CZ" sz="2600" dirty="0">
                <a:solidFill>
                  <a:schemeClr val="tx1"/>
                </a:solidFill>
              </a:rPr>
              <a:t>ě</a:t>
            </a:r>
            <a:r>
              <a:rPr lang="cs-CZ" altLang="cs-CZ" sz="2600" dirty="0">
                <a:solidFill>
                  <a:schemeClr val="tx1"/>
                </a:solidFill>
                <a:cs typeface="Times New Roman" panose="02020603050405020304" pitchFamily="18" charset="0"/>
              </a:rPr>
              <a:t>tšin</a:t>
            </a:r>
            <a:r>
              <a:rPr lang="cs-CZ" altLang="cs-CZ" sz="2600" dirty="0">
                <a:solidFill>
                  <a:schemeClr val="tx1"/>
                </a:solidFill>
              </a:rPr>
              <a:t>ě</a:t>
            </a:r>
            <a:r>
              <a:rPr lang="cs-CZ" altLang="cs-CZ" sz="2600" dirty="0">
                <a:solidFill>
                  <a:schemeClr val="tx1"/>
                </a:solidFill>
                <a:cs typeface="Times New Roman" panose="02020603050405020304" pitchFamily="18" charset="0"/>
              </a:rPr>
              <a:t> oblastí. </a:t>
            </a:r>
            <a:r>
              <a:rPr lang="cs-CZ" altLang="cs-CZ" sz="2600" dirty="0">
                <a:solidFill>
                  <a:schemeClr val="tx1"/>
                </a:solidFill>
              </a:rPr>
              <a:t>P</a:t>
            </a:r>
            <a:r>
              <a:rPr lang="cs-CZ" altLang="cs-CZ" sz="2600" dirty="0">
                <a:solidFill>
                  <a:schemeClr val="tx1"/>
                </a:solidFill>
                <a:cs typeface="Times New Roman" panose="02020603050405020304" pitchFamily="18" charset="0"/>
              </a:rPr>
              <a:t>ova</a:t>
            </a:r>
            <a:r>
              <a:rPr lang="cs-CZ" altLang="cs-CZ" sz="2600" dirty="0">
                <a:solidFill>
                  <a:schemeClr val="tx1"/>
                </a:solidFill>
              </a:rPr>
              <a:t>ž</a:t>
            </a:r>
            <a:r>
              <a:rPr lang="cs-CZ" altLang="cs-CZ" sz="2600" dirty="0">
                <a:solidFill>
                  <a:schemeClr val="tx1"/>
                </a:solidFill>
                <a:cs typeface="Times New Roman" panose="02020603050405020304" pitchFamily="18" charset="0"/>
              </a:rPr>
              <a:t>ován</a:t>
            </a:r>
            <a:r>
              <a:rPr lang="cs-CZ" altLang="cs-CZ" sz="2600" dirty="0">
                <a:solidFill>
                  <a:schemeClr val="tx1"/>
                </a:solidFill>
              </a:rPr>
              <a:t>a</a:t>
            </a:r>
            <a:r>
              <a:rPr lang="cs-CZ" altLang="cs-CZ" sz="2600" dirty="0">
                <a:solidFill>
                  <a:schemeClr val="tx1"/>
                </a:solidFill>
                <a:cs typeface="Times New Roman" panose="02020603050405020304" pitchFamily="18" charset="0"/>
              </a:rPr>
              <a:t> za nezam</a:t>
            </a:r>
            <a:r>
              <a:rPr lang="cs-CZ" altLang="cs-CZ" sz="2600" dirty="0">
                <a:solidFill>
                  <a:schemeClr val="tx1"/>
                </a:solidFill>
              </a:rPr>
              <a:t>ě</a:t>
            </a:r>
            <a:r>
              <a:rPr lang="cs-CZ" altLang="cs-CZ" sz="2600" dirty="0">
                <a:solidFill>
                  <a:schemeClr val="tx1"/>
                </a:solidFill>
                <a:cs typeface="Times New Roman" panose="02020603050405020304" pitchFamily="18" charset="0"/>
              </a:rPr>
              <a:t>stnanost nedobrovolnou. </a:t>
            </a:r>
            <a:endParaRPr lang="cs-CZ" altLang="cs-CZ" sz="2600" dirty="0">
              <a:solidFill>
                <a:schemeClr val="tx1"/>
              </a:solidFill>
            </a:endParaRPr>
          </a:p>
          <a:p>
            <a:pPr algn="just"/>
            <a:r>
              <a:rPr lang="cs-CZ" altLang="cs-CZ" sz="2600" b="1" dirty="0">
                <a:solidFill>
                  <a:schemeClr val="tx1"/>
                </a:solidFill>
                <a:cs typeface="Times New Roman" panose="02020603050405020304" pitchFamily="18" charset="0"/>
              </a:rPr>
              <a:t>Sezónní nezam</a:t>
            </a:r>
            <a:r>
              <a:rPr lang="cs-CZ" altLang="cs-CZ" sz="2600" b="1" dirty="0">
                <a:solidFill>
                  <a:schemeClr val="tx1"/>
                </a:solidFill>
              </a:rPr>
              <a:t>ě</a:t>
            </a:r>
            <a:r>
              <a:rPr lang="cs-CZ" altLang="cs-CZ" sz="2600" b="1" dirty="0">
                <a:solidFill>
                  <a:schemeClr val="tx1"/>
                </a:solidFill>
                <a:cs typeface="Times New Roman" panose="02020603050405020304" pitchFamily="18" charset="0"/>
              </a:rPr>
              <a:t>stnanost </a:t>
            </a:r>
            <a:r>
              <a:rPr lang="cs-CZ" altLang="cs-CZ" sz="2600" dirty="0">
                <a:solidFill>
                  <a:schemeClr val="tx1"/>
                </a:solidFill>
                <a:cs typeface="Times New Roman" panose="02020603050405020304" pitchFamily="18" charset="0"/>
              </a:rPr>
              <a:t>souvisí s tím, </a:t>
            </a:r>
            <a:r>
              <a:rPr lang="cs-CZ" altLang="cs-CZ" sz="2600" dirty="0">
                <a:solidFill>
                  <a:schemeClr val="tx1"/>
                </a:solidFill>
              </a:rPr>
              <a:t>ž</a:t>
            </a:r>
            <a:r>
              <a:rPr lang="cs-CZ" altLang="cs-CZ" sz="2600" dirty="0">
                <a:solidFill>
                  <a:schemeClr val="tx1"/>
                </a:solidFill>
                <a:cs typeface="Times New Roman" panose="02020603050405020304" pitchFamily="18" charset="0"/>
              </a:rPr>
              <a:t>e n</a:t>
            </a:r>
            <a:r>
              <a:rPr lang="cs-CZ" altLang="cs-CZ" sz="2600" dirty="0">
                <a:solidFill>
                  <a:schemeClr val="tx1"/>
                </a:solidFill>
              </a:rPr>
              <a:t>ě</a:t>
            </a:r>
            <a:r>
              <a:rPr lang="cs-CZ" altLang="cs-CZ" sz="2600" dirty="0">
                <a:solidFill>
                  <a:schemeClr val="tx1"/>
                </a:solidFill>
                <a:cs typeface="Times New Roman" panose="02020603050405020304" pitchFamily="18" charset="0"/>
              </a:rPr>
              <a:t>které subjekty mají práci pouze v ur</a:t>
            </a:r>
            <a:r>
              <a:rPr lang="cs-CZ" altLang="cs-CZ" sz="2600" dirty="0">
                <a:solidFill>
                  <a:schemeClr val="tx1"/>
                </a:solidFill>
              </a:rPr>
              <a:t>č</a:t>
            </a:r>
            <a:r>
              <a:rPr lang="cs-CZ" altLang="cs-CZ" sz="2600" dirty="0">
                <a:solidFill>
                  <a:schemeClr val="tx1"/>
                </a:solidFill>
                <a:cs typeface="Times New Roman" panose="02020603050405020304" pitchFamily="18" charset="0"/>
              </a:rPr>
              <a:t>itém ro</a:t>
            </a:r>
            <a:r>
              <a:rPr lang="cs-CZ" altLang="cs-CZ" sz="2600" dirty="0">
                <a:solidFill>
                  <a:schemeClr val="tx1"/>
                </a:solidFill>
              </a:rPr>
              <a:t>č</a:t>
            </a:r>
            <a:r>
              <a:rPr lang="cs-CZ" altLang="cs-CZ" sz="2600" dirty="0">
                <a:solidFill>
                  <a:schemeClr val="tx1"/>
                </a:solidFill>
                <a:cs typeface="Times New Roman" panose="02020603050405020304" pitchFamily="18" charset="0"/>
              </a:rPr>
              <a:t>ním období. To se týká zejména zem</a:t>
            </a:r>
            <a:r>
              <a:rPr lang="cs-CZ" altLang="cs-CZ" sz="2600" dirty="0">
                <a:solidFill>
                  <a:schemeClr val="tx1"/>
                </a:solidFill>
              </a:rPr>
              <a:t>ě</a:t>
            </a:r>
            <a:r>
              <a:rPr lang="cs-CZ" altLang="cs-CZ" sz="2600" dirty="0">
                <a:solidFill>
                  <a:schemeClr val="tx1"/>
                </a:solidFill>
                <a:cs typeface="Times New Roman" panose="02020603050405020304" pitchFamily="18" charset="0"/>
              </a:rPr>
              <a:t>d</a:t>
            </a:r>
            <a:r>
              <a:rPr lang="cs-CZ" altLang="cs-CZ" sz="2600" dirty="0">
                <a:solidFill>
                  <a:schemeClr val="tx1"/>
                </a:solidFill>
              </a:rPr>
              <a:t>ě</a:t>
            </a:r>
            <a:r>
              <a:rPr lang="cs-CZ" altLang="cs-CZ" sz="2600" dirty="0">
                <a:solidFill>
                  <a:schemeClr val="tx1"/>
                </a:solidFill>
                <a:cs typeface="Times New Roman" panose="02020603050405020304" pitchFamily="18" charset="0"/>
              </a:rPr>
              <a:t>lství (sezónnost skliz</a:t>
            </a:r>
            <a:r>
              <a:rPr lang="cs-CZ" altLang="cs-CZ" sz="2600" dirty="0">
                <a:solidFill>
                  <a:schemeClr val="tx1"/>
                </a:solidFill>
              </a:rPr>
              <a:t>ň</a:t>
            </a:r>
            <a:r>
              <a:rPr lang="cs-CZ" altLang="cs-CZ" sz="2600" dirty="0">
                <a:solidFill>
                  <a:schemeClr val="tx1"/>
                </a:solidFill>
                <a:cs typeface="Times New Roman" panose="02020603050405020304" pitchFamily="18" charset="0"/>
              </a:rPr>
              <a:t>ových prací), turistického ruchu, </a:t>
            </a:r>
            <a:r>
              <a:rPr lang="cs-CZ" altLang="cs-CZ" sz="2600" dirty="0">
                <a:solidFill>
                  <a:schemeClr val="tx1"/>
                </a:solidFill>
              </a:rPr>
              <a:t>ř</a:t>
            </a:r>
            <a:r>
              <a:rPr lang="cs-CZ" altLang="cs-CZ" sz="2600" dirty="0">
                <a:solidFill>
                  <a:schemeClr val="tx1"/>
                </a:solidFill>
                <a:cs typeface="Times New Roman" panose="02020603050405020304" pitchFamily="18" charset="0"/>
              </a:rPr>
              <a:t>í</a:t>
            </a:r>
            <a:r>
              <a:rPr lang="cs-CZ" altLang="cs-CZ" sz="2600" dirty="0">
                <a:solidFill>
                  <a:schemeClr val="tx1"/>
                </a:solidFill>
              </a:rPr>
              <a:t>č</a:t>
            </a:r>
            <a:r>
              <a:rPr lang="cs-CZ" altLang="cs-CZ" sz="2600" dirty="0">
                <a:solidFill>
                  <a:schemeClr val="tx1"/>
                </a:solidFill>
                <a:cs typeface="Times New Roman" panose="02020603050405020304" pitchFamily="18" charset="0"/>
              </a:rPr>
              <a:t>ní plavby, n</a:t>
            </a:r>
            <a:r>
              <a:rPr lang="cs-CZ" altLang="cs-CZ" sz="2600" dirty="0">
                <a:solidFill>
                  <a:schemeClr val="tx1"/>
                </a:solidFill>
              </a:rPr>
              <a:t>ě</a:t>
            </a:r>
            <a:r>
              <a:rPr lang="cs-CZ" altLang="cs-CZ" sz="2600" dirty="0">
                <a:solidFill>
                  <a:schemeClr val="tx1"/>
                </a:solidFill>
                <a:cs typeface="Times New Roman" panose="02020603050405020304" pitchFamily="18" charset="0"/>
              </a:rPr>
              <a:t>kterých technologií v potraviná</a:t>
            </a:r>
            <a:r>
              <a:rPr lang="cs-CZ" altLang="cs-CZ" sz="2600" dirty="0">
                <a:solidFill>
                  <a:schemeClr val="tx1"/>
                </a:solidFill>
              </a:rPr>
              <a:t>ř</a:t>
            </a:r>
            <a:r>
              <a:rPr lang="cs-CZ" altLang="cs-CZ" sz="2600" dirty="0">
                <a:solidFill>
                  <a:schemeClr val="tx1"/>
                </a:solidFill>
                <a:cs typeface="Times New Roman" panose="02020603050405020304" pitchFamily="18" charset="0"/>
              </a:rPr>
              <a:t>ském pr</a:t>
            </a:r>
            <a:r>
              <a:rPr lang="cs-CZ" altLang="cs-CZ" sz="2600" dirty="0">
                <a:solidFill>
                  <a:schemeClr val="tx1"/>
                </a:solidFill>
              </a:rPr>
              <a:t>ů</a:t>
            </a:r>
            <a:r>
              <a:rPr lang="cs-CZ" altLang="cs-CZ" sz="2600" dirty="0">
                <a:solidFill>
                  <a:schemeClr val="tx1"/>
                </a:solidFill>
                <a:cs typeface="Times New Roman" panose="02020603050405020304" pitchFamily="18" charset="0"/>
              </a:rPr>
              <a:t>myslu (cukrovary)</a:t>
            </a:r>
            <a:r>
              <a:rPr lang="cs-CZ" altLang="cs-CZ" sz="2600" dirty="0">
                <a:solidFill>
                  <a:schemeClr val="tx1"/>
                </a:solidFill>
              </a:rPr>
              <a:t>, atd.</a:t>
            </a:r>
          </a:p>
          <a:p>
            <a:endParaRPr lang="cs-CZ" altLang="cs-CZ" sz="2600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D0FD715-9E39-4E63-92F2-4C4E0B8A17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Důsledky nezaměstnanosti</a:t>
            </a:r>
          </a:p>
        </p:txBody>
      </p:sp>
      <p:sp>
        <p:nvSpPr>
          <p:cNvPr id="242691" name="Rectangle 3">
            <a:extLst>
              <a:ext uri="{FF2B5EF4-FFF2-40B4-BE49-F238E27FC236}">
                <a16:creationId xmlns:a16="http://schemas.microsoft.com/office/drawing/2014/main" id="{B30512D2-5303-4D98-9BFD-A4369065E0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1772816"/>
            <a:ext cx="8496300" cy="460893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>
                <a:solidFill>
                  <a:schemeClr val="tx1"/>
                </a:solidFill>
              </a:rPr>
              <a:t>J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eden z úst</a:t>
            </a:r>
            <a:r>
              <a:rPr lang="cs-CZ" sz="2400" dirty="0">
                <a:solidFill>
                  <a:schemeClr val="tx1"/>
                </a:solidFill>
              </a:rPr>
              <a:t>ř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edních problém</a:t>
            </a:r>
            <a:r>
              <a:rPr lang="cs-CZ" sz="2400" dirty="0">
                <a:solidFill>
                  <a:schemeClr val="tx1"/>
                </a:solidFill>
              </a:rPr>
              <a:t>ů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 spole</a:t>
            </a:r>
            <a:r>
              <a:rPr lang="cs-CZ" sz="2400" dirty="0">
                <a:solidFill>
                  <a:schemeClr val="tx1"/>
                </a:solidFill>
              </a:rPr>
              <a:t>č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nosti.</a:t>
            </a:r>
            <a:r>
              <a:rPr lang="cs-CZ" sz="2400" dirty="0">
                <a:solidFill>
                  <a:schemeClr val="tx1"/>
                </a:solidFill>
              </a:rPr>
              <a:t> Dvě základní kategorie dopadu: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b="1" dirty="0">
                <a:solidFill>
                  <a:schemeClr val="tx1"/>
                </a:solidFill>
                <a:cs typeface="Times New Roman" pitchFamily="18" charset="0"/>
              </a:rPr>
              <a:t>1. Ekonomický dopad</a:t>
            </a:r>
            <a:r>
              <a:rPr lang="cs-CZ" sz="2400" b="1" dirty="0">
                <a:solidFill>
                  <a:schemeClr val="tx1"/>
                </a:solidFill>
              </a:rPr>
              <a:t>: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Vysoká nezam</a:t>
            </a:r>
            <a:r>
              <a:rPr lang="cs-CZ" sz="2400" dirty="0">
                <a:solidFill>
                  <a:schemeClr val="tx1"/>
                </a:solidFill>
              </a:rPr>
              <a:t>ě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stnanost je projevem neefektivního nakládání se zdroji, proto</a:t>
            </a:r>
            <a:r>
              <a:rPr lang="cs-CZ" sz="2400" dirty="0">
                <a:solidFill>
                  <a:schemeClr val="tx1"/>
                </a:solidFill>
              </a:rPr>
              <a:t>ž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e b</a:t>
            </a:r>
            <a:r>
              <a:rPr lang="cs-CZ" sz="2400" dirty="0">
                <a:solidFill>
                  <a:schemeClr val="tx1"/>
                </a:solidFill>
              </a:rPr>
              <a:t>ě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hem depresí, kdy je nezam</a:t>
            </a:r>
            <a:r>
              <a:rPr lang="cs-CZ" sz="2400" dirty="0">
                <a:solidFill>
                  <a:schemeClr val="tx1"/>
                </a:solidFill>
              </a:rPr>
              <a:t>ě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stnanost vysoká, produkuje ekonomika pod hranicí svých produk</a:t>
            </a:r>
            <a:r>
              <a:rPr lang="cs-CZ" sz="2400" dirty="0">
                <a:solidFill>
                  <a:schemeClr val="tx1"/>
                </a:solidFill>
              </a:rPr>
              <a:t>č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ních mo</a:t>
            </a:r>
            <a:r>
              <a:rPr lang="cs-CZ" sz="2400" dirty="0">
                <a:solidFill>
                  <a:schemeClr val="tx1"/>
                </a:solidFill>
              </a:rPr>
              <a:t>ž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ností. Ztráty, ke kterým dochází, jsou nejv</a:t>
            </a:r>
            <a:r>
              <a:rPr lang="cs-CZ" sz="2400" dirty="0">
                <a:solidFill>
                  <a:schemeClr val="tx1"/>
                </a:solidFill>
              </a:rPr>
              <a:t>ě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tším dolo</a:t>
            </a:r>
            <a:r>
              <a:rPr lang="cs-CZ" sz="2400" dirty="0">
                <a:solidFill>
                  <a:schemeClr val="tx1"/>
                </a:solidFill>
              </a:rPr>
              <a:t>ž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itelným plýtváním zdroj</a:t>
            </a:r>
            <a:r>
              <a:rPr lang="cs-CZ" sz="2400" dirty="0">
                <a:solidFill>
                  <a:schemeClr val="tx1"/>
                </a:solidFill>
              </a:rPr>
              <a:t>ů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 soudobých ekonomik. </a:t>
            </a:r>
            <a:r>
              <a:rPr lang="cs-CZ" sz="2400" dirty="0">
                <a:solidFill>
                  <a:schemeClr val="tx1"/>
                </a:solidFill>
              </a:rPr>
              <a:t>Jde hlavně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 o d</a:t>
            </a:r>
            <a:r>
              <a:rPr lang="cs-CZ" sz="2400" dirty="0">
                <a:solidFill>
                  <a:schemeClr val="tx1"/>
                </a:solidFill>
              </a:rPr>
              <a:t>ů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sledek cyklické nezam</a:t>
            </a:r>
            <a:r>
              <a:rPr lang="cs-CZ" sz="2400" dirty="0">
                <a:solidFill>
                  <a:schemeClr val="tx1"/>
                </a:solidFill>
              </a:rPr>
              <a:t>ě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stnanosti. 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b="1" dirty="0">
                <a:solidFill>
                  <a:schemeClr val="tx1"/>
                </a:solidFill>
                <a:cs typeface="Times New Roman" pitchFamily="18" charset="0"/>
              </a:rPr>
              <a:t>2. Sociální dopad</a:t>
            </a:r>
            <a:r>
              <a:rPr lang="cs-CZ" sz="2400" b="1" dirty="0">
                <a:solidFill>
                  <a:schemeClr val="tx1"/>
                </a:solidFill>
              </a:rPr>
              <a:t>: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Nezam</a:t>
            </a:r>
            <a:r>
              <a:rPr lang="cs-CZ" sz="2400" dirty="0">
                <a:solidFill>
                  <a:schemeClr val="tx1"/>
                </a:solidFill>
              </a:rPr>
              <a:t>ě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stnanost ovliv</a:t>
            </a:r>
            <a:r>
              <a:rPr lang="cs-CZ" sz="2400" dirty="0">
                <a:solidFill>
                  <a:schemeClr val="tx1"/>
                </a:solidFill>
              </a:rPr>
              <a:t>ň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uje také </a:t>
            </a:r>
            <a:r>
              <a:rPr lang="cs-CZ" sz="2400" dirty="0">
                <a:solidFill>
                  <a:schemeClr val="tx1"/>
                </a:solidFill>
              </a:rPr>
              <a:t>ž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ivot lidí. Sociální dopad má zejména dlouhodobá nedobrovolná nezam</a:t>
            </a:r>
            <a:r>
              <a:rPr lang="cs-CZ" sz="2400" dirty="0">
                <a:solidFill>
                  <a:schemeClr val="tx1"/>
                </a:solidFill>
              </a:rPr>
              <a:t>ě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stnanost. Ekonomické obtí</a:t>
            </a:r>
            <a:r>
              <a:rPr lang="cs-CZ" sz="2400" dirty="0">
                <a:solidFill>
                  <a:schemeClr val="tx1"/>
                </a:solidFill>
              </a:rPr>
              <a:t>ž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e ovliv</a:t>
            </a:r>
            <a:r>
              <a:rPr lang="cs-CZ" sz="2400" dirty="0">
                <a:solidFill>
                  <a:schemeClr val="tx1"/>
                </a:solidFill>
              </a:rPr>
              <a:t>ň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ují emoce a rodinný </a:t>
            </a:r>
            <a:r>
              <a:rPr lang="cs-CZ" sz="2400" dirty="0">
                <a:solidFill>
                  <a:schemeClr val="tx1"/>
                </a:solidFill>
              </a:rPr>
              <a:t>ž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ivot lidí. Následkem m</a:t>
            </a:r>
            <a:r>
              <a:rPr lang="cs-CZ" sz="2400" dirty="0">
                <a:solidFill>
                  <a:schemeClr val="tx1"/>
                </a:solidFill>
              </a:rPr>
              <a:t>ůž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e být i zhoršování fyzické i psychické kondice, vyšší výskyt srde</a:t>
            </a:r>
            <a:r>
              <a:rPr lang="cs-CZ" sz="2400" dirty="0">
                <a:solidFill>
                  <a:schemeClr val="tx1"/>
                </a:solidFill>
              </a:rPr>
              <a:t>č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ních chorob, alkoholismus, r</a:t>
            </a:r>
            <a:r>
              <a:rPr lang="cs-CZ" sz="2400" dirty="0">
                <a:solidFill>
                  <a:schemeClr val="tx1"/>
                </a:solidFill>
              </a:rPr>
              <a:t>ů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st kriminality, stres</a:t>
            </a:r>
            <a:r>
              <a:rPr lang="cs-CZ" sz="2400" dirty="0">
                <a:solidFill>
                  <a:schemeClr val="tx1"/>
                </a:solidFill>
              </a:rPr>
              <a:t>, extrémně i smrt.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FE7AE23B-AE3F-49BD-9A74-443A180D6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450"/>
            <a:ext cx="8362950" cy="1012825"/>
          </a:xfrm>
        </p:spPr>
        <p:txBody>
          <a:bodyPr/>
          <a:lstStyle/>
          <a:p>
            <a:pPr eaLnBrk="1" hangingPunct="1"/>
            <a:r>
              <a:rPr lang="cs-CZ" altLang="cs-CZ"/>
              <a:t>Aktivní politika zaměstnanosti (APZ)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98BBA772-A375-4418-A937-81AEB7BD7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052513"/>
            <a:ext cx="8713788" cy="5589587"/>
          </a:xfrm>
        </p:spPr>
        <p:txBody>
          <a:bodyPr/>
          <a:lstStyle/>
          <a:p>
            <a:pPr eaLnBrk="1" hangingPunct="1"/>
            <a:r>
              <a:rPr lang="cs-CZ" altLang="cs-CZ" sz="1700" dirty="0"/>
              <a:t>Dle Zákona </a:t>
            </a:r>
            <a:r>
              <a:rPr lang="cs-CZ" altLang="cs-CZ" sz="1700" b="1" dirty="0"/>
              <a:t>č. 435/2004 Sb., o zaměstnanosti </a:t>
            </a:r>
            <a:r>
              <a:rPr lang="cs-CZ" altLang="cs-CZ" sz="1700" dirty="0"/>
              <a:t>ve znění pozdějších předpisů</a:t>
            </a:r>
          </a:p>
          <a:p>
            <a:pPr eaLnBrk="1" hangingPunct="1"/>
            <a:endParaRPr lang="cs-CZ" altLang="cs-CZ" sz="17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89F1EF7B-82CD-4455-A534-C677604D7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212543"/>
            <a:ext cx="7406640" cy="135636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/>
              <a:t>Zaměstnanost</a:t>
            </a:r>
            <a:r>
              <a:rPr lang="cs-CZ" altLang="cs-CZ" sz="3600" dirty="0"/>
              <a:t> v sektorech HN v r. 2009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42DC3D-56B4-492C-957D-6944C4A57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EAEF2B7-8E71-4860-88ED-0FD92F9FA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78" y="0"/>
            <a:ext cx="7841444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>
            <a:extLst>
              <a:ext uri="{FF2B5EF4-FFF2-40B4-BE49-F238E27FC236}">
                <a16:creationId xmlns:a16="http://schemas.microsoft.com/office/drawing/2014/main" id="{7EB8F973-9799-4D28-A2FA-4085AF056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Vývoj na trhu práce ČR od r. 1990</a:t>
            </a:r>
          </a:p>
        </p:txBody>
      </p:sp>
      <p:sp>
        <p:nvSpPr>
          <p:cNvPr id="3075" name="Zástupný symbol pro obsah 2">
            <a:extLst>
              <a:ext uri="{FF2B5EF4-FFF2-40B4-BE49-F238E27FC236}">
                <a16:creationId xmlns:a16="http://schemas.microsoft.com/office/drawing/2014/main" id="{A80C8A13-5EA1-41F6-BE20-4F87AB405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sz="2400" dirty="0">
                <a:solidFill>
                  <a:schemeClr val="tx1"/>
                </a:solidFill>
              </a:rPr>
              <a:t>Do r. 1990 prakticky žádná nezaměstnanost, ani v r. 1990 nebylo velké uvolňování </a:t>
            </a:r>
          </a:p>
          <a:p>
            <a:pPr lvl="1" eaLnBrk="1" hangingPunct="1"/>
            <a:r>
              <a:rPr lang="cs-CZ" altLang="cs-CZ" sz="2400" dirty="0">
                <a:solidFill>
                  <a:schemeClr val="tx1"/>
                </a:solidFill>
              </a:rPr>
              <a:t>Konec r. 1990 – 39 000 nezaměstnaných (0,7 %)</a:t>
            </a:r>
          </a:p>
          <a:p>
            <a:pPr eaLnBrk="1" hangingPunct="1"/>
            <a:r>
              <a:rPr lang="cs-CZ" altLang="cs-CZ" sz="2400" dirty="0">
                <a:solidFill>
                  <a:schemeClr val="tx1"/>
                </a:solidFill>
              </a:rPr>
              <a:t>Ekonomická reforma 1. 1. 1991 – růst počtu nezaměstnaných</a:t>
            </a:r>
          </a:p>
          <a:p>
            <a:pPr eaLnBrk="1" hangingPunct="1"/>
            <a:r>
              <a:rPr lang="cs-CZ" altLang="cs-CZ" sz="2400" dirty="0">
                <a:solidFill>
                  <a:schemeClr val="tx1"/>
                </a:solidFill>
              </a:rPr>
              <a:t>První úřad práce – červenec 1991, Kladno</a:t>
            </a:r>
          </a:p>
          <a:p>
            <a:pPr lvl="1" eaLnBrk="1" hangingPunct="1"/>
            <a:r>
              <a:rPr lang="cs-CZ" altLang="cs-CZ" sz="2400" dirty="0">
                <a:solidFill>
                  <a:schemeClr val="tx1"/>
                </a:solidFill>
              </a:rPr>
              <a:t>Konec r. 1991 – 230 000 nezaměstnaných (4 %), </a:t>
            </a:r>
          </a:p>
          <a:p>
            <a:pPr lvl="1" eaLnBrk="1" hangingPunct="1"/>
            <a:r>
              <a:rPr lang="cs-CZ" altLang="cs-CZ" sz="2400" dirty="0">
                <a:solidFill>
                  <a:schemeClr val="tx1"/>
                </a:solidFill>
              </a:rPr>
              <a:t>Hl. zemědělské okres – BR, ZN, LN, TR</a:t>
            </a:r>
          </a:p>
          <a:p>
            <a:pPr lvl="1" eaLnBrk="1" hangingPunct="1"/>
            <a:r>
              <a:rPr lang="cs-CZ" altLang="cs-CZ" sz="2400" dirty="0">
                <a:solidFill>
                  <a:schemeClr val="tx1"/>
                </a:solidFill>
              </a:rPr>
              <a:t>Průmyslové okresy – pouze KL, VS</a:t>
            </a:r>
          </a:p>
          <a:p>
            <a:pPr eaLnBrk="1" hangingPunct="1"/>
            <a:r>
              <a:rPr lang="cs-CZ" altLang="cs-CZ" sz="2400" dirty="0">
                <a:solidFill>
                  <a:schemeClr val="tx1"/>
                </a:solidFill>
              </a:rPr>
              <a:t>Postupné narůstání nezaměstnanosti do r. 1997</a:t>
            </a:r>
          </a:p>
          <a:p>
            <a:pPr eaLnBrk="1" hangingPunct="1"/>
            <a:r>
              <a:rPr lang="cs-CZ" altLang="cs-CZ" sz="2400" b="1" dirty="0">
                <a:solidFill>
                  <a:schemeClr val="tx1"/>
                </a:solidFill>
              </a:rPr>
              <a:t>Vznik politiky zaměstnanosti, cílem je rovnováha mezi nabídkou pracovní síly a poptávkou po ní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716B544-27D3-42A7-8618-58284747117A}"/>
              </a:ext>
            </a:extLst>
          </p:cNvPr>
          <p:cNvSpPr txBox="1"/>
          <p:nvPr/>
        </p:nvSpPr>
        <p:spPr>
          <a:xfrm>
            <a:off x="1043608" y="6215754"/>
            <a:ext cx="75608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2"/>
              </a:rPr>
              <a:t>https://www.mpsv.cz/web/cz/statistiky#statistiky-o-trhu-prace</a:t>
            </a:r>
            <a:r>
              <a:rPr lang="cs-CZ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470C848B-30E6-4E63-9483-C867C5D59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1143000"/>
          </a:xfrm>
        </p:spPr>
        <p:txBody>
          <a:bodyPr>
            <a:normAutofit/>
          </a:bodyPr>
          <a:lstStyle/>
          <a:p>
            <a:r>
              <a:rPr lang="cs-CZ" altLang="cs-CZ" sz="3200" dirty="0"/>
              <a:t>Dopady transformace ekonomiky na trh práce (1)</a:t>
            </a:r>
          </a:p>
        </p:txBody>
      </p:sp>
      <p:sp>
        <p:nvSpPr>
          <p:cNvPr id="4099" name="Zástupný symbol pro obsah 2">
            <a:extLst>
              <a:ext uri="{FF2B5EF4-FFF2-40B4-BE49-F238E27FC236}">
                <a16:creationId xmlns:a16="http://schemas.microsoft.com/office/drawing/2014/main" id="{B57AEDA2-FDCB-44D2-859A-C587CB3C7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256212"/>
          </a:xfrm>
        </p:spPr>
        <p:txBody>
          <a:bodyPr/>
          <a:lstStyle/>
          <a:p>
            <a:r>
              <a:rPr lang="cs-CZ" altLang="cs-CZ" sz="2000" b="1" dirty="0">
                <a:solidFill>
                  <a:schemeClr val="tx1"/>
                </a:solidFill>
              </a:rPr>
              <a:t>1. Období recese, 1990–1992</a:t>
            </a:r>
          </a:p>
          <a:p>
            <a:pPr lvl="1"/>
            <a:r>
              <a:rPr lang="cs-CZ" altLang="cs-CZ" sz="2000" dirty="0">
                <a:solidFill>
                  <a:schemeClr val="tx1"/>
                </a:solidFill>
              </a:rPr>
              <a:t>Kompletní změna struktury hospodářství</a:t>
            </a:r>
          </a:p>
          <a:p>
            <a:pPr lvl="1"/>
            <a:r>
              <a:rPr lang="cs-CZ" altLang="cs-CZ" sz="2000" dirty="0">
                <a:solidFill>
                  <a:schemeClr val="tx1"/>
                </a:solidFill>
              </a:rPr>
              <a:t>Pokřivená struktura relativních cen</a:t>
            </a:r>
          </a:p>
          <a:p>
            <a:pPr lvl="1"/>
            <a:r>
              <a:rPr lang="cs-CZ" altLang="cs-CZ" sz="2000" dirty="0">
                <a:solidFill>
                  <a:schemeClr val="tx1"/>
                </a:solidFill>
              </a:rPr>
              <a:t>Propastný rozdíl v produktivitě</a:t>
            </a:r>
          </a:p>
          <a:p>
            <a:pPr lvl="1"/>
            <a:r>
              <a:rPr lang="cs-CZ" altLang="cs-CZ" sz="2000" dirty="0">
                <a:solidFill>
                  <a:schemeClr val="tx1"/>
                </a:solidFill>
              </a:rPr>
              <a:t>Kvalitativní rozdíl v produkci </a:t>
            </a:r>
          </a:p>
          <a:p>
            <a:pPr lvl="1"/>
            <a:r>
              <a:rPr lang="cs-CZ" altLang="cs-CZ" sz="2000" dirty="0">
                <a:solidFill>
                  <a:schemeClr val="tx1"/>
                </a:solidFill>
              </a:rPr>
              <a:t>Rozpad „východních trhů“</a:t>
            </a:r>
          </a:p>
          <a:p>
            <a:pPr lvl="1"/>
            <a:r>
              <a:rPr lang="cs-CZ" altLang="cs-CZ" sz="2000" dirty="0">
                <a:solidFill>
                  <a:schemeClr val="tx1"/>
                </a:solidFill>
              </a:rPr>
              <a:t>Rozdělení republiky na ČR a SR</a:t>
            </a:r>
          </a:p>
          <a:p>
            <a:r>
              <a:rPr lang="cs-CZ" altLang="cs-CZ" sz="2000" b="1" dirty="0">
                <a:solidFill>
                  <a:schemeClr val="tx1"/>
                </a:solidFill>
              </a:rPr>
              <a:t>2. Období oživení, 1993–1996</a:t>
            </a:r>
          </a:p>
          <a:p>
            <a:pPr lvl="1"/>
            <a:r>
              <a:rPr lang="cs-CZ" altLang="cs-CZ" sz="2000" dirty="0">
                <a:solidFill>
                  <a:schemeClr val="tx1"/>
                </a:solidFill>
              </a:rPr>
              <a:t>Ukončena „malá privatizace“</a:t>
            </a:r>
          </a:p>
          <a:p>
            <a:pPr lvl="1"/>
            <a:r>
              <a:rPr lang="cs-CZ" altLang="cs-CZ" sz="2000" dirty="0">
                <a:solidFill>
                  <a:schemeClr val="tx1"/>
                </a:solidFill>
              </a:rPr>
              <a:t>Daňová reforma</a:t>
            </a:r>
          </a:p>
          <a:p>
            <a:pPr lvl="1"/>
            <a:r>
              <a:rPr lang="cs-CZ" altLang="cs-CZ" sz="1900" dirty="0">
                <a:solidFill>
                  <a:schemeClr val="tx1"/>
                </a:solidFill>
              </a:rPr>
              <a:t>1994–1996:</a:t>
            </a:r>
          </a:p>
          <a:p>
            <a:pPr lvl="1"/>
            <a:r>
              <a:rPr lang="cs-CZ" altLang="cs-CZ" sz="2000" dirty="0">
                <a:solidFill>
                  <a:schemeClr val="tx1"/>
                </a:solidFill>
              </a:rPr>
              <a:t>Výrazné oživení a růst</a:t>
            </a:r>
          </a:p>
          <a:p>
            <a:pPr lvl="1"/>
            <a:r>
              <a:rPr lang="cs-CZ" altLang="cs-CZ" sz="2000" dirty="0">
                <a:solidFill>
                  <a:schemeClr val="tx1"/>
                </a:solidFill>
              </a:rPr>
              <a:t>Privatizace</a:t>
            </a:r>
          </a:p>
          <a:p>
            <a:pPr lvl="1"/>
            <a:r>
              <a:rPr lang="cs-CZ" altLang="cs-CZ" sz="2000" dirty="0">
                <a:solidFill>
                  <a:schemeClr val="tx1"/>
                </a:solidFill>
              </a:rPr>
              <a:t>Pozitivní vývoj cen a nezaměstnanosti</a:t>
            </a:r>
          </a:p>
          <a:p>
            <a:pPr lvl="1"/>
            <a:endParaRPr lang="cs-CZ" altLang="cs-CZ" sz="1600" b="1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7DF58C34-AD6A-4730-B8B0-777DF6824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143000"/>
          </a:xfrm>
        </p:spPr>
        <p:txBody>
          <a:bodyPr>
            <a:normAutofit/>
          </a:bodyPr>
          <a:lstStyle/>
          <a:p>
            <a:r>
              <a:rPr lang="cs-CZ" altLang="cs-CZ" sz="3600" dirty="0"/>
              <a:t>Dopady transformace ekonomiky na trh práce (2)</a:t>
            </a:r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id="{F9A78F61-1243-447D-B463-4AB6B71FE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1" y="2057400"/>
            <a:ext cx="7404653" cy="4525962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sz="2200" b="1" dirty="0">
                <a:solidFill>
                  <a:schemeClr val="tx1"/>
                </a:solidFill>
              </a:rPr>
              <a:t>3. Druhé období recese</a:t>
            </a:r>
            <a:r>
              <a:rPr lang="cs-CZ" altLang="cs-CZ" sz="2200" dirty="0">
                <a:solidFill>
                  <a:schemeClr val="tx1"/>
                </a:solidFill>
              </a:rPr>
              <a:t>, až nyní nastala skutečná transformace, 1997–1998</a:t>
            </a:r>
          </a:p>
          <a:p>
            <a:pPr lvl="1"/>
            <a:r>
              <a:rPr lang="cs-CZ" altLang="cs-CZ" sz="2200" dirty="0">
                <a:solidFill>
                  <a:schemeClr val="tx1"/>
                </a:solidFill>
              </a:rPr>
              <a:t>Zpřísnění monetární politiky</a:t>
            </a:r>
          </a:p>
          <a:p>
            <a:pPr lvl="1"/>
            <a:r>
              <a:rPr lang="cs-CZ" altLang="cs-CZ" sz="2200" dirty="0">
                <a:solidFill>
                  <a:schemeClr val="tx1"/>
                </a:solidFill>
              </a:rPr>
              <a:t>Rizik pádu koruny (spekulace)</a:t>
            </a:r>
          </a:p>
          <a:p>
            <a:pPr lvl="1"/>
            <a:r>
              <a:rPr lang="cs-CZ" altLang="cs-CZ" sz="2200" dirty="0">
                <a:solidFill>
                  <a:schemeClr val="tx1"/>
                </a:solidFill>
              </a:rPr>
              <a:t>Privatizace, oddlužení</a:t>
            </a:r>
          </a:p>
          <a:p>
            <a:r>
              <a:rPr lang="cs-CZ" altLang="cs-CZ" sz="2200" dirty="0">
                <a:solidFill>
                  <a:schemeClr val="tx1"/>
                </a:solidFill>
              </a:rPr>
              <a:t>4. </a:t>
            </a:r>
            <a:r>
              <a:rPr lang="cs-CZ" altLang="cs-CZ" sz="2200" b="1" dirty="0">
                <a:solidFill>
                  <a:schemeClr val="tx1"/>
                </a:solidFill>
              </a:rPr>
              <a:t>Oživení a růst</a:t>
            </a:r>
            <a:r>
              <a:rPr lang="cs-CZ" altLang="cs-CZ" sz="2200" dirty="0">
                <a:solidFill>
                  <a:schemeClr val="tx1"/>
                </a:solidFill>
              </a:rPr>
              <a:t>, 1999–2008</a:t>
            </a:r>
          </a:p>
          <a:p>
            <a:pPr lvl="1"/>
            <a:r>
              <a:rPr lang="cs-CZ" altLang="cs-CZ" sz="2200" dirty="0">
                <a:solidFill>
                  <a:schemeClr val="tx1"/>
                </a:solidFill>
              </a:rPr>
              <a:t>Očekávání vstupu do EU</a:t>
            </a:r>
          </a:p>
          <a:p>
            <a:pPr lvl="1"/>
            <a:r>
              <a:rPr lang="cs-CZ" altLang="cs-CZ" sz="2200" dirty="0">
                <a:solidFill>
                  <a:schemeClr val="tx1"/>
                </a:solidFill>
              </a:rPr>
              <a:t>Růst reálných mezd</a:t>
            </a:r>
          </a:p>
          <a:p>
            <a:pPr lvl="1"/>
            <a:r>
              <a:rPr lang="cs-CZ" altLang="cs-CZ" sz="2200" dirty="0">
                <a:solidFill>
                  <a:schemeClr val="tx1"/>
                </a:solidFill>
              </a:rPr>
              <a:t>Reforma veřejných financí</a:t>
            </a:r>
          </a:p>
          <a:p>
            <a:pPr lvl="1"/>
            <a:r>
              <a:rPr lang="cs-CZ" altLang="cs-CZ" sz="2200" dirty="0">
                <a:solidFill>
                  <a:schemeClr val="tx1"/>
                </a:solidFill>
              </a:rPr>
              <a:t>Pokračování privatizace</a:t>
            </a:r>
          </a:p>
          <a:p>
            <a:endParaRPr lang="cs-CZ" altLang="cs-CZ" sz="2200" dirty="0">
              <a:solidFill>
                <a:schemeClr val="tx1"/>
              </a:solidFill>
            </a:endParaRPr>
          </a:p>
          <a:p>
            <a:r>
              <a:rPr lang="cs-CZ" altLang="cs-CZ" sz="2200" dirty="0">
                <a:solidFill>
                  <a:schemeClr val="tx1"/>
                </a:solidFill>
              </a:rPr>
              <a:t>5. </a:t>
            </a:r>
            <a:r>
              <a:rPr lang="cs-CZ" altLang="cs-CZ" sz="2200" b="1" dirty="0">
                <a:solidFill>
                  <a:schemeClr val="tx1"/>
                </a:solidFill>
              </a:rPr>
              <a:t>Třetí recese (globální)</a:t>
            </a:r>
            <a:r>
              <a:rPr lang="cs-CZ" altLang="cs-CZ" sz="2200" dirty="0">
                <a:solidFill>
                  <a:schemeClr val="tx1"/>
                </a:solidFill>
              </a:rPr>
              <a:t>, 2009– 2014</a:t>
            </a:r>
          </a:p>
          <a:p>
            <a:endParaRPr lang="cs-CZ" altLang="cs-CZ" sz="2200" dirty="0">
              <a:solidFill>
                <a:schemeClr val="tx1"/>
              </a:solidFill>
            </a:endParaRPr>
          </a:p>
          <a:p>
            <a:r>
              <a:rPr lang="cs-CZ" altLang="cs-CZ" sz="2200" dirty="0">
                <a:solidFill>
                  <a:schemeClr val="tx1"/>
                </a:solidFill>
              </a:rPr>
              <a:t>6. </a:t>
            </a:r>
            <a:r>
              <a:rPr lang="cs-CZ" altLang="cs-CZ" sz="2200" b="1" dirty="0">
                <a:solidFill>
                  <a:schemeClr val="tx1"/>
                </a:solidFill>
              </a:rPr>
              <a:t>Pandemie?</a:t>
            </a:r>
          </a:p>
          <a:p>
            <a:endParaRPr lang="cs-CZ" altLang="cs-CZ" sz="2200" dirty="0">
              <a:solidFill>
                <a:schemeClr val="tx1"/>
              </a:solidFill>
            </a:endParaRPr>
          </a:p>
          <a:p>
            <a:endParaRPr lang="cs-CZ" altLang="cs-CZ" sz="2200" dirty="0">
              <a:solidFill>
                <a:schemeClr val="tx1"/>
              </a:solidFill>
            </a:endParaRPr>
          </a:p>
          <a:p>
            <a:pPr lvl="1"/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E04D56B-42F4-4B76-BD22-63780AD22D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Hlavní ukazatele nezaměstnanosti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619E06F-B517-4BCD-8170-99D4ADFAC1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2492896"/>
            <a:ext cx="8218487" cy="3638029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dirty="0">
                <a:solidFill>
                  <a:schemeClr val="tx1"/>
                </a:solidFill>
              </a:rPr>
              <a:t>V České republice existují </a:t>
            </a:r>
            <a:r>
              <a:rPr lang="cs-CZ" altLang="cs-CZ" b="1" dirty="0">
                <a:solidFill>
                  <a:schemeClr val="tx1"/>
                </a:solidFill>
              </a:rPr>
              <a:t>dva ukazatele nezaměstnanosti </a:t>
            </a:r>
            <a:r>
              <a:rPr lang="cs-CZ" altLang="cs-CZ" dirty="0">
                <a:solidFill>
                  <a:schemeClr val="tx1"/>
                </a:solidFill>
              </a:rPr>
              <a:t>:</a:t>
            </a:r>
          </a:p>
          <a:p>
            <a:endParaRPr lang="cs-CZ" altLang="cs-CZ" sz="2000" dirty="0">
              <a:solidFill>
                <a:schemeClr val="tx1"/>
              </a:solidFill>
            </a:endParaRPr>
          </a:p>
          <a:p>
            <a:pPr lvl="1"/>
            <a:r>
              <a:rPr lang="cs-CZ" altLang="cs-CZ" dirty="0">
                <a:solidFill>
                  <a:schemeClr val="tx1"/>
                </a:solidFill>
              </a:rPr>
              <a:t>1. Ministerstvo práce a sociálních věcí – </a:t>
            </a:r>
            <a:r>
              <a:rPr lang="cs-CZ" altLang="cs-CZ" b="1" dirty="0">
                <a:solidFill>
                  <a:schemeClr val="tx1"/>
                </a:solidFill>
              </a:rPr>
              <a:t>podíl nezaměstnaných osob = </a:t>
            </a:r>
            <a:r>
              <a:rPr lang="cs-CZ" b="0" i="0" dirty="0">
                <a:solidFill>
                  <a:srgbClr val="000000"/>
                </a:solidFill>
                <a:effectLst/>
              </a:rPr>
              <a:t>podíl nezaměstnaných na celkovém počtu obyvatel ve věku 15 až 64 let.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</a:rPr>
              <a:t>2. ČSÚ - </a:t>
            </a:r>
            <a:r>
              <a:rPr lang="cs-CZ" b="1" i="0" dirty="0">
                <a:solidFill>
                  <a:srgbClr val="000000"/>
                </a:solidFill>
                <a:effectLst/>
              </a:rPr>
              <a:t>míra nezaměstnanosti</a:t>
            </a:r>
            <a:r>
              <a:rPr lang="cs-CZ" b="0" i="0" dirty="0">
                <a:solidFill>
                  <a:srgbClr val="000000"/>
                </a:solidFill>
                <a:effectLst/>
              </a:rPr>
              <a:t> = podíl nezaměstnaných na celkové pracovní síle</a:t>
            </a:r>
          </a:p>
          <a:p>
            <a:pPr lvl="1"/>
            <a:endParaRPr lang="cs-CZ" altLang="cs-CZ" dirty="0">
              <a:solidFill>
                <a:srgbClr val="000000"/>
              </a:solidFill>
              <a:latin typeface="Montserrat"/>
            </a:endParaRPr>
          </a:p>
          <a:p>
            <a:pPr lvl="2"/>
            <a:r>
              <a:rPr lang="cs-CZ" b="0" i="0" dirty="0">
                <a:solidFill>
                  <a:srgbClr val="000000"/>
                </a:solidFill>
                <a:effectLst/>
                <a:latin typeface="Montserrat"/>
              </a:rPr>
              <a:t>Míra nezaměstnanosti vychází z pravidel Mezinárodní organizace práce (ILO), která za nezaměstnaného považuje každého</a:t>
            </a:r>
          </a:p>
          <a:p>
            <a:pPr lvl="2"/>
            <a:r>
              <a:rPr lang="cs-CZ" dirty="0">
                <a:solidFill>
                  <a:srgbClr val="000000"/>
                </a:solidFill>
                <a:latin typeface="Montserrat"/>
              </a:rPr>
              <a:t>A)</a:t>
            </a:r>
            <a:r>
              <a:rPr lang="cs-CZ" b="0" i="0" dirty="0">
                <a:solidFill>
                  <a:srgbClr val="000000"/>
                </a:solidFill>
                <a:effectLst/>
                <a:latin typeface="Montserrat"/>
              </a:rPr>
              <a:t> kdo není zaměstnaný (nepracoval v daném týdnu alespoň jednu hodinu za mzdu, plat nebo jinou odměnu), </a:t>
            </a:r>
          </a:p>
          <a:p>
            <a:pPr lvl="2"/>
            <a:r>
              <a:rPr lang="cs-CZ" b="0" i="0" dirty="0">
                <a:solidFill>
                  <a:srgbClr val="000000"/>
                </a:solidFill>
                <a:effectLst/>
                <a:latin typeface="Montserrat"/>
              </a:rPr>
              <a:t>B) kdo je připraven k nástupu do práce (do 14 dnů) a </a:t>
            </a:r>
          </a:p>
          <a:p>
            <a:pPr lvl="2"/>
            <a:r>
              <a:rPr lang="cs-CZ" dirty="0">
                <a:solidFill>
                  <a:srgbClr val="000000"/>
                </a:solidFill>
                <a:latin typeface="Montserrat"/>
              </a:rPr>
              <a:t>C) </a:t>
            </a:r>
            <a:r>
              <a:rPr lang="cs-CZ" b="0" i="0" dirty="0">
                <a:solidFill>
                  <a:srgbClr val="000000"/>
                </a:solidFill>
                <a:effectLst/>
                <a:latin typeface="Montserrat"/>
              </a:rPr>
              <a:t>kdo hledá práci (aktivně v posledních čtyřech týdnech). </a:t>
            </a:r>
          </a:p>
          <a:p>
            <a:pPr lvl="2"/>
            <a:r>
              <a:rPr lang="cs-CZ" b="0" i="0" dirty="0">
                <a:solidFill>
                  <a:srgbClr val="000000"/>
                </a:solidFill>
                <a:effectLst/>
                <a:latin typeface="Montserrat"/>
              </a:rPr>
              <a:t>Splněny musí být všechny tyto podmínky. Jestli je člověk evidován na úřadu práce nebo ne, nehraje ro</a:t>
            </a:r>
            <a:endParaRPr lang="cs-CZ" altLang="cs-CZ" b="1" dirty="0">
              <a:solidFill>
                <a:schemeClr val="tx1"/>
              </a:solidFill>
            </a:endParaRPr>
          </a:p>
          <a:p>
            <a:pPr lvl="1"/>
            <a:endParaRPr lang="cs-CZ" altLang="cs-CZ" b="1" dirty="0">
              <a:solidFill>
                <a:schemeClr val="tx1"/>
              </a:solidFill>
            </a:endParaRPr>
          </a:p>
          <a:p>
            <a:endParaRPr lang="cs-CZ" altLang="cs-CZ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C8F35E4-7F3C-48A4-A30B-794FFC7233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Hlavní ukazatele nezaměstnanosti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A0606A48-FFE2-4B1C-99E1-6171E4410A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2060848"/>
            <a:ext cx="8208962" cy="453680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100" dirty="0">
                <a:solidFill>
                  <a:schemeClr val="tx1"/>
                </a:solidFill>
              </a:rPr>
              <a:t>ČSÚ provádí každé čtvrtletí speciální šetření nazvané </a:t>
            </a:r>
            <a:r>
              <a:rPr lang="cs-CZ" altLang="cs-CZ" sz="2100" b="1" dirty="0">
                <a:solidFill>
                  <a:schemeClr val="tx1"/>
                </a:solidFill>
              </a:rPr>
              <a:t>Výběrové šetření pracovních sil (VŠPS). </a:t>
            </a:r>
            <a:r>
              <a:rPr lang="cs-CZ" altLang="cs-CZ" sz="2100" dirty="0">
                <a:solidFill>
                  <a:schemeClr val="tx1"/>
                </a:solidFill>
              </a:rPr>
              <a:t>Na jeho základě pak stanovuje tzv. </a:t>
            </a:r>
            <a:r>
              <a:rPr lang="cs-CZ" altLang="cs-CZ" sz="2100" b="1" dirty="0">
                <a:solidFill>
                  <a:schemeClr val="tx1"/>
                </a:solidFill>
              </a:rPr>
              <a:t>obecnou míru nezaměstnanosti. </a:t>
            </a:r>
          </a:p>
          <a:p>
            <a:pPr>
              <a:lnSpc>
                <a:spcPct val="90000"/>
              </a:lnSpc>
            </a:pPr>
            <a:r>
              <a:rPr lang="cs-CZ" altLang="cs-CZ" sz="2100" dirty="0">
                <a:solidFill>
                  <a:schemeClr val="tx1"/>
                </a:solidFill>
              </a:rPr>
              <a:t>Obecná míra nezaměstnanosti = nezaměstnaní podle VŠPS / součet nezaměstnaných a zaměstnaných podle VŠPS.</a:t>
            </a:r>
          </a:p>
          <a:p>
            <a:pPr>
              <a:lnSpc>
                <a:spcPct val="90000"/>
              </a:lnSpc>
            </a:pPr>
            <a:r>
              <a:rPr lang="cs-CZ" altLang="cs-CZ" sz="2100" dirty="0">
                <a:solidFill>
                  <a:schemeClr val="tx1"/>
                </a:solidFill>
              </a:rPr>
              <a:t>Šetření ČSÚ není zaměřeno pouze na nezaměstnanost, ale věnuje se ekonomické aktivitě obyvatel v mnoha aspektech. Provádí se kontinuálně v náhodně vybraném vzorku domácností. Tato metodika odpovídá definicím Mezinárodní organizace práce (ILO) a metodickým doporučením </a:t>
            </a:r>
            <a:r>
              <a:rPr lang="cs-CZ" altLang="cs-CZ" sz="2100" dirty="0" err="1">
                <a:solidFill>
                  <a:schemeClr val="tx1"/>
                </a:solidFill>
              </a:rPr>
              <a:t>Eurostatu</a:t>
            </a:r>
            <a:r>
              <a:rPr lang="cs-CZ" altLang="cs-CZ" sz="2100" dirty="0">
                <a:solidFill>
                  <a:schemeClr val="tx1"/>
                </a:solidFill>
              </a:rPr>
              <a:t>. Prováděno za kraje, NUTS 2 a ČR.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38ADC91D-035F-446D-9B12-FE4071223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Další pojmy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3D2FAF8D-A8FC-4173-A89E-E89EC56B1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23817"/>
          </a:xfrm>
        </p:spPr>
        <p:txBody>
          <a:bodyPr/>
          <a:lstStyle/>
          <a:p>
            <a:pPr eaLnBrk="1" hangingPunct="1"/>
            <a:r>
              <a:rPr lang="cs-CZ" altLang="cs-CZ" sz="2100" b="1" dirty="0">
                <a:solidFill>
                  <a:schemeClr val="tx1"/>
                </a:solidFill>
              </a:rPr>
              <a:t>Volné pracovní místo </a:t>
            </a:r>
            <a:r>
              <a:rPr lang="cs-CZ" altLang="cs-CZ" sz="2100" dirty="0">
                <a:solidFill>
                  <a:schemeClr val="tx1"/>
                </a:solidFill>
              </a:rPr>
              <a:t>– jen ta místa, která jsou podle výše zmíněného zákona o zaměstnanosti označena jako vhodná pro zprostředkování. Tato pracovní místa musí přitom splňovat následující kritéria: 	</a:t>
            </a:r>
          </a:p>
          <a:p>
            <a:pPr lvl="1" eaLnBrk="1" hangingPunct="1"/>
            <a:r>
              <a:rPr lang="cs-CZ" altLang="cs-CZ" sz="2100" dirty="0">
                <a:solidFill>
                  <a:schemeClr val="tx1"/>
                </a:solidFill>
              </a:rPr>
              <a:t>z pracovního místa je řádně placeno sociální pojištění</a:t>
            </a:r>
          </a:p>
          <a:p>
            <a:pPr lvl="1" eaLnBrk="1" hangingPunct="1"/>
            <a:r>
              <a:rPr lang="cs-CZ" altLang="cs-CZ" sz="2100" dirty="0">
                <a:solidFill>
                  <a:schemeClr val="tx1"/>
                </a:solidFill>
              </a:rPr>
              <a:t>týdenní pracovní doba činí alespoň 80 % týdenní pracovní doby stanovené zákoníkem práce - časově neomezené nebo omezené pracovní místo (na dobu minimálně 3 měsíců). </a:t>
            </a:r>
          </a:p>
          <a:p>
            <a:pPr eaLnBrk="1" hangingPunct="1"/>
            <a:r>
              <a:rPr lang="cs-CZ" altLang="cs-CZ" sz="2100" b="1" dirty="0">
                <a:solidFill>
                  <a:schemeClr val="tx1"/>
                </a:solidFill>
              </a:rPr>
              <a:t>Počet uchazečů na jedno volné pracovní místo</a:t>
            </a:r>
            <a:r>
              <a:rPr lang="cs-CZ" altLang="cs-CZ" sz="2100" dirty="0">
                <a:solidFill>
                  <a:schemeClr val="tx1"/>
                </a:solidFill>
              </a:rPr>
              <a:t> je podíl počtu uchazečů o zaměstnání a počtu volných pracovních míst. </a:t>
            </a:r>
          </a:p>
          <a:p>
            <a:pPr eaLnBrk="1" hangingPunct="1"/>
            <a:r>
              <a:rPr lang="cs-CZ" altLang="cs-CZ" sz="2100" b="1" dirty="0">
                <a:solidFill>
                  <a:schemeClr val="tx1"/>
                </a:solidFill>
              </a:rPr>
              <a:t>Míra dlouhodobé nezaměstnanosti </a:t>
            </a:r>
            <a:r>
              <a:rPr lang="cs-CZ" altLang="cs-CZ" sz="2100" dirty="0">
                <a:solidFill>
                  <a:schemeClr val="tx1"/>
                </a:solidFill>
              </a:rPr>
              <a:t>vyjadřuje podíl počtu nezaměstnaných jeden rok a déle na celkové pracovní síle (v procentech), kde v čitateli je počet nezaměstnaných jeden rok a déle a ve jmenovateli je celkový počet osob s jediným nebo hlavním zaměstnáním plus celkový počet nezaměstnaných.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D9EE245D-5E06-43D5-8CCF-A3EBA7C10B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0357942"/>
              </p:ext>
            </p:extLst>
          </p:nvPr>
        </p:nvGraphicFramePr>
        <p:xfrm>
          <a:off x="467544" y="2276872"/>
          <a:ext cx="8208913" cy="38965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062">
                  <a:extLst>
                    <a:ext uri="{9D8B030D-6E8A-4147-A177-3AD203B41FA5}">
                      <a16:colId xmlns:a16="http://schemas.microsoft.com/office/drawing/2014/main" val="2731526318"/>
                    </a:ext>
                  </a:extLst>
                </a:gridCol>
                <a:gridCol w="1182566">
                  <a:extLst>
                    <a:ext uri="{9D8B030D-6E8A-4147-A177-3AD203B41FA5}">
                      <a16:colId xmlns:a16="http://schemas.microsoft.com/office/drawing/2014/main" val="2817523927"/>
                    </a:ext>
                  </a:extLst>
                </a:gridCol>
                <a:gridCol w="504537">
                  <a:extLst>
                    <a:ext uri="{9D8B030D-6E8A-4147-A177-3AD203B41FA5}">
                      <a16:colId xmlns:a16="http://schemas.microsoft.com/office/drawing/2014/main" val="3975777466"/>
                    </a:ext>
                  </a:extLst>
                </a:gridCol>
                <a:gridCol w="502767">
                  <a:extLst>
                    <a:ext uri="{9D8B030D-6E8A-4147-A177-3AD203B41FA5}">
                      <a16:colId xmlns:a16="http://schemas.microsoft.com/office/drawing/2014/main" val="1971561748"/>
                    </a:ext>
                  </a:extLst>
                </a:gridCol>
                <a:gridCol w="502767">
                  <a:extLst>
                    <a:ext uri="{9D8B030D-6E8A-4147-A177-3AD203B41FA5}">
                      <a16:colId xmlns:a16="http://schemas.microsoft.com/office/drawing/2014/main" val="3000273644"/>
                    </a:ext>
                  </a:extLst>
                </a:gridCol>
                <a:gridCol w="502767">
                  <a:extLst>
                    <a:ext uri="{9D8B030D-6E8A-4147-A177-3AD203B41FA5}">
                      <a16:colId xmlns:a16="http://schemas.microsoft.com/office/drawing/2014/main" val="2560914967"/>
                    </a:ext>
                  </a:extLst>
                </a:gridCol>
                <a:gridCol w="502767">
                  <a:extLst>
                    <a:ext uri="{9D8B030D-6E8A-4147-A177-3AD203B41FA5}">
                      <a16:colId xmlns:a16="http://schemas.microsoft.com/office/drawing/2014/main" val="1121517273"/>
                    </a:ext>
                  </a:extLst>
                </a:gridCol>
                <a:gridCol w="502767">
                  <a:extLst>
                    <a:ext uri="{9D8B030D-6E8A-4147-A177-3AD203B41FA5}">
                      <a16:colId xmlns:a16="http://schemas.microsoft.com/office/drawing/2014/main" val="2854605909"/>
                    </a:ext>
                  </a:extLst>
                </a:gridCol>
                <a:gridCol w="502767">
                  <a:extLst>
                    <a:ext uri="{9D8B030D-6E8A-4147-A177-3AD203B41FA5}">
                      <a16:colId xmlns:a16="http://schemas.microsoft.com/office/drawing/2014/main" val="556554176"/>
                    </a:ext>
                  </a:extLst>
                </a:gridCol>
                <a:gridCol w="552335">
                  <a:extLst>
                    <a:ext uri="{9D8B030D-6E8A-4147-A177-3AD203B41FA5}">
                      <a16:colId xmlns:a16="http://schemas.microsoft.com/office/drawing/2014/main" val="457734760"/>
                    </a:ext>
                  </a:extLst>
                </a:gridCol>
                <a:gridCol w="502767">
                  <a:extLst>
                    <a:ext uri="{9D8B030D-6E8A-4147-A177-3AD203B41FA5}">
                      <a16:colId xmlns:a16="http://schemas.microsoft.com/office/drawing/2014/main" val="1853347214"/>
                    </a:ext>
                  </a:extLst>
                </a:gridCol>
                <a:gridCol w="502767">
                  <a:extLst>
                    <a:ext uri="{9D8B030D-6E8A-4147-A177-3AD203B41FA5}">
                      <a16:colId xmlns:a16="http://schemas.microsoft.com/office/drawing/2014/main" val="3167736270"/>
                    </a:ext>
                  </a:extLst>
                </a:gridCol>
                <a:gridCol w="502767">
                  <a:extLst>
                    <a:ext uri="{9D8B030D-6E8A-4147-A177-3AD203B41FA5}">
                      <a16:colId xmlns:a16="http://schemas.microsoft.com/office/drawing/2014/main" val="4097581327"/>
                    </a:ext>
                  </a:extLst>
                </a:gridCol>
                <a:gridCol w="524011">
                  <a:extLst>
                    <a:ext uri="{9D8B030D-6E8A-4147-A177-3AD203B41FA5}">
                      <a16:colId xmlns:a16="http://schemas.microsoft.com/office/drawing/2014/main" val="3578859459"/>
                    </a:ext>
                  </a:extLst>
                </a:gridCol>
                <a:gridCol w="566499">
                  <a:extLst>
                    <a:ext uri="{9D8B030D-6E8A-4147-A177-3AD203B41FA5}">
                      <a16:colId xmlns:a16="http://schemas.microsoft.com/office/drawing/2014/main" val="860608357"/>
                    </a:ext>
                  </a:extLst>
                </a:gridCol>
              </a:tblGrid>
              <a:tr h="152443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u="none" strike="noStrike">
                          <a:effectLst/>
                        </a:rPr>
                        <a:t> </a:t>
                      </a:r>
                      <a:endParaRPr lang="cs-CZ" sz="105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u="none" strike="noStrike">
                          <a:effectLst/>
                        </a:rPr>
                        <a:t> </a:t>
                      </a:r>
                      <a:endParaRPr lang="cs-CZ" sz="105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 </a:t>
                      </a:r>
                      <a:endParaRPr lang="cs-CZ" sz="105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u="none" strike="noStrike">
                          <a:effectLst/>
                        </a:rPr>
                        <a:t> </a:t>
                      </a:r>
                      <a:endParaRPr lang="cs-CZ" sz="105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u="none" strike="noStrike">
                          <a:effectLst/>
                        </a:rPr>
                        <a:t> </a:t>
                      </a:r>
                      <a:endParaRPr lang="cs-CZ" sz="105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u="none" strike="noStrike">
                          <a:effectLst/>
                        </a:rPr>
                        <a:t> </a:t>
                      </a:r>
                      <a:endParaRPr lang="cs-CZ" sz="105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u="none" strike="noStrike">
                          <a:effectLst/>
                        </a:rPr>
                        <a:t> </a:t>
                      </a:r>
                      <a:endParaRPr lang="cs-CZ" sz="105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u="none" strike="noStrike">
                          <a:effectLst/>
                        </a:rPr>
                        <a:t> </a:t>
                      </a:r>
                      <a:endParaRPr lang="cs-CZ" sz="105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u="none" strike="noStrike">
                          <a:effectLst/>
                        </a:rPr>
                        <a:t> </a:t>
                      </a:r>
                      <a:endParaRPr lang="cs-CZ" sz="105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u="none" strike="noStrike">
                          <a:effectLst/>
                        </a:rPr>
                        <a:t> </a:t>
                      </a:r>
                      <a:endParaRPr lang="cs-CZ" sz="105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u="none" strike="noStrike">
                          <a:effectLst/>
                        </a:rPr>
                        <a:t> </a:t>
                      </a:r>
                      <a:endParaRPr lang="cs-CZ" sz="105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u="none" strike="noStrike">
                          <a:effectLst/>
                        </a:rPr>
                        <a:t> </a:t>
                      </a:r>
                      <a:endParaRPr lang="cs-CZ" sz="105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u="none" strike="noStrike">
                          <a:effectLst/>
                        </a:rPr>
                        <a:t> </a:t>
                      </a:r>
                      <a:endParaRPr lang="cs-CZ" sz="105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u="none" strike="noStrike">
                          <a:effectLst/>
                        </a:rPr>
                        <a:t> </a:t>
                      </a:r>
                      <a:endParaRPr lang="cs-CZ" sz="105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u="none" strike="noStrike">
                          <a:effectLst/>
                        </a:rPr>
                        <a:t> </a:t>
                      </a:r>
                      <a:endParaRPr lang="cs-CZ" sz="105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extLst>
                  <a:ext uri="{0D108BD9-81ED-4DB2-BD59-A6C34878D82A}">
                    <a16:rowId xmlns:a16="http://schemas.microsoft.com/office/drawing/2014/main" val="315378339"/>
                  </a:ext>
                </a:extLst>
              </a:tr>
              <a:tr h="16463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měrná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leden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únor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březen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duben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květen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červen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červenec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srpen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září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říjen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listopad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prosinec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extLst>
                  <a:ext uri="{0D108BD9-81ED-4DB2-BD59-A6C34878D82A}">
                    <a16:rowId xmlns:a16="http://schemas.microsoft.com/office/drawing/2014/main" val="3510887011"/>
                  </a:ext>
                </a:extLst>
              </a:tr>
              <a:tr h="16463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jednotka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extLst>
                  <a:ext uri="{0D108BD9-81ED-4DB2-BD59-A6C34878D82A}">
                    <a16:rowId xmlns:a16="http://schemas.microsoft.com/office/drawing/2014/main" val="2970639525"/>
                  </a:ext>
                </a:extLst>
              </a:tr>
              <a:tr h="17073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extLst>
                  <a:ext uri="{0D108BD9-81ED-4DB2-BD59-A6C34878D82A}">
                    <a16:rowId xmlns:a16="http://schemas.microsoft.com/office/drawing/2014/main" val="3363248551"/>
                  </a:ext>
                </a:extLst>
              </a:tr>
              <a:tr h="18171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extLst>
                  <a:ext uri="{0D108BD9-81ED-4DB2-BD59-A6C34878D82A}">
                    <a16:rowId xmlns:a16="http://schemas.microsoft.com/office/drawing/2014/main" val="1629613711"/>
                  </a:ext>
                </a:extLst>
              </a:tr>
              <a:tr h="23171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2019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nezaměstnanost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tis. osob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245,1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241,4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227,1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209,8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200,7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195,7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205,1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204,8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201,9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196,5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197,3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215,5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extLst>
                  <a:ext uri="{0D108BD9-81ED-4DB2-BD59-A6C34878D82A}">
                    <a16:rowId xmlns:a16="http://schemas.microsoft.com/office/drawing/2014/main" val="598508061"/>
                  </a:ext>
                </a:extLst>
              </a:tr>
              <a:tr h="23171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PNO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%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3,3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3,2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3,0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2,7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2,6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2,6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2,7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2,7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2,7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2,6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2,6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2,9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extLst>
                  <a:ext uri="{0D108BD9-81ED-4DB2-BD59-A6C34878D82A}">
                    <a16:rowId xmlns:a16="http://schemas.microsoft.com/office/drawing/2014/main" val="2325222659"/>
                  </a:ext>
                </a:extLst>
              </a:tr>
              <a:tr h="23171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volná místa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tis. míst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331,5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333,1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339,3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339,9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346,6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342,5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346,6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350,6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345,4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337,5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338,7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341,0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extLst>
                  <a:ext uri="{0D108BD9-81ED-4DB2-BD59-A6C34878D82A}">
                    <a16:rowId xmlns:a16="http://schemas.microsoft.com/office/drawing/2014/main" val="2993205218"/>
                  </a:ext>
                </a:extLst>
              </a:tr>
              <a:tr h="14634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extLst>
                  <a:ext uri="{0D108BD9-81ED-4DB2-BD59-A6C34878D82A}">
                    <a16:rowId xmlns:a16="http://schemas.microsoft.com/office/drawing/2014/main" val="4038917969"/>
                  </a:ext>
                </a:extLst>
              </a:tr>
              <a:tr h="18065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extLst>
                  <a:ext uri="{0D108BD9-81ED-4DB2-BD59-A6C34878D82A}">
                    <a16:rowId xmlns:a16="http://schemas.microsoft.com/office/drawing/2014/main" val="1384416635"/>
                  </a:ext>
                </a:extLst>
              </a:tr>
              <a:tr h="21951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2020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nezaměstnanost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tis. osob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230,0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227,4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225,7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254,0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266,1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269,6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279,7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279,1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277,0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271,7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274,5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292,0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extLst>
                  <a:ext uri="{0D108BD9-81ED-4DB2-BD59-A6C34878D82A}">
                    <a16:rowId xmlns:a16="http://schemas.microsoft.com/office/drawing/2014/main" val="21563802"/>
                  </a:ext>
                </a:extLst>
              </a:tr>
              <a:tr h="21951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PNO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%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3,1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3,0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3,0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3,4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3,6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3,7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3,8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3,8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3,8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3,7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3,8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4,0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extLst>
                  <a:ext uri="{0D108BD9-81ED-4DB2-BD59-A6C34878D82A}">
                    <a16:rowId xmlns:a16="http://schemas.microsoft.com/office/drawing/2014/main" val="1382751007"/>
                  </a:ext>
                </a:extLst>
              </a:tr>
              <a:tr h="21951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volná místa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tis. míst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341,4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351,6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342,3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332,7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331,1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334,9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334,3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340,8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316,7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310,7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318,0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318,6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extLst>
                  <a:ext uri="{0D108BD9-81ED-4DB2-BD59-A6C34878D82A}">
                    <a16:rowId xmlns:a16="http://schemas.microsoft.com/office/drawing/2014/main" val="3125994041"/>
                  </a:ext>
                </a:extLst>
              </a:tr>
              <a:tr h="12317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extLst>
                  <a:ext uri="{0D108BD9-81ED-4DB2-BD59-A6C34878D82A}">
                    <a16:rowId xmlns:a16="http://schemas.microsoft.com/office/drawing/2014/main" val="3500818921"/>
                  </a:ext>
                </a:extLst>
              </a:tr>
              <a:tr h="18065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extLst>
                  <a:ext uri="{0D108BD9-81ED-4DB2-BD59-A6C34878D82A}">
                    <a16:rowId xmlns:a16="http://schemas.microsoft.com/office/drawing/2014/main" val="3802058772"/>
                  </a:ext>
                </a:extLst>
              </a:tr>
              <a:tr h="21951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2021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nezaměstnanost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tis. osob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308,9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311,5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extLst>
                  <a:ext uri="{0D108BD9-81ED-4DB2-BD59-A6C34878D82A}">
                    <a16:rowId xmlns:a16="http://schemas.microsoft.com/office/drawing/2014/main" val="3809133227"/>
                  </a:ext>
                </a:extLst>
              </a:tr>
              <a:tr h="21951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PNO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%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4,3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4,3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extLst>
                  <a:ext uri="{0D108BD9-81ED-4DB2-BD59-A6C34878D82A}">
                    <a16:rowId xmlns:a16="http://schemas.microsoft.com/office/drawing/2014/main" val="196464713"/>
                  </a:ext>
                </a:extLst>
              </a:tr>
              <a:tr h="21951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volná místa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tis. míst</a:t>
                      </a:r>
                      <a:endParaRPr lang="cs-CZ" sz="11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325,4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330,7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791" marR="4791" marT="4791" marB="0" anchor="b"/>
                </a:tc>
                <a:extLst>
                  <a:ext uri="{0D108BD9-81ED-4DB2-BD59-A6C34878D82A}">
                    <a16:rowId xmlns:a16="http://schemas.microsoft.com/office/drawing/2014/main" val="2717594278"/>
                  </a:ext>
                </a:extLst>
              </a:tr>
              <a:tr h="12317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 </a:t>
                      </a:r>
                      <a:endParaRPr lang="cs-CZ" sz="1000" b="0" i="0" u="none" strike="noStrike" dirty="0">
                        <a:effectLst/>
                        <a:latin typeface="System"/>
                      </a:endParaRPr>
                    </a:p>
                  </a:txBody>
                  <a:tcPr marL="4791" marR="4791" marT="4791" marB="0" anchor="b"/>
                </a:tc>
                <a:extLst>
                  <a:ext uri="{0D108BD9-81ED-4DB2-BD59-A6C34878D82A}">
                    <a16:rowId xmlns:a16="http://schemas.microsoft.com/office/drawing/2014/main" val="3539460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9895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BF3426-DFFE-4196-B63A-E218C52D7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B0C18B2-7AA1-4214-9592-C880B7BD25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350" y="1185862"/>
            <a:ext cx="7353300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186159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Základna</Template>
  <TotalTime>590</TotalTime>
  <Words>1279</Words>
  <Application>Microsoft Office PowerPoint</Application>
  <PresentationFormat>Předvádění na obrazovce (4:3)</PresentationFormat>
  <Paragraphs>371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Arial CE</vt:lpstr>
      <vt:lpstr>Calibri</vt:lpstr>
      <vt:lpstr>Corbel</vt:lpstr>
      <vt:lpstr>Montserrat</vt:lpstr>
      <vt:lpstr>System</vt:lpstr>
      <vt:lpstr>Základ</vt:lpstr>
      <vt:lpstr>Trh práce ČR.</vt:lpstr>
      <vt:lpstr>Vývoj na trhu práce ČR od r. 1990</vt:lpstr>
      <vt:lpstr>Dopady transformace ekonomiky na trh práce (1)</vt:lpstr>
      <vt:lpstr>Dopady transformace ekonomiky na trh práce (2)</vt:lpstr>
      <vt:lpstr>Hlavní ukazatele nezaměstnanosti</vt:lpstr>
      <vt:lpstr>Hlavní ukazatele nezaměstnanosti</vt:lpstr>
      <vt:lpstr>Další pojmy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Typologie nezaměstnanosti</vt:lpstr>
      <vt:lpstr>Důsledky nezaměstnanosti</vt:lpstr>
      <vt:lpstr>Aktivní politika zaměstnanosti (APZ)</vt:lpstr>
      <vt:lpstr>Zaměstnanost v sektorech HN v r. 2009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geografické charakteristiky a administrativní členění ČR.</dc:title>
  <dc:creator>.</dc:creator>
  <cp:lastModifiedBy>Hana Svobodová</cp:lastModifiedBy>
  <cp:revision>69</cp:revision>
  <dcterms:created xsi:type="dcterms:W3CDTF">2011-01-22T12:57:02Z</dcterms:created>
  <dcterms:modified xsi:type="dcterms:W3CDTF">2022-04-03T09:02:46Z</dcterms:modified>
</cp:coreProperties>
</file>