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1" r:id="rId3"/>
    <p:sldId id="272" r:id="rId4"/>
    <p:sldId id="257" r:id="rId5"/>
    <p:sldId id="261" r:id="rId6"/>
    <p:sldId id="270" r:id="rId7"/>
    <p:sldId id="276" r:id="rId8"/>
    <p:sldId id="280" r:id="rId9"/>
    <p:sldId id="281" r:id="rId10"/>
    <p:sldId id="288" r:id="rId11"/>
    <p:sldId id="291" r:id="rId12"/>
    <p:sldId id="273" r:id="rId13"/>
    <p:sldId id="292" r:id="rId14"/>
    <p:sldId id="275" r:id="rId15"/>
    <p:sldId id="259" r:id="rId16"/>
    <p:sldId id="260" r:id="rId17"/>
    <p:sldId id="262" r:id="rId18"/>
    <p:sldId id="264" r:id="rId19"/>
    <p:sldId id="269" r:id="rId20"/>
    <p:sldId id="265" r:id="rId21"/>
    <p:sldId id="268" r:id="rId22"/>
    <p:sldId id="294" r:id="rId23"/>
    <p:sldId id="293" r:id="rId24"/>
    <p:sldId id="279" r:id="rId25"/>
    <p:sldId id="295" r:id="rId26"/>
    <p:sldId id="300" r:id="rId27"/>
    <p:sldId id="299" r:id="rId28"/>
    <p:sldId id="297" r:id="rId29"/>
    <p:sldId id="296" r:id="rId30"/>
    <p:sldId id="298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uperaa\alokace%20na%20prioritni%20os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ysClr val="windowText" lastClr="000000"/>
                </a:solidFill>
              </a:rPr>
              <a:t>Alokace finančních prostředků z ESF na jednotlivé</a:t>
            </a:r>
            <a:r>
              <a:rPr lang="cs-CZ" baseline="0" dirty="0">
                <a:solidFill>
                  <a:sysClr val="windowText" lastClr="000000"/>
                </a:solidFill>
              </a:rPr>
              <a:t> </a:t>
            </a:r>
            <a:r>
              <a:rPr lang="cs-CZ" dirty="0">
                <a:solidFill>
                  <a:sysClr val="windowText" lastClr="000000"/>
                </a:solidFill>
              </a:rPr>
              <a:t>prioritní osy v %.</a:t>
            </a:r>
            <a:r>
              <a:rPr lang="cs-CZ" baseline="0" dirty="0">
                <a:solidFill>
                  <a:sysClr val="windowText" lastClr="000000"/>
                </a:solidFill>
              </a:rPr>
              <a:t> </a:t>
            </a:r>
            <a:r>
              <a:rPr lang="cs-CZ" sz="1800" b="1" i="0" baseline="0" dirty="0"/>
              <a:t>( 100 %</a:t>
            </a:r>
            <a:r>
              <a:rPr lang="en-US" sz="1800" b="1" i="0" baseline="0" dirty="0"/>
              <a:t> = </a:t>
            </a:r>
            <a:r>
              <a:rPr lang="cs-CZ" sz="1800" b="1" i="0" baseline="0" dirty="0"/>
              <a:t>1,83 mld. €)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2.0499694175396217E-2"/>
          <c:y val="4.1830059618813975E-2"/>
        </c:manualLayout>
      </c:layout>
      <c:overlay val="1"/>
    </c:title>
    <c:autoTitleDeleted val="0"/>
    <c:view3D>
      <c:rotX val="30"/>
      <c:rotY val="33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222222222222533E-2"/>
          <c:y val="0.16101776268792248"/>
          <c:w val="0.57139020122484685"/>
          <c:h val="0.83698620241277544"/>
        </c:manualLayout>
      </c:layout>
      <c:pie3DChart>
        <c:varyColors val="1"/>
        <c:ser>
          <c:idx val="0"/>
          <c:order val="0"/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c:spPr>
          <c:explosion val="9"/>
          <c:dLbls>
            <c:spPr>
              <a:ln w="9525"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List1!$A$3:$A$7</c:f>
              <c:strCache>
                <c:ptCount val="5"/>
                <c:pt idx="0">
                  <c:v>1. Počáteční vzdělávání</c:v>
                </c:pt>
                <c:pt idx="1">
                  <c:v>2. Terciární vzdělávání, výzkum a vývoj</c:v>
                </c:pt>
                <c:pt idx="2">
                  <c:v>3. Další vzdělávání</c:v>
                </c:pt>
                <c:pt idx="3">
                  <c:v>4. Systémový rámec celoživotního učení</c:v>
                </c:pt>
                <c:pt idx="4">
                  <c:v>5. Technická pomoc</c:v>
                </c:pt>
              </c:strCache>
            </c:strRef>
          </c:cat>
          <c:val>
            <c:numRef>
              <c:f>List1!$B$3:$B$7</c:f>
              <c:numCache>
                <c:formatCode>0%</c:formatCode>
                <c:ptCount val="5"/>
                <c:pt idx="0">
                  <c:v>0.33484682713348318</c:v>
                </c:pt>
                <c:pt idx="1">
                  <c:v>0.34272428884026551</c:v>
                </c:pt>
                <c:pt idx="2">
                  <c:v>0.15858862144420141</c:v>
                </c:pt>
                <c:pt idx="3">
                  <c:v>0.12423413566739606</c:v>
                </c:pt>
                <c:pt idx="4">
                  <c:v>3.9606126914660852E-2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7-4AE8-9E0C-2D2A14E53F23}"/>
            </c:ext>
          </c:extLst>
        </c:ser>
        <c:ser>
          <c:idx val="1"/>
          <c:order val="1"/>
          <c:tx>
            <c:v>název</c:v>
          </c:tx>
          <c:val>
            <c:numRef>
              <c:f>List1!$A$2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7-4AE8-9E0C-2D2A14E53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390201224851"/>
          <c:y val="0.30666827197059415"/>
          <c:w val="0.34166666666666951"/>
          <c:h val="0.6644513472513186"/>
        </c:manualLayout>
      </c:layout>
      <c:overlay val="0"/>
      <c:txPr>
        <a:bodyPr/>
        <a:lstStyle/>
        <a:p>
          <a:pPr rtl="0">
            <a:defRPr sz="1100" b="1"/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ysClr val="window" lastClr="FFFFFF">
            <a:shade val="30000"/>
            <a:satMod val="115000"/>
          </a:sysClr>
        </a:gs>
        <a:gs pos="50000">
          <a:sysClr val="window" lastClr="FFFFFF">
            <a:shade val="67500"/>
            <a:satMod val="115000"/>
          </a:sysClr>
        </a:gs>
        <a:gs pos="100000">
          <a:sysClr val="window" lastClr="FFFFFF">
            <a:shade val="100000"/>
            <a:satMod val="115000"/>
          </a:sysClr>
        </a:gs>
      </a:gsLst>
      <a:lin ang="2700000" scaled="1"/>
      <a:tileRect/>
    </a:gradFill>
    <a:ln w="9525" cap="flat" cmpd="sng" algn="ctr">
      <a:noFill/>
      <a:prstDash val="solid"/>
    </a:ln>
    <a:effectLst>
      <a:softEdge rad="3175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49FDB7-6532-4CC2-8082-C8B0CDE09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F400C9-54E6-4757-8BDF-361A2D1899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B1BD94E-B2C6-4979-87FB-E2AE48E1EECE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E913EC6-8B49-4AA2-8CDF-46F7CF79D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55AD3F0-3311-4E09-B9F3-F5CDEFF76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2A8CBF-0608-4F04-93A4-CF25A64DE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55619E-C9AE-4553-9104-70BCC8757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7A3E07-5682-4612-B981-5C7B2BBF7A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DCC0624-8D0A-47BE-8FFE-56B9AA04A33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8F4D258-AF1C-4300-8CE3-50BCE2B9FAFB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50C665-DF14-4BAF-9676-656A3E93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160AAD-11F5-4CBB-9515-CF15E24D3568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E6CCDB-58F0-4D34-A4C5-40B92978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940DE2-D1CA-42D6-BD33-C94D9910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1CFC3F-1E79-40F0-8824-A781E8718F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01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26620-C8EB-4945-9FB9-76D2CB55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0A5-1431-4559-85A6-E5DA3B60CBC6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7FEA4-ABFD-41C3-9308-7D4003AE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F968-FDB3-4C39-B83D-329267F6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0AB4-C2BA-4C3D-B710-FA0BABC352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4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FC7D-BE12-411D-BA05-89F8B49C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7A9B-2E2C-4007-A555-E74A3BD6AEF0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3824-995A-43FE-95B6-DB8D594D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EB15D-54A8-497E-9CEF-3F91AA2A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21C3-C9C4-47CF-8BA1-D7ABE3B93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8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AFAE-DE46-4BFC-881D-23E98939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7BE0-2FB1-4891-B447-761565745F6C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391C-44F5-43E1-8BB5-15EF8073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13A6-F6A1-49C4-BB51-FC0F97E2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161B-39D2-40EB-AE19-3DF2FE35BD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589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3689E747-385D-4349-B5BC-520B291CC04D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CAB6FD-2471-4BDC-8D6E-4D40753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68F5-2F22-49FE-94F7-A62E5C128A2B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66BF1-8C3A-407F-BE7B-5712AE27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5C2F53-CF70-44EF-A7FA-3A732967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65D-7938-4548-A4CF-F348CDD3BC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0AE35-1D89-48D7-AB2C-B2193F3D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F39D-43B7-43F3-9515-D6CC60B14D1A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61AE38-5127-4AFC-872A-10295F28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F44C7E-80F0-499B-9F07-E9792CFB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F3A4-98F7-40EC-B459-18039091F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35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8E691B-A4E2-417D-94F2-B4EB863B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4EA9-1958-4BE1-BBAA-D1B4315589CC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9899E-C8D6-475E-9D65-E477B6A7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547DE3-CACB-4A2D-A32F-21D7953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C780-7832-4D1B-B989-34E3048B38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177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5AA0BA-7E57-43A1-9F05-3D2C4FCC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37E6-7655-4F21-B95D-836C40D62AC6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3D6B95-8B88-422D-B67D-E8BC4E5F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50869F-6228-4A16-9740-0B6984E8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D8DC-D8F1-42F6-861C-B50E47B6E0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03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FBF0CD-C0F8-42AB-BC81-B7DD83F9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67E9-BBF4-4D8F-A386-863053A84638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B0BBDF-CD08-43E0-A6D4-4284427A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154A3-971B-4E6A-9E74-6951AEF4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45A1-1B64-4FFB-B302-8667E3FE36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71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0E1C11-C75C-4332-A727-8000B2F4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8096-304B-4F3C-91E1-19DACC98D489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FAFAE-390A-4784-A9B4-1DD7C2F0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3F8D8-D255-4A17-BBFA-F8B0098E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3861-DEDC-4435-BA53-DC3730562A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244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9ADB3B-6A45-41E5-9B4D-9E2689B7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5B92-AD67-4648-932F-C0915E71A8E9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A0B750-7227-485A-9C42-106EAED3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5F0ED-17F5-4CA3-B2CE-25976DF1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4530-6CAD-4B2E-87AF-C424147551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405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ABBB9D-FA82-4ABA-B181-0259EDCF62C3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6A7F74E-BF08-45E1-A33F-0959DE36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1352C9F-6651-4FE2-894B-7371D5747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6F2AA-B1A7-4633-9942-B46EF62E4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316E165-65AB-4940-9A11-46B871E905F1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23873-9941-442D-B7AF-2D181F41A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0C3A-E497-461D-AF7C-5B33E45D6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C9C7B4A-7764-4067-83DE-8648288AFF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mr.cz/cs/microsites/uzemni-dimenze/regionalni-rozvoj/strategie-regionalniho-rozvoje-cr-20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2224EEA3-5B1E-4166-80E6-372A6B490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882650"/>
            <a:ext cx="7475538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/>
              <a:t>Regionální politika a regionální rozvoj v ČR.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DF71C4-A128-403A-84AE-1B961EFB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38" y="6092825"/>
            <a:ext cx="4065587" cy="482600"/>
          </a:xfrm>
        </p:spPr>
        <p:txBody>
          <a:bodyPr rtlCol="0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dirty="0"/>
              <a:t>Regionální geografie ČR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dirty="0"/>
              <a:t>Přednáška č.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CAF73-6FE5-4C8F-92B6-B8D0A874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8A927-8105-45DF-925F-37664263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55931F-A876-4FE3-A5EA-2AA5F7F9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65"/>
            <a:ext cx="9144000" cy="67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14BCD-CE05-4F41-91C4-37B7F0E4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\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BD043-552B-47A8-8618-4101E1DE8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0E80B-1256-4C62-82F6-075AB84C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908872"/>
            <a:ext cx="8388424" cy="59491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4D582E-FDAF-4026-923B-C645ED649E86}"/>
              </a:ext>
            </a:extLst>
          </p:cNvPr>
          <p:cNvSpPr txBox="1"/>
          <p:nvPr/>
        </p:nvSpPr>
        <p:spPr>
          <a:xfrm>
            <a:off x="377788" y="19821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Vymezení metropolí, aglomerací, regionálních center vyššího řádu a hospodářsky a sociálně ohrožených území pro účely SRR 2021–2027</a:t>
            </a:r>
          </a:p>
        </p:txBody>
      </p:sp>
    </p:spTree>
    <p:extLst>
      <p:ext uri="{BB962C8B-B14F-4D97-AF65-F5344CB8AC3E}">
        <p14:creationId xmlns:p14="http://schemas.microsoft.com/office/powerpoint/2010/main" val="236198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9405A70-98F0-4C7F-B175-4A9C57353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Regionální rozvoj v ČR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A2B1C764-67E8-41A1-BF0F-021BA73BE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R. 2000: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Zákon č. 129/2000 Sb., o krajích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Zákon č. 72/2000 Sb., o investičních pobídkách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Regionální rozvoj se zaměřuje na řadu témat: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Rozvoj podnikání</a:t>
            </a:r>
          </a:p>
          <a:p>
            <a:pPr lvl="1" indent="-137160" fontAlgn="auto"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Rozvoj lidských zdrojů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Výzkum a technologický rozvoj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Cestovní ruch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Zlepšování regionální infrastruktury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Rozvoj občanské vybavenosti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Rozvoj služeb sociální péče</a:t>
            </a:r>
          </a:p>
          <a:p>
            <a:pPr lvl="1" indent="-137160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Rozvoj opatření k ochraně ŽP</a:t>
            </a:r>
          </a:p>
          <a:p>
            <a:pPr lvl="1" indent="-137160" fontAlgn="auto">
              <a:defRPr/>
            </a:pPr>
            <a:endParaRPr lang="cs-CZ" altLang="cs-CZ" sz="2200" dirty="0"/>
          </a:p>
          <a:p>
            <a:pPr lvl="1" indent="-137160" fontAlgn="auto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BD69-6AD8-4DBD-87A4-78B99DCA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Megatrendy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A26703-CAB9-416E-8977-755631B7B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14913"/>
            <a:ext cx="5184576" cy="483417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C574A62-B95C-476D-A9B8-DF038081B325}"/>
              </a:ext>
            </a:extLst>
          </p:cNvPr>
          <p:cNvSpPr txBox="1"/>
          <p:nvPr/>
        </p:nvSpPr>
        <p:spPr>
          <a:xfrm>
            <a:off x="7251282" y="6248400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chemeClr val="tx1"/>
                </a:solidFill>
              </a:rPr>
              <a:t>SRR ČR, 2021+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33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96AC8D5-8B77-4031-BECE-F87ECCC1D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r>
              <a:rPr lang="cs-CZ" altLang="cs-CZ"/>
              <a:t>Česká republika a Evropská unie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889B0D5-53FF-4889-ADFA-8A7E02473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Politika hosp. a soc. soudržnosti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C07DB4FA-330F-4513-AB48-913A615D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Uplatňována politika hospodářské, sociální a územní soudržnosti (HSÚS) – snížení rozdílů v rozvoji jednotlivých regionů a nerovností v blahobytu občanů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Snaha EU přispět k rozvoji zaostávajících regionů, k restrukturalizaci průmyslových oblastí, k ekonomické diverzifikaci venkovských oblastí, kde je zemědělství na ústupu, či k revitalizaci městských čtvrtí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Hlavním cílem je vytváření pracovních míst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Jedná se o posílení hospodářské, sociální i územní „soudržnosti“ EU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66C415B7-FCC7-420A-BC75-0AA308817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Předvstupní nástroje EU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45FC52E-5431-4BB0-87E5-E6D6C1B9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57400"/>
            <a:ext cx="8280920" cy="4395936"/>
          </a:xfrm>
        </p:spPr>
        <p:txBody>
          <a:bodyPr rtlCol="0">
            <a:normAutofit fontScale="40000" lnSpcReduction="2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5000" dirty="0">
                <a:solidFill>
                  <a:schemeClr val="tx1"/>
                </a:solidFill>
              </a:rPr>
              <a:t>Určeny pro kandidátské země s cílem napomáhat kandidátským zemím při řešení konkrétních úkolů při zavádění </a:t>
            </a:r>
            <a:r>
              <a:rPr lang="cs-CZ" altLang="cs-CZ" sz="5000" dirty="0" err="1">
                <a:solidFill>
                  <a:schemeClr val="tx1"/>
                </a:solidFill>
              </a:rPr>
              <a:t>acquis</a:t>
            </a:r>
            <a:r>
              <a:rPr lang="cs-CZ" altLang="cs-CZ" sz="5000" dirty="0">
                <a:solidFill>
                  <a:schemeClr val="tx1"/>
                </a:solidFill>
              </a:rPr>
              <a:t> </a:t>
            </a:r>
            <a:r>
              <a:rPr lang="cs-CZ" altLang="cs-CZ" sz="5000" dirty="0" err="1">
                <a:solidFill>
                  <a:schemeClr val="tx1"/>
                </a:solidFill>
              </a:rPr>
              <a:t>communataire</a:t>
            </a:r>
            <a:endParaRPr lang="cs-CZ" altLang="cs-CZ" sz="50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5000" dirty="0">
                <a:solidFill>
                  <a:schemeClr val="tx1"/>
                </a:solidFill>
              </a:rPr>
              <a:t>Činnost těchto nástrojů omezena vstupem do EU (1. 4. 2004),poté pouze doběh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50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5000" b="1" dirty="0" err="1">
                <a:solidFill>
                  <a:schemeClr val="tx1"/>
                </a:solidFill>
              </a:rPr>
              <a:t>Phare</a:t>
            </a:r>
            <a:r>
              <a:rPr lang="cs-CZ" altLang="cs-CZ" sz="5000" b="1" dirty="0">
                <a:solidFill>
                  <a:schemeClr val="tx1"/>
                </a:solidFill>
              </a:rPr>
              <a:t> </a:t>
            </a:r>
            <a:r>
              <a:rPr lang="cs-CZ" altLang="cs-CZ" sz="5000" dirty="0">
                <a:solidFill>
                  <a:schemeClr val="tx1"/>
                </a:solidFill>
              </a:rPr>
              <a:t>- </a:t>
            </a:r>
            <a:r>
              <a:rPr lang="cs-CZ" altLang="cs-CZ" sz="5000" dirty="0" err="1">
                <a:solidFill>
                  <a:schemeClr val="tx1"/>
                </a:solidFill>
              </a:rPr>
              <a:t>spoluufinancování</a:t>
            </a:r>
            <a:r>
              <a:rPr lang="cs-CZ" altLang="cs-CZ" sz="5000" dirty="0">
                <a:solidFill>
                  <a:schemeClr val="tx1"/>
                </a:solidFill>
              </a:rPr>
              <a:t> projektů narovnávajících rozdíly v oblastech technické vybavenosti příhraničních obcí, propagace českých exportérů v zahraničí či studijní </a:t>
            </a:r>
            <a:r>
              <a:rPr lang="cs-CZ" altLang="cs-CZ" sz="5000" u="sng" dirty="0">
                <a:solidFill>
                  <a:schemeClr val="tx1"/>
                </a:solidFill>
              </a:rPr>
              <a:t>pobyty učitelů v zahraničí</a:t>
            </a:r>
            <a:r>
              <a:rPr lang="cs-CZ" altLang="cs-CZ" sz="5000" dirty="0">
                <a:solidFill>
                  <a:schemeClr val="tx1"/>
                </a:solidFill>
              </a:rPr>
              <a:t> (několik typů, např. INTERREG)</a:t>
            </a:r>
          </a:p>
          <a:p>
            <a:r>
              <a:rPr lang="cs-CZ" altLang="cs-CZ" sz="5000" b="1" dirty="0">
                <a:solidFill>
                  <a:schemeClr val="tx1"/>
                </a:solidFill>
              </a:rPr>
              <a:t>ISPA</a:t>
            </a:r>
            <a:r>
              <a:rPr lang="cs-CZ" altLang="cs-CZ" sz="5000" dirty="0">
                <a:solidFill>
                  <a:schemeClr val="tx1"/>
                </a:solidFill>
              </a:rPr>
              <a:t> – financování velkých projektů v oblasti ŽP a dopravy</a:t>
            </a:r>
          </a:p>
          <a:p>
            <a:r>
              <a:rPr lang="cs-CZ" altLang="cs-CZ" sz="5000" dirty="0">
                <a:solidFill>
                  <a:schemeClr val="tx1"/>
                </a:solidFill>
              </a:rPr>
              <a:t> </a:t>
            </a:r>
            <a:r>
              <a:rPr lang="cs-CZ" altLang="cs-CZ" sz="5000" b="1" dirty="0">
                <a:solidFill>
                  <a:schemeClr val="tx1"/>
                </a:solidFill>
              </a:rPr>
              <a:t>SAPARD</a:t>
            </a:r>
            <a:r>
              <a:rPr lang="cs-CZ" altLang="cs-CZ" sz="5000" dirty="0">
                <a:solidFill>
                  <a:schemeClr val="tx1"/>
                </a:solidFill>
              </a:rPr>
              <a:t> – pomoc při řešení úkolů vztahujícím se ke SZP, strukturálním změnám v jednotlivých zemědělských sektorech a na venkově</a:t>
            </a:r>
          </a:p>
          <a:p>
            <a:r>
              <a:rPr lang="cs-CZ" altLang="cs-CZ" sz="5000" b="1" dirty="0" err="1">
                <a:solidFill>
                  <a:schemeClr val="tx1"/>
                </a:solidFill>
              </a:rPr>
              <a:t>Twinningový</a:t>
            </a:r>
            <a:r>
              <a:rPr lang="cs-CZ" altLang="cs-CZ" sz="5000" b="1" dirty="0">
                <a:solidFill>
                  <a:schemeClr val="tx1"/>
                </a:solidFill>
              </a:rPr>
              <a:t> projekt </a:t>
            </a:r>
            <a:r>
              <a:rPr lang="cs-CZ" altLang="cs-CZ" sz="5000" dirty="0">
                <a:solidFill>
                  <a:schemeClr val="tx1"/>
                </a:solidFill>
              </a:rPr>
              <a:t>– asistence institucím ČR během přípravných prací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A66C9B7-4CC1-486A-A2C7-41CFC5AEE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2004–2006: Cíle, fondy 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2D14D17-9435-4A1E-B8FE-FA589E7C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5325"/>
            <a:ext cx="8229600" cy="4560020"/>
          </a:xfrm>
        </p:spPr>
        <p:txBody>
          <a:bodyPr rtlCol="0">
            <a:normAutofit fontScale="925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Cíl 1 – podpora rozvoje zaostávajících regionů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Cíl 2 –Podpora oblastí potýkajících se s restrukturalizací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u="sng" dirty="0">
                <a:solidFill>
                  <a:schemeClr val="tx1"/>
                </a:solidFill>
              </a:rPr>
              <a:t>Cíl 3 – Podpora politiky zaměstnanosti a vzdělání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Evropský fond regionálního rozvoje  </a:t>
            </a:r>
            <a:r>
              <a:rPr lang="cs-CZ" altLang="cs-CZ" sz="2200" dirty="0">
                <a:solidFill>
                  <a:schemeClr val="tx1"/>
                </a:solidFill>
              </a:rPr>
              <a:t>(ERDF, podpora cílů 1, 2)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b="1" u="sng" dirty="0">
                <a:solidFill>
                  <a:schemeClr val="tx1"/>
                </a:solidFill>
              </a:rPr>
              <a:t>Evropský sociální fond </a:t>
            </a:r>
            <a:r>
              <a:rPr lang="cs-CZ" altLang="cs-CZ" sz="2200" dirty="0">
                <a:solidFill>
                  <a:schemeClr val="tx1"/>
                </a:solidFill>
              </a:rPr>
              <a:t>(ESF, cíl 3)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Evropský orientační a záruční fond pro zemědělství </a:t>
            </a:r>
            <a:r>
              <a:rPr lang="cs-CZ" altLang="cs-CZ" sz="2200" dirty="0">
                <a:solidFill>
                  <a:schemeClr val="tx1"/>
                </a:solidFill>
              </a:rPr>
              <a:t>(EAGGF, podpora rozvoje venkova v souladu s cílem 1, od r. 2007 změna na EAFRD)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Finanční nástroj pro podporu rybolovu (FIFG)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b="1" dirty="0">
                <a:solidFill>
                  <a:schemeClr val="tx1"/>
                </a:solidFill>
              </a:rPr>
              <a:t>Fond soudržnosti</a:t>
            </a:r>
            <a:r>
              <a:rPr lang="cs-CZ" altLang="cs-CZ" sz="2200" dirty="0">
                <a:solidFill>
                  <a:schemeClr val="tx1"/>
                </a:solidFill>
              </a:rPr>
              <a:t> – cílem pomáhat nejméně rozvinutým členských státům (v oblasti ŽP a transevropských dopravních sítí)</a:t>
            </a:r>
            <a:endParaRPr lang="cs-CZ" altLang="cs-CZ" sz="2200" b="1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400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D3F17DCE-C322-460B-A3D6-A81B05825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Operační programy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B76DEA43-07B9-4109-9FCE-3FA1B6D0E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249" y="2057400"/>
            <a:ext cx="4174339" cy="4038600"/>
          </a:xfrm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Regionální </a:t>
            </a:r>
            <a:r>
              <a:rPr lang="cs-CZ" altLang="cs-CZ" dirty="0">
                <a:solidFill>
                  <a:schemeClr val="tx1"/>
                </a:solidFill>
              </a:rPr>
              <a:t>(pro NUTS 2, s výjimkou Prahy)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SROP</a:t>
            </a:r>
            <a:endParaRPr lang="cs-CZ" altLang="cs-CZ" b="1" dirty="0">
              <a:solidFill>
                <a:schemeClr val="tx1"/>
              </a:solidFill>
            </a:endParaRP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b="1" dirty="0">
                <a:solidFill>
                  <a:schemeClr val="tx1"/>
                </a:solidFill>
              </a:rPr>
              <a:t>Sektorové: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OP Infrastruktura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OP rozvoj venkova a multifunkční zemědělství</a:t>
            </a:r>
          </a:p>
          <a:p>
            <a:pPr lvl="1"/>
            <a:r>
              <a:rPr lang="cs-CZ" altLang="cs-CZ" b="1" u="sng" dirty="0">
                <a:solidFill>
                  <a:schemeClr val="tx1"/>
                </a:solidFill>
              </a:rPr>
              <a:t>OP rozvoj lidských zdrojů </a:t>
            </a:r>
            <a:r>
              <a:rPr lang="cs-CZ" altLang="cs-CZ" dirty="0">
                <a:solidFill>
                  <a:schemeClr val="tx1"/>
                </a:solidFill>
              </a:rPr>
              <a:t>(v ČR čerpáno 318 mil. EUR za 2004–2006)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OP průmysl a podnikání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60FC62-8778-458E-9133-9D7BCDC8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88" y="1628800"/>
            <a:ext cx="4167163" cy="42845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pa dotace">
            <a:extLst>
              <a:ext uri="{FF2B5EF4-FFF2-40B4-BE49-F238E27FC236}">
                <a16:creationId xmlns:a16="http://schemas.microsoft.com/office/drawing/2014/main" id="{19B183E1-FC86-4961-A390-70AC1DFC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33375"/>
            <a:ext cx="8847137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31A0F3F5-34BA-400A-87B1-A1D81F8C2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7275" cy="947738"/>
          </a:xfrm>
        </p:spPr>
        <p:txBody>
          <a:bodyPr/>
          <a:lstStyle/>
          <a:p>
            <a:r>
              <a:rPr lang="cs-CZ" altLang="cs-CZ"/>
              <a:t>Regionální politika - úvod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4123F1A1-AC62-417C-BD31-D046C1C9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 rtlCol="0">
            <a:normAutofit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Původ v 30. letech 20. stol v Anglii v souvislosti s ekonomickou krizí, po 2. sv. v. – Francii, Itálie (konec 40. let), 50. – 60. léta Německo a další Z evropské země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2 způsoby pojetí:</a:t>
            </a:r>
          </a:p>
          <a:p>
            <a:pPr lvl="1" indent="-137160" fontAlgn="auto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Konvergenční </a:t>
            </a:r>
            <a:r>
              <a:rPr lang="cs-CZ" altLang="cs-CZ" dirty="0">
                <a:solidFill>
                  <a:schemeClr val="tx1"/>
                </a:solidFill>
              </a:rPr>
              <a:t>– přirozenou základní tendencí RR je vyrovnávání rozdílů mezi regiony</a:t>
            </a:r>
          </a:p>
          <a:p>
            <a:pPr lvl="1" indent="-137160" fontAlgn="auto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Divergenční </a:t>
            </a:r>
            <a:r>
              <a:rPr lang="cs-CZ" altLang="cs-CZ" dirty="0">
                <a:solidFill>
                  <a:schemeClr val="tx1"/>
                </a:solidFill>
              </a:rPr>
              <a:t>– v průběhu vývoje dochází spíše k dalšímu zvětšování meziregionálních rozdílů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Cíle RP: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Podpora v oblastech s vysokou dlouhodobou nezaměstnaností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Omezení další expanze přetížených aglomerací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Snížení meziregionálních rozdílů a tím pomoci makroekonomické stabilitě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Zastavení migrace motivované pracovními důvody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Dosažení vyššího tempa růstu, plné využití pracovních sil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Větší rovnoměrnost v rozmístění ekonomických aktivit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Uvedení regionů na samostatnou růstovou dráhu</a:t>
            </a:r>
          </a:p>
          <a:p>
            <a:pPr lvl="1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Udržování/posilování regionální identity a kultury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69F2C549-69DC-4BD3-816C-FA81A5EDF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Programy 2007–2013 (1)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B4D8C43D-A510-4929-BDBD-13C2E12D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Nová architektura politiky soudržnosti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Cíl 1 – </a:t>
            </a:r>
            <a:r>
              <a:rPr lang="cs-CZ" altLang="cs-CZ" b="1" dirty="0">
                <a:solidFill>
                  <a:schemeClr val="tx1"/>
                </a:solidFill>
              </a:rPr>
              <a:t>Konvergence </a:t>
            </a:r>
            <a:r>
              <a:rPr lang="cs-CZ" altLang="cs-CZ" dirty="0">
                <a:solidFill>
                  <a:schemeClr val="tx1"/>
                </a:solidFill>
              </a:rPr>
              <a:t>– podpora růstu a tvorby pracovních míst v nejméně rozvinutých členských zemích a oblastech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Cíl 2 – </a:t>
            </a:r>
            <a:r>
              <a:rPr lang="cs-CZ" altLang="cs-CZ" b="1" dirty="0">
                <a:solidFill>
                  <a:schemeClr val="tx1"/>
                </a:solidFill>
              </a:rPr>
              <a:t>Regionální </a:t>
            </a:r>
            <a:r>
              <a:rPr lang="cs-CZ" altLang="cs-CZ" b="1" u="sng" dirty="0">
                <a:solidFill>
                  <a:schemeClr val="tx1"/>
                </a:solidFill>
              </a:rPr>
              <a:t>konkurenceschopnost</a:t>
            </a:r>
            <a:r>
              <a:rPr lang="cs-CZ" altLang="cs-CZ" b="1" dirty="0">
                <a:solidFill>
                  <a:schemeClr val="tx1"/>
                </a:solidFill>
              </a:rPr>
              <a:t> a zaměstnanost </a:t>
            </a:r>
            <a:r>
              <a:rPr lang="cs-CZ" altLang="cs-CZ" dirty="0">
                <a:solidFill>
                  <a:schemeClr val="tx1"/>
                </a:solidFill>
              </a:rPr>
              <a:t>– podpora ekonomických změn v průmyslových, městských a venkovských oblastech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Cíl 3 – </a:t>
            </a:r>
            <a:r>
              <a:rPr lang="cs-CZ" altLang="cs-CZ" b="1" dirty="0">
                <a:solidFill>
                  <a:schemeClr val="tx1"/>
                </a:solidFill>
              </a:rPr>
              <a:t>Evropská územní spolupráce </a:t>
            </a:r>
            <a:r>
              <a:rPr lang="cs-CZ" altLang="cs-CZ" dirty="0">
                <a:solidFill>
                  <a:schemeClr val="tx1"/>
                </a:solidFill>
              </a:rPr>
              <a:t>– podpora harmonického a vyváženého rozvoje na území EU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Horizontální priority:</a:t>
            </a:r>
          </a:p>
          <a:p>
            <a:pPr lvl="1" indent="-137160" fontAlgn="auto"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Udržitelný rozvoj</a:t>
            </a:r>
          </a:p>
          <a:p>
            <a:pPr lvl="1" indent="-137160" fontAlgn="auto"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Rovné příležitosti</a:t>
            </a:r>
          </a:p>
          <a:p>
            <a:pPr lvl="1" indent="-137160" fontAlgn="auto"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Vyvážený rozvoj regionů</a:t>
            </a:r>
          </a:p>
          <a:p>
            <a:pPr lvl="1" indent="-137160" fontAlgn="auto"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Podpora rozvoje informační společnosti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B11EEAA0-5F79-4528-98FC-049F03CB1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Programy 2007–2013 (2)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77683E88-69C3-4C70-B0FF-3E9750397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08912" cy="4251176"/>
          </a:xfrm>
        </p:spPr>
        <p:txBody>
          <a:bodyPr/>
          <a:lstStyle/>
          <a:p>
            <a:r>
              <a:rPr lang="cs-CZ" altLang="cs-CZ" sz="2400" dirty="0">
                <a:solidFill>
                  <a:schemeClr val="tx1"/>
                </a:solidFill>
              </a:rPr>
              <a:t>Na základ cílů a priorit definovaných v </a:t>
            </a:r>
            <a:r>
              <a:rPr lang="cs-CZ" altLang="cs-CZ" sz="2400" b="1" dirty="0">
                <a:solidFill>
                  <a:schemeClr val="tx1"/>
                </a:solidFill>
              </a:rPr>
              <a:t>Národním rozvojovém plánu ČR pro období 2007–2013 </a:t>
            </a:r>
            <a:r>
              <a:rPr lang="cs-CZ" altLang="cs-CZ" sz="2400" dirty="0">
                <a:solidFill>
                  <a:schemeClr val="tx1"/>
                </a:solidFill>
              </a:rPr>
              <a:t>a </a:t>
            </a:r>
            <a:r>
              <a:rPr lang="cs-CZ" altLang="cs-CZ" sz="2400" b="1" dirty="0">
                <a:solidFill>
                  <a:schemeClr val="tx1"/>
                </a:solidFill>
              </a:rPr>
              <a:t>Národního strategického referenčního rámce </a:t>
            </a:r>
            <a:r>
              <a:rPr lang="cs-CZ" altLang="cs-CZ" sz="2400" dirty="0">
                <a:solidFill>
                  <a:schemeClr val="tx1"/>
                </a:solidFill>
              </a:rPr>
              <a:t>– 24 OP – pro nově koncipované 3 Cíle Politiky HSS EU</a:t>
            </a:r>
          </a:p>
          <a:p>
            <a:endParaRPr lang="cs-CZ" altLang="cs-CZ" sz="2400" dirty="0"/>
          </a:p>
        </p:txBody>
      </p:sp>
      <p:sp>
        <p:nvSpPr>
          <p:cNvPr id="26628" name="Zástupný symbol pro obsah 2">
            <a:extLst>
              <a:ext uri="{FF2B5EF4-FFF2-40B4-BE49-F238E27FC236}">
                <a16:creationId xmlns:a16="http://schemas.microsoft.com/office/drawing/2014/main" id="{F837FA72-55E9-4ED9-A566-03DC40CC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3687763"/>
            <a:ext cx="38989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700" b="1"/>
              <a:t>Regionální operační programy </a:t>
            </a:r>
            <a:r>
              <a:rPr lang="cs-CZ" altLang="cs-CZ" sz="1700"/>
              <a:t>(7):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Jihovýchod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Jihozápad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Moravskoslezsko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Severovýchod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Severozápad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Střední Čechy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/>
              <a:t>ROP NUTS II Střední Morava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altLang="cs-CZ" sz="240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cs-CZ" sz="3200"/>
          </a:p>
        </p:txBody>
      </p:sp>
      <p:sp>
        <p:nvSpPr>
          <p:cNvPr id="26629" name="Zástupný symbol pro obsah 2">
            <a:extLst>
              <a:ext uri="{FF2B5EF4-FFF2-40B4-BE49-F238E27FC236}">
                <a16:creationId xmlns:a16="http://schemas.microsoft.com/office/drawing/2014/main" id="{B798E345-B0C2-4787-A79B-A33FE31B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3357563"/>
            <a:ext cx="5545311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700" dirty="0">
                <a:solidFill>
                  <a:srgbClr val="FF0000"/>
                </a:solidFill>
              </a:rPr>
              <a:t>Pro Cíl „Konvergence“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1700" b="1" dirty="0"/>
              <a:t>Tematické OP</a:t>
            </a:r>
            <a:r>
              <a:rPr lang="cs-CZ" altLang="cs-CZ" sz="1700" dirty="0"/>
              <a:t> (8):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OP Podnikání a inovace (OP PI)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OP Životní prostředí (OP ŽP)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OP Doprava (OP D)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b="1" dirty="0"/>
              <a:t>OP Vzdělávání pro konkurenceschopnost (OP VK)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OP Výzkum a vývoj pro inovace (OP </a:t>
            </a:r>
            <a:r>
              <a:rPr lang="cs-CZ" altLang="cs-CZ" sz="1700" dirty="0" err="1"/>
              <a:t>VaVpI</a:t>
            </a:r>
            <a:r>
              <a:rPr lang="cs-CZ" altLang="cs-CZ" sz="1700" dirty="0"/>
              <a:t>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OP Lidské zdroje a zaměstnanost (OP LZZ)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cs-CZ" sz="1700" dirty="0"/>
              <a:t>Integrovaný operační program (IOP)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4E350-5E96-4D3C-9143-CBE144E7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FF3F59-8C0E-4B36-A0F3-FADF99D42F0F}" type="slidenum">
              <a:rPr lang="en-US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AutoShape 143">
            <a:extLst>
              <a:ext uri="{FF2B5EF4-FFF2-40B4-BE49-F238E27FC236}">
                <a16:creationId xmlns:a16="http://schemas.microsoft.com/office/drawing/2014/main" id="{18CDAE6D-A60D-4EBA-9B1B-E9E40367D4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000" y="1862138"/>
            <a:ext cx="801687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30" name="Rectangle 144">
            <a:extLst>
              <a:ext uri="{FF2B5EF4-FFF2-40B4-BE49-F238E27FC236}">
                <a16:creationId xmlns:a16="http://schemas.microsoft.com/office/drawing/2014/main" id="{BDE798F4-3443-4279-8B69-99498A7B9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" y="1503363"/>
            <a:ext cx="7908925" cy="819150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1100" b="1" dirty="0">
                <a:latin typeface="+mn-lt"/>
                <a:ea typeface="ＭＳ Ｐゴシック" charset="-128"/>
              </a:rPr>
              <a:t>Globální cíl</a:t>
            </a:r>
          </a:p>
          <a:p>
            <a:pPr>
              <a:spcAft>
                <a:spcPts val="600"/>
              </a:spcAft>
              <a:defRPr/>
            </a:pPr>
            <a:r>
              <a:rPr lang="cs-CZ" sz="1100" dirty="0">
                <a:latin typeface="+mn-lt"/>
                <a:ea typeface="ＭＳ Ｐゴシック" charset="-128"/>
              </a:rPr>
              <a:t>Rozvoj vzdělanostní společnosti za účelem posílení konkurenceschopnosti ČR prostřednictvím modernizace systémů počátečního, terciárního a dalšího vzdělávání, jejich propojení do komplexního systému celoživotního učení a zlepšení podmínek ve  výzkumu a vývoji. </a:t>
            </a: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31" name="AutoShape 145">
            <a:extLst>
              <a:ext uri="{FF2B5EF4-FFF2-40B4-BE49-F238E27FC236}">
                <a16:creationId xmlns:a16="http://schemas.microsoft.com/office/drawing/2014/main" id="{2E3771DF-761C-4DC1-A5A6-5C041000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2322513"/>
            <a:ext cx="430213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32" name="AutoShape 146">
            <a:extLst>
              <a:ext uri="{FF2B5EF4-FFF2-40B4-BE49-F238E27FC236}">
                <a16:creationId xmlns:a16="http://schemas.microsoft.com/office/drawing/2014/main" id="{521F448B-9B73-48FF-B5E5-93523FB4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322513"/>
            <a:ext cx="428625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33" name="AutoShape 147">
            <a:extLst>
              <a:ext uri="{FF2B5EF4-FFF2-40B4-BE49-F238E27FC236}">
                <a16:creationId xmlns:a16="http://schemas.microsoft.com/office/drawing/2014/main" id="{E5C1C580-0A64-4ECD-8FE4-3741C869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2322513"/>
            <a:ext cx="430212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34" name="Rectangle 148">
            <a:extLst>
              <a:ext uri="{FF2B5EF4-FFF2-40B4-BE49-F238E27FC236}">
                <a16:creationId xmlns:a16="http://schemas.microsoft.com/office/drawing/2014/main" id="{DE287DEA-0D79-45CF-AB64-BE8B7669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2484438"/>
            <a:ext cx="1717675" cy="1968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Specifický cíl 1</a:t>
            </a:r>
          </a:p>
          <a:p>
            <a:pPr>
              <a:spcAft>
                <a:spcPts val="60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Rozvoj a zkvalitňování počátečního vzdělávání s důrazem na zlepšení klíčových kompetencí absolventů pro zvýšení jejich uplatnitelnosti na trhu práce a zvýšení motivace k dalšímu vzdělávání.  </a:t>
            </a:r>
          </a:p>
          <a:p>
            <a:pPr>
              <a:defRPr/>
            </a:pP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35" name="Rectangle 149">
            <a:extLst>
              <a:ext uri="{FF2B5EF4-FFF2-40B4-BE49-F238E27FC236}">
                <a16:creationId xmlns:a16="http://schemas.microsoft.com/office/drawing/2014/main" id="{919FD60D-2148-49F9-957E-465D06F0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2484438"/>
            <a:ext cx="2146300" cy="19669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algn="ctr">
            <a:noFill/>
            <a:miter lim="800000"/>
            <a:headEnd/>
            <a:tailEnd/>
          </a:ln>
          <a:effectLst>
            <a:softEdge rad="12700"/>
          </a:effectLst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Specifický cíl 2</a:t>
            </a:r>
          </a:p>
          <a:p>
            <a:pPr>
              <a:spcAft>
                <a:spcPts val="60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Inovace v oblasti terciárního vzdělávání směrem k propojení s výzkumnou a vývojovou činností, větší flexibilitě a kreativitě absolventů uplatnitelných ve znalostní ekonomice, zatraktivnění podmínek pro výzkum a vývoj a k vytvoření komplexních a efektivních  nástrojů, které by podporovaly inovační proces jako celek.  </a:t>
            </a:r>
          </a:p>
          <a:p>
            <a:pPr>
              <a:defRPr/>
            </a:pPr>
            <a:endParaRPr lang="cs-CZ" sz="1050" dirty="0">
              <a:latin typeface="+mn-lt"/>
              <a:ea typeface="ＭＳ Ｐゴシック" charset="-128"/>
            </a:endParaRPr>
          </a:p>
        </p:txBody>
      </p:sp>
      <p:sp>
        <p:nvSpPr>
          <p:cNvPr id="36" name="Rectangle 150">
            <a:extLst>
              <a:ext uri="{FF2B5EF4-FFF2-40B4-BE49-F238E27FC236}">
                <a16:creationId xmlns:a16="http://schemas.microsoft.com/office/drawing/2014/main" id="{2279E81C-37DE-4642-A480-5C4E37A2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2484438"/>
            <a:ext cx="1719263" cy="19669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algn="ctr">
            <a:noFill/>
            <a:miter lim="800000"/>
            <a:headEnd/>
            <a:tailEnd/>
          </a:ln>
          <a:effectLst>
            <a:softEdge rad="12700"/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Specifický cíl 3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Posílení adaptability a flexibility lidských zdrojů jako základního faktoru konkurenceschopnosti ekonomiky a udržitelného rozvoje ČR prostřednictvím podpory dalšího vzdělávání jak na straně nabídky, tak poptávky.</a:t>
            </a:r>
          </a:p>
          <a:p>
            <a:pPr>
              <a:defRPr/>
            </a:pP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37" name="AutoShape 151">
            <a:extLst>
              <a:ext uri="{FF2B5EF4-FFF2-40B4-BE49-F238E27FC236}">
                <a16:creationId xmlns:a16="http://schemas.microsoft.com/office/drawing/2014/main" id="{945F47FC-6C60-41F8-9ADF-D2377ED9B960}"/>
              </a:ext>
            </a:extLst>
          </p:cNvPr>
          <p:cNvSpPr>
            <a:spLocks noChangeArrowheads="1"/>
          </p:cNvSpPr>
          <p:nvPr/>
        </p:nvSpPr>
        <p:spPr bwMode="auto">
          <a:xfrm rot="10761563" flipV="1">
            <a:off x="1243013" y="4454525"/>
            <a:ext cx="430212" cy="206375"/>
          </a:xfrm>
          <a:prstGeom prst="downArrow">
            <a:avLst>
              <a:gd name="adj1" fmla="val 50000"/>
              <a:gd name="adj2" fmla="val 24999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38" name="Rectangle 152">
            <a:extLst>
              <a:ext uri="{FF2B5EF4-FFF2-40B4-BE49-F238E27FC236}">
                <a16:creationId xmlns:a16="http://schemas.microsoft.com/office/drawing/2014/main" id="{96A1731B-E51F-4E23-B772-A5C36BB6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4665663"/>
            <a:ext cx="1717675" cy="771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Prioritní osa 1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Počáteční vzdělávání 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(bez hl. města Prahy)</a:t>
            </a:r>
          </a:p>
          <a:p>
            <a:pPr>
              <a:defRPr/>
            </a:pP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39" name="Rectangle 153">
            <a:extLst>
              <a:ext uri="{FF2B5EF4-FFF2-40B4-BE49-F238E27FC236}">
                <a16:creationId xmlns:a16="http://schemas.microsoft.com/office/drawing/2014/main" id="{8156C288-D7D6-41D2-97A2-3F1AC966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4665663"/>
            <a:ext cx="2147887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None/>
              <a:defRPr/>
            </a:pPr>
            <a:r>
              <a:rPr lang="cs-CZ" sz="1050" b="1" dirty="0">
                <a:latin typeface="+mn-lt"/>
                <a:ea typeface="ＭＳ Ｐゴシック" charset="-128"/>
                <a:cs typeface="Lucida Sans Unicode" charset="0"/>
              </a:rPr>
              <a:t>Prioritní osa 2</a:t>
            </a:r>
          </a:p>
          <a:p>
            <a:pPr>
              <a:spcAft>
                <a:spcPts val="0"/>
              </a:spcAft>
              <a:buFont typeface="Wingdings" charset="2"/>
              <a:buNone/>
              <a:defRPr/>
            </a:pPr>
            <a:r>
              <a:rPr lang="cs-CZ" sz="1050" dirty="0">
                <a:latin typeface="+mn-lt"/>
                <a:ea typeface="ＭＳ Ｐゴシック" charset="-128"/>
                <a:cs typeface="Lucida Sans Unicode" charset="0"/>
              </a:rPr>
              <a:t>Terciární vzdělávání, výzkum a vývoj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(bez hl. města Prahy)</a:t>
            </a:r>
          </a:p>
        </p:txBody>
      </p:sp>
      <p:sp>
        <p:nvSpPr>
          <p:cNvPr id="40" name="Rectangle 154">
            <a:extLst>
              <a:ext uri="{FF2B5EF4-FFF2-40B4-BE49-F238E27FC236}">
                <a16:creationId xmlns:a16="http://schemas.microsoft.com/office/drawing/2014/main" id="{B008CE21-1217-48C1-92B5-7D607990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665663"/>
            <a:ext cx="1719263" cy="771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Prioritní osa 3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Další vzdělávání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(bez hl. města Prahy)</a:t>
            </a: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41" name="Rectangle 155">
            <a:extLst>
              <a:ext uri="{FF2B5EF4-FFF2-40B4-BE49-F238E27FC236}">
                <a16:creationId xmlns:a16="http://schemas.microsoft.com/office/drawing/2014/main" id="{65097AD3-46C6-4839-96DD-4CE36157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325" y="4665663"/>
            <a:ext cx="18605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Prioritní osa 4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Systémový rámec celoživotního učení </a:t>
            </a:r>
          </a:p>
          <a:p>
            <a:pPr>
              <a:spcAft>
                <a:spcPts val="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(včetně hl. města Prahy)</a:t>
            </a:r>
          </a:p>
          <a:p>
            <a:pPr>
              <a:defRPr/>
            </a:pPr>
            <a:endParaRPr lang="cs-CZ" dirty="0">
              <a:latin typeface="+mn-lt"/>
              <a:ea typeface="ＭＳ Ｐゴシック" charset="-128"/>
            </a:endParaRPr>
          </a:p>
        </p:txBody>
      </p:sp>
      <p:sp>
        <p:nvSpPr>
          <p:cNvPr id="42" name="AutoShape 156">
            <a:extLst>
              <a:ext uri="{FF2B5EF4-FFF2-40B4-BE49-F238E27FC236}">
                <a16:creationId xmlns:a16="http://schemas.microsoft.com/office/drawing/2014/main" id="{D147AB6A-ADE0-472E-8680-F638A68EF74A}"/>
              </a:ext>
            </a:extLst>
          </p:cNvPr>
          <p:cNvSpPr>
            <a:spLocks noChangeArrowheads="1"/>
          </p:cNvSpPr>
          <p:nvPr/>
        </p:nvSpPr>
        <p:spPr bwMode="auto">
          <a:xfrm rot="10761563" flipV="1">
            <a:off x="7400925" y="4456113"/>
            <a:ext cx="431800" cy="204787"/>
          </a:xfrm>
          <a:prstGeom prst="downArrow">
            <a:avLst>
              <a:gd name="adj1" fmla="val 50000"/>
              <a:gd name="adj2" fmla="val 24998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43" name="AutoShape 157">
            <a:extLst>
              <a:ext uri="{FF2B5EF4-FFF2-40B4-BE49-F238E27FC236}">
                <a16:creationId xmlns:a16="http://schemas.microsoft.com/office/drawing/2014/main" id="{57EB7F57-8C6F-4BF4-8150-A74E2413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2322513"/>
            <a:ext cx="430212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44" name="Rectangle 158">
            <a:extLst>
              <a:ext uri="{FF2B5EF4-FFF2-40B4-BE49-F238E27FC236}">
                <a16:creationId xmlns:a16="http://schemas.microsoft.com/office/drawing/2014/main" id="{73B6A5CB-F99D-4B44-92AD-5197FD5F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2484438"/>
            <a:ext cx="1860550" cy="19732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algn="ctr">
            <a:noFill/>
            <a:miter lim="800000"/>
            <a:headEnd/>
            <a:tailEnd/>
          </a:ln>
          <a:effectLst>
            <a:softEdge rad="12700"/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50" b="1" dirty="0">
                <a:latin typeface="+mn-lt"/>
                <a:ea typeface="ＭＳ Ｐゴシック" charset="-128"/>
              </a:rPr>
              <a:t>Specifický cíl 4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50" dirty="0">
                <a:latin typeface="+mn-lt"/>
                <a:ea typeface="ＭＳ Ｐゴシック" charset="-128"/>
              </a:rPr>
              <a:t>Vytvoření moderního, kvalitního a efektivního systému celoživotního učení prostřednictvím rozvoje systému počátečního, terciárního a dalšího vzdělávání včetně propojení těchto jednotlivých částí systému celoživotního učení. </a:t>
            </a:r>
          </a:p>
        </p:txBody>
      </p:sp>
      <p:sp>
        <p:nvSpPr>
          <p:cNvPr id="45" name="AutoShape 159">
            <a:extLst>
              <a:ext uri="{FF2B5EF4-FFF2-40B4-BE49-F238E27FC236}">
                <a16:creationId xmlns:a16="http://schemas.microsoft.com/office/drawing/2014/main" id="{22204979-9B79-4C6B-9E5B-C7A3E7AAB05E}"/>
              </a:ext>
            </a:extLst>
          </p:cNvPr>
          <p:cNvSpPr>
            <a:spLocks noChangeArrowheads="1"/>
          </p:cNvSpPr>
          <p:nvPr/>
        </p:nvSpPr>
        <p:spPr bwMode="auto">
          <a:xfrm rot="10761563" flipV="1">
            <a:off x="5535613" y="4460875"/>
            <a:ext cx="428625" cy="201613"/>
          </a:xfrm>
          <a:prstGeom prst="downArrow">
            <a:avLst>
              <a:gd name="adj1" fmla="val 50000"/>
              <a:gd name="adj2" fmla="val 24998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46" name="AutoShape 160">
            <a:extLst>
              <a:ext uri="{FF2B5EF4-FFF2-40B4-BE49-F238E27FC236}">
                <a16:creationId xmlns:a16="http://schemas.microsoft.com/office/drawing/2014/main" id="{76327DCF-8A85-47B0-8647-8767C2E2A993}"/>
              </a:ext>
            </a:extLst>
          </p:cNvPr>
          <p:cNvSpPr>
            <a:spLocks noChangeArrowheads="1"/>
          </p:cNvSpPr>
          <p:nvPr/>
        </p:nvSpPr>
        <p:spPr bwMode="auto">
          <a:xfrm rot="10761563" flipV="1">
            <a:off x="3394075" y="4460875"/>
            <a:ext cx="428625" cy="200025"/>
          </a:xfrm>
          <a:prstGeom prst="downArrow">
            <a:avLst>
              <a:gd name="adj1" fmla="val 50000"/>
              <a:gd name="adj2" fmla="val 2499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cs-CZ">
              <a:latin typeface="+mn-lt"/>
              <a:ea typeface="ＭＳ Ｐゴシック" charset="-128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446124F-CF1C-47DC-A8C9-02D86E5A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049338"/>
            <a:ext cx="6378575" cy="46037"/>
          </a:xfrm>
        </p:spPr>
        <p:txBody>
          <a:bodyPr anchor="t"/>
          <a:lstStyle/>
          <a:p>
            <a:pPr eaLnBrk="1" hangingPunct="1">
              <a:defRPr/>
            </a:pPr>
            <a:r>
              <a:rPr lang="cs-CZ" sz="2400" dirty="0">
                <a:solidFill>
                  <a:srgbClr val="FF9933"/>
                </a:solidFill>
                <a:latin typeface="Helvetica CE" charset="-18"/>
              </a:rPr>
              <a:t>Cíle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E" charset="-18"/>
              </a:rPr>
              <a:t>programu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E" charset="-18"/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352A694C-D06F-483F-A072-B66B4144C0BE}"/>
              </a:ext>
            </a:extLst>
          </p:cNvPr>
          <p:cNvSpPr txBox="1">
            <a:spLocks/>
          </p:cNvSpPr>
          <p:nvPr/>
        </p:nvSpPr>
        <p:spPr bwMode="auto">
          <a:xfrm>
            <a:off x="812799" y="66676"/>
            <a:ext cx="74072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dirty="0"/>
              <a:t>OP VK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5" grpId="0" build="allAtOnce" animBg="1"/>
      <p:bldP spid="36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 animBg="1"/>
      <p:bldP spid="44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10">
            <a:extLst>
              <a:ext uri="{FF2B5EF4-FFF2-40B4-BE49-F238E27FC236}">
                <a16:creationId xmlns:a16="http://schemas.microsoft.com/office/drawing/2014/main" id="{3C33D710-5F6C-475C-AAF3-5F2A541A2AC1}"/>
              </a:ext>
            </a:extLst>
          </p:cNvPr>
          <p:cNvGraphicFramePr>
            <a:graphicFrameLocks/>
          </p:cNvGraphicFramePr>
          <p:nvPr/>
        </p:nvGraphicFramePr>
        <p:xfrm>
          <a:off x="1330325" y="1816100"/>
          <a:ext cx="6457950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68D17C28-B0C2-4666-8645-C724DE05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7275" cy="1355725"/>
          </a:xfrm>
        </p:spPr>
        <p:txBody>
          <a:bodyPr/>
          <a:lstStyle/>
          <a:p>
            <a:r>
              <a:rPr lang="cs-CZ" dirty="0"/>
              <a:t>OP VK</a:t>
            </a:r>
          </a:p>
        </p:txBody>
      </p:sp>
    </p:spTree>
    <p:extLst>
      <p:ext uri="{BB962C8B-B14F-4D97-AF65-F5344CB8AC3E}">
        <p14:creationId xmlns:p14="http://schemas.microsoft.com/office/powerpoint/2010/main" val="88393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8C73E99E-9BCF-49A1-B6FA-53ACEC3B4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cs-CZ" altLang="cs-CZ" dirty="0"/>
              <a:t>2014–2020: OP VVV 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F5720354-60EF-4795-AFC2-8480492E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4900"/>
            <a:ext cx="73723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28972-9B01-4BDC-9848-734EFED6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VVV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2F33E-A6A1-4847-AE3B-767C654B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Oblasti intervencí OP VVV proto zahrnují:</a:t>
            </a: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a) Podporu rovnosti a kvality ve vzdělávání</a:t>
            </a:r>
            <a:endParaRPr lang="cs-CZ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b) Rozvoj lepších kompetencí pro trh práce</a:t>
            </a:r>
            <a:endParaRPr lang="cs-CZ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c) Posílení kapacit pro kvalitní výzkum a jeho přínos pro společnost</a:t>
            </a:r>
            <a:endParaRPr lang="cs-CZ" b="0" i="0" dirty="0">
              <a:solidFill>
                <a:srgbClr val="333333"/>
              </a:solidFill>
              <a:effectLst/>
              <a:latin typeface="Titillium Web"/>
            </a:endParaRPr>
          </a:p>
          <a:p>
            <a:endParaRPr lang="cs-CZ" dirty="0"/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Věcné prioritní osy OP VVV</a:t>
            </a: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PO1:</a:t>
            </a:r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 </a:t>
            </a:r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Posilování kapacit pro kvalitní výzkum (EFRR)</a:t>
            </a:r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 </a:t>
            </a: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PO2:</a:t>
            </a:r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 </a:t>
            </a:r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Rozvoj vysokých škol a lidských zdrojů pro výzkum a vývoj (EFRR/ESF)</a:t>
            </a:r>
            <a:endParaRPr lang="cs-CZ" dirty="0">
              <a:solidFill>
                <a:srgbClr val="333333"/>
              </a:solidFill>
              <a:latin typeface="Titillium Web"/>
            </a:endParaRPr>
          </a:p>
          <a:p>
            <a:pPr lvl="1"/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PO3:</a:t>
            </a:r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 </a:t>
            </a:r>
            <a:r>
              <a:rPr lang="cs-CZ" b="1" i="0" dirty="0">
                <a:solidFill>
                  <a:srgbClr val="333333"/>
                </a:solidFill>
                <a:effectLst/>
                <a:latin typeface="Titillium Web"/>
              </a:rPr>
              <a:t>Rovný přístup ke kvalitnímu předškolnímu, primárnímu a sekundárnímu vzdělávání (ESF)</a:t>
            </a:r>
            <a:r>
              <a:rPr lang="cs-CZ" b="0" i="0" dirty="0">
                <a:solidFill>
                  <a:srgbClr val="333333"/>
                </a:solidFill>
                <a:effectLst/>
                <a:latin typeface="Titillium Web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31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8E03C-320C-472B-84D5-28813D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BF613-B008-43AB-96BE-1C365A23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6D237B-7369-48E9-BD38-BC7CE88D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372"/>
            <a:ext cx="9144000" cy="50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EC128-6FFC-4D7E-969F-55637B63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3E4E7-08E0-4401-A221-0EFFD456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494112-B2C1-425A-BAEE-2AE2938A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352"/>
            <a:ext cx="9144000" cy="62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3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07572-C4C0-49AD-88C6-2D9AE7DC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12709-B9A0-465E-9258-D715ACE0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DDACB1-2642-4E6D-9DDA-3D8A5833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94" y="0"/>
            <a:ext cx="6651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083F8-F179-4D46-ADDD-C1035B4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E5FAA-34D2-4639-BCDB-0513615C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379493-FE7D-47DE-B268-213D2B8D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700087"/>
            <a:ext cx="5276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7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251C6EB-BEDA-472B-8AE0-3E646086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regionální politiky v ČR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88726F1B-8629-4C47-A9FD-44470F77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Po r. 1989 věnována RP malá pozornost (řešení jiných problémů)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V červnu 1992 – schváleny  </a:t>
            </a:r>
            <a:r>
              <a:rPr lang="cs-CZ" altLang="cs-CZ" sz="2300" b="1" dirty="0">
                <a:solidFill>
                  <a:schemeClr val="tx1"/>
                </a:solidFill>
              </a:rPr>
              <a:t>Zásady regionálního rozvoje</a:t>
            </a:r>
            <a:r>
              <a:rPr lang="cs-CZ" altLang="cs-CZ" sz="2300" dirty="0">
                <a:solidFill>
                  <a:schemeClr val="tx1"/>
                </a:solidFill>
              </a:rPr>
              <a:t>, v r. 1998 – nové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Jinak do r. 1996 RP na okraji zájmu, omezena jen na podporu SMP prostřednictvím lepšího přístupu k úvěrům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Od r. 1996:	</a:t>
            </a:r>
          </a:p>
          <a:p>
            <a:pPr lvl="1" indent="-137160" fontAlgn="auto"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Postupná aktivizace RP – díky možnému vstupu do EU (vnější faktor)</a:t>
            </a:r>
          </a:p>
          <a:p>
            <a:pPr lvl="1" indent="-137160" fontAlgn="auto"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Nárůst meziregionálních rozdílů v SE rozvoji (Ostravsko, Ústecko…) – vnitřní faktor</a:t>
            </a:r>
          </a:p>
          <a:p>
            <a:pPr lvl="1" indent="-137160" fontAlgn="auto"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Vznik </a:t>
            </a:r>
            <a:r>
              <a:rPr lang="cs-CZ" altLang="cs-CZ" sz="2300" b="1" dirty="0">
                <a:solidFill>
                  <a:schemeClr val="tx1"/>
                </a:solidFill>
              </a:rPr>
              <a:t>Ministerstva pro místní rozvoj </a:t>
            </a:r>
            <a:r>
              <a:rPr lang="cs-CZ" altLang="cs-CZ" sz="2300" dirty="0">
                <a:solidFill>
                  <a:schemeClr val="tx1"/>
                </a:solidFill>
              </a:rPr>
              <a:t>+ posílení regionálních odborů na okresních úřadech</a:t>
            </a:r>
          </a:p>
          <a:p>
            <a:pPr lvl="1" indent="-137160" fontAlgn="auto"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lvl="1" indent="-137160" fontAlgn="auto">
              <a:defRPr/>
            </a:pPr>
            <a:endParaRPr lang="cs-CZ" altLang="cs-CZ" sz="1600" dirty="0"/>
          </a:p>
          <a:p>
            <a:pPr lvl="1" indent="-137160" fontAlgn="auto">
              <a:defRPr/>
            </a:pPr>
            <a:endParaRPr lang="cs-CZ" altLang="cs-CZ" sz="1600" dirty="0"/>
          </a:p>
          <a:p>
            <a:pPr lvl="1" indent="-137160" fontAlgn="auto">
              <a:defRPr/>
            </a:pPr>
            <a:endParaRPr lang="cs-CZ" altLang="cs-CZ" sz="1600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400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2E7E-D918-4AD4-8B43-B17E288E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JAK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DE871-EB2A-487B-A7B7-271BBE801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F913B7-A1FA-4308-8600-D4BB942D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057400"/>
            <a:ext cx="68484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EB60BE9-390C-4F1B-9C12-4E78AFC19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35975" cy="803275"/>
          </a:xfrm>
        </p:spPr>
        <p:txBody>
          <a:bodyPr/>
          <a:lstStyle/>
          <a:p>
            <a:r>
              <a:rPr lang="cs-CZ" altLang="cs-CZ" sz="3200"/>
              <a:t>Regionální rozvoj v ČR – zákon 248/2000 Sb.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B864C848-2906-463A-B2C0-E3064534F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362950" cy="4824412"/>
          </a:xfrm>
        </p:spPr>
        <p:txBody>
          <a:bodyPr/>
          <a:lstStyle/>
          <a:p>
            <a:r>
              <a:rPr lang="cs-CZ" altLang="cs-CZ" sz="1900" dirty="0">
                <a:solidFill>
                  <a:schemeClr val="tx1"/>
                </a:solidFill>
              </a:rPr>
              <a:t>R. 22. 6. 2000 schválen </a:t>
            </a:r>
            <a:r>
              <a:rPr lang="cs-CZ" altLang="cs-CZ" sz="1900" b="1" dirty="0">
                <a:solidFill>
                  <a:schemeClr val="tx1"/>
                </a:solidFill>
              </a:rPr>
              <a:t>zákon č. 248/2000 Sb., o podpoře regionálního rozvoje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altLang="cs-CZ" sz="1900" dirty="0">
                <a:solidFill>
                  <a:schemeClr val="tx1"/>
                </a:solidFill>
              </a:rPr>
              <a:t>Stanovil podmínky pro poskytování podpory </a:t>
            </a:r>
            <a:r>
              <a:rPr lang="cs-CZ" altLang="cs-CZ" sz="1900" dirty="0" err="1">
                <a:solidFill>
                  <a:schemeClr val="tx1"/>
                </a:solidFill>
              </a:rPr>
              <a:t>reg</a:t>
            </a:r>
            <a:r>
              <a:rPr lang="cs-CZ" altLang="cs-CZ" sz="1900" dirty="0">
                <a:solidFill>
                  <a:schemeClr val="tx1"/>
                </a:solidFill>
              </a:rPr>
              <a:t>. rozvoji s cílem vyváženého rozvoje státu nebo územního obvodu kraje a stanovil působnost správních úřadů, krajů a obcí, vytvořil podmínky pro koordinaci  realizaci hospodářské a sociální soudržnosti</a:t>
            </a:r>
          </a:p>
          <a:p>
            <a:r>
              <a:rPr lang="cs-CZ" altLang="cs-CZ" sz="1900" b="1" dirty="0">
                <a:solidFill>
                  <a:schemeClr val="tx1"/>
                </a:solidFill>
              </a:rPr>
              <a:t>Region</a:t>
            </a:r>
            <a:r>
              <a:rPr lang="cs-CZ" altLang="cs-CZ" sz="1900" dirty="0">
                <a:solidFill>
                  <a:schemeClr val="tx1"/>
                </a:solidFill>
              </a:rPr>
              <a:t> – územní celek, který je vymezen pomocí administrativních hranic krajů, okresů, obcí nebo sdružení obcí, jejichž rozvoj je podporován pomocí zákona 248/2000</a:t>
            </a:r>
          </a:p>
          <a:p>
            <a:r>
              <a:rPr lang="cs-CZ" altLang="cs-CZ" sz="1900" b="1" dirty="0">
                <a:solidFill>
                  <a:schemeClr val="tx1"/>
                </a:solidFill>
              </a:rPr>
              <a:t>Strategie regionálního rozvoje </a:t>
            </a:r>
            <a:r>
              <a:rPr lang="cs-CZ" altLang="cs-CZ" sz="1900" dirty="0">
                <a:solidFill>
                  <a:schemeClr val="tx1"/>
                </a:solidFill>
              </a:rPr>
              <a:t>– střednědobý dokument na období 3–7 let, který formuluje přístup státu k podpoře </a:t>
            </a:r>
            <a:r>
              <a:rPr lang="cs-CZ" altLang="cs-CZ" sz="1900" dirty="0" err="1">
                <a:solidFill>
                  <a:schemeClr val="tx1"/>
                </a:solidFill>
              </a:rPr>
              <a:t>reg</a:t>
            </a:r>
            <a:r>
              <a:rPr lang="cs-CZ" altLang="cs-CZ" sz="1900" dirty="0">
                <a:solidFill>
                  <a:schemeClr val="tx1"/>
                </a:solidFill>
              </a:rPr>
              <a:t>. rozvoje, poskytuje potřebná východiska a stanovuje rozvojové cíle a zásady pro vypracování regionálních programů rozvoje	</a:t>
            </a:r>
          </a:p>
          <a:p>
            <a:pPr lvl="1"/>
            <a:r>
              <a:rPr lang="cs-CZ" altLang="cs-CZ" sz="1900" dirty="0">
                <a:solidFill>
                  <a:schemeClr val="tx1"/>
                </a:solidFill>
              </a:rPr>
              <a:t>Strategie regionálního rozvoje České republiky platná pro období 2007–2013</a:t>
            </a:r>
          </a:p>
          <a:p>
            <a:pPr lvl="1"/>
            <a:r>
              <a:rPr lang="cs-CZ" altLang="cs-CZ" sz="1900" dirty="0">
                <a:solidFill>
                  <a:schemeClr val="tx1"/>
                </a:solidFill>
              </a:rPr>
              <a:t>Strategie regionálního rozvoje České republiky na období 2014–2020</a:t>
            </a:r>
          </a:p>
          <a:p>
            <a:pPr lvl="1"/>
            <a:r>
              <a:rPr lang="cs-CZ" altLang="cs-CZ" sz="1900" u="sng" dirty="0">
                <a:solidFill>
                  <a:schemeClr val="tx1"/>
                </a:solidFill>
              </a:rPr>
              <a:t>Strategie regionálního rozvoje České republiky na období 2021+ (</a:t>
            </a:r>
            <a:r>
              <a:rPr lang="cs-CZ" altLang="cs-CZ" sz="1900" u="sng" dirty="0">
                <a:solidFill>
                  <a:schemeClr val="tx1"/>
                </a:solidFill>
                <a:hlinkClick r:id="rId2"/>
              </a:rPr>
              <a:t>https://mmr.cz/cs/</a:t>
            </a:r>
            <a:r>
              <a:rPr lang="cs-CZ" altLang="cs-CZ" sz="1900" u="sng" dirty="0" err="1">
                <a:solidFill>
                  <a:schemeClr val="tx1"/>
                </a:solidFill>
                <a:hlinkClick r:id="rId2"/>
              </a:rPr>
              <a:t>microsites</a:t>
            </a:r>
            <a:r>
              <a:rPr lang="cs-CZ" altLang="cs-CZ" sz="1900" u="sng" dirty="0">
                <a:solidFill>
                  <a:schemeClr val="tx1"/>
                </a:solidFill>
                <a:hlinkClick r:id="rId2"/>
              </a:rPr>
              <a:t>/uzemni-dimenze/</a:t>
            </a:r>
            <a:r>
              <a:rPr lang="cs-CZ" altLang="cs-CZ" sz="1900" u="sng" dirty="0" err="1">
                <a:solidFill>
                  <a:schemeClr val="tx1"/>
                </a:solidFill>
                <a:hlinkClick r:id="rId2"/>
              </a:rPr>
              <a:t>regionalni</a:t>
            </a:r>
            <a:r>
              <a:rPr lang="cs-CZ" altLang="cs-CZ" sz="1900" u="sng" dirty="0">
                <a:solidFill>
                  <a:schemeClr val="tx1"/>
                </a:solidFill>
                <a:hlinkClick r:id="rId2"/>
              </a:rPr>
              <a:t>-rozvoj/strategie-regionalniho-rozvoje-cr-2021</a:t>
            </a:r>
            <a:r>
              <a:rPr lang="cs-CZ" altLang="cs-CZ" sz="1900" u="sng" dirty="0">
                <a:solidFill>
                  <a:schemeClr val="tx1"/>
                </a:solidFill>
              </a:rPr>
              <a:t>) </a:t>
            </a:r>
          </a:p>
          <a:p>
            <a:pPr lvl="1"/>
            <a:endParaRPr lang="cs-CZ" altLang="cs-CZ" sz="1900" u="sng" dirty="0">
              <a:solidFill>
                <a:schemeClr val="tx1"/>
              </a:solidFill>
            </a:endParaRPr>
          </a:p>
          <a:p>
            <a:pPr lvl="1"/>
            <a:endParaRPr lang="cs-CZ" altLang="cs-CZ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FC2478C-DA45-4245-BD0C-DAA55256D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Regionální rozvoj v ČR 2007–2013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6AEC82A3-FB04-4CE8-8D85-34A2836CE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tx1"/>
                </a:solidFill>
              </a:rPr>
              <a:t>MMR navrhlo vymezit státem podporované regiony (od r. 2006)</a:t>
            </a:r>
          </a:p>
          <a:p>
            <a:r>
              <a:rPr lang="cs-CZ" altLang="cs-CZ">
                <a:solidFill>
                  <a:schemeClr val="tx1"/>
                </a:solidFill>
              </a:rPr>
              <a:t>Od r. 2010 vymezení:</a:t>
            </a:r>
          </a:p>
          <a:p>
            <a:pPr lvl="1"/>
            <a:r>
              <a:rPr lang="cs-CZ" altLang="cs-CZ" b="1">
                <a:solidFill>
                  <a:schemeClr val="tx1"/>
                </a:solidFill>
              </a:rPr>
              <a:t>Regiony s vysoce nadprůměrnou nezaměstnaností</a:t>
            </a:r>
          </a:p>
          <a:p>
            <a:pPr lvl="1"/>
            <a:r>
              <a:rPr lang="cs-CZ" altLang="cs-CZ" b="1">
                <a:solidFill>
                  <a:schemeClr val="tx1"/>
                </a:solidFill>
              </a:rPr>
              <a:t>Strukturálně postižené regiony	</a:t>
            </a:r>
          </a:p>
          <a:p>
            <a:pPr lvl="1"/>
            <a:r>
              <a:rPr lang="cs-CZ" altLang="cs-CZ" b="1">
                <a:solidFill>
                  <a:schemeClr val="tx1"/>
                </a:solidFill>
              </a:rPr>
              <a:t>Hospodářsky slabé regiony</a:t>
            </a:r>
          </a:p>
          <a:p>
            <a:pPr lvl="1"/>
            <a:endParaRPr lang="cs-CZ" altLang="cs-CZ">
              <a:solidFill>
                <a:schemeClr val="tx1"/>
              </a:solidFill>
            </a:endParaRPr>
          </a:p>
          <a:p>
            <a:r>
              <a:rPr lang="cs-CZ" altLang="cs-CZ">
                <a:solidFill>
                  <a:schemeClr val="tx1"/>
                </a:solidFill>
              </a:rPr>
              <a:t>Svoje území mohou podporovat i kraje a obce ze svých prostředků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6B50D67-EA55-4201-8D2A-20999BD4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0793" r="9045" b="15379"/>
          <a:stretch>
            <a:fillRect/>
          </a:stretch>
        </p:blipFill>
        <p:spPr bwMode="auto">
          <a:xfrm>
            <a:off x="250825" y="404813"/>
            <a:ext cx="86915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2">
            <a:extLst>
              <a:ext uri="{FF2B5EF4-FFF2-40B4-BE49-F238E27FC236}">
                <a16:creationId xmlns:a16="http://schemas.microsoft.com/office/drawing/2014/main" id="{C1492F68-B0AD-438B-AAF3-24318A53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62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(z r.2006)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3" descr="01b regiony se soustredenou podprou statu 2010.jpg">
            <a:extLst>
              <a:ext uri="{FF2B5EF4-FFF2-40B4-BE49-F238E27FC236}">
                <a16:creationId xmlns:a16="http://schemas.microsoft.com/office/drawing/2014/main" id="{241324BE-A6C0-4EBB-8464-E11CB54C32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8639175" cy="6111875"/>
          </a:xfrm>
        </p:spPr>
      </p:pic>
      <p:sp>
        <p:nvSpPr>
          <p:cNvPr id="11267" name="Obdélník 4">
            <a:extLst>
              <a:ext uri="{FF2B5EF4-FFF2-40B4-BE49-F238E27FC236}">
                <a16:creationId xmlns:a16="http://schemas.microsoft.com/office/drawing/2014/main" id="{B2EC34E2-B41B-4D51-94FE-9031B876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746125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(r. 2010)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DEAE2007-114D-417F-89CF-9888BE5E7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Regionální rozvoj v ČR 2014–2020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E9C45C4C-4A9B-466B-BDFF-695771928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435975" cy="4210050"/>
          </a:xfrm>
        </p:spPr>
        <p:txBody>
          <a:bodyPr rtlCol="0">
            <a:normAutofit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Od r. 2014 vymezení v SRR: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lvl="1" indent="-137160" fontAlgn="auto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HOSPODÁŘSKY PROBLÉMOVÉ REGIONY </a:t>
            </a:r>
          </a:p>
          <a:p>
            <a:pPr lvl="1" indent="-137160" fontAlgn="auto">
              <a:buFont typeface="Arial" panose="020B0604020202020204" pitchFamily="34" charset="0"/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	(nadprůměrná míra nezaměstnanosti, nízká životní úroveň, nízký stupeň ekonomické výkonnosti, nízký průměrný příjmem obyvatel a nepříznivý demografický vývoj)</a:t>
            </a:r>
          </a:p>
          <a:p>
            <a:pPr lvl="1" indent="-137160" fontAlgn="auto">
              <a:buFont typeface="Arial" panose="020B0604020202020204" pitchFamily="34" charset="0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lvl="1" indent="-137160" fontAlgn="auto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OSTATNÍ REGIONY </a:t>
            </a:r>
          </a:p>
          <a:p>
            <a:pPr marL="548640" lvl="2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Sociálně znevýhodněné oblasti </a:t>
            </a:r>
          </a:p>
          <a:p>
            <a:pPr marL="548640" lvl="2" indent="-137160" fontAlgn="auto">
              <a:buFont typeface="Arial" panose="020B0604020202020204" pitchFamily="34" charset="0"/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	</a:t>
            </a:r>
            <a:r>
              <a:rPr lang="cs-CZ" altLang="cs-CZ" sz="1800" dirty="0">
                <a:solidFill>
                  <a:schemeClr val="tx1"/>
                </a:solidFill>
              </a:rPr>
              <a:t>(dlouhodobá nezaměstnanost, výskyt sociálně vyloučených lokalit a lokalit ohrožených sociálním vyloučením. Potenciální sociálním napětí a s vyšší výskyt sociálně-patologických jevů (drogy, lichva, gamblerství).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marL="548640" lvl="2" indent="-137160" fontAlgn="auto">
              <a:defRPr/>
            </a:pPr>
            <a:r>
              <a:rPr lang="cs-CZ" altLang="cs-CZ" dirty="0">
                <a:solidFill>
                  <a:schemeClr val="tx1"/>
                </a:solidFill>
              </a:rPr>
              <a:t>Současné a bývalé vojenské újezdy</a:t>
            </a:r>
          </a:p>
          <a:p>
            <a:pPr marL="548640" lvl="2" indent="-137160" fontAlgn="auto"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	</a:t>
            </a:r>
            <a:r>
              <a:rPr lang="cs-CZ" altLang="cs-CZ" sz="1800" dirty="0">
                <a:solidFill>
                  <a:schemeClr val="tx1"/>
                </a:solidFill>
              </a:rPr>
              <a:t>(bývalé: Ralsko, Dobrá Voda a Mladá, současné: Březina, Brdy, Boletice, Libavá, Hradiště)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13C3BF2-22A4-4135-8006-C9FE56DBB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748712" cy="1143000"/>
          </a:xfrm>
        </p:spPr>
        <p:txBody>
          <a:bodyPr/>
          <a:lstStyle/>
          <a:p>
            <a:r>
              <a:rPr lang="cs-CZ" altLang="cs-CZ" sz="3200"/>
              <a:t>Hospodářsky problémové regiony (ORP, r. 2014)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F14C1A87-2240-4DFB-B68D-88A7E6FC0A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77EEE5C-9EE2-4931-AED7-4E018158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511</TotalTime>
  <Words>1563</Words>
  <Application>Microsoft Office PowerPoint</Application>
  <PresentationFormat>Předvádění na obrazovce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Helvetica CE</vt:lpstr>
      <vt:lpstr>Titillium Web</vt:lpstr>
      <vt:lpstr>Wingdings</vt:lpstr>
      <vt:lpstr>Základ</vt:lpstr>
      <vt:lpstr>Regionální politika a regionální rozvoj v ČR.</vt:lpstr>
      <vt:lpstr>Regionální politika - úvod</vt:lpstr>
      <vt:lpstr>Vývoj regionální politiky v ČR</vt:lpstr>
      <vt:lpstr>Regionální rozvoj v ČR – zákon 248/2000 Sb.</vt:lpstr>
      <vt:lpstr>Regionální rozvoj v ČR 2007–2013</vt:lpstr>
      <vt:lpstr>Prezentace aplikace PowerPoint</vt:lpstr>
      <vt:lpstr>Prezentace aplikace PowerPoint</vt:lpstr>
      <vt:lpstr>Regionální rozvoj v ČR 2014–2020</vt:lpstr>
      <vt:lpstr>Hospodářsky problémové regiony (ORP, r. 2014)</vt:lpstr>
      <vt:lpstr>Prezentace aplikace PowerPoint</vt:lpstr>
      <vt:lpstr>\</vt:lpstr>
      <vt:lpstr>Regionální rozvoj v ČR</vt:lpstr>
      <vt:lpstr>Megatrendy</vt:lpstr>
      <vt:lpstr>Česká republika a Evropská unie</vt:lpstr>
      <vt:lpstr>Politika hosp. a soc. soudržnosti</vt:lpstr>
      <vt:lpstr>Předvstupní nástroje EU</vt:lpstr>
      <vt:lpstr>2004–2006: Cíle, fondy </vt:lpstr>
      <vt:lpstr>Operační programy</vt:lpstr>
      <vt:lpstr>Prezentace aplikace PowerPoint</vt:lpstr>
      <vt:lpstr>Programy 2007–2013 (1)</vt:lpstr>
      <vt:lpstr>Programy 2007–2013 (2)</vt:lpstr>
      <vt:lpstr>Cíle programu</vt:lpstr>
      <vt:lpstr>OP VK</vt:lpstr>
      <vt:lpstr>2014–2020: OP VVV </vt:lpstr>
      <vt:lpstr>OP VVV</vt:lpstr>
      <vt:lpstr>Prezentace aplikace PowerPoint</vt:lpstr>
      <vt:lpstr>Prezentace aplikace PowerPoint</vt:lpstr>
      <vt:lpstr>Prezentace aplikace PowerPoint</vt:lpstr>
      <vt:lpstr>Prezentace aplikace PowerPoint</vt:lpstr>
      <vt:lpstr>OP JAK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geografické charakteristiky a administrativní členění ČR.</dc:title>
  <dc:creator>.</dc:creator>
  <cp:lastModifiedBy>Hana Svobodová</cp:lastModifiedBy>
  <cp:revision>63</cp:revision>
  <dcterms:created xsi:type="dcterms:W3CDTF">2011-01-22T12:57:02Z</dcterms:created>
  <dcterms:modified xsi:type="dcterms:W3CDTF">2022-04-03T09:05:46Z</dcterms:modified>
</cp:coreProperties>
</file>