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7" r:id="rId2"/>
    <p:sldId id="270" r:id="rId3"/>
    <p:sldId id="295" r:id="rId4"/>
    <p:sldId id="301" r:id="rId5"/>
    <p:sldId id="287" r:id="rId6"/>
    <p:sldId id="294" r:id="rId7"/>
    <p:sldId id="286" r:id="rId8"/>
    <p:sldId id="288" r:id="rId9"/>
    <p:sldId id="308" r:id="rId10"/>
    <p:sldId id="303" r:id="rId11"/>
    <p:sldId id="304" r:id="rId12"/>
    <p:sldId id="307" r:id="rId13"/>
    <p:sldId id="305" r:id="rId14"/>
    <p:sldId id="306" r:id="rId15"/>
    <p:sldId id="311" r:id="rId16"/>
    <p:sldId id="312" r:id="rId17"/>
    <p:sldId id="297" r:id="rId18"/>
    <p:sldId id="298" r:id="rId19"/>
    <p:sldId id="299" r:id="rId20"/>
    <p:sldId id="300" r:id="rId21"/>
    <p:sldId id="272" r:id="rId22"/>
    <p:sldId id="296" r:id="rId23"/>
    <p:sldId id="273" r:id="rId24"/>
    <p:sldId id="291" r:id="rId25"/>
    <p:sldId id="292" r:id="rId26"/>
    <p:sldId id="293" r:id="rId27"/>
    <p:sldId id="271" r:id="rId28"/>
    <p:sldId id="276" r:id="rId29"/>
    <p:sldId id="331" r:id="rId30"/>
    <p:sldId id="330" r:id="rId31"/>
    <p:sldId id="332" r:id="rId32"/>
    <p:sldId id="333" r:id="rId33"/>
    <p:sldId id="334" r:id="rId34"/>
    <p:sldId id="314" r:id="rId35"/>
    <p:sldId id="323" r:id="rId36"/>
    <p:sldId id="325" r:id="rId37"/>
    <p:sldId id="326" r:id="rId38"/>
    <p:sldId id="315" r:id="rId39"/>
    <p:sldId id="316" r:id="rId40"/>
    <p:sldId id="327" r:id="rId41"/>
    <p:sldId id="317" r:id="rId42"/>
    <p:sldId id="318" r:id="rId43"/>
    <p:sldId id="328" r:id="rId44"/>
    <p:sldId id="335" r:id="rId45"/>
    <p:sldId id="320" r:id="rId46"/>
    <p:sldId id="321" r:id="rId47"/>
    <p:sldId id="322" r:id="rId48"/>
    <p:sldId id="337" r:id="rId49"/>
    <p:sldId id="343" r:id="rId50"/>
    <p:sldId id="344" r:id="rId51"/>
    <p:sldId id="352" r:id="rId52"/>
    <p:sldId id="353" r:id="rId53"/>
    <p:sldId id="354" r:id="rId54"/>
    <p:sldId id="359" r:id="rId55"/>
    <p:sldId id="368" r:id="rId56"/>
    <p:sldId id="360" r:id="rId57"/>
    <p:sldId id="362" r:id="rId58"/>
    <p:sldId id="363" r:id="rId59"/>
    <p:sldId id="364" r:id="rId60"/>
    <p:sldId id="365" r:id="rId61"/>
    <p:sldId id="366" r:id="rId62"/>
    <p:sldId id="367" r:id="rId63"/>
    <p:sldId id="336" r:id="rId64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3529" autoAdjust="0"/>
  </p:normalViewPr>
  <p:slideViewPr>
    <p:cSldViewPr snapToGrid="0">
      <p:cViewPr varScale="1">
        <p:scale>
          <a:sx n="85" d="100"/>
          <a:sy n="85" d="100"/>
        </p:scale>
        <p:origin x="586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2" d="100"/>
          <a:sy n="72" d="100"/>
        </p:scale>
        <p:origin x="41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8247553-8DA1-482A-A752-CE3F9B4FDAAD}" type="datetime1">
              <a:rPr lang="sk-SK" smtClean="0"/>
              <a:t>5. 5. 2022</a:t>
            </a:fld>
            <a:endParaRPr lang="sk-SK" dirty="0"/>
          </a:p>
        </p:txBody>
      </p:sp>
      <p:sp>
        <p:nvSpPr>
          <p:cNvPr id="4" name="Zástupný objekt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10A632-96CF-4A91-BB15-6BA12019A307}" type="datetime1">
              <a:rPr lang="sk-SK" noProof="0" smtClean="0"/>
              <a:t>5. 5. 2022</a:t>
            </a:fld>
            <a:endParaRPr lang="sk-SK" noProof="0" dirty="0"/>
          </a:p>
        </p:txBody>
      </p:sp>
      <p:sp>
        <p:nvSpPr>
          <p:cNvPr id="4" name="Zástupný objekt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/>
              <a:t>Kliknutím upravíte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k-SK" sz="1200" i="1" dirty="0">
                <a:latin typeface="Arial" pitchFamily="34" charset="0"/>
                <a:cs typeface="Arial" pitchFamily="34" charset="0"/>
              </a:rPr>
              <a:t>Ak chcete zmeniť obrázok na tejto snímke, vyberte obrázok a odstráňte ho. Potom kliknutím na ikonu Obrázky v zástupnom objekte vložte vlastný obrázok.</a:t>
            </a:r>
          </a:p>
          <a:p>
            <a:pPr rtl="0"/>
            <a:endParaRPr lang="sk-SK" dirty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sk-SK" smtClean="0"/>
              <a:t>28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50719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sk-SK" smtClean="0"/>
              <a:t>31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12427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sk-SK" smtClean="0"/>
              <a:t>32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2900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sk-SK" smtClean="0"/>
              <a:t>33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88510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sk-SK" smtClean="0"/>
              <a:t>34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0023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sk-SK" smtClean="0"/>
              <a:t>38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2154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sk-SK" smtClean="0"/>
              <a:t>39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12043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sk-SK" smtClean="0"/>
              <a:t>41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90349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sk-SK" smtClean="0"/>
              <a:t>42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18270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sk-SK" smtClean="0"/>
              <a:t>45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7445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sk-SK" smtClean="0"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124272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sk-SK" smtClean="0"/>
              <a:t>46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1006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sk-SK" smtClean="0"/>
              <a:t>47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16347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sk-SK" smtClean="0"/>
              <a:t>49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8071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sk-SK" smtClean="0"/>
              <a:t>54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2154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sk-SK" smtClean="0"/>
              <a:t>55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53023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sk-SK" smtClean="0"/>
              <a:t>56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90349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sk-SK" smtClean="0"/>
              <a:t>57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80693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sk-SK" smtClean="0"/>
              <a:t>58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761646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Zástupný symbol pro obrázek snímku 1">
            <a:extLst>
              <a:ext uri="{FF2B5EF4-FFF2-40B4-BE49-F238E27FC236}">
                <a16:creationId xmlns:a16="http://schemas.microsoft.com/office/drawing/2014/main" id="{AB030E1A-5526-4161-98C7-7C0FE0E885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Zástupný symbol pro poznámky 2">
            <a:extLst>
              <a:ext uri="{FF2B5EF4-FFF2-40B4-BE49-F238E27FC236}">
                <a16:creationId xmlns:a16="http://schemas.microsoft.com/office/drawing/2014/main" id="{0DFD8B5C-BA03-4DEA-931C-8FA5C026F5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13668" name="Zástupný symbol pro číslo snímku 3">
            <a:extLst>
              <a:ext uri="{FF2B5EF4-FFF2-40B4-BE49-F238E27FC236}">
                <a16:creationId xmlns:a16="http://schemas.microsoft.com/office/drawing/2014/main" id="{56C6051F-1FDC-4823-80B2-177F5B8E1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3E1E96-BD45-42B6-A7A0-A3A4670F28B6}" type="slidenum">
              <a:rPr lang="cs-CZ" altLang="cs-CZ"/>
              <a:pPr>
                <a:spcBef>
                  <a:spcPct val="0"/>
                </a:spcBef>
              </a:pPr>
              <a:t>59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Zástupný symbol pro obrázek snímku 1">
            <a:extLst>
              <a:ext uri="{FF2B5EF4-FFF2-40B4-BE49-F238E27FC236}">
                <a16:creationId xmlns:a16="http://schemas.microsoft.com/office/drawing/2014/main" id="{D3784A4D-50E4-4811-9F76-6CFE8395F5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Zástupný symbol pro poznámky 2">
            <a:extLst>
              <a:ext uri="{FF2B5EF4-FFF2-40B4-BE49-F238E27FC236}">
                <a16:creationId xmlns:a16="http://schemas.microsoft.com/office/drawing/2014/main" id="{7AF543A7-675E-4F8B-8832-56DE30413A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15716" name="Zástupný symbol pro číslo snímku 3">
            <a:extLst>
              <a:ext uri="{FF2B5EF4-FFF2-40B4-BE49-F238E27FC236}">
                <a16:creationId xmlns:a16="http://schemas.microsoft.com/office/drawing/2014/main" id="{7A712C75-5956-4B6F-9CEC-3B49761050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C6609E-813A-4BDE-B3B7-04A1AAAEC665}" type="slidenum">
              <a:rPr lang="cs-CZ" altLang="cs-CZ"/>
              <a:pPr>
                <a:spcBef>
                  <a:spcPct val="0"/>
                </a:spcBef>
              </a:pPr>
              <a:t>60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sk-SK" smtClean="0"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29004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>
            <a:extLst>
              <a:ext uri="{FF2B5EF4-FFF2-40B4-BE49-F238E27FC236}">
                <a16:creationId xmlns:a16="http://schemas.microsoft.com/office/drawing/2014/main" id="{4E1D3213-181B-4548-8310-A7E9598F82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Zástupný symbol pro poznámky 2">
            <a:extLst>
              <a:ext uri="{FF2B5EF4-FFF2-40B4-BE49-F238E27FC236}">
                <a16:creationId xmlns:a16="http://schemas.microsoft.com/office/drawing/2014/main" id="{4ACC670B-C2A5-44BE-A074-03AC273DC0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17764" name="Zástupný symbol pro číslo snímku 3">
            <a:extLst>
              <a:ext uri="{FF2B5EF4-FFF2-40B4-BE49-F238E27FC236}">
                <a16:creationId xmlns:a16="http://schemas.microsoft.com/office/drawing/2014/main" id="{85ECAE81-93B7-41D1-BAED-9D480A1356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93D598-8D52-4348-A168-9D242F562B55}" type="slidenum">
              <a:rPr lang="cs-CZ" altLang="cs-CZ"/>
              <a:pPr>
                <a:spcBef>
                  <a:spcPct val="0"/>
                </a:spcBef>
              </a:pPr>
              <a:t>61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Zástupný symbol pro obrázek snímku 1">
            <a:extLst>
              <a:ext uri="{FF2B5EF4-FFF2-40B4-BE49-F238E27FC236}">
                <a16:creationId xmlns:a16="http://schemas.microsoft.com/office/drawing/2014/main" id="{ECD07DD3-6729-4073-86FF-AD1EC6B738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Zástupný symbol pro poznámky 2">
            <a:extLst>
              <a:ext uri="{FF2B5EF4-FFF2-40B4-BE49-F238E27FC236}">
                <a16:creationId xmlns:a16="http://schemas.microsoft.com/office/drawing/2014/main" id="{62B2DE55-AF3F-4A5B-9CBD-6803AFEDA4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19812" name="Zástupný symbol pro číslo snímku 3">
            <a:extLst>
              <a:ext uri="{FF2B5EF4-FFF2-40B4-BE49-F238E27FC236}">
                <a16:creationId xmlns:a16="http://schemas.microsoft.com/office/drawing/2014/main" id="{DCC4C296-001E-4AE4-9ADE-40308B9A21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580F1-656F-4B9A-9604-76D5E3AAF375}" type="slidenum">
              <a:rPr lang="cs-CZ" altLang="cs-CZ"/>
              <a:pPr>
                <a:spcBef>
                  <a:spcPct val="0"/>
                </a:spcBef>
              </a:pPr>
              <a:t>62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sk-SK" smtClean="0"/>
              <a:t>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54841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sk-SK" smtClean="0"/>
              <a:t>23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50457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sk-SK" smtClean="0"/>
              <a:t>24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2830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sk-SK" smtClean="0"/>
              <a:t>25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0172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sk-SK" smtClean="0"/>
              <a:t>26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45811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sk-SK" smtClean="0"/>
              <a:t>27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9336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ý tvar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sk-SK" sz="1800" noProof="0" dirty="0"/>
          </a:p>
        </p:txBody>
      </p:sp>
      <p:sp>
        <p:nvSpPr>
          <p:cNvPr id="7" name="Voľný tvar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sk-SK" sz="1800" noProof="0" dirty="0"/>
          </a:p>
        </p:txBody>
      </p:sp>
      <p:sp>
        <p:nvSpPr>
          <p:cNvPr id="8" name="Voľný tvar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sk-SK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/>
              <a:t>Kliknutím upravte štýl predlohy podnadpisu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obrázka 2" descr="Prázdny zástupný objekt na pridanie obrázka. Kliknite na zástupný objekt a vyberte obrázok, ktorý chcete pridať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9A29AC-9DCD-4215-9E6F-30664510D732}" type="datetime1">
              <a:rPr lang="sk-SK" noProof="0" smtClean="0"/>
              <a:t>5. 5. 2022</a:t>
            </a:fld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va obrázky s popis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0" name="Obdĺžnik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1" name="Obdĺžnik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0" dirty="0"/>
          </a:p>
        </p:txBody>
      </p:sp>
      <p:sp>
        <p:nvSpPr>
          <p:cNvPr id="12" name="Obdĺžnik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obrázka 2" descr="Prázdny zástupný objekt na pridanie obrázka. Kliknite na zástupný objekt a vyberte obrázok, ktorý chcete pridať.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8" name="Zástupný objekt obrázka 2" descr="Prázdny zástupný objekt na pridanie obrázka. Kliknite na zástupný objekt a vyberte obrázok, ktorý chcete pridať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13" name="Zástupný objekt textu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372505-0093-498F-A740-9C0E8299972D}" type="datetime1">
              <a:rPr lang="sk-SK" noProof="0" smtClean="0"/>
              <a:t>5. 5. 2022</a:t>
            </a:fld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0C5D08-BCAB-4ED3-9CF5-85E3640CAB64}" type="datetime1">
              <a:rPr lang="sk-SK" noProof="0" smtClean="0"/>
              <a:t>5. 5. 2022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 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8" name="Obdĺžnik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9" name="Obdĺžnik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/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439573-16EB-43B4-8374-941E8E4357DD}" type="datetime1">
              <a:rPr lang="sk-SK" noProof="0" smtClean="0"/>
              <a:t>5. 5. 2022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6D61B7-7C2B-45C3-8822-E7741CA62419}" type="datetime1">
              <a:rPr lang="sk-SK" noProof="0" smtClean="0"/>
              <a:t>5. 5. 2022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á snímka s 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sz="1800" noProof="0" dirty="0"/>
          </a:p>
        </p:txBody>
      </p:sp>
      <p:sp>
        <p:nvSpPr>
          <p:cNvPr id="11" name="Voľný tvar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sk-SK" sz="1800" noProof="0" dirty="0"/>
          </a:p>
        </p:txBody>
      </p:sp>
      <p:sp>
        <p:nvSpPr>
          <p:cNvPr id="12" name="Voľný tvar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sk-SK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15" name="Zástupný objekt obrázka 14" descr="Prázdny zástupný objekt na pridanie obrázka. Kliknite na zástupný objekt a vyberte obrázok, ktorý chcete pridať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/>
              <a:t>Kliknutím upravte štýl predlohy podnadpisu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sz="1800" noProof="0" dirty="0"/>
          </a:p>
        </p:txBody>
      </p:sp>
      <p:sp>
        <p:nvSpPr>
          <p:cNvPr id="8" name="Voľný tvar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sk-SK" sz="1800" noProof="0" dirty="0"/>
          </a:p>
        </p:txBody>
      </p:sp>
      <p:sp>
        <p:nvSpPr>
          <p:cNvPr id="9" name="Voľný tvar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sk-SK" sz="1800" noProof="0" dirty="0"/>
          </a:p>
        </p:txBody>
      </p:sp>
      <p:sp>
        <p:nvSpPr>
          <p:cNvPr id="10" name="Voľný tvar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sk-SK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/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/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DE21C1-3DE6-40A8-973E-BD15D0274EF2}" type="datetime1">
              <a:rPr lang="sk-SK" noProof="0" smtClean="0"/>
              <a:t>5. 5. 2022</a:t>
            </a:fld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/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/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8" name="Zástupný objekt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7" name="Zástupný objekt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DBFAA3-C6FB-4AB1-88FD-D64152B7C639}" type="datetime1">
              <a:rPr lang="sk-SK" noProof="0" smtClean="0"/>
              <a:t>5. 5. 2022</a:t>
            </a:fld>
            <a:endParaRPr lang="sk-SK" noProof="0" dirty="0"/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4" name="Zástupný objekt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3" name="Zástupný objekt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276CDE-F424-451A-8C6E-37BB12198FE8}" type="datetime1">
              <a:rPr lang="sk-SK" noProof="0" smtClean="0"/>
              <a:t>5. 5. 2022</a:t>
            </a:fld>
            <a:endParaRPr lang="sk-SK" noProof="0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2" name="Zástupný objekt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BD9633-1179-4FF3-9CE6-6BAB8F7F619C}" type="datetime1">
              <a:rPr lang="sk-SK" noProof="0" smtClean="0"/>
              <a:t>5. 5. 2022</a:t>
            </a:fld>
            <a:endParaRPr lang="sk-SK" noProof="0" dirty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A4F54C-E4F4-4B32-8709-832832C7DBA1}" type="datetime1">
              <a:rPr lang="sk-SK" noProof="0" smtClean="0"/>
              <a:t>5. 5. 2022</a:t>
            </a:fld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8" name="Obdĺžnik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9" name="Obdĺžnik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0" dirty="0"/>
              <a:t>Kliknutím upravíte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C694559-5D59-4DE9-BD93-297F1FF61189}" type="datetime1">
              <a:rPr lang="sk-SK" noProof="0" smtClean="0"/>
              <a:t>5. 5. 2022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7F8E3F6-DE14-48B2-B2BC-6FABA9630FB8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tourism.cz/cs-CZ" TargetMode="External"/><Relationship Id="rId7" Type="http://schemas.openxmlformats.org/officeDocument/2006/relationships/hyperlink" Target="https://www.e-unwto.org/doi/book/10.18111/9789284422456" TargetMode="External"/><Relationship Id="rId2" Type="http://schemas.openxmlformats.org/officeDocument/2006/relationships/hyperlink" Target="https://mmr.cz/cs/uvo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urdata.cz/wp-content/uploads/2021/07/NTC2020-revize.pdf" TargetMode="External"/><Relationship Id="rId5" Type="http://schemas.openxmlformats.org/officeDocument/2006/relationships/hyperlink" Target="https://www.mkcr.cz/" TargetMode="External"/><Relationship Id="rId4" Type="http://schemas.openxmlformats.org/officeDocument/2006/relationships/hyperlink" Target="https://www.kudyznudy.cz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Image:Geoffrey_Chaucer_-_Illustration_from_Cassell%27s_History_of_England_-_Century_Edition_-_published_circa_1902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k-SK" b="1" dirty="0"/>
              <a:t>ZeC016 Ekonomická geografie - CR</a:t>
            </a:r>
          </a:p>
        </p:txBody>
      </p:sp>
      <p:pic>
        <p:nvPicPr>
          <p:cNvPr id="5" name="Zástupný objekt obrázka 4" descr="Ulica v meste s efektom rozostrenia pohybu.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KGE, PED MUNI, 2022</a:t>
            </a:r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B4E218-F4E3-42B4-A36F-CFE187AB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Cestovní ruch v moderním pojetí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3DD94F-84BC-42C4-84E4-624D33DD3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altLang="cs-CZ" sz="2200" b="1" dirty="0"/>
              <a:t>Podmínky pro vznik:</a:t>
            </a:r>
          </a:p>
          <a:p>
            <a:pPr lvl="1"/>
            <a:r>
              <a:rPr lang="cs-CZ" altLang="cs-CZ" sz="2200" dirty="0"/>
              <a:t>Dostupnost dopravy pro široké masy obyvatelstva</a:t>
            </a:r>
          </a:p>
          <a:p>
            <a:pPr lvl="1"/>
            <a:r>
              <a:rPr lang="cs-CZ" altLang="cs-CZ" sz="2200" dirty="0"/>
              <a:t>Introdukce nových typů hromadné dopravy a rozvoj dopravních sítí</a:t>
            </a:r>
          </a:p>
          <a:p>
            <a:pPr lvl="1"/>
            <a:r>
              <a:rPr lang="cs-CZ" altLang="cs-CZ" sz="2200" dirty="0"/>
              <a:t>Vznik kategorie volného času v souvislosti se změnou motivací obyvatelstva</a:t>
            </a:r>
          </a:p>
          <a:p>
            <a:pPr lvl="1"/>
            <a:r>
              <a:rPr lang="cs-CZ" altLang="cs-CZ" sz="2200" dirty="0"/>
              <a:t>Vznik nového podnikatelského sektoru</a:t>
            </a:r>
          </a:p>
          <a:p>
            <a:pPr lvl="1"/>
            <a:endParaRPr lang="cs-CZ" altLang="cs-CZ" sz="2200" dirty="0"/>
          </a:p>
          <a:p>
            <a:r>
              <a:rPr lang="cs-CZ" altLang="cs-CZ" sz="2200" dirty="0"/>
              <a:t>Uvedené podmínky byly naplněny především v souvislosti s průmyslovou revolucí a modernizačními procesy s ní spojenými</a:t>
            </a:r>
          </a:p>
          <a:p>
            <a:pPr lvl="1"/>
            <a:r>
              <a:rPr lang="cs-CZ" altLang="cs-CZ" sz="2200" dirty="0"/>
              <a:t>Rozvoj výrobních vztahů zapříčinil zkracování pracovní doby</a:t>
            </a:r>
          </a:p>
          <a:p>
            <a:pPr lvl="1"/>
            <a:r>
              <a:rPr lang="cs-CZ" altLang="cs-CZ" sz="2200" dirty="0"/>
              <a:t>Byly uspokojeny základní životní potřeby tudíž mohly být saturovány i některé další z hlediska čistého přežití méně důležité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9612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DE7D7E-4FCA-4F50-8B19-9128FC0E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dirty="0"/>
              <a:t>Cestovní ruch ve 20. století a dnes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DE4AA5D-2995-493B-B30F-6104AB80A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Po obou světových válkách vždy skokově vzrostl význam cestovního ruchu v životě obyvatel i ve světové ekonomice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Jeho hlavním úkolem je regenerovat fyzické i duševní síly, které jsou vyčerpány v souvislosti s negativními vlivy ekonomické činnosti: urbanizační procesy (koncentrace obyvatelstva), poškození životního prostředí, odtržení lidí od přírody apod.)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Cestovní ruch se stal masovým jevem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Cestovní ruch je dnes v rámci celé planety nejrychleji se rozvíjejícím ekonomickým odvětvím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4738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0546E504-0EC3-4300-B661-A8C077135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75037" cy="685800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6E53493C-8F75-496C-8A4C-36EDF886FB3A}"/>
              </a:ext>
            </a:extLst>
          </p:cNvPr>
          <p:cNvSpPr txBox="1"/>
          <p:nvPr/>
        </p:nvSpPr>
        <p:spPr>
          <a:xfrm>
            <a:off x="8821271" y="6332675"/>
            <a:ext cx="1974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k-SK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(UNWTO, 2018:3)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0E65168B-86FB-4E24-8EC0-14F86494B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576" y="0"/>
            <a:ext cx="5430008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4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51D4C5-6ACE-4BB6-9EDD-8386CC44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>
            <a:normAutofit/>
          </a:bodyPr>
          <a:lstStyle/>
          <a:p>
            <a:r>
              <a:rPr lang="cs-CZ" altLang="cs-CZ" sz="4000" b="1" dirty="0"/>
              <a:t>Cestovní ruch ve 20. století a dnes</a:t>
            </a:r>
            <a:endParaRPr lang="sk-SK" sz="40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8397AD1-0971-41E6-94AA-33231F0DB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011" y="1647825"/>
            <a:ext cx="6245136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903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A79C9E-1F0D-4362-9F4B-B6087A79C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dirty="0"/>
              <a:t>Cestovní ruch ve 20. století a dnes</a:t>
            </a:r>
            <a:endParaRPr lang="sk-SK" sz="40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E82A62F-6F9B-486C-826B-85E4ADD2A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565" y="1369520"/>
            <a:ext cx="8220660" cy="5128571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E60D6E85-0791-449A-9737-D112BAF02D3C}"/>
              </a:ext>
            </a:extLst>
          </p:cNvPr>
          <p:cNvSpPr txBox="1"/>
          <p:nvPr/>
        </p:nvSpPr>
        <p:spPr>
          <a:xfrm>
            <a:off x="1580565" y="6511898"/>
            <a:ext cx="8468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https://www.statista.com/statistics/1099933/travel-and-tourism-share-of-gdp/</a:t>
            </a:r>
          </a:p>
        </p:txBody>
      </p:sp>
    </p:spTree>
    <p:extLst>
      <p:ext uri="{BB962C8B-B14F-4D97-AF65-F5344CB8AC3E}">
        <p14:creationId xmlns:p14="http://schemas.microsoft.com/office/powerpoint/2010/main" val="326594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49F0621-FEB5-4F8F-9AE4-354D86FC8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>
            <a:normAutofit/>
          </a:bodyPr>
          <a:lstStyle/>
          <a:p>
            <a:r>
              <a:rPr lang="cs-CZ" sz="4000" b="1" dirty="0"/>
              <a:t>Motivace v cestovním ruchu </a:t>
            </a:r>
            <a:endParaRPr lang="en-US" sz="4000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24F2FD9-77E2-4E2C-B144-48B5C38B8635}"/>
              </a:ext>
            </a:extLst>
          </p:cNvPr>
          <p:cNvSpPr txBox="1"/>
          <p:nvPr/>
        </p:nvSpPr>
        <p:spPr>
          <a:xfrm>
            <a:off x="1295400" y="1857375"/>
            <a:ext cx="5105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900" b="1" dirty="0"/>
              <a:t>Fyziologické potřeby </a:t>
            </a:r>
            <a:r>
              <a:rPr lang="cs-CZ" sz="1900" dirty="0"/>
              <a:t>– odpočinek, uvolnění, zotavení jako hlavní důvod pro výběr dovolenky a tak účasti na cestovním ruchu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900" b="1" dirty="0"/>
              <a:t>Bezpečí – </a:t>
            </a:r>
            <a:r>
              <a:rPr lang="cs-CZ" sz="1900" dirty="0"/>
              <a:t>výběr bezpečné destinace (terorizmus anebo vysoká kriminalita působí jako překážka cestovného ruchu)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900" b="1" dirty="0"/>
              <a:t>Vztahy</a:t>
            </a:r>
            <a:r>
              <a:rPr lang="cs-CZ" sz="1900" dirty="0"/>
              <a:t> – příležitost rozvoje vztahů s rodinou a přáteli, připadne možnost navázání nových známostí a přátelství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900" b="1" dirty="0"/>
              <a:t>Úcta</a:t>
            </a:r>
            <a:r>
              <a:rPr lang="cs-CZ" sz="1900" dirty="0"/>
              <a:t> – různé zážitky z cestovaní můžou posilovat naši sebedůvěru, plnit potřeby uznaní, poznávaní a porozumění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900" b="1" dirty="0"/>
              <a:t>Seberealizace</a:t>
            </a:r>
            <a:r>
              <a:rPr lang="cs-CZ" sz="1900" dirty="0"/>
              <a:t> – rozvoj osobnosti (Holden, 2005)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314299D-1DE0-4AE3-8EC6-6B49B7805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0" y="2244090"/>
            <a:ext cx="4572000" cy="3360419"/>
          </a:xfrm>
          <a:prstGeom prst="rect">
            <a:avLst/>
          </a:prstGeom>
          <a:noFill/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FCD8AC8C-EAC1-4C5F-A279-B0AC667C1FD8}"/>
              </a:ext>
            </a:extLst>
          </p:cNvPr>
          <p:cNvSpPr txBox="1"/>
          <p:nvPr/>
        </p:nvSpPr>
        <p:spPr>
          <a:xfrm>
            <a:off x="6953250" y="5604509"/>
            <a:ext cx="3257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Maslowova</a:t>
            </a:r>
            <a:r>
              <a:rPr lang="cs-CZ" dirty="0"/>
              <a:t> hierarchie potřeb</a:t>
            </a:r>
          </a:p>
        </p:txBody>
      </p:sp>
    </p:spTree>
    <p:extLst>
      <p:ext uri="{BB962C8B-B14F-4D97-AF65-F5344CB8AC3E}">
        <p14:creationId xmlns:p14="http://schemas.microsoft.com/office/powerpoint/2010/main" val="38156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C62D81-1157-48A0-BE52-0B1A04F34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Motivace v cestovním ruchu </a:t>
            </a:r>
            <a:endParaRPr lang="sk-SK" sz="4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D7AC4D4-F883-4A78-A927-B3E1B4C42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případě cestovního ruchu tvoří motivaci kombinace vnějších a vnitřních faktorů, vedoucích k realizovaní cestovaní u účastníka cestovného ruchu</a:t>
            </a:r>
          </a:p>
          <a:p>
            <a:r>
              <a:rPr lang="cs-CZ" dirty="0"/>
              <a:t>Dělení motivačních faktorů (Pham, 2006)</a:t>
            </a:r>
          </a:p>
          <a:p>
            <a:pPr lvl="1"/>
            <a:r>
              <a:rPr lang="cs-CZ" dirty="0"/>
              <a:t>Fyzické – relaxace, klima, sport a zdraví </a:t>
            </a:r>
          </a:p>
          <a:p>
            <a:pPr lvl="1"/>
            <a:r>
              <a:rPr lang="cs-CZ" dirty="0"/>
              <a:t>Emocionální – nostalgie, estetika, milostný vztah, fantazie</a:t>
            </a:r>
          </a:p>
          <a:p>
            <a:pPr lvl="1"/>
            <a:r>
              <a:rPr lang="cs-CZ" dirty="0"/>
              <a:t>Kulturní – gastronomie, prohlídky památek, poznávaní historie</a:t>
            </a:r>
          </a:p>
          <a:p>
            <a:pPr lvl="1"/>
            <a:r>
              <a:rPr lang="cs-CZ" dirty="0"/>
              <a:t>Osobní – návštěva známých anebo příbuzných</a:t>
            </a:r>
          </a:p>
          <a:p>
            <a:pPr lvl="1"/>
            <a:r>
              <a:rPr lang="cs-CZ" dirty="0"/>
              <a:t>Osobní rozvoj – učení se cizích jazyků</a:t>
            </a:r>
          </a:p>
        </p:txBody>
      </p:sp>
    </p:spTree>
    <p:extLst>
      <p:ext uri="{BB962C8B-B14F-4D97-AF65-F5344CB8AC3E}">
        <p14:creationId xmlns:p14="http://schemas.microsoft.com/office/powerpoint/2010/main" val="313426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B6956E-0481-4118-8DB9-A432F868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Důvody a způsoby cestovaní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7727575-1947-4CF9-9BE0-7C269B15E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08" y="1512707"/>
            <a:ext cx="11174384" cy="52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5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A8C2E-5BFA-48BE-A295-6D5802FE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Nejnavštěvovanější destinace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C33907B-1BFD-4994-8672-8C976161A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92" y="1891260"/>
            <a:ext cx="11041016" cy="41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4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A8C2E-5BFA-48BE-A295-6D5802FE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Nejnavštěvovanější destinace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824F9C0-8346-468E-8AC9-4DDCABE08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24" y="2012880"/>
            <a:ext cx="11800752" cy="360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1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Definice cestovního ruchu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cs-CZ" dirty="0"/>
              <a:t>Synonymum – turizmus</a:t>
            </a:r>
          </a:p>
          <a:p>
            <a:pPr rtl="0"/>
            <a:r>
              <a:rPr lang="cs-CZ" dirty="0"/>
              <a:t>Široký pojem, mnoho forem – problém s definicí </a:t>
            </a:r>
          </a:p>
          <a:p>
            <a:pPr rtl="0"/>
            <a:r>
              <a:rPr lang="cs-CZ" dirty="0"/>
              <a:t>Komplexní společenský jev, který je souhrnem aktivit  a jeho účastníků a souhrnem procesů budování a provozování zařízení se službami pro tyto účastníky včetně souhrnu aktivit osob, které tyto služby poskytují a zajištují, aktivit spojených s využívaním, rozvojem a ochranou zdrojů pro cestovní ruch, souhrn politicky a veřejně správných aktivit a reakcí místní komunity a ekosystémů na uvedené aktivity (Zelenka, Pásková, 2012)</a:t>
            </a:r>
          </a:p>
          <a:p>
            <a:pPr rtl="0"/>
            <a:r>
              <a:rPr lang="cs-CZ" dirty="0"/>
              <a:t>Je společenskou aktivitou, která podmiňuje přemisťovaní obyvatelstva do častí krajinné sféry, charakterizovaných interakcemi prvků, schopnými vyvolat dočasnou změnu místa pobytu (</a:t>
            </a:r>
            <a:r>
              <a:rPr lang="cs-CZ" dirty="0" err="1"/>
              <a:t>Mariot</a:t>
            </a:r>
            <a:r>
              <a:rPr lang="cs-CZ" dirty="0"/>
              <a:t>, 1983)</a:t>
            </a:r>
          </a:p>
          <a:p>
            <a:pPr rtl="0"/>
            <a:r>
              <a:rPr lang="cs-CZ" dirty="0"/>
              <a:t>Aktivity lidí cestujících a zůstávajících na místech mimo jejich obvyklého prostředí, méně než jeden souvislý rok, z důvodu trávení volného času, práce a jiných účelů (WTO, 1995)</a:t>
            </a:r>
          </a:p>
        </p:txBody>
      </p:sp>
    </p:spTree>
    <p:extLst>
      <p:ext uri="{BB962C8B-B14F-4D97-AF65-F5344CB8AC3E}">
        <p14:creationId xmlns:p14="http://schemas.microsoft.com/office/powerpoint/2010/main" val="3510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A8C2E-5BFA-48BE-A295-6D5802FE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Nejnavštěvovanější destinace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A76343E-69A4-439B-9E15-A3EB98053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15" y="2078291"/>
            <a:ext cx="11888369" cy="370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0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C73952-0C11-4A35-9C25-1E3F89144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Typologie cestovního ruchu</a:t>
            </a:r>
            <a:endParaRPr lang="sk-SK" sz="4000" b="1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FE9F93F3-2D9A-49E0-8BBA-B2D6EC22DECB}"/>
              </a:ext>
            </a:extLst>
          </p:cNvPr>
          <p:cNvSpPr txBox="1"/>
          <p:nvPr/>
        </p:nvSpPr>
        <p:spPr>
          <a:xfrm>
            <a:off x="2034988" y="594584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 err="1"/>
              <a:t>Typologie</a:t>
            </a:r>
            <a:r>
              <a:rPr lang="sk-SK" dirty="0"/>
              <a:t> </a:t>
            </a:r>
            <a:r>
              <a:rPr lang="sk-SK" dirty="0" err="1"/>
              <a:t>cestovního</a:t>
            </a:r>
            <a:r>
              <a:rPr lang="sk-SK" dirty="0"/>
              <a:t> ruchu (GALVASOVÁ a kol., 2008)</a:t>
            </a:r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14C81ECB-05DA-4ADC-A6B5-25891CCF0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191984"/>
              </p:ext>
            </p:extLst>
          </p:nvPr>
        </p:nvGraphicFramePr>
        <p:xfrm>
          <a:off x="2034988" y="1550894"/>
          <a:ext cx="8435788" cy="424927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903089">
                  <a:extLst>
                    <a:ext uri="{9D8B030D-6E8A-4147-A177-3AD203B41FA5}">
                      <a16:colId xmlns:a16="http://schemas.microsoft.com/office/drawing/2014/main" val="3429696392"/>
                    </a:ext>
                  </a:extLst>
                </a:gridCol>
                <a:gridCol w="2755831">
                  <a:extLst>
                    <a:ext uri="{9D8B030D-6E8A-4147-A177-3AD203B41FA5}">
                      <a16:colId xmlns:a16="http://schemas.microsoft.com/office/drawing/2014/main" val="138032312"/>
                    </a:ext>
                  </a:extLst>
                </a:gridCol>
                <a:gridCol w="2776868">
                  <a:extLst>
                    <a:ext uri="{9D8B030D-6E8A-4147-A177-3AD203B41FA5}">
                      <a16:colId xmlns:a16="http://schemas.microsoft.com/office/drawing/2014/main" val="2813083673"/>
                    </a:ext>
                  </a:extLst>
                </a:gridCol>
              </a:tblGrid>
              <a:tr h="28946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Druhy </a:t>
                      </a:r>
                      <a:r>
                        <a:rPr lang="sk-SK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cestovního</a:t>
                      </a:r>
                      <a:r>
                        <a:rPr lang="sk-SK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ruchu</a:t>
                      </a:r>
                      <a:endParaRPr lang="sk-SK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Formy </a:t>
                      </a:r>
                      <a:r>
                        <a:rPr lang="sk-SK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cestovního</a:t>
                      </a:r>
                      <a:r>
                        <a:rPr lang="sk-SK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ruchu</a:t>
                      </a:r>
                      <a:endParaRPr lang="sk-SK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Typy </a:t>
                      </a:r>
                      <a:r>
                        <a:rPr lang="sk-SK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cestovního</a:t>
                      </a:r>
                      <a:r>
                        <a:rPr lang="sk-SK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ruchu</a:t>
                      </a:r>
                      <a:endParaRPr lang="sk-SK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3239865"/>
                  </a:ext>
                </a:extLst>
              </a:tr>
              <a:tr h="28946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solidFill>
                            <a:schemeClr val="tx2"/>
                          </a:solidFill>
                          <a:effectLst/>
                        </a:rPr>
                        <a:t>- Dle místa realizace</a:t>
                      </a:r>
                      <a:endParaRPr lang="sk-SK" sz="1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solidFill>
                            <a:schemeClr val="tx2"/>
                          </a:solidFill>
                          <a:effectLst/>
                        </a:rPr>
                        <a:t>- Rekreační cestovní ruch</a:t>
                      </a:r>
                      <a:endParaRPr lang="sk-SK" sz="1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solidFill>
                            <a:schemeClr val="tx2"/>
                          </a:solidFill>
                          <a:effectLst/>
                        </a:rPr>
                        <a:t>- Aktivní cestovní ruch</a:t>
                      </a:r>
                      <a:endParaRPr lang="sk-SK" sz="1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28242781"/>
                  </a:ext>
                </a:extLst>
              </a:tr>
              <a:tr h="28946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solidFill>
                            <a:schemeClr val="tx2"/>
                          </a:solidFill>
                          <a:effectLst/>
                        </a:rPr>
                        <a:t>- Dle původu účastníků</a:t>
                      </a:r>
                      <a:endParaRPr lang="sk-SK" sz="1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solidFill>
                            <a:schemeClr val="tx2"/>
                          </a:solidFill>
                          <a:effectLst/>
                        </a:rPr>
                        <a:t>- Kulturní cestovní ruch</a:t>
                      </a:r>
                      <a:endParaRPr lang="sk-SK" sz="1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solidFill>
                            <a:schemeClr val="tx2"/>
                          </a:solidFill>
                          <a:effectLst/>
                        </a:rPr>
                        <a:t>- Incentivní cestovní ruch</a:t>
                      </a:r>
                      <a:endParaRPr lang="sk-SK" sz="1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19582904"/>
                  </a:ext>
                </a:extLst>
              </a:tr>
              <a:tr h="56734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>
                          <a:solidFill>
                            <a:schemeClr val="tx2"/>
                          </a:solidFill>
                          <a:effectLst/>
                        </a:rPr>
                        <a:t>- Dle vlivu na platební bilanci</a:t>
                      </a:r>
                      <a:endParaRPr lang="pl-PL" sz="1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- </a:t>
                      </a:r>
                      <a:r>
                        <a:rPr lang="sk-SK" sz="16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Společensky</a:t>
                      </a:r>
                      <a:r>
                        <a:rPr lang="sk-SK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orientovaný   cestovní ruch</a:t>
                      </a:r>
                      <a:endParaRPr lang="sk-SK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solidFill>
                            <a:schemeClr val="tx2"/>
                          </a:solidFill>
                          <a:effectLst/>
                        </a:rPr>
                        <a:t>- Poznávací cestovní ruch</a:t>
                      </a:r>
                      <a:endParaRPr lang="sk-SK" sz="1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56341410"/>
                  </a:ext>
                </a:extLst>
              </a:tr>
              <a:tr h="52102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solidFill>
                            <a:schemeClr val="tx2"/>
                          </a:solidFill>
                          <a:effectLst/>
                        </a:rPr>
                        <a:t>- Dle počtu účastníků</a:t>
                      </a:r>
                      <a:endParaRPr lang="sk-SK" sz="1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solidFill>
                            <a:schemeClr val="tx2"/>
                          </a:solidFill>
                          <a:effectLst/>
                        </a:rPr>
                        <a:t>- Sportovní cestovní ruch</a:t>
                      </a:r>
                      <a:endParaRPr lang="sk-SK" sz="1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solidFill>
                            <a:schemeClr val="tx2"/>
                          </a:solidFill>
                          <a:effectLst/>
                        </a:rPr>
                        <a:t>- Venkovský  cestovní ruch</a:t>
                      </a:r>
                      <a:endParaRPr lang="sk-SK" sz="1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24338067"/>
                  </a:ext>
                </a:extLst>
              </a:tr>
              <a:tr h="567341"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solidFill>
                            <a:schemeClr val="tx2"/>
                          </a:solidFill>
                          <a:effectLst/>
                        </a:rPr>
                        <a:t>- Dle místa realizace</a:t>
                      </a:r>
                      <a:endParaRPr lang="sk-SK" sz="1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solidFill>
                            <a:schemeClr val="tx2"/>
                          </a:solidFill>
                          <a:effectLst/>
                        </a:rPr>
                        <a:t>- Ekonomicky orientovaný cestovní ruch</a:t>
                      </a:r>
                      <a:endParaRPr lang="sk-SK" sz="1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- </a:t>
                      </a:r>
                      <a:r>
                        <a:rPr lang="sk-SK" sz="16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Veletržní</a:t>
                      </a:r>
                      <a:r>
                        <a:rPr lang="sk-SK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a kongresový cestovní ruch</a:t>
                      </a:r>
                      <a:endParaRPr lang="sk-SK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49077392"/>
                  </a:ext>
                </a:extLst>
              </a:tr>
              <a:tr h="567341"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solidFill>
                            <a:schemeClr val="tx2"/>
                          </a:solidFill>
                          <a:effectLst/>
                        </a:rPr>
                        <a:t>- Dle délky trvání</a:t>
                      </a:r>
                      <a:endParaRPr lang="sk-SK" sz="1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solidFill>
                            <a:schemeClr val="tx2"/>
                          </a:solidFill>
                          <a:effectLst/>
                        </a:rPr>
                        <a:t>- Specificky orientovaný cestovní ruch</a:t>
                      </a:r>
                      <a:endParaRPr lang="sk-SK" sz="1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solidFill>
                            <a:schemeClr val="tx2"/>
                          </a:solidFill>
                          <a:effectLst/>
                        </a:rPr>
                        <a:t>- Lázeňský a rekreační cestovní ruch</a:t>
                      </a:r>
                      <a:endParaRPr lang="sk-SK" sz="1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39380058"/>
                  </a:ext>
                </a:extLst>
              </a:tr>
              <a:tr h="28946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solidFill>
                            <a:schemeClr val="tx2"/>
                          </a:solidFill>
                          <a:effectLst/>
                        </a:rPr>
                        <a:t>- Dle způsobu zabezpečení</a:t>
                      </a:r>
                      <a:endParaRPr lang="sk-SK" sz="1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solidFill>
                            <a:schemeClr val="tx2"/>
                          </a:solidFill>
                          <a:effectLst/>
                        </a:rPr>
                        <a:t>- …</a:t>
                      </a:r>
                      <a:endParaRPr lang="sk-SK" sz="1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5279777"/>
                  </a:ext>
                </a:extLst>
              </a:tr>
              <a:tr h="28946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solidFill>
                            <a:schemeClr val="tx2"/>
                          </a:solidFill>
                          <a:effectLst/>
                        </a:rPr>
                        <a:t>- Dle způsobu financování</a:t>
                      </a:r>
                      <a:endParaRPr lang="sk-SK" sz="1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65339576"/>
                  </a:ext>
                </a:extLst>
              </a:tr>
              <a:tr h="28946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solidFill>
                            <a:schemeClr val="tx2"/>
                          </a:solidFill>
                          <a:effectLst/>
                        </a:rPr>
                        <a:t>- Dle převahy místa pobytu</a:t>
                      </a:r>
                      <a:endParaRPr lang="sk-SK" sz="1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442286"/>
                  </a:ext>
                </a:extLst>
              </a:tr>
              <a:tr h="28946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- </a:t>
                      </a:r>
                      <a:r>
                        <a:rPr lang="sk-SK" sz="16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Dle</a:t>
                      </a:r>
                      <a:r>
                        <a:rPr lang="sk-SK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sk-SK" sz="16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věku</a:t>
                      </a:r>
                      <a:r>
                        <a:rPr lang="sk-SK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sk-SK" sz="16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účastníků</a:t>
                      </a:r>
                      <a:endParaRPr lang="sk-SK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96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2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51F78-30A8-4FC1-9697-71830460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Typologie cestovního ruchu</a:t>
            </a:r>
            <a:endParaRPr lang="sk-SK" sz="4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07C6102-8508-413E-94B7-8FA816FCA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Druhy cestovního ruchu - </a:t>
            </a:r>
            <a:r>
              <a:rPr lang="sk-SK" dirty="0" err="1"/>
              <a:t>klíčovým</a:t>
            </a:r>
            <a:r>
              <a:rPr lang="sk-SK" dirty="0"/>
              <a:t> </a:t>
            </a:r>
            <a:r>
              <a:rPr lang="sk-SK" dirty="0" err="1"/>
              <a:t>kritériem</a:t>
            </a:r>
            <a:r>
              <a:rPr lang="sk-SK" dirty="0"/>
              <a:t> je </a:t>
            </a:r>
            <a:r>
              <a:rPr lang="sk-SK" dirty="0" err="1"/>
              <a:t>jevový</a:t>
            </a:r>
            <a:r>
              <a:rPr lang="sk-SK" dirty="0"/>
              <a:t> </a:t>
            </a:r>
            <a:r>
              <a:rPr lang="sk-SK" dirty="0" err="1"/>
              <a:t>průběh</a:t>
            </a:r>
            <a:r>
              <a:rPr lang="sk-SK" dirty="0"/>
              <a:t> </a:t>
            </a:r>
            <a:r>
              <a:rPr lang="sk-SK" dirty="0" err="1"/>
              <a:t>cestovního</a:t>
            </a:r>
            <a:r>
              <a:rPr lang="sk-SK" dirty="0"/>
              <a:t> ruchu a </a:t>
            </a:r>
            <a:r>
              <a:rPr lang="sk-SK" dirty="0" err="1"/>
              <a:t>způsob</a:t>
            </a:r>
            <a:r>
              <a:rPr lang="sk-SK" dirty="0"/>
              <a:t> jeho </a:t>
            </a:r>
            <a:r>
              <a:rPr lang="sk-SK" dirty="0" err="1"/>
              <a:t>realizace</a:t>
            </a:r>
            <a:r>
              <a:rPr lang="sk-SK" dirty="0"/>
              <a:t> v závislosti na geografických, ekonomických, </a:t>
            </a:r>
            <a:r>
              <a:rPr lang="sk-SK" dirty="0" err="1"/>
              <a:t>společenských</a:t>
            </a:r>
            <a:r>
              <a:rPr lang="sk-SK" dirty="0"/>
              <a:t> a </a:t>
            </a:r>
            <a:r>
              <a:rPr lang="sk-SK" dirty="0" err="1"/>
              <a:t>jiných</a:t>
            </a:r>
            <a:r>
              <a:rPr lang="sk-SK" dirty="0"/>
              <a:t> </a:t>
            </a:r>
            <a:r>
              <a:rPr lang="sk-SK" dirty="0" err="1"/>
              <a:t>podmínkách</a:t>
            </a:r>
            <a:r>
              <a:rPr lang="sk-SK" dirty="0"/>
              <a:t>, </a:t>
            </a:r>
            <a:r>
              <a:rPr lang="sk-SK" dirty="0" err="1"/>
              <a:t>jakož</a:t>
            </a:r>
            <a:r>
              <a:rPr lang="sk-SK" dirty="0"/>
              <a:t> i jeho účinky</a:t>
            </a:r>
          </a:p>
          <a:p>
            <a:r>
              <a:rPr lang="cs-CZ" dirty="0"/>
              <a:t>Formy cestovního ruchu – klíčovým kritériem je motivace návštěvníka </a:t>
            </a:r>
          </a:p>
          <a:p>
            <a:r>
              <a:rPr lang="cs-CZ" dirty="0"/>
              <a:t>Typy cestovního ruchu – používané jen některými autoři, také podle motivace návštěvníka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7065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Druhy cestovního ruchu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>
              <a:spcBef>
                <a:spcPts val="1200"/>
              </a:spcBef>
              <a:tabLst>
                <a:tab pos="2286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Podle místa realizace:</a:t>
            </a:r>
          </a:p>
          <a:p>
            <a:pPr lvl="1" algn="just">
              <a:spcBef>
                <a:spcPts val="1200"/>
              </a:spcBef>
              <a:tabLst>
                <a:tab pos="228600" algn="l"/>
              </a:tabLst>
            </a:pPr>
            <a:r>
              <a:rPr lang="cs-CZ" sz="1600" b="1" dirty="0">
                <a:ea typeface="Times New Roman" panose="02020603050405020304" pitchFamily="18" charset="0"/>
              </a:rPr>
              <a:t>d</a:t>
            </a:r>
            <a:r>
              <a:rPr lang="cs-CZ" sz="1600" b="1" dirty="0">
                <a:effectLst/>
                <a:ea typeface="Times New Roman" panose="02020603050405020304" pitchFamily="18" charset="0"/>
              </a:rPr>
              <a:t>omácí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 cestovní ruch</a:t>
            </a:r>
            <a:endParaRPr lang="cs-CZ" sz="1600" dirty="0">
              <a:ea typeface="Times New Roman" panose="02020603050405020304" pitchFamily="18" charset="0"/>
            </a:endParaRPr>
          </a:p>
          <a:p>
            <a:pPr lvl="1" algn="just">
              <a:spcBef>
                <a:spcPts val="1200"/>
              </a:spcBef>
              <a:tabLst>
                <a:tab pos="228600" algn="l"/>
              </a:tabLst>
            </a:pPr>
            <a:r>
              <a:rPr lang="cs-CZ" sz="1600" b="1" dirty="0">
                <a:ea typeface="Times New Roman" panose="02020603050405020304" pitchFamily="18" charset="0"/>
              </a:rPr>
              <a:t>z</a:t>
            </a:r>
            <a:r>
              <a:rPr lang="cs-CZ" sz="1600" b="1" dirty="0">
                <a:effectLst/>
                <a:ea typeface="Times New Roman" panose="02020603050405020304" pitchFamily="18" charset="0"/>
              </a:rPr>
              <a:t>ahraniční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 cestovní ruch</a:t>
            </a:r>
          </a:p>
          <a:p>
            <a:pPr algn="just">
              <a:spcBef>
                <a:spcPts val="1200"/>
              </a:spcBef>
              <a:tabLst>
                <a:tab pos="2286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Z hlediska vztahu k ekonomice státu:</a:t>
            </a:r>
          </a:p>
          <a:p>
            <a:pPr lvl="1" algn="just">
              <a:spcBef>
                <a:spcPts val="1200"/>
              </a:spcBef>
              <a:tabLst>
                <a:tab pos="228600" algn="l"/>
              </a:tabLst>
            </a:pPr>
            <a:r>
              <a:rPr lang="cs-CZ" sz="1600" b="1" dirty="0">
                <a:effectLst/>
                <a:ea typeface="Times New Roman" panose="02020603050405020304" pitchFamily="18" charset="0"/>
              </a:rPr>
              <a:t>příjezdový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 cestovní ruch (aktivní zahraniční) - příjezdy a pobyt zahraničních návštěvníků; z pohledu daného státu jde o přínos platebních prostředků </a:t>
            </a:r>
          </a:p>
          <a:p>
            <a:pPr lvl="1" algn="just">
              <a:spcBef>
                <a:spcPts val="1200"/>
              </a:spcBef>
              <a:tabLst>
                <a:tab pos="228600" algn="l"/>
              </a:tabLst>
            </a:pPr>
            <a:r>
              <a:rPr lang="cs-CZ" sz="1600" b="1" dirty="0">
                <a:effectLst/>
                <a:ea typeface="Times New Roman" panose="02020603050405020304" pitchFamily="18" charset="0"/>
              </a:rPr>
              <a:t>výjezdový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 cestovní ruch (pasivní zahraniční) - vycestování (výjezdy) vlastních občanů do zahraničí a jejich pobyt v zahraničí; z pohledu daného státu jde o výdej platebních prostředků do zahraničí</a:t>
            </a:r>
          </a:p>
          <a:p>
            <a:pPr algn="just">
              <a:spcBef>
                <a:spcPts val="1200"/>
              </a:spcBef>
            </a:pPr>
            <a:r>
              <a:rPr lang="cs-CZ" sz="2000" dirty="0">
                <a:effectLst/>
                <a:ea typeface="Times New Roman" panose="02020603050405020304" pitchFamily="18" charset="0"/>
              </a:rPr>
              <a:t>Souhrn veškerého zahraničního cestovního ruchu bývá označován jako tzv.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mezinárodní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cestovní ruch. Dále se vyčleňuje tzv.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tranzitní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CR - je spojený s průjezdem území určitého státu, který nezahrnuje pobyt a je obvykle omezen určitým počtem hodin </a:t>
            </a:r>
          </a:p>
          <a:p>
            <a:pPr marL="742950" lvl="1" indent="-285750" algn="just">
              <a:spcBef>
                <a:spcPts val="12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4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Druhy cestovního ruchu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>
              <a:spcBef>
                <a:spcPts val="1200"/>
              </a:spcBef>
              <a:tabLst>
                <a:tab pos="2286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Podle způsobu účasti a formy úhrady nákladů:</a:t>
            </a:r>
          </a:p>
          <a:p>
            <a:pPr lvl="1" algn="just">
              <a:spcBef>
                <a:spcPts val="1200"/>
              </a:spcBef>
              <a:tabLst>
                <a:tab pos="228600" algn="l"/>
              </a:tabLst>
            </a:pPr>
            <a:r>
              <a:rPr lang="cs-CZ" sz="1600" b="1" dirty="0">
                <a:effectLst/>
                <a:ea typeface="Times New Roman" panose="02020603050405020304" pitchFamily="18" charset="0"/>
              </a:rPr>
              <a:t>volný (komerční) 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cestovní ruch - všechny náklady si účastníci hradí ze svých příjmů a o místě, termínu, apod. se svobodně rozhodují;</a:t>
            </a:r>
          </a:p>
          <a:p>
            <a:pPr lvl="1" algn="just">
              <a:spcBef>
                <a:spcPts val="1200"/>
              </a:spcBef>
              <a:tabLst>
                <a:tab pos="228600" algn="l"/>
              </a:tabLst>
            </a:pPr>
            <a:r>
              <a:rPr lang="cs-CZ" sz="1600" b="1" dirty="0">
                <a:effectLst/>
                <a:ea typeface="Times New Roman" panose="02020603050405020304" pitchFamily="18" charset="0"/>
              </a:rPr>
              <a:t>vázaný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 cestovní ruch - úhrada účastníka je plně hrazena nebo doplňována ze společenských fondů, např. lázeňské léčení</a:t>
            </a:r>
          </a:p>
          <a:p>
            <a:pPr algn="just">
              <a:spcBef>
                <a:spcPts val="1200"/>
              </a:spcBef>
              <a:tabLst>
                <a:tab pos="2286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Podle způsobu a organizace zabezpečení služeb:</a:t>
            </a:r>
          </a:p>
          <a:p>
            <a:pPr lvl="1" algn="just">
              <a:spcBef>
                <a:spcPts val="1200"/>
              </a:spcBef>
              <a:tabLst>
                <a:tab pos="228600" algn="l"/>
              </a:tabLst>
            </a:pPr>
            <a:r>
              <a:rPr lang="cs-CZ" sz="1600" b="1" dirty="0">
                <a:effectLst/>
                <a:ea typeface="Times New Roman" panose="02020603050405020304" pitchFamily="18" charset="0"/>
              </a:rPr>
              <a:t>neorganizovaný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 cestovní ruch - vše potřebné si účastník cestovního ruchu zajišťuje sám, resp. pouze částečně využívá služeb cestovní kanceláře, touroperátora (např. k prodeji jízdenek, letenek, apod.);</a:t>
            </a:r>
          </a:p>
          <a:p>
            <a:pPr lvl="1" algn="just">
              <a:spcBef>
                <a:spcPts val="1200"/>
              </a:spcBef>
              <a:tabLst>
                <a:tab pos="228600" algn="l"/>
              </a:tabLst>
            </a:pPr>
            <a:r>
              <a:rPr lang="cs-CZ" sz="1600" b="1" dirty="0">
                <a:effectLst/>
                <a:ea typeface="Times New Roman" panose="02020603050405020304" pitchFamily="18" charset="0"/>
              </a:rPr>
              <a:t>organizovaný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 cestovní ruch - cestu i pobyt zajišťuje určitá  organizace (např. cestovní kancelář).</a:t>
            </a:r>
          </a:p>
          <a:p>
            <a:pPr algn="just">
              <a:spcBef>
                <a:spcPts val="1200"/>
              </a:spcBef>
              <a:tabLst>
                <a:tab pos="2286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Samostatně se někdy vyčleňuje ještě tzv.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cestovní ruch mimo veřejné formy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jedná se o chataře a chalupáře, patří sem např. i turisté ubytování u příbuzných a známých, apod. - jde o cestovní ruch, kdy není potřeba organizovat ubytování ani v zásadě žádné jiné služby </a:t>
            </a:r>
            <a:endParaRPr lang="cs-CZ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Druhy cestovního ruchu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>
              <a:tabLst>
                <a:tab pos="228600" algn="l"/>
              </a:tabLst>
            </a:pPr>
            <a:r>
              <a:rPr lang="cs-CZ" dirty="0">
                <a:effectLst/>
                <a:ea typeface="Times New Roman" panose="02020603050405020304" pitchFamily="18" charset="0"/>
              </a:rPr>
              <a:t>Podle velikosti skupiny:</a:t>
            </a:r>
          </a:p>
          <a:p>
            <a:pPr lvl="1" algn="just">
              <a:tabLst>
                <a:tab pos="228600" algn="l"/>
              </a:tabLst>
            </a:pPr>
            <a:r>
              <a:rPr lang="cs-CZ" sz="1800" b="1" dirty="0">
                <a:effectLst/>
                <a:ea typeface="Times New Roman" panose="02020603050405020304" pitchFamily="18" charset="0"/>
              </a:rPr>
              <a:t>skupinový (hromadný)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cestovní ruch - v rámci tohoto cestovního ruchu cestuje formální nebo neformální skupina (např. školní skupina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vers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. neformální skupina známých);</a:t>
            </a:r>
          </a:p>
          <a:p>
            <a:pPr lvl="1" algn="just">
              <a:tabLst>
                <a:tab pos="228600" algn="l"/>
              </a:tabLst>
            </a:pPr>
            <a:r>
              <a:rPr lang="cs-CZ" sz="1800" b="1" dirty="0">
                <a:effectLst/>
                <a:ea typeface="Times New Roman" panose="02020603050405020304" pitchFamily="18" charset="0"/>
              </a:rPr>
              <a:t>individuální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cestovní ruch - v tomto případě cestuje účastník sám nebo se svou rodinou.</a:t>
            </a:r>
          </a:p>
          <a:p>
            <a:pPr algn="just">
              <a:tabLst>
                <a:tab pos="228600" algn="l"/>
              </a:tabLst>
            </a:pPr>
            <a:r>
              <a:rPr lang="cs-CZ" dirty="0">
                <a:effectLst/>
                <a:ea typeface="Times New Roman" panose="02020603050405020304" pitchFamily="18" charset="0"/>
              </a:rPr>
              <a:t>Podle délky účasti</a:t>
            </a:r>
          </a:p>
          <a:p>
            <a:pPr lvl="1" algn="just">
              <a:tabLst>
                <a:tab pos="228600" algn="l"/>
              </a:tabLst>
            </a:pPr>
            <a:r>
              <a:rPr lang="cs-CZ" sz="1800" b="1" dirty="0">
                <a:effectLst/>
                <a:ea typeface="Times New Roman" panose="02020603050405020304" pitchFamily="18" charset="0"/>
              </a:rPr>
              <a:t>krátkodobý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cestovní ruch - je zpravidla charakterizován pobytem do tří dnů mimo trvalé bydliště (tedy nejvýše dvě přenocování);</a:t>
            </a:r>
          </a:p>
          <a:p>
            <a:pPr lvl="1" algn="just">
              <a:tabLst>
                <a:tab pos="228600" algn="l"/>
              </a:tabLst>
            </a:pPr>
            <a:r>
              <a:rPr lang="cs-CZ" sz="1800" b="1" dirty="0">
                <a:effectLst/>
                <a:ea typeface="Times New Roman" panose="02020603050405020304" pitchFamily="18" charset="0"/>
              </a:rPr>
              <a:t>dlouhodobý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cestovní ruch - předpokládá zpravidla cestovní pobyt delší než tři dny mimo trvalé bydliště, nikoliv však delší než 6 měsíců (rozdílnost dle legislativ jednotlivých zemí, už při pobytu nad 90 dnů lze hovořit o tzv. dlouhodobém pobytu).</a:t>
            </a:r>
          </a:p>
          <a:p>
            <a:pPr marL="742950" lvl="1" indent="-28575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21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Druhy cestovního ruchu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>
              <a:tabLst>
                <a:tab pos="228600" algn="l"/>
              </a:tabLst>
            </a:pPr>
            <a:r>
              <a:rPr lang="cs-CZ" dirty="0">
                <a:effectLst/>
                <a:ea typeface="Times New Roman" panose="02020603050405020304" pitchFamily="18" charset="0"/>
              </a:rPr>
              <a:t>Podle časového rytmu :</a:t>
            </a:r>
          </a:p>
          <a:p>
            <a:pPr lvl="1" algn="just">
              <a:tabLst>
                <a:tab pos="228600" algn="l"/>
              </a:tabLst>
            </a:pPr>
            <a:r>
              <a:rPr lang="cs-CZ" sz="1800" b="1" dirty="0">
                <a:effectLst/>
                <a:ea typeface="Times New Roman" panose="02020603050405020304" pitchFamily="18" charset="0"/>
              </a:rPr>
              <a:t>každodenní</a:t>
            </a:r>
          </a:p>
          <a:p>
            <a:pPr lvl="1" algn="just">
              <a:tabLst>
                <a:tab pos="228600" algn="l"/>
              </a:tabLst>
            </a:pPr>
            <a:r>
              <a:rPr lang="cs-CZ" sz="1800" b="1" dirty="0">
                <a:effectLst/>
                <a:ea typeface="Times New Roman" panose="02020603050405020304" pitchFamily="18" charset="0"/>
              </a:rPr>
              <a:t>víkendový</a:t>
            </a:r>
          </a:p>
          <a:p>
            <a:pPr lvl="1" algn="just">
              <a:tabLst>
                <a:tab pos="228600" algn="l"/>
              </a:tabLst>
            </a:pPr>
            <a:r>
              <a:rPr lang="cs-CZ" sz="1800" b="1" dirty="0">
                <a:effectLst/>
                <a:ea typeface="Times New Roman" panose="02020603050405020304" pitchFamily="18" charset="0"/>
              </a:rPr>
              <a:t>týdenní</a:t>
            </a:r>
          </a:p>
          <a:p>
            <a:pPr lvl="1" algn="just">
              <a:tabLst>
                <a:tab pos="228600" algn="l"/>
              </a:tabLst>
            </a:pPr>
            <a:r>
              <a:rPr lang="cs-CZ" sz="1800" b="1" dirty="0">
                <a:effectLst/>
                <a:ea typeface="Times New Roman" panose="02020603050405020304" pitchFamily="18" charset="0"/>
              </a:rPr>
              <a:t>dlouhodobější</a:t>
            </a:r>
          </a:p>
          <a:p>
            <a:pPr algn="just"/>
            <a:r>
              <a:rPr lang="cs-CZ" dirty="0">
                <a:effectLst/>
                <a:ea typeface="Times New Roman" panose="02020603050405020304" pitchFamily="18" charset="0"/>
              </a:rPr>
              <a:t>Podle rozložení během roku:</a:t>
            </a:r>
          </a:p>
          <a:p>
            <a:pPr lvl="1" algn="just"/>
            <a:r>
              <a:rPr lang="cs-CZ" sz="1800" b="1" dirty="0">
                <a:effectLst/>
                <a:ea typeface="Times New Roman" panose="02020603050405020304" pitchFamily="18" charset="0"/>
              </a:rPr>
              <a:t>sezónní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(především letní a  zimní sezóna)</a:t>
            </a:r>
          </a:p>
          <a:p>
            <a:pPr lvl="1" algn="just"/>
            <a:r>
              <a:rPr lang="cs-CZ" sz="1800" b="1" dirty="0">
                <a:effectLst/>
                <a:ea typeface="Times New Roman" panose="02020603050405020304" pitchFamily="18" charset="0"/>
              </a:rPr>
              <a:t>celoroční</a:t>
            </a:r>
          </a:p>
          <a:p>
            <a:pPr marL="742950" lvl="1" indent="-28575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00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Základní formy cestovního ruchu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cs-CZ" b="1" dirty="0"/>
              <a:t>městský a kulturně-poznávací cestovní ruch </a:t>
            </a:r>
            <a:r>
              <a:rPr lang="cs-CZ" dirty="0"/>
              <a:t>– kulturní dědictví, historická města, kulturně-historické památky včetně technických a církevních, muzea, divadla atd.</a:t>
            </a:r>
          </a:p>
          <a:p>
            <a:pPr rtl="0"/>
            <a:r>
              <a:rPr lang="cs-CZ" b="1" dirty="0"/>
              <a:t>přírodní cestovní ruch </a:t>
            </a:r>
            <a:r>
              <a:rPr lang="cs-CZ" dirty="0"/>
              <a:t>– členěný na letní rekreaci u vody, zimní a letní rekreaci a cestovní ruch v horách, venkovský a vinařský cestovní ruch</a:t>
            </a:r>
          </a:p>
          <a:p>
            <a:pPr rtl="0"/>
            <a:r>
              <a:rPr lang="cs-CZ" b="1" dirty="0"/>
              <a:t>sportovní cestovní ruch </a:t>
            </a:r>
            <a:r>
              <a:rPr lang="cs-CZ" dirty="0"/>
              <a:t>– zahrnuje aktivní dovolenou a všechny formy nejrozšířenějších sportů (např. turistika, cykloturistika, </a:t>
            </a:r>
            <a:r>
              <a:rPr lang="cs-CZ" dirty="0" err="1"/>
              <a:t>hipoturistika</a:t>
            </a:r>
            <a:r>
              <a:rPr lang="cs-CZ" dirty="0"/>
              <a:t>, zimní a vodní sporty, lov, golf)</a:t>
            </a:r>
          </a:p>
          <a:p>
            <a:pPr rtl="0"/>
            <a:r>
              <a:rPr lang="cs-CZ" b="1" dirty="0"/>
              <a:t>lázeňský cestovní ruch </a:t>
            </a:r>
            <a:r>
              <a:rPr lang="cs-CZ" dirty="0"/>
              <a:t>– zdravotní pobyty v lázních, wellness, zdravotní cestovní ruch atd. </a:t>
            </a:r>
          </a:p>
          <a:p>
            <a:pPr rtl="0"/>
            <a:r>
              <a:rPr lang="cs-CZ" b="1" dirty="0"/>
              <a:t>kongresový a incentivní cestovní ruch </a:t>
            </a:r>
            <a:r>
              <a:rPr lang="cs-CZ" dirty="0"/>
              <a:t>– zahrnující i obchodní cestovní ruch</a:t>
            </a:r>
          </a:p>
        </p:txBody>
      </p:sp>
    </p:spTree>
    <p:extLst>
      <p:ext uri="{BB962C8B-B14F-4D97-AF65-F5344CB8AC3E}">
        <p14:creationId xmlns:p14="http://schemas.microsoft.com/office/powerpoint/2010/main" val="23483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Specifické formy cestovního ruchu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774066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cs-CZ" dirty="0"/>
              <a:t>akční cestovní ruch</a:t>
            </a:r>
          </a:p>
          <a:p>
            <a:pPr rtl="0"/>
            <a:r>
              <a:rPr lang="cs-CZ" dirty="0"/>
              <a:t>dobrodružný cestovní ruch </a:t>
            </a:r>
          </a:p>
          <a:p>
            <a:pPr rtl="0"/>
            <a:r>
              <a:rPr lang="cs-CZ" dirty="0"/>
              <a:t>dobrovolnický cestovní ruch (</a:t>
            </a:r>
            <a:r>
              <a:rPr lang="cs-CZ" dirty="0" err="1"/>
              <a:t>volunteer</a:t>
            </a:r>
            <a:r>
              <a:rPr lang="cs-CZ" dirty="0"/>
              <a:t> </a:t>
            </a:r>
            <a:r>
              <a:rPr lang="cs-CZ" dirty="0" err="1"/>
              <a:t>tourism</a:t>
            </a:r>
            <a:r>
              <a:rPr lang="cs-CZ" dirty="0"/>
              <a:t>)</a:t>
            </a:r>
          </a:p>
          <a:p>
            <a:pPr rtl="0"/>
            <a:r>
              <a:rPr lang="cs-CZ" dirty="0"/>
              <a:t>gurmánský cestovní ruch/</a:t>
            </a:r>
            <a:r>
              <a:rPr lang="cs-CZ" dirty="0" err="1"/>
              <a:t>gastroturizmus</a:t>
            </a:r>
            <a:endParaRPr lang="cs-CZ" dirty="0"/>
          </a:p>
          <a:p>
            <a:pPr rtl="0"/>
            <a:r>
              <a:rPr lang="cs-CZ" dirty="0"/>
              <a:t>náboženský cestovní ruch</a:t>
            </a:r>
          </a:p>
          <a:p>
            <a:pPr rtl="0"/>
            <a:r>
              <a:rPr lang="cs-CZ" dirty="0"/>
              <a:t>prožitkový nákupní cestovní ruch</a:t>
            </a:r>
          </a:p>
          <a:p>
            <a:pPr rtl="0"/>
            <a:r>
              <a:rPr lang="cs-CZ" dirty="0"/>
              <a:t>tematický cestovní ruch</a:t>
            </a:r>
          </a:p>
          <a:p>
            <a:pPr rtl="0"/>
            <a:r>
              <a:rPr lang="cs-CZ" dirty="0"/>
              <a:t>zážitkový cestovní ruch</a:t>
            </a:r>
          </a:p>
          <a:p>
            <a:pPr rtl="0"/>
            <a:r>
              <a:rPr lang="cs-CZ" dirty="0"/>
              <a:t>temný cestovní ruch (</a:t>
            </a:r>
            <a:r>
              <a:rPr lang="cs-CZ" dirty="0" err="1"/>
              <a:t>dark</a:t>
            </a:r>
            <a:r>
              <a:rPr lang="cs-CZ" dirty="0"/>
              <a:t> </a:t>
            </a:r>
            <a:r>
              <a:rPr lang="cs-CZ" dirty="0" err="1"/>
              <a:t>tourism</a:t>
            </a:r>
            <a:r>
              <a:rPr lang="cs-CZ" dirty="0"/>
              <a:t>)</a:t>
            </a:r>
          </a:p>
          <a:p>
            <a:pPr rtl="0"/>
            <a:r>
              <a:rPr lang="cs-CZ" dirty="0"/>
              <a:t>filmový cestovní ruch</a:t>
            </a:r>
          </a:p>
        </p:txBody>
      </p:sp>
    </p:spTree>
    <p:extLst>
      <p:ext uri="{BB962C8B-B14F-4D97-AF65-F5344CB8AC3E}">
        <p14:creationId xmlns:p14="http://schemas.microsoft.com/office/powerpoint/2010/main" val="323813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0F19CE7-F3F3-41DB-A332-BDE93A78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Odvětví cestovního ruchu</a:t>
            </a:r>
            <a:endParaRPr lang="sk-SK" sz="4000" b="1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16CA999B-8BFA-4BA2-B7C2-89D3DDF11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012" y="1582490"/>
            <a:ext cx="7859222" cy="50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7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Definice cestovního ruchu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dirty="0"/>
              <a:t>„složené odvětví“ začínající primárními vstupy (půda, práce, kapitál), pokračující transformací na „meziprodukty“ (materiálně technická základna cestovního ruchu), dále vytvořením přechodných výstupů (prohlídky s průvodcem, kulturní akce, festivaly apod.) až po konečnou spotřebu turisty se závěrečným výstupem – zážitky (</a:t>
            </a:r>
            <a:r>
              <a:rPr lang="cs-CZ" dirty="0" err="1"/>
              <a:t>Mathieson</a:t>
            </a:r>
            <a:r>
              <a:rPr lang="cs-CZ" dirty="0"/>
              <a:t>, Wall, 2006)</a:t>
            </a:r>
          </a:p>
          <a:p>
            <a:pPr rtl="0"/>
            <a:r>
              <a:rPr lang="cs-CZ" dirty="0"/>
              <a:t>cestovní ruch je geografický fenomén, jestliže se humánní geografie zabývá především ekonomickými, sociálními, kulturními a politickými vztahy mezi lidmi a mezi lidmi a prostorem a místy, pak každoroční migrace milionů turistů po celém světě, které jsou označovány činností cestovní ruch, jsou procesem, jež by neměli humánní geografové opomíjet (</a:t>
            </a:r>
            <a:r>
              <a:rPr lang="cs-CZ" dirty="0" err="1"/>
              <a:t>Williams</a:t>
            </a:r>
            <a:r>
              <a:rPr lang="cs-CZ" dirty="0"/>
              <a:t>, 2009)</a:t>
            </a:r>
          </a:p>
        </p:txBody>
      </p:sp>
    </p:spTree>
    <p:extLst>
      <p:ext uri="{BB962C8B-B14F-4D97-AF65-F5344CB8AC3E}">
        <p14:creationId xmlns:p14="http://schemas.microsoft.com/office/powerpoint/2010/main" val="212531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0F19CE7-F3F3-41DB-A332-BDE93A78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Multiplikační efekt</a:t>
            </a:r>
            <a:endParaRPr lang="sk-SK" sz="4000" b="1" dirty="0"/>
          </a:p>
        </p:txBody>
      </p:sp>
      <p:pic>
        <p:nvPicPr>
          <p:cNvPr id="19" name="table">
            <a:extLst>
              <a:ext uri="{FF2B5EF4-FFF2-40B4-BE49-F238E27FC236}">
                <a16:creationId xmlns:a16="http://schemas.microsoft.com/office/drawing/2014/main" id="{D09DE80B-2159-4977-93B7-89139499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56" y="1431924"/>
            <a:ext cx="3240087" cy="5426076"/>
          </a:xfrm>
          <a:prstGeom prst="rect">
            <a:avLst/>
          </a:prstGeom>
        </p:spPr>
      </p:pic>
      <p:pic>
        <p:nvPicPr>
          <p:cNvPr id="20" name="table">
            <a:extLst>
              <a:ext uri="{FF2B5EF4-FFF2-40B4-BE49-F238E27FC236}">
                <a16:creationId xmlns:a16="http://schemas.microsoft.com/office/drawing/2014/main" id="{76BD8B2B-1F4F-426C-B5AC-5472D9657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19" y="1431924"/>
            <a:ext cx="3313112" cy="5232401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E90BD34E-8131-469D-8156-6A46AAF75D20}"/>
              </a:ext>
            </a:extLst>
          </p:cNvPr>
          <p:cNvSpPr txBox="1"/>
          <p:nvPr/>
        </p:nvSpPr>
        <p:spPr>
          <a:xfrm>
            <a:off x="9825318" y="6499412"/>
            <a:ext cx="22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MMR, 2013</a:t>
            </a:r>
          </a:p>
        </p:txBody>
      </p:sp>
    </p:spTree>
    <p:extLst>
      <p:ext uri="{BB962C8B-B14F-4D97-AF65-F5344CB8AC3E}">
        <p14:creationId xmlns:p14="http://schemas.microsoft.com/office/powerpoint/2010/main" val="220520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Předpoklady cestovního ruchu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774066"/>
          </a:xfrm>
        </p:spPr>
        <p:txBody>
          <a:bodyPr rtlCol="0">
            <a:normAutofit/>
          </a:bodyPr>
          <a:lstStyle/>
          <a:p>
            <a:pPr rtl="0"/>
            <a:r>
              <a:rPr lang="cs-CZ" b="1" dirty="0"/>
              <a:t>Lokalizační</a:t>
            </a:r>
          </a:p>
          <a:p>
            <a:pPr lvl="1"/>
            <a:r>
              <a:rPr lang="cs-CZ" dirty="0"/>
              <a:t>Přírodní</a:t>
            </a:r>
          </a:p>
          <a:p>
            <a:pPr lvl="1"/>
            <a:r>
              <a:rPr lang="cs-CZ" dirty="0"/>
              <a:t>Kulturně-historické</a:t>
            </a:r>
          </a:p>
          <a:p>
            <a:pPr rtl="0"/>
            <a:r>
              <a:rPr lang="cs-CZ" b="1" dirty="0"/>
              <a:t>Selektivní</a:t>
            </a:r>
          </a:p>
          <a:p>
            <a:pPr lvl="1"/>
            <a:r>
              <a:rPr lang="cs-CZ" dirty="0"/>
              <a:t>Demografické</a:t>
            </a:r>
          </a:p>
          <a:p>
            <a:pPr lvl="1"/>
            <a:r>
              <a:rPr lang="cs-CZ" dirty="0"/>
              <a:t>Urbanizační</a:t>
            </a:r>
          </a:p>
          <a:p>
            <a:pPr lvl="1"/>
            <a:r>
              <a:rPr lang="cs-CZ" dirty="0"/>
              <a:t>Ekonomické</a:t>
            </a:r>
          </a:p>
          <a:p>
            <a:pPr lvl="1"/>
            <a:r>
              <a:rPr lang="cs-CZ" dirty="0"/>
              <a:t>Sociálně-kulturní a sociálně-politické</a:t>
            </a:r>
          </a:p>
          <a:p>
            <a:pPr rtl="0"/>
            <a:r>
              <a:rPr lang="cs-CZ" b="1" dirty="0"/>
              <a:t>Realizační</a:t>
            </a:r>
          </a:p>
          <a:p>
            <a:pPr lvl="1"/>
            <a:r>
              <a:rPr lang="cs-CZ" dirty="0"/>
              <a:t>Komunikační</a:t>
            </a:r>
          </a:p>
          <a:p>
            <a:pPr lvl="1"/>
            <a:r>
              <a:rPr lang="cs-CZ" dirty="0"/>
              <a:t>Základní a doprovodní infrastruktura cestovního ruchu</a:t>
            </a:r>
          </a:p>
        </p:txBody>
      </p:sp>
    </p:spTree>
    <p:extLst>
      <p:ext uri="{BB962C8B-B14F-4D97-AF65-F5344CB8AC3E}">
        <p14:creationId xmlns:p14="http://schemas.microsoft.com/office/powerpoint/2010/main" val="142312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Přírodní zdroje a předpoklady CR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dirty="0"/>
              <a:t>Jedním  hlavních úkolů geografie cestovního ruchu je studium </a:t>
            </a:r>
            <a:r>
              <a:rPr lang="cs-CZ" b="1" dirty="0"/>
              <a:t>přírodního rekreačního potenciálu </a:t>
            </a:r>
            <a:r>
              <a:rPr lang="cs-CZ" dirty="0"/>
              <a:t>(kapacita, kvalita, délka využitelnosti)</a:t>
            </a:r>
          </a:p>
          <a:p>
            <a:pPr rtl="0"/>
            <a:r>
              <a:rPr lang="cs-CZ" dirty="0"/>
              <a:t>Při cestovním ruchu jako celospolečenském jevu vystupují jako hlavní </a:t>
            </a:r>
            <a:r>
              <a:rPr lang="cs-CZ" b="1" dirty="0"/>
              <a:t>lokalizační faktor</a:t>
            </a:r>
            <a:r>
              <a:rPr lang="cs-CZ" dirty="0"/>
              <a:t> (předpoklad pro formování rekreačních procesů)</a:t>
            </a:r>
          </a:p>
          <a:p>
            <a:pPr rtl="0"/>
            <a:r>
              <a:rPr lang="cs-CZ" dirty="0"/>
              <a:t>Jsou postupně transformovány činností člověka – </a:t>
            </a:r>
            <a:r>
              <a:rPr lang="cs-CZ" dirty="0" err="1"/>
              <a:t>antropogenizovaný</a:t>
            </a:r>
            <a:r>
              <a:rPr lang="cs-CZ" dirty="0"/>
              <a:t> přírodní potenciál</a:t>
            </a:r>
          </a:p>
          <a:p>
            <a:pPr rtl="0"/>
            <a:endParaRPr lang="cs-CZ" dirty="0"/>
          </a:p>
          <a:p>
            <a:pPr rtl="0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5258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Přírodní zdroje a předpoklady CR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b="1" dirty="0"/>
              <a:t>Reliéf</a:t>
            </a:r>
            <a:r>
              <a:rPr lang="cs-CZ" dirty="0"/>
              <a:t> – morfologie krajiny má různé využití a podmiňuje výskyt dalších ostatních rekreačních prvků (říční síť, vegetace, rozmístění sídel apod.)</a:t>
            </a:r>
          </a:p>
          <a:p>
            <a:pPr lvl="1"/>
            <a:r>
              <a:rPr lang="cs-CZ" dirty="0"/>
              <a:t>Zájem lidí z morfologicky odlišných forem reliéfu</a:t>
            </a:r>
          </a:p>
          <a:p>
            <a:pPr lvl="1"/>
            <a:r>
              <a:rPr lang="cs-CZ" dirty="0"/>
              <a:t>Hory, pohoří – zimní sporty, turistika, horolezectví</a:t>
            </a:r>
          </a:p>
          <a:p>
            <a:pPr lvl="1"/>
            <a:r>
              <a:rPr lang="cs-CZ" dirty="0"/>
              <a:t>Typ pláží (písečná, štěrkovitá, skalnatá)</a:t>
            </a:r>
          </a:p>
          <a:p>
            <a:pPr rtl="0"/>
            <a:r>
              <a:rPr lang="cs-CZ" b="1" dirty="0"/>
              <a:t>Klimatické poměry </a:t>
            </a:r>
            <a:r>
              <a:rPr lang="cs-CZ" dirty="0"/>
              <a:t>– základní přírodní předpoklad, horizontální a vertikální zonálnost  podnebí a působení klimatických prvků v lokalitě</a:t>
            </a:r>
          </a:p>
          <a:p>
            <a:pPr lvl="1"/>
            <a:r>
              <a:rPr lang="cs-CZ" dirty="0"/>
              <a:t>Průměrná teplota, srážky, počet dní so sněhovou pokrývkou, vlhkost vzduchu apod.</a:t>
            </a:r>
          </a:p>
          <a:p>
            <a:pPr rtl="0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6456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Přírodní zdroje a předpoklady CR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b="1" dirty="0"/>
              <a:t>Vodstvo</a:t>
            </a:r>
            <a:r>
              <a:rPr lang="cs-CZ" dirty="0"/>
              <a:t> – jeden z rozhodujících vlivů </a:t>
            </a:r>
          </a:p>
          <a:p>
            <a:pPr lvl="1"/>
            <a:r>
              <a:rPr lang="cs-CZ" dirty="0"/>
              <a:t>Největší význam moře – především dlouhodobé pobyty</a:t>
            </a:r>
          </a:p>
          <a:p>
            <a:pPr lvl="1"/>
            <a:r>
              <a:rPr lang="cs-CZ" dirty="0"/>
              <a:t>Řeky a vnitrozemské vodní plochy – krátkodobá rekreace</a:t>
            </a:r>
          </a:p>
          <a:p>
            <a:pPr lvl="1"/>
            <a:r>
              <a:rPr lang="cs-CZ" dirty="0"/>
              <a:t>Koupání, vodní sporty, rybolov, vodní turistika + termální prameny (lázně)</a:t>
            </a:r>
          </a:p>
          <a:p>
            <a:pPr rtl="0"/>
            <a:r>
              <a:rPr lang="cs-CZ" b="1" dirty="0"/>
              <a:t>Rostlinstvo </a:t>
            </a:r>
            <a:r>
              <a:rPr lang="cs-CZ" dirty="0"/>
              <a:t>– dotváří charakter krajiny</a:t>
            </a:r>
          </a:p>
          <a:p>
            <a:pPr lvl="1"/>
            <a:r>
              <a:rPr lang="cs-CZ" dirty="0"/>
              <a:t>Základní prvek – les (hlavně v mírném pásmu), rozmístění + druhová skladba</a:t>
            </a:r>
          </a:p>
          <a:p>
            <a:pPr lvl="1"/>
            <a:r>
              <a:rPr lang="cs-CZ" dirty="0"/>
              <a:t>V zázemí měst – příměstská denní a víkendová rekreace</a:t>
            </a:r>
          </a:p>
          <a:p>
            <a:pPr rtl="0"/>
            <a:r>
              <a:rPr lang="cs-CZ" b="1" dirty="0"/>
              <a:t>Živočišstvo</a:t>
            </a:r>
            <a:r>
              <a:rPr lang="cs-CZ" dirty="0"/>
              <a:t> – nejmenší význam</a:t>
            </a:r>
          </a:p>
          <a:p>
            <a:pPr lvl="1"/>
            <a:r>
              <a:rPr lang="cs-CZ" dirty="0"/>
              <a:t>Speciální rekreační činnosti – možnost lovu zvěře a rybolovu</a:t>
            </a:r>
          </a:p>
          <a:p>
            <a:pPr lvl="1"/>
            <a:endParaRPr lang="cs-CZ" dirty="0"/>
          </a:p>
          <a:p>
            <a:pPr rtl="0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0477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8E8507F4-375A-46EB-B797-A1A0F8071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81" y="47153"/>
            <a:ext cx="10831437" cy="67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0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6D5DC-2B26-4BB2-AB57-1BA0EBDBE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Potenciál rekreační plochy</a:t>
            </a:r>
            <a:endParaRPr lang="sk-SK" sz="4000" b="1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E0C4967-9B7D-49E9-907B-B15F33CF4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302" y="1710829"/>
            <a:ext cx="4839375" cy="4420217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7BAE6DCF-0ACB-4762-8A05-336C2B5358AA}"/>
              </a:ext>
            </a:extLst>
          </p:cNvPr>
          <p:cNvSpPr txBox="1"/>
          <p:nvPr/>
        </p:nvSpPr>
        <p:spPr>
          <a:xfrm>
            <a:off x="2390775" y="6267450"/>
            <a:ext cx="47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Atlas cestovního ruchu ČR, Vystoupil, 2006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0415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D6301C22-F22A-4151-9629-F755984C6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61" y="0"/>
            <a:ext cx="10494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Kulturně-historické předpoklady CR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dirty="0"/>
              <a:t>Vznikly činností člověka</a:t>
            </a:r>
          </a:p>
          <a:p>
            <a:pPr rtl="0"/>
            <a:r>
              <a:rPr lang="cs-CZ" dirty="0"/>
              <a:t>Charakteristické bodové rozložení (přírodní mají liniové a areálové)</a:t>
            </a:r>
          </a:p>
          <a:p>
            <a:pPr rtl="0"/>
            <a:r>
              <a:rPr lang="cs-CZ" dirty="0"/>
              <a:t>Přitahují určitý okruh návštěvníků a samy o sobě vystupují jako součást potenciálu krajiny a určují směry jejich funkčního využití</a:t>
            </a:r>
          </a:p>
          <a:p>
            <a:pPr lvl="1"/>
            <a:r>
              <a:rPr lang="cs-CZ" b="1" dirty="0"/>
              <a:t>Kulturně historické památky</a:t>
            </a:r>
          </a:p>
          <a:p>
            <a:pPr lvl="1"/>
            <a:r>
              <a:rPr lang="cs-CZ" b="1" dirty="0"/>
              <a:t>Kulturní zařízení a kulturní akce</a:t>
            </a:r>
          </a:p>
          <a:p>
            <a:pPr lvl="1"/>
            <a:r>
              <a:rPr lang="cs-CZ" b="1" dirty="0"/>
              <a:t>Sportovní akce</a:t>
            </a:r>
          </a:p>
          <a:p>
            <a:pPr rtl="0"/>
            <a:endParaRPr lang="cs-CZ" dirty="0"/>
          </a:p>
          <a:p>
            <a:pPr rtl="0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572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Kulturně-historické předpoklady CR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cs-CZ" b="1" dirty="0"/>
              <a:t>Kulturně-historické památky</a:t>
            </a:r>
            <a:r>
              <a:rPr lang="cs-CZ" dirty="0"/>
              <a:t> – specifické místo, působí pohyby za poznáváním a poučením v mezinárodním a domácím cestovním ruchu</a:t>
            </a:r>
          </a:p>
          <a:p>
            <a:pPr lvl="1"/>
            <a:r>
              <a:rPr lang="cs-CZ" dirty="0"/>
              <a:t>Seznamování s historií, architekturou, technickými památkami a kulturou</a:t>
            </a:r>
          </a:p>
          <a:p>
            <a:pPr lvl="1"/>
            <a:r>
              <a:rPr lang="cs-CZ" dirty="0"/>
              <a:t>Zejména architektonická díla (městské historické celky, hrady, zámky, sakrální stavby)</a:t>
            </a:r>
          </a:p>
          <a:p>
            <a:pPr rtl="0"/>
            <a:r>
              <a:rPr lang="cs-CZ" b="1" dirty="0"/>
              <a:t>Kulturní zařízení a kulturní akce</a:t>
            </a:r>
            <a:r>
              <a:rPr lang="cs-CZ" dirty="0"/>
              <a:t> – velmi pestré a rozdílná funkce v cestovním ruchu</a:t>
            </a:r>
          </a:p>
          <a:p>
            <a:pPr lvl="1"/>
            <a:r>
              <a:rPr lang="cs-CZ" dirty="0"/>
              <a:t>Muzea, galerie</a:t>
            </a:r>
          </a:p>
          <a:p>
            <a:pPr lvl="1"/>
            <a:r>
              <a:rPr lang="cs-CZ" dirty="0"/>
              <a:t>Divadla, koncerty, festivaly</a:t>
            </a:r>
          </a:p>
          <a:p>
            <a:pPr lvl="1"/>
            <a:r>
              <a:rPr lang="cs-CZ" dirty="0"/>
              <a:t>Folklorní slavnosti, kongresy, sympozia</a:t>
            </a:r>
          </a:p>
          <a:p>
            <a:pPr rtl="0"/>
            <a:r>
              <a:rPr lang="cs-CZ" b="1" dirty="0"/>
              <a:t>Sportovní akce</a:t>
            </a:r>
            <a:r>
              <a:rPr lang="cs-CZ" dirty="0"/>
              <a:t> – stále větší místo v rámci cestovního ruchu + rozvíjení přátelských vztahů mezi kulturami</a:t>
            </a:r>
            <a:endParaRPr lang="cs-CZ" b="1" dirty="0"/>
          </a:p>
          <a:p>
            <a:pPr rtl="0"/>
            <a:endParaRPr lang="cs-CZ" dirty="0"/>
          </a:p>
          <a:p>
            <a:pPr rtl="0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682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FEF5BA-A0E9-4CA4-B0C8-F011DAC6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>
            <a:normAutofit/>
          </a:bodyPr>
          <a:lstStyle/>
          <a:p>
            <a:r>
              <a:rPr lang="cs-CZ" sz="4000" b="1" dirty="0"/>
              <a:t>Destinace cestovního ruchu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628D03A-E1F6-4798-8058-D7905074C5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399" y="1828800"/>
            <a:ext cx="5019675" cy="4343400"/>
          </a:xfrm>
        </p:spPr>
        <p:txBody>
          <a:bodyPr>
            <a:normAutofit lnSpcReduction="10000"/>
          </a:bodyPr>
          <a:lstStyle/>
          <a:p>
            <a:r>
              <a:rPr lang="cs-CZ" sz="2000" b="1" dirty="0"/>
              <a:t>Destinace cestovního ruchu </a:t>
            </a:r>
          </a:p>
          <a:p>
            <a:pPr lvl="1"/>
            <a:r>
              <a:rPr lang="cs-CZ" dirty="0"/>
              <a:t>v užším smyslu rozumí jako cílová oblast v daném regionu, typická významnou nabídkou atraktivit cestovního ruchu a služeb cestovního ruchu</a:t>
            </a:r>
          </a:p>
          <a:p>
            <a:pPr lvl="1"/>
            <a:r>
              <a:rPr lang="cs-CZ" dirty="0"/>
              <a:t>v širším smyslu je za destinaci považována země, regiony, lidská sídla a další oblasti, které jsou typické velkou koncentrací atraktivit cestovního ruchu, rozvinutými službami cestovního ruchu a další infrastrukturou, jejichž výsledkem je velká dlouhodobá koncentrace návštěvníků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FC3D07F-A332-48B1-A39D-26C91690E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36" r="4117"/>
          <a:stretch/>
        </p:blipFill>
        <p:spPr>
          <a:xfrm>
            <a:off x="6772275" y="1828800"/>
            <a:ext cx="4572000" cy="4343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492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7649DA8A-A186-4662-B081-B11CE92FD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56" y="0"/>
            <a:ext cx="1049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3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Selektivní faktory a předpoklady CR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dirty="0"/>
              <a:t>Zdroje, předpoklady a impulsy, které </a:t>
            </a:r>
            <a:r>
              <a:rPr lang="cs-CZ" b="1" dirty="0"/>
              <a:t>uvádějí v činnost rekreační a turistické procesy</a:t>
            </a:r>
          </a:p>
          <a:p>
            <a:pPr rtl="0"/>
            <a:r>
              <a:rPr lang="cs-CZ" dirty="0"/>
              <a:t>Veškeré socioekonomické zdroje, předpoklady a možnosti, ovlivňující zejména rozdílnou intenzitu účasti obyvatelstva na cestovním ruchu a rekreaci</a:t>
            </a:r>
          </a:p>
          <a:p>
            <a:pPr rtl="0"/>
            <a:r>
              <a:rPr lang="cs-CZ" dirty="0"/>
              <a:t>Jde je rozdělit na:</a:t>
            </a:r>
          </a:p>
          <a:p>
            <a:pPr lvl="1"/>
            <a:r>
              <a:rPr lang="cs-CZ" b="1" dirty="0"/>
              <a:t>Demografické faktory</a:t>
            </a:r>
          </a:p>
          <a:p>
            <a:pPr lvl="1"/>
            <a:r>
              <a:rPr lang="cs-CZ" b="1" dirty="0"/>
              <a:t>Urbanizační faktory</a:t>
            </a:r>
          </a:p>
          <a:p>
            <a:pPr lvl="1"/>
            <a:r>
              <a:rPr lang="cs-CZ" b="1" dirty="0"/>
              <a:t>Ekonomické faktory</a:t>
            </a:r>
          </a:p>
          <a:p>
            <a:pPr lvl="1"/>
            <a:r>
              <a:rPr lang="cs-CZ" b="1" dirty="0"/>
              <a:t>Sociálně-kulturní a sociálně-politické podmínky</a:t>
            </a:r>
          </a:p>
        </p:txBody>
      </p:sp>
    </p:spTree>
    <p:extLst>
      <p:ext uri="{BB962C8B-B14F-4D97-AF65-F5344CB8AC3E}">
        <p14:creationId xmlns:p14="http://schemas.microsoft.com/office/powerpoint/2010/main" val="21567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Selektivní faktory a předpoklady CR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b="1" dirty="0"/>
              <a:t>Demografické faktory</a:t>
            </a:r>
            <a:r>
              <a:rPr lang="cs-CZ" dirty="0"/>
              <a:t> – demografická struktura má vliv na účasti obyvatelstva na cestovním ruchu</a:t>
            </a:r>
          </a:p>
          <a:p>
            <a:pPr lvl="1"/>
            <a:r>
              <a:rPr lang="cs-CZ" dirty="0"/>
              <a:t>Jiné rekreační nároky – rodina s dětmi, mladí svobodní a staré obyvatelstvo</a:t>
            </a:r>
          </a:p>
          <a:p>
            <a:pPr rtl="0"/>
            <a:r>
              <a:rPr lang="cs-CZ" b="1" dirty="0"/>
              <a:t>Urbanizační faktory</a:t>
            </a:r>
            <a:r>
              <a:rPr lang="cs-CZ" dirty="0"/>
              <a:t> – diferenciačním faktorem je urbanizace</a:t>
            </a:r>
          </a:p>
          <a:p>
            <a:pPr lvl="1"/>
            <a:r>
              <a:rPr lang="cs-CZ" dirty="0"/>
              <a:t>Zcela jiné nároky venkovského a městského obyvatelstva</a:t>
            </a:r>
          </a:p>
          <a:p>
            <a:pPr lvl="1"/>
            <a:r>
              <a:rPr lang="cs-CZ" dirty="0"/>
              <a:t>Krátkodobá víkendová rekreace – 5-10 % venkovského a 40 %městského obyv.</a:t>
            </a:r>
          </a:p>
          <a:p>
            <a:pPr lvl="1"/>
            <a:r>
              <a:rPr lang="cs-CZ" dirty="0"/>
              <a:t>Druhé bydlení – doména městského obyvatelstva</a:t>
            </a:r>
          </a:p>
          <a:p>
            <a:pPr lvl="1"/>
            <a:r>
              <a:rPr lang="cs-CZ" dirty="0"/>
              <a:t>Role velikosti města a socioekonomická struktura</a:t>
            </a:r>
          </a:p>
        </p:txBody>
      </p:sp>
    </p:spTree>
    <p:extLst>
      <p:ext uri="{BB962C8B-B14F-4D97-AF65-F5344CB8AC3E}">
        <p14:creationId xmlns:p14="http://schemas.microsoft.com/office/powerpoint/2010/main" val="65364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AFCAB1D2-1A32-4259-8542-39FB8C631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26" y="0"/>
            <a:ext cx="10468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7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1B0F2449-904E-4BCF-80B3-D518B472F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29" y="0"/>
            <a:ext cx="10360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8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Selektivní faktory a předpoklady CR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cs-CZ" b="1" dirty="0"/>
              <a:t>Ekonomické faktory</a:t>
            </a:r>
            <a:r>
              <a:rPr lang="cs-CZ" dirty="0"/>
              <a:t> – souvis s urbanizací – změna geografického prostředí (typ industriální krajiny)</a:t>
            </a:r>
          </a:p>
          <a:p>
            <a:pPr lvl="1"/>
            <a:r>
              <a:rPr lang="cs-CZ" dirty="0"/>
              <a:t>Antropogenní formy dominují nad přírodními strukturami</a:t>
            </a:r>
          </a:p>
          <a:p>
            <a:pPr lvl="1"/>
            <a:r>
              <a:rPr lang="cs-CZ" dirty="0"/>
              <a:t>Změna způsobu života – rozvoj rekreačních forem, kontaktů s přírodou, historií a kulturou v geografickém prostředí</a:t>
            </a:r>
          </a:p>
          <a:p>
            <a:pPr lvl="1"/>
            <a:r>
              <a:rPr lang="cs-CZ" dirty="0"/>
              <a:t>Dynamický a masový charakter cestovního ruchu</a:t>
            </a:r>
          </a:p>
          <a:p>
            <a:pPr rtl="0"/>
            <a:r>
              <a:rPr lang="cs-CZ" b="1" dirty="0"/>
              <a:t>Sociálně kulturní a sociálně-politické podmínky </a:t>
            </a:r>
            <a:r>
              <a:rPr lang="cs-CZ" dirty="0"/>
              <a:t>– oficiální státní politika, hmotná a kulturní vyspělost obyvatelstva a fond volného času</a:t>
            </a:r>
          </a:p>
          <a:p>
            <a:pPr lvl="1"/>
            <a:r>
              <a:rPr lang="cs-CZ" dirty="0"/>
              <a:t>Sociální politika vytváří podmínky masové účasti na cestovním ruchu</a:t>
            </a:r>
          </a:p>
          <a:p>
            <a:pPr lvl="1"/>
            <a:r>
              <a:rPr lang="cs-CZ" dirty="0"/>
              <a:t>Existuje přímá úměrnost mezi životním standardem obyvatelstva a jeho účastí na cestovním ruchu</a:t>
            </a:r>
          </a:p>
          <a:p>
            <a:pPr lvl="1"/>
            <a:r>
              <a:rPr lang="cs-CZ" dirty="0"/>
              <a:t>Aktivita pohybu s vazbou na ekonomickou aktivitu, sociální a zaměstnaneckou strukturou a vzdělání a kulturu</a:t>
            </a:r>
          </a:p>
        </p:txBody>
      </p:sp>
    </p:spTree>
    <p:extLst>
      <p:ext uri="{BB962C8B-B14F-4D97-AF65-F5344CB8AC3E}">
        <p14:creationId xmlns:p14="http://schemas.microsoft.com/office/powerpoint/2010/main" val="254541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Realizační faktory a předpoklady CR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dirty="0"/>
              <a:t>Umožnují svou existencí vlastní uskutečnění cestovního ruchu a rekreace</a:t>
            </a:r>
          </a:p>
          <a:p>
            <a:pPr rtl="0"/>
            <a:r>
              <a:rPr lang="cs-CZ" dirty="0"/>
              <a:t>Vytvářejí spojovací článek mezi oblasti zájmu o cestovní ruch a rekreaci a cílovými oblastmi cestovního ruchu a rekreace</a:t>
            </a:r>
          </a:p>
          <a:p>
            <a:pPr rtl="0"/>
            <a:r>
              <a:rPr lang="cs-CZ" dirty="0"/>
              <a:t>Realizují se prostřednictvím komunikačních předpokladů a materiálně-technické základny, resp. základní a doplňkové infrastruktury cestovního ruchu</a:t>
            </a:r>
          </a:p>
        </p:txBody>
      </p:sp>
    </p:spTree>
    <p:extLst>
      <p:ext uri="{BB962C8B-B14F-4D97-AF65-F5344CB8AC3E}">
        <p14:creationId xmlns:p14="http://schemas.microsoft.com/office/powerpoint/2010/main" val="32118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Realizační faktory a předpoklady CR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409268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cs-CZ" b="1" dirty="0"/>
              <a:t>Komunikační předpoklady</a:t>
            </a:r>
          </a:p>
          <a:p>
            <a:pPr lvl="1"/>
            <a:r>
              <a:rPr lang="cs-CZ" b="1" i="1" dirty="0"/>
              <a:t>Dopravní síť a prostředky </a:t>
            </a:r>
            <a:r>
              <a:rPr lang="cs-CZ" dirty="0"/>
              <a:t>– základním předpokladem realizace a rozvoje cestovního ruchu a rekreace</a:t>
            </a:r>
          </a:p>
          <a:p>
            <a:pPr lvl="1"/>
            <a:r>
              <a:rPr lang="cs-CZ" dirty="0"/>
              <a:t>Analýzy rozmístění komunikačních sítí a dostupnost turistických a rekreačních míst a oblastí</a:t>
            </a:r>
          </a:p>
          <a:p>
            <a:pPr lvl="1"/>
            <a:r>
              <a:rPr lang="cs-CZ" dirty="0"/>
              <a:t>Specifický význam dopravy u mezinárodního cestovního ruchu </a:t>
            </a:r>
          </a:p>
          <a:p>
            <a:pPr rtl="0"/>
            <a:r>
              <a:rPr lang="cs-CZ" b="1" dirty="0"/>
              <a:t>Zakládaní a doprovodní infrastruktura cestovního ruchu</a:t>
            </a:r>
          </a:p>
          <a:p>
            <a:pPr lvl="1"/>
            <a:r>
              <a:rPr lang="cs-CZ" dirty="0"/>
              <a:t>Mimo přírodní sféry je nutné vytvořit další skupinu předpokladů, které by zabezpečovali co nejefektivnější využívání středisek a oblastí cestovního ruchu a tím je </a:t>
            </a:r>
            <a:r>
              <a:rPr lang="cs-CZ" b="1" i="1" dirty="0"/>
              <a:t>infrastruktura cestovního ruchu</a:t>
            </a:r>
          </a:p>
          <a:p>
            <a:pPr lvl="1"/>
            <a:r>
              <a:rPr lang="cs-CZ" dirty="0"/>
              <a:t>V širším smyslu – všechny hmotné prostředky které se podílejí na tvorbě a realizaci služeb cestovního ruchu</a:t>
            </a:r>
          </a:p>
          <a:p>
            <a:pPr lvl="1"/>
            <a:r>
              <a:rPr lang="cs-CZ" dirty="0"/>
              <a:t>V užším smyslu – hmotné prostředky které slouží potřebám výlučně cestovního ruchu</a:t>
            </a:r>
          </a:p>
          <a:p>
            <a:pPr lvl="1"/>
            <a:r>
              <a:rPr lang="cs-CZ" dirty="0"/>
              <a:t>Základní úlohou infrastruktury je utváření věcných předpokladů na zabezpečení účasti obyvatelstva na cestovním ruchu, na zabezpečení tvorby a  realizace služeb</a:t>
            </a:r>
          </a:p>
        </p:txBody>
      </p:sp>
    </p:spTree>
    <p:extLst>
      <p:ext uri="{BB962C8B-B14F-4D97-AF65-F5344CB8AC3E}">
        <p14:creationId xmlns:p14="http://schemas.microsoft.com/office/powerpoint/2010/main" val="262892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FA5071-0B76-4D84-A7DA-6E6EBC75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Nejnavštěvovanější turistické cíle</a:t>
            </a:r>
            <a:endParaRPr lang="sk-SK" sz="4000" b="1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DEA91181-875C-4A5E-B6CA-DEF4CB893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306" y="1604978"/>
            <a:ext cx="9795294" cy="506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7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200" b="1" dirty="0"/>
              <a:t>Klasifikace, typologizace a regionalizace oblastí a středisek cestovního ruchu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>
              <a:spcBef>
                <a:spcPts val="600"/>
              </a:spcBef>
            </a:pPr>
            <a:r>
              <a:rPr lang="cs-CZ" dirty="0"/>
              <a:t>V ČR - devět základních funkčních typů středisek cestovního ruchu: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střediska letní rekreace u vody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horská střediska letní a zimní rekreace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historická města a střediska mezinárodního a národního významu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historická města nadregionálního významu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ostatní města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přírodní atraktivity (jeskyně, skalní města)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lázeňská střediska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ostatní turistická střediska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nejvýznamnější střediska druhého bydlení</a:t>
            </a:r>
          </a:p>
        </p:txBody>
      </p:sp>
    </p:spTree>
    <p:extLst>
      <p:ext uri="{BB962C8B-B14F-4D97-AF65-F5344CB8AC3E}">
        <p14:creationId xmlns:p14="http://schemas.microsoft.com/office/powerpoint/2010/main" val="393167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C62E6-583B-4207-88E3-ED53F2C2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Volný čas a rekreace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4B61AF-B323-49FC-BF9B-664BF936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cs-CZ" dirty="0"/>
              <a:t>Volný čas</a:t>
            </a:r>
          </a:p>
          <a:p>
            <a:pPr lvl="1"/>
            <a:r>
              <a:rPr lang="cs-CZ" dirty="0"/>
              <a:t>Čas, v kterém člověk nevykonává činnosti pod tlakem pracovních závazků či nutnosti zachovaní svého </a:t>
            </a:r>
            <a:r>
              <a:rPr lang="cs-CZ" dirty="0" err="1"/>
              <a:t>biofyziologického</a:t>
            </a:r>
            <a:r>
              <a:rPr lang="cs-CZ" dirty="0"/>
              <a:t> či rodinného systému (Zelenka, Pásková, 2012)</a:t>
            </a:r>
          </a:p>
          <a:p>
            <a:pPr rtl="0"/>
            <a:r>
              <a:rPr lang="cs-CZ" dirty="0"/>
              <a:t>Rekreace</a:t>
            </a:r>
          </a:p>
          <a:p>
            <a:pPr lvl="1"/>
            <a:r>
              <a:rPr lang="cs-CZ" dirty="0"/>
              <a:t>Druhy činností anebo odpočinku, které přináší fyziologické zotavení a psychické uvolněni a představují tak protiváhu běžného života (</a:t>
            </a:r>
            <a:r>
              <a:rPr lang="cs-CZ" dirty="0" err="1"/>
              <a:t>Wokoun</a:t>
            </a:r>
            <a:r>
              <a:rPr lang="cs-CZ" dirty="0"/>
              <a:t>, Vystoupil, 1987)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51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BD36D284-DDA3-4203-BF6B-93B56D1BB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82" y="142416"/>
            <a:ext cx="10107436" cy="65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4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A9CDB6E-0793-4E1F-B29B-EA54B200E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52" y="0"/>
            <a:ext cx="9703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8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9CC1B8B2-EB60-4BE5-8CD0-4BD951590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08" y="23337"/>
            <a:ext cx="10088383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86EEB0B-6B3B-4235-9E28-EFDECC366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52" y="0"/>
            <a:ext cx="9703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Negativní vlivy cestovního ruchu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1295400" y="1828800"/>
            <a:ext cx="10367682" cy="4616824"/>
          </a:xfrm>
        </p:spPr>
        <p:txBody>
          <a:bodyPr rtlCol="0">
            <a:normAutofit/>
          </a:bodyPr>
          <a:lstStyle/>
          <a:p>
            <a:pPr rtl="0"/>
            <a:r>
              <a:rPr lang="cs-CZ" b="1" dirty="0"/>
              <a:t>Vlivy na přírodní prostředí</a:t>
            </a:r>
          </a:p>
          <a:p>
            <a:pPr lvl="1"/>
            <a:r>
              <a:rPr lang="cs-CZ" dirty="0"/>
              <a:t>Biodiverzita (ničení ekosystémů)</a:t>
            </a:r>
          </a:p>
          <a:p>
            <a:pPr lvl="1"/>
            <a:r>
              <a:rPr lang="cs-CZ" dirty="0"/>
              <a:t>Fyzické poškození krajiny a eroze (destrukce vegetačního krytu)</a:t>
            </a:r>
          </a:p>
          <a:p>
            <a:pPr lvl="1"/>
            <a:r>
              <a:rPr lang="cs-CZ" dirty="0"/>
              <a:t>Turistické znečistění (emise, odpady)</a:t>
            </a:r>
          </a:p>
          <a:p>
            <a:pPr lvl="1"/>
            <a:r>
              <a:rPr lang="cs-CZ" dirty="0"/>
              <a:t>Přírodní zdroje (především voda)</a:t>
            </a:r>
          </a:p>
          <a:p>
            <a:pPr lvl="1"/>
            <a:r>
              <a:rPr lang="cs-CZ" dirty="0"/>
              <a:t>Změny krajinného rázu (nevhodná architektura v krajině)</a:t>
            </a:r>
          </a:p>
          <a:p>
            <a:pPr rtl="0"/>
            <a:r>
              <a:rPr lang="cs-CZ" b="1" dirty="0"/>
              <a:t>Vlivy na socio-kulturní prostředí</a:t>
            </a:r>
          </a:p>
          <a:p>
            <a:pPr lvl="1"/>
            <a:r>
              <a:rPr lang="cs-CZ" dirty="0"/>
              <a:t>Sociální (turistická iritace)</a:t>
            </a:r>
          </a:p>
          <a:p>
            <a:pPr lvl="1"/>
            <a:r>
              <a:rPr lang="cs-CZ" dirty="0"/>
              <a:t>Kulturní (akulturace, </a:t>
            </a:r>
            <a:r>
              <a:rPr lang="cs-CZ" dirty="0" err="1"/>
              <a:t>inscenizace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Ekonomické (destabilizace pracovního trhu, kongesce veřejných prostor, komunikací)</a:t>
            </a:r>
          </a:p>
          <a:p>
            <a:pPr lvl="1"/>
            <a:r>
              <a:rPr lang="cs-CZ" dirty="0"/>
              <a:t>Urbanistické (vytlačování obytné funkce)</a:t>
            </a:r>
          </a:p>
        </p:txBody>
      </p:sp>
    </p:spTree>
    <p:extLst>
      <p:ext uri="{BB962C8B-B14F-4D97-AF65-F5344CB8AC3E}">
        <p14:creationId xmlns:p14="http://schemas.microsoft.com/office/powerpoint/2010/main" val="9865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4000" b="1" dirty="0"/>
              <a:t>Udržitelný rozvoj cestovního ruchu a jeho vlivy na geografické prostředí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cs-CZ" dirty="0"/>
              <a:t>Problematika </a:t>
            </a:r>
            <a:r>
              <a:rPr lang="cs-CZ" b="1" dirty="0"/>
              <a:t>udržitelného cestovního ruchu </a:t>
            </a:r>
            <a:r>
              <a:rPr lang="cs-CZ" dirty="0"/>
              <a:t>celosvětově jedno z nejvýznamnějších paradigmat v geografii cestovního ruchu</a:t>
            </a:r>
          </a:p>
          <a:p>
            <a:pPr rtl="0"/>
            <a:r>
              <a:rPr lang="cs-CZ" dirty="0"/>
              <a:t>Výzkumná témata:</a:t>
            </a:r>
          </a:p>
          <a:p>
            <a:pPr lvl="1"/>
            <a:r>
              <a:rPr lang="cs-CZ" dirty="0"/>
              <a:t>objasnění rostoucího významu, podstaty a principů dlouhodobě „udržitelného“ cestovního ruchu</a:t>
            </a:r>
          </a:p>
          <a:p>
            <a:pPr lvl="1"/>
            <a:r>
              <a:rPr lang="cs-CZ" dirty="0"/>
              <a:t>jeho úlohy v dlouhodobě „udržitelném rozvoji“ lokality či regionu</a:t>
            </a:r>
          </a:p>
          <a:p>
            <a:pPr rtl="0"/>
            <a:r>
              <a:rPr lang="cs-CZ" dirty="0"/>
              <a:t>Mnohostrane analýzy a hodnocení negativních dopadů cestovního ruchu na přírodní a zejména sociální prostředí, také aplikace moderních výzkumných modelů, teoretických přístupů a konceptů a diskutuje možnosti hledání zákonitostí v oblasti zjištěných dopadů (při zohlednění časoprostorového kontextu) a způsobů jejich verifikace</a:t>
            </a:r>
          </a:p>
          <a:p>
            <a:pPr rtl="0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9137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4000" b="1" dirty="0"/>
              <a:t>Aktuální trendy v teorii a výzkumu geografie cestovního ruchu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cs-CZ" dirty="0"/>
              <a:t>Výzkumné</a:t>
            </a:r>
            <a:r>
              <a:rPr lang="sk-SK" dirty="0"/>
              <a:t> </a:t>
            </a:r>
            <a:r>
              <a:rPr lang="cs-CZ" dirty="0"/>
              <a:t>aktivity jsou ve velké míre chápány jako </a:t>
            </a:r>
            <a:r>
              <a:rPr lang="cs-CZ" b="1" dirty="0"/>
              <a:t>aplikovaný výzkum</a:t>
            </a:r>
          </a:p>
          <a:p>
            <a:pPr rtl="0"/>
            <a:r>
              <a:rPr lang="cs-CZ" dirty="0"/>
              <a:t>Interdisciplinarita – vzdělávací programy v managementu cestovního ruchu, hotelnictví a volného času</a:t>
            </a:r>
          </a:p>
          <a:p>
            <a:pPr rtl="0"/>
            <a:r>
              <a:rPr lang="sk-SK" dirty="0"/>
              <a:t>Geografické </a:t>
            </a:r>
            <a:r>
              <a:rPr lang="cs-CZ" dirty="0"/>
              <a:t>aspekty volného času a cestovního ruchu z pohledu prostorových změn poptávky a nabídky, spotřeby produktů, výzkumu motivů v rámci rozhodovacích procesů o cestování a distribuce výkonů</a:t>
            </a:r>
          </a:p>
          <a:p>
            <a:pPr rtl="0"/>
            <a:r>
              <a:rPr lang="cs-CZ" dirty="0"/>
              <a:t>Kvalitnější hodnocení </a:t>
            </a:r>
            <a:r>
              <a:rPr lang="cs-CZ" b="1" dirty="0"/>
              <a:t>ekonomických efektů </a:t>
            </a:r>
            <a:r>
              <a:rPr lang="cs-CZ" dirty="0"/>
              <a:t>cestovního ruchu</a:t>
            </a:r>
          </a:p>
          <a:p>
            <a:pPr rtl="0"/>
            <a:r>
              <a:rPr lang="cs-CZ" dirty="0"/>
              <a:t>Negativní vliv cestovního ruchu – sociální, kulturní, fyzická geografie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869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Rajonizace cestovního ruchu v ČR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just"/>
            <a:r>
              <a:rPr lang="cs-CZ" altLang="cs-CZ" sz="2400" dirty="0"/>
              <a:t>zařazení regionů / rajony, oblasti / do čtyř kategorií podle vhodnosti pro cestovní ruch</a:t>
            </a:r>
          </a:p>
          <a:p>
            <a:pPr lvl="1" algn="just"/>
            <a:r>
              <a:rPr lang="cs-CZ" altLang="cs-CZ" dirty="0"/>
              <a:t>I.   - mezinárodní význam (Praha, NP, UNESCO, ZČ lázně)</a:t>
            </a:r>
          </a:p>
          <a:p>
            <a:pPr lvl="1" algn="just"/>
            <a:r>
              <a:rPr lang="cs-CZ" altLang="cs-CZ" sz="2200" dirty="0"/>
              <a:t>II.  - národní význam (Říp, hrady , zámky, lázně, CHKO …)</a:t>
            </a:r>
          </a:p>
          <a:p>
            <a:pPr lvl="1" algn="just"/>
            <a:r>
              <a:rPr lang="cs-CZ" altLang="cs-CZ" sz="2400" dirty="0"/>
              <a:t>III. - oblastní význam (Nechanice, Králův Dvůr, Svitavy …)</a:t>
            </a:r>
          </a:p>
          <a:p>
            <a:pPr lvl="1" algn="just"/>
            <a:r>
              <a:rPr lang="cs-CZ" altLang="cs-CZ" sz="2400" dirty="0"/>
              <a:t>IV. - lokální význam  (kostely, chráněná naleziště, městská muzea …)</a:t>
            </a:r>
          </a:p>
          <a:p>
            <a:pPr algn="just"/>
            <a:r>
              <a:rPr lang="cs-CZ" altLang="cs-CZ" sz="2400" dirty="0"/>
              <a:t>hodnotící faktory </a:t>
            </a:r>
          </a:p>
          <a:p>
            <a:pPr lvl="1" algn="just"/>
            <a:r>
              <a:rPr lang="cs-CZ" altLang="cs-CZ" dirty="0"/>
              <a:t>přírodní podmínky (hory, lesy, vodní plochy…)</a:t>
            </a:r>
          </a:p>
          <a:p>
            <a:pPr lvl="1" algn="just"/>
            <a:r>
              <a:rPr lang="cs-CZ" altLang="cs-CZ" sz="2100" dirty="0"/>
              <a:t>výsledky lidské činnosti (</a:t>
            </a:r>
            <a:r>
              <a:rPr lang="cs-CZ" altLang="cs-CZ" sz="2100" dirty="0" err="1"/>
              <a:t>kulturne</a:t>
            </a:r>
            <a:r>
              <a:rPr lang="cs-CZ" altLang="cs-CZ" sz="2100" dirty="0"/>
              <a:t>-historické, lázně, přehrady…)</a:t>
            </a:r>
          </a:p>
          <a:p>
            <a:pPr lvl="1" algn="just"/>
            <a:r>
              <a:rPr lang="cs-CZ" altLang="cs-CZ" sz="2100" dirty="0"/>
              <a:t>vybavenost (ubytování, stravování, lanovky, </a:t>
            </a:r>
            <a:r>
              <a:rPr lang="cs-CZ" altLang="cs-CZ" sz="2100" dirty="0" err="1"/>
              <a:t>půjčovny+služby</a:t>
            </a:r>
            <a:r>
              <a:rPr lang="cs-CZ" altLang="cs-CZ" sz="2100" dirty="0"/>
              <a:t>)</a:t>
            </a:r>
          </a:p>
          <a:p>
            <a:pPr lvl="1" algn="just"/>
            <a:r>
              <a:rPr lang="cs-CZ" altLang="cs-CZ" sz="2100" dirty="0"/>
              <a:t>dopravní předpoklady = realizační předpoklady</a:t>
            </a:r>
          </a:p>
          <a:p>
            <a:pPr lvl="1" algn="just"/>
            <a:r>
              <a:rPr lang="cs-CZ" altLang="cs-CZ" sz="2100" dirty="0"/>
              <a:t>negativní faktory (ceny, kriminalita, hmyz, ŽP )</a:t>
            </a:r>
          </a:p>
          <a:p>
            <a:pPr rtl="0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5589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I. kategorie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Praha, Český Krumlov, Brno + další památky UNESCO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Národní parky </a:t>
            </a:r>
          </a:p>
          <a:p>
            <a:pPr lvl="1" algn="just">
              <a:defRPr/>
            </a:pPr>
            <a:r>
              <a:rPr lang="cs-CZ" dirty="0"/>
              <a:t>KRNAP</a:t>
            </a:r>
          </a:p>
          <a:p>
            <a:pPr lvl="1" algn="just">
              <a:defRPr/>
            </a:pPr>
            <a:r>
              <a:rPr lang="cs-CZ" dirty="0"/>
              <a:t>Šumava</a:t>
            </a:r>
          </a:p>
          <a:p>
            <a:pPr lvl="1" algn="just">
              <a:defRPr/>
            </a:pPr>
            <a:r>
              <a:rPr lang="cs-CZ" dirty="0"/>
              <a:t>Podyjí</a:t>
            </a:r>
          </a:p>
          <a:p>
            <a:pPr lvl="1" algn="just">
              <a:defRPr/>
            </a:pPr>
            <a:r>
              <a:rPr lang="cs-CZ" dirty="0"/>
              <a:t>České Švýcarsko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Lázně (ZČ, Teplice, Luhačovice, Libverda, Velichovky, Jánské Lázně apod.)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Jeseníky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Valašsko + Beskydy</a:t>
            </a:r>
          </a:p>
          <a:p>
            <a:pPr rtl="0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6000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>
            <a:extLst>
              <a:ext uri="{FF2B5EF4-FFF2-40B4-BE49-F238E27FC236}">
                <a16:creationId xmlns:a16="http://schemas.microsoft.com/office/drawing/2014/main" id="{8F5F2588-76A8-4BB6-9634-F45CFBEFE8C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69017" y="1584779"/>
            <a:ext cx="4038600" cy="50180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dirty="0"/>
              <a:t>Krušnohoří</a:t>
            </a:r>
          </a:p>
          <a:p>
            <a:pPr eaLnBrk="1" hangingPunct="1"/>
            <a:r>
              <a:rPr lang="cs-CZ" altLang="cs-CZ" dirty="0"/>
              <a:t>Český ráj</a:t>
            </a:r>
          </a:p>
          <a:p>
            <a:pPr eaLnBrk="1" hangingPunct="1"/>
            <a:r>
              <a:rPr lang="cs-CZ" altLang="cs-CZ" dirty="0"/>
              <a:t>Jihočeské rybníky</a:t>
            </a:r>
          </a:p>
          <a:p>
            <a:pPr eaLnBrk="1" hangingPunct="1"/>
            <a:r>
              <a:rPr lang="cs-CZ" altLang="cs-CZ" dirty="0"/>
              <a:t>Křivoklátsko</a:t>
            </a:r>
          </a:p>
          <a:p>
            <a:pPr eaLnBrk="1" hangingPunct="1"/>
            <a:r>
              <a:rPr lang="cs-CZ" altLang="cs-CZ" dirty="0"/>
              <a:t>Dolní Vltava</a:t>
            </a:r>
          </a:p>
          <a:p>
            <a:pPr eaLnBrk="1" hangingPunct="1"/>
            <a:r>
              <a:rPr lang="cs-CZ" altLang="cs-CZ" dirty="0"/>
              <a:t>Jizerské hory</a:t>
            </a:r>
          </a:p>
          <a:p>
            <a:pPr eaLnBrk="1" hangingPunct="1"/>
            <a:r>
              <a:rPr lang="cs-CZ" altLang="cs-CZ" dirty="0"/>
              <a:t>Posázaví</a:t>
            </a:r>
          </a:p>
          <a:p>
            <a:pPr eaLnBrk="1" hangingPunct="1"/>
            <a:r>
              <a:rPr lang="cs-CZ" altLang="cs-CZ" dirty="0"/>
              <a:t>ČM vrchovina</a:t>
            </a:r>
          </a:p>
          <a:p>
            <a:pPr eaLnBrk="1" hangingPunct="1"/>
            <a:r>
              <a:rPr lang="cs-CZ" altLang="cs-CZ" dirty="0"/>
              <a:t>Orlické hory</a:t>
            </a:r>
          </a:p>
          <a:p>
            <a:pPr eaLnBrk="1" hangingPunct="1"/>
            <a:r>
              <a:rPr lang="cs-CZ" altLang="cs-CZ" dirty="0"/>
              <a:t>Moravský kras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78CEC9A9-359A-41FF-B8C6-3C926471F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30832" y="1641928"/>
            <a:ext cx="4038600" cy="4903787"/>
          </a:xfrm>
        </p:spPr>
        <p:txBody>
          <a:bodyPr/>
          <a:lstStyle/>
          <a:p>
            <a:pPr eaLnBrk="1" hangingPunct="1"/>
            <a:r>
              <a:rPr lang="cs-CZ" altLang="cs-CZ" dirty="0"/>
              <a:t>Pošumaví</a:t>
            </a:r>
          </a:p>
          <a:p>
            <a:pPr eaLnBrk="1" hangingPunct="1"/>
            <a:r>
              <a:rPr lang="cs-CZ" altLang="cs-CZ" dirty="0"/>
              <a:t>Horní Vltava</a:t>
            </a:r>
          </a:p>
          <a:p>
            <a:pPr eaLnBrk="1" hangingPunct="1"/>
            <a:r>
              <a:rPr lang="cs-CZ" altLang="cs-CZ" dirty="0"/>
              <a:t>Střední Vltava</a:t>
            </a:r>
          </a:p>
          <a:p>
            <a:pPr eaLnBrk="1" hangingPunct="1"/>
            <a:r>
              <a:rPr lang="cs-CZ" altLang="cs-CZ" dirty="0"/>
              <a:t>Č. Středohoří</a:t>
            </a:r>
          </a:p>
          <a:p>
            <a:pPr eaLnBrk="1" hangingPunct="1"/>
            <a:r>
              <a:rPr lang="cs-CZ" altLang="cs-CZ" dirty="0"/>
              <a:t>Pálava</a:t>
            </a:r>
          </a:p>
          <a:p>
            <a:pPr eaLnBrk="1" hangingPunct="1"/>
            <a:r>
              <a:rPr lang="cs-CZ" altLang="cs-CZ" dirty="0"/>
              <a:t>Bílé Karpaty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5EEDE1A-17E1-422A-A194-9DCAD494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II. kategorie</a:t>
            </a:r>
            <a:endParaRPr lang="cs-CZ" sz="4000" u="sng" dirty="0"/>
          </a:p>
        </p:txBody>
      </p:sp>
    </p:spTree>
  </p:cSld>
  <p:clrMapOvr>
    <a:masterClrMapping/>
  </p:clrMapOvr>
  <p:transition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C62E6-583B-4207-88E3-ED53F2C2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Volný čas a rekreace 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908A54B6-A06E-4035-A0CE-7FAB61C77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923" y="1737721"/>
            <a:ext cx="7668695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1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>
            <a:extLst>
              <a:ext uri="{FF2B5EF4-FFF2-40B4-BE49-F238E27FC236}">
                <a16:creationId xmlns:a16="http://schemas.microsoft.com/office/drawing/2014/main" id="{969DE139-9569-423F-8BEA-1CA98DB2C53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637520" y="1940007"/>
            <a:ext cx="4038600" cy="4440237"/>
          </a:xfrm>
        </p:spPr>
        <p:txBody>
          <a:bodyPr>
            <a:normAutofit fontScale="92500" lnSpcReduction="20000"/>
          </a:bodyPr>
          <a:lstStyle/>
          <a:p>
            <a:pPr algn="just" eaLnBrk="1" hangingPunct="1"/>
            <a:r>
              <a:rPr lang="cs-CZ" altLang="cs-CZ" sz="2200" dirty="0"/>
              <a:t>Lužické hory</a:t>
            </a:r>
          </a:p>
          <a:p>
            <a:pPr algn="just" eaLnBrk="1" hangingPunct="1"/>
            <a:r>
              <a:rPr lang="cs-CZ" altLang="cs-CZ" sz="2200" dirty="0"/>
              <a:t>Doksy a okolí</a:t>
            </a:r>
          </a:p>
          <a:p>
            <a:pPr algn="just" eaLnBrk="1" hangingPunct="1"/>
            <a:r>
              <a:rPr lang="cs-CZ" altLang="cs-CZ" sz="2200" dirty="0"/>
              <a:t>Podkrkonoší</a:t>
            </a:r>
          </a:p>
          <a:p>
            <a:pPr algn="just" eaLnBrk="1" hangingPunct="1"/>
            <a:r>
              <a:rPr lang="cs-CZ" altLang="cs-CZ" sz="2200" dirty="0"/>
              <a:t>Broumovsko</a:t>
            </a:r>
          </a:p>
          <a:p>
            <a:pPr algn="just" eaLnBrk="1" hangingPunct="1"/>
            <a:r>
              <a:rPr lang="cs-CZ" altLang="cs-CZ" sz="2200" dirty="0"/>
              <a:t>Mělnicko</a:t>
            </a:r>
          </a:p>
          <a:p>
            <a:pPr algn="just" eaLnBrk="1" hangingPunct="1"/>
            <a:r>
              <a:rPr lang="cs-CZ" altLang="cs-CZ" sz="2200" dirty="0"/>
              <a:t>Horní Střela</a:t>
            </a:r>
          </a:p>
          <a:p>
            <a:pPr algn="just" eaLnBrk="1" hangingPunct="1"/>
            <a:r>
              <a:rPr lang="cs-CZ" altLang="cs-CZ" sz="2200" dirty="0" err="1"/>
              <a:t>Stříbrsko</a:t>
            </a:r>
            <a:endParaRPr lang="cs-CZ" altLang="cs-CZ" sz="2200" dirty="0"/>
          </a:p>
          <a:p>
            <a:pPr algn="just" eaLnBrk="1" hangingPunct="1"/>
            <a:r>
              <a:rPr lang="cs-CZ" altLang="cs-CZ" sz="2200" dirty="0"/>
              <a:t>Český les</a:t>
            </a:r>
          </a:p>
          <a:p>
            <a:pPr algn="just" eaLnBrk="1" hangingPunct="1"/>
            <a:r>
              <a:rPr lang="cs-CZ" altLang="cs-CZ" sz="2200" dirty="0" err="1"/>
              <a:t>Kaplicko</a:t>
            </a:r>
            <a:endParaRPr lang="cs-CZ" altLang="cs-CZ" sz="2200" dirty="0"/>
          </a:p>
          <a:p>
            <a:pPr algn="just" eaLnBrk="1" hangingPunct="1"/>
            <a:r>
              <a:rPr lang="cs-CZ" altLang="cs-CZ" sz="2200" dirty="0"/>
              <a:t>Brdy</a:t>
            </a:r>
          </a:p>
          <a:p>
            <a:pPr algn="just" eaLnBrk="1" hangingPunct="1"/>
            <a:endParaRPr lang="cs-CZ" altLang="cs-CZ" sz="2200" dirty="0"/>
          </a:p>
        </p:txBody>
      </p:sp>
      <p:sp>
        <p:nvSpPr>
          <p:cNvPr id="143364" name="Rectangle 4">
            <a:extLst>
              <a:ext uri="{FF2B5EF4-FFF2-40B4-BE49-F238E27FC236}">
                <a16:creationId xmlns:a16="http://schemas.microsoft.com/office/drawing/2014/main" id="{3C684D85-F1BC-46E3-9D1F-A94D5063934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280796" y="2063037"/>
            <a:ext cx="4038600" cy="4194175"/>
          </a:xfr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r>
              <a:rPr lang="cs-CZ" sz="2200"/>
              <a:t>Táborsko</a:t>
            </a:r>
          </a:p>
          <a:p>
            <a:pPr>
              <a:defRPr/>
            </a:pPr>
            <a:r>
              <a:rPr lang="cs-CZ" sz="2200"/>
              <a:t>Železné hory</a:t>
            </a:r>
          </a:p>
          <a:p>
            <a:pPr>
              <a:defRPr/>
            </a:pPr>
            <a:r>
              <a:rPr lang="cs-CZ" sz="2200"/>
              <a:t>Povodí Orlice</a:t>
            </a:r>
          </a:p>
          <a:p>
            <a:pPr>
              <a:defRPr/>
            </a:pPr>
            <a:r>
              <a:rPr lang="cs-CZ" sz="2200"/>
              <a:t>Drahanská vrchovina</a:t>
            </a:r>
          </a:p>
          <a:p>
            <a:pPr>
              <a:defRPr/>
            </a:pPr>
            <a:r>
              <a:rPr lang="cs-CZ" sz="2200"/>
              <a:t>Chřiby</a:t>
            </a:r>
          </a:p>
          <a:p>
            <a:pPr>
              <a:defRPr/>
            </a:pPr>
            <a:r>
              <a:rPr lang="cs-CZ" sz="2200"/>
              <a:t>Slovácko</a:t>
            </a:r>
          </a:p>
          <a:p>
            <a:pPr>
              <a:defRPr/>
            </a:pPr>
            <a:r>
              <a:rPr lang="cs-CZ" sz="2200"/>
              <a:t>Chodsko</a:t>
            </a:r>
          </a:p>
          <a:p>
            <a:pPr>
              <a:defRPr/>
            </a:pPr>
            <a:r>
              <a:rPr lang="cs-CZ" sz="2200"/>
              <a:t>Frýdlantsko</a:t>
            </a:r>
          </a:p>
          <a:p>
            <a:pPr>
              <a:defRPr/>
            </a:pPr>
            <a:r>
              <a:rPr lang="cs-CZ" sz="2200"/>
              <a:t>Šluknov</a:t>
            </a:r>
          </a:p>
          <a:p>
            <a:pPr>
              <a:defRPr/>
            </a:pPr>
            <a:r>
              <a:rPr lang="cs-CZ" sz="2200"/>
              <a:t>Žďánický les</a:t>
            </a:r>
          </a:p>
          <a:p>
            <a:pPr>
              <a:defRPr/>
            </a:pPr>
            <a:r>
              <a:rPr lang="cs-CZ" sz="2200"/>
              <a:t>Ivančicko</a:t>
            </a:r>
          </a:p>
          <a:p>
            <a:pPr>
              <a:defRPr/>
            </a:pPr>
            <a:endParaRPr lang="cs-CZ" sz="220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2D9EAA9-22A1-4AEB-83E4-E7BDADDB5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III. kategorie</a:t>
            </a:r>
            <a:endParaRPr lang="cs-CZ" sz="4000" dirty="0"/>
          </a:p>
        </p:txBody>
      </p:sp>
    </p:spTree>
  </p:cSld>
  <p:clrMapOvr>
    <a:masterClrMapping/>
  </p:clrMapOvr>
  <p:transition>
    <p:pull dir="r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>
            <a:extLst>
              <a:ext uri="{FF2B5EF4-FFF2-40B4-BE49-F238E27FC236}">
                <a16:creationId xmlns:a16="http://schemas.microsoft.com/office/drawing/2014/main" id="{75CB22C9-A90C-4B76-8A10-64A333F6B1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39914" y="1704814"/>
            <a:ext cx="8535987" cy="4603912"/>
          </a:xfrm>
        </p:spPr>
        <p:txBody>
          <a:bodyPr rtlCol="0">
            <a:normAutofit lnSpcReduction="10000"/>
          </a:bodyPr>
          <a:lstStyle/>
          <a:p>
            <a:pPr>
              <a:buNone/>
              <a:defRPr/>
            </a:pPr>
            <a:r>
              <a:rPr lang="cs-CZ" dirty="0"/>
              <a:t> = pouze atraktivity lokálního významu</a:t>
            </a:r>
          </a:p>
          <a:p>
            <a:pPr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 err="1"/>
              <a:t>Staroboleslavsko</a:t>
            </a:r>
            <a:endParaRPr lang="cs-CZ" dirty="0"/>
          </a:p>
          <a:p>
            <a:pPr>
              <a:defRPr/>
            </a:pPr>
            <a:r>
              <a:rPr lang="cs-CZ" dirty="0"/>
              <a:t>Džbán</a:t>
            </a:r>
          </a:p>
          <a:p>
            <a:pPr>
              <a:defRPr/>
            </a:pPr>
            <a:r>
              <a:rPr lang="cs-CZ" dirty="0" err="1"/>
              <a:t>Boskovicko</a:t>
            </a:r>
            <a:endParaRPr lang="cs-CZ" dirty="0"/>
          </a:p>
          <a:p>
            <a:pPr>
              <a:defRPr/>
            </a:pPr>
            <a:r>
              <a:rPr lang="cs-CZ" dirty="0" err="1"/>
              <a:t>Kounicko</a:t>
            </a:r>
            <a:endParaRPr lang="cs-CZ" dirty="0"/>
          </a:p>
          <a:p>
            <a:pPr>
              <a:defRPr/>
            </a:pPr>
            <a:r>
              <a:rPr lang="cs-CZ" dirty="0" err="1"/>
              <a:t>Hrotovicko</a:t>
            </a:r>
            <a:r>
              <a:rPr lang="cs-CZ" dirty="0"/>
              <a:t> </a:t>
            </a:r>
          </a:p>
          <a:p>
            <a:pPr>
              <a:defRPr/>
            </a:pPr>
            <a:r>
              <a:rPr lang="cs-CZ" dirty="0"/>
              <a:t>aj. </a:t>
            </a:r>
          </a:p>
          <a:p>
            <a:pPr>
              <a:defRPr/>
            </a:pPr>
            <a:r>
              <a:rPr lang="cs-CZ" dirty="0"/>
              <a:t> Prolínání a nejednotnost v zařazení do III. a IV. kategorie.</a:t>
            </a:r>
          </a:p>
          <a:p>
            <a:pPr>
              <a:buNone/>
              <a:defRPr/>
            </a:pPr>
            <a:endParaRPr lang="cs-CZ" dirty="0"/>
          </a:p>
          <a:p>
            <a:pPr>
              <a:buNone/>
              <a:defRPr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7E7A5DB-AC9B-4CEF-8FA6-E0D59368E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IV. kategorie</a:t>
            </a:r>
            <a:endParaRPr lang="cs-CZ" sz="4000" dirty="0"/>
          </a:p>
        </p:txBody>
      </p:sp>
    </p:spTree>
  </p:cSld>
  <p:clrMapOvr>
    <a:masterClrMapping/>
  </p:clrMapOvr>
  <p:transition>
    <p:pull dir="r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6AB935DF-8A3F-4281-9EDA-CD1C5A2B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208" y="1683370"/>
            <a:ext cx="4608513" cy="5257800"/>
          </a:xfrm>
        </p:spPr>
        <p:txBody>
          <a:bodyPr>
            <a:noAutofit/>
          </a:bodyPr>
          <a:lstStyle/>
          <a:p>
            <a:pPr marL="914400" lvl="1" indent="-457200">
              <a:spcBef>
                <a:spcPts val="600"/>
              </a:spcBef>
              <a:buNone/>
            </a:pPr>
            <a:r>
              <a:rPr lang="cs-CZ" altLang="cs-CZ" sz="1300" b="1" i="1" dirty="0">
                <a:solidFill>
                  <a:srgbClr val="00287D"/>
                </a:solidFill>
              </a:rPr>
              <a:t>16 památek: </a:t>
            </a:r>
          </a:p>
          <a:p>
            <a:pPr marL="914400" lvl="1" indent="-457200">
              <a:spcBef>
                <a:spcPts val="600"/>
              </a:spcBef>
              <a:buClr>
                <a:srgbClr val="969696"/>
              </a:buClr>
              <a:buFont typeface="Wingdings" panose="05000000000000000000" pitchFamily="2" charset="2"/>
              <a:buAutoNum type="arabicPeriod"/>
            </a:pPr>
            <a:r>
              <a:rPr lang="cs-CZ" altLang="cs-CZ" sz="1300" dirty="0"/>
              <a:t>Brno </a:t>
            </a:r>
          </a:p>
          <a:p>
            <a:pPr marL="914400" lvl="1" indent="-457200">
              <a:spcBef>
                <a:spcPts val="600"/>
              </a:spcBef>
              <a:buClr>
                <a:srgbClr val="969696"/>
              </a:buClr>
              <a:buFont typeface="Wingdings" panose="05000000000000000000" pitchFamily="2" charset="2"/>
              <a:buAutoNum type="arabicPeriod"/>
            </a:pPr>
            <a:r>
              <a:rPr lang="cs-CZ" altLang="cs-CZ" sz="1300" dirty="0"/>
              <a:t>Český Krumlov </a:t>
            </a:r>
          </a:p>
          <a:p>
            <a:pPr marL="914400" lvl="1" indent="-457200">
              <a:spcBef>
                <a:spcPts val="600"/>
              </a:spcBef>
              <a:buClr>
                <a:srgbClr val="969696"/>
              </a:buClr>
              <a:buFont typeface="Wingdings" panose="05000000000000000000" pitchFamily="2" charset="2"/>
              <a:buAutoNum type="arabicPeriod"/>
            </a:pPr>
            <a:r>
              <a:rPr lang="cs-CZ" altLang="cs-CZ" sz="1300" dirty="0"/>
              <a:t>Holašovice</a:t>
            </a:r>
          </a:p>
          <a:p>
            <a:pPr marL="914400" lvl="1" indent="-457200">
              <a:spcBef>
                <a:spcPts val="600"/>
              </a:spcBef>
              <a:buClr>
                <a:srgbClr val="969696"/>
              </a:buClr>
              <a:buFont typeface="Wingdings" panose="05000000000000000000" pitchFamily="2" charset="2"/>
              <a:buAutoNum type="arabicPeriod"/>
            </a:pPr>
            <a:r>
              <a:rPr lang="cs-CZ" altLang="cs-CZ" sz="1300" dirty="0"/>
              <a:t>Kroměříž </a:t>
            </a:r>
          </a:p>
          <a:p>
            <a:pPr marL="914400" lvl="1" indent="-457200">
              <a:spcBef>
                <a:spcPts val="600"/>
              </a:spcBef>
              <a:buClr>
                <a:srgbClr val="969696"/>
              </a:buClr>
              <a:buFont typeface="Wingdings" panose="05000000000000000000" pitchFamily="2" charset="2"/>
              <a:buAutoNum type="arabicPeriod"/>
            </a:pPr>
            <a:r>
              <a:rPr lang="cs-CZ" altLang="cs-CZ" sz="1300" dirty="0"/>
              <a:t>Kutná Hora </a:t>
            </a:r>
          </a:p>
          <a:p>
            <a:pPr marL="914400" lvl="1" indent="-457200">
              <a:spcBef>
                <a:spcPts val="600"/>
              </a:spcBef>
              <a:buClr>
                <a:srgbClr val="969696"/>
              </a:buClr>
              <a:buFont typeface="Wingdings" panose="05000000000000000000" pitchFamily="2" charset="2"/>
              <a:buAutoNum type="arabicPeriod"/>
            </a:pPr>
            <a:r>
              <a:rPr lang="cs-CZ" altLang="cs-CZ" sz="1300" dirty="0"/>
              <a:t>Lednicko-valtický areál </a:t>
            </a:r>
          </a:p>
          <a:p>
            <a:pPr marL="914400" lvl="1" indent="-457200">
              <a:spcBef>
                <a:spcPts val="600"/>
              </a:spcBef>
              <a:buClr>
                <a:srgbClr val="969696"/>
              </a:buClr>
              <a:buFont typeface="Wingdings" panose="05000000000000000000" pitchFamily="2" charset="2"/>
              <a:buAutoNum type="arabicPeriod"/>
            </a:pPr>
            <a:r>
              <a:rPr lang="cs-CZ" altLang="cs-CZ" sz="1300" dirty="0"/>
              <a:t>Litomyšl </a:t>
            </a:r>
          </a:p>
          <a:p>
            <a:pPr marL="914400" lvl="1" indent="-457200">
              <a:spcBef>
                <a:spcPts val="600"/>
              </a:spcBef>
              <a:buClr>
                <a:srgbClr val="969696"/>
              </a:buClr>
              <a:buFont typeface="Wingdings" panose="05000000000000000000" pitchFamily="2" charset="2"/>
              <a:buAutoNum type="arabicPeriod"/>
            </a:pPr>
            <a:r>
              <a:rPr lang="cs-CZ" altLang="cs-CZ" sz="1300" dirty="0"/>
              <a:t>Olomouc </a:t>
            </a:r>
          </a:p>
          <a:p>
            <a:pPr marL="914400" lvl="1" indent="-457200">
              <a:spcBef>
                <a:spcPts val="600"/>
              </a:spcBef>
              <a:buClr>
                <a:srgbClr val="969696"/>
              </a:buClr>
              <a:buFont typeface="Wingdings" panose="05000000000000000000" pitchFamily="2" charset="2"/>
              <a:buAutoNum type="arabicPeriod"/>
            </a:pPr>
            <a:r>
              <a:rPr lang="cs-CZ" altLang="cs-CZ" sz="1300" dirty="0"/>
              <a:t>Praha </a:t>
            </a:r>
          </a:p>
          <a:p>
            <a:pPr marL="914400" lvl="1" indent="-457200">
              <a:spcBef>
                <a:spcPts val="600"/>
              </a:spcBef>
              <a:buClr>
                <a:srgbClr val="969696"/>
              </a:buClr>
              <a:buFont typeface="Wingdings" panose="05000000000000000000" pitchFamily="2" charset="2"/>
              <a:buAutoNum type="arabicPeriod"/>
            </a:pPr>
            <a:r>
              <a:rPr lang="cs-CZ" altLang="cs-CZ" sz="1300" dirty="0"/>
              <a:t>Telč </a:t>
            </a:r>
          </a:p>
          <a:p>
            <a:pPr marL="914400" lvl="1" indent="-457200">
              <a:spcBef>
                <a:spcPts val="600"/>
              </a:spcBef>
              <a:buClr>
                <a:srgbClr val="969696"/>
              </a:buClr>
              <a:buFont typeface="Wingdings" panose="05000000000000000000" pitchFamily="2" charset="2"/>
              <a:buAutoNum type="arabicPeriod"/>
            </a:pPr>
            <a:r>
              <a:rPr lang="cs-CZ" altLang="cs-CZ" sz="1300" dirty="0"/>
              <a:t>Třebíč </a:t>
            </a:r>
          </a:p>
          <a:p>
            <a:pPr marL="914400" lvl="1" indent="-457200">
              <a:spcBef>
                <a:spcPts val="600"/>
              </a:spcBef>
              <a:buClr>
                <a:srgbClr val="969696"/>
              </a:buClr>
              <a:buFont typeface="Wingdings" panose="05000000000000000000" pitchFamily="2" charset="2"/>
              <a:buAutoNum type="arabicPeriod"/>
            </a:pPr>
            <a:r>
              <a:rPr lang="cs-CZ" altLang="cs-CZ" sz="1300" dirty="0"/>
              <a:t>Žďár nad Sázavou </a:t>
            </a:r>
          </a:p>
          <a:p>
            <a:pPr marL="914400" lvl="1" indent="-457200">
              <a:spcBef>
                <a:spcPts val="600"/>
              </a:spcBef>
              <a:buClr>
                <a:srgbClr val="969696"/>
              </a:buClr>
              <a:buFont typeface="Wingdings" panose="05000000000000000000" pitchFamily="2" charset="2"/>
              <a:buAutoNum type="arabicPeriod"/>
            </a:pPr>
            <a:r>
              <a:rPr lang="cs-CZ" altLang="cs-CZ" sz="1300" dirty="0"/>
              <a:t>Národní hřebčín Kladruby nad Labem (od 6/2019)</a:t>
            </a:r>
          </a:p>
          <a:p>
            <a:pPr marL="914400" lvl="1" indent="-457200">
              <a:spcBef>
                <a:spcPts val="600"/>
              </a:spcBef>
              <a:buClr>
                <a:srgbClr val="969696"/>
              </a:buClr>
              <a:buFont typeface="Wingdings" panose="05000000000000000000" pitchFamily="2" charset="2"/>
              <a:buAutoNum type="arabicPeriod"/>
            </a:pPr>
            <a:r>
              <a:rPr lang="cs-CZ" altLang="cs-CZ" sz="1300" dirty="0"/>
              <a:t>Hornický region </a:t>
            </a:r>
            <a:r>
              <a:rPr lang="cs-CZ" altLang="cs-CZ" sz="1300" dirty="0" err="1"/>
              <a:t>Erzgebirge</a:t>
            </a:r>
            <a:r>
              <a:rPr lang="cs-CZ" altLang="cs-CZ" sz="1300" dirty="0"/>
              <a:t>/Krušnohoří (od 6/2019)</a:t>
            </a:r>
          </a:p>
          <a:p>
            <a:pPr marL="914400" lvl="1" indent="-457200">
              <a:spcBef>
                <a:spcPts val="600"/>
              </a:spcBef>
              <a:buClr>
                <a:srgbClr val="969696"/>
              </a:buClr>
              <a:buFont typeface="Wingdings" panose="05000000000000000000" pitchFamily="2" charset="2"/>
              <a:buAutoNum type="arabicPeriod"/>
            </a:pPr>
            <a:r>
              <a:rPr lang="cs-CZ" altLang="cs-CZ" sz="1300" dirty="0"/>
              <a:t>Jizerskohorské bučiny (2021)</a:t>
            </a:r>
          </a:p>
          <a:p>
            <a:pPr marL="914400" lvl="1" indent="-457200">
              <a:spcBef>
                <a:spcPts val="600"/>
              </a:spcBef>
              <a:buClr>
                <a:srgbClr val="969696"/>
              </a:buClr>
              <a:buFont typeface="Wingdings" panose="05000000000000000000" pitchFamily="2" charset="2"/>
              <a:buAutoNum type="arabicPeriod"/>
            </a:pPr>
            <a:r>
              <a:rPr lang="cs-CZ" altLang="cs-CZ" sz="1300" dirty="0"/>
              <a:t>Západočeský lázeňský trojúhelník - Velká lázeňská města Evropy (2021)</a:t>
            </a:r>
          </a:p>
          <a:p>
            <a:pPr marL="457200" indent="-457200">
              <a:spcBef>
                <a:spcPts val="600"/>
              </a:spcBef>
              <a:buNone/>
            </a:pPr>
            <a:r>
              <a:rPr lang="cs-CZ" altLang="cs-CZ" sz="1300" dirty="0"/>
              <a:t> </a:t>
            </a:r>
          </a:p>
        </p:txBody>
      </p:sp>
      <p:pic>
        <p:nvPicPr>
          <p:cNvPr id="118788" name="Picture 5" descr="4626">
            <a:extLst>
              <a:ext uri="{FF2B5EF4-FFF2-40B4-BE49-F238E27FC236}">
                <a16:creationId xmlns:a16="http://schemas.microsoft.com/office/drawing/2014/main" id="{4C5B9159-F9A6-40E7-A45C-CEC0E3E47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226" y="188913"/>
            <a:ext cx="12604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Rectangle 19">
            <a:extLst>
              <a:ext uri="{FF2B5EF4-FFF2-40B4-BE49-F238E27FC236}">
                <a16:creationId xmlns:a16="http://schemas.microsoft.com/office/drawing/2014/main" id="{71665178-8A35-4A08-93B0-A0F4B5DCD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683370"/>
            <a:ext cx="42624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80000"/>
              <a:buFontTx/>
              <a:buNone/>
            </a:pPr>
            <a:r>
              <a:rPr lang="cs-CZ" altLang="cs-CZ" sz="2000" b="1" i="1" dirty="0">
                <a:solidFill>
                  <a:srgbClr val="00287D"/>
                </a:solidFill>
              </a:rPr>
              <a:t>6 biosférických rezervací: </a:t>
            </a:r>
          </a:p>
          <a:p>
            <a:pPr lvl="1" eaLnBrk="1" hangingPunct="1">
              <a:lnSpc>
                <a:spcPct val="90000"/>
              </a:lnSpc>
              <a:buClr>
                <a:srgbClr val="969696"/>
              </a:buClr>
              <a:buSzPct val="80000"/>
              <a:buFont typeface="Wingdings" panose="05000000000000000000" pitchFamily="2" charset="2"/>
              <a:buAutoNum type="arabicPeriod"/>
            </a:pPr>
            <a:r>
              <a:rPr lang="cs-CZ" altLang="cs-CZ" sz="2000" dirty="0"/>
              <a:t>Třeboňsko</a:t>
            </a:r>
          </a:p>
          <a:p>
            <a:pPr lvl="1" eaLnBrk="1" hangingPunct="1">
              <a:lnSpc>
                <a:spcPct val="90000"/>
              </a:lnSpc>
              <a:buClr>
                <a:srgbClr val="969696"/>
              </a:buClr>
              <a:buSzPct val="80000"/>
              <a:buFont typeface="Wingdings" panose="05000000000000000000" pitchFamily="2" charset="2"/>
              <a:buAutoNum type="arabicPeriod"/>
            </a:pPr>
            <a:r>
              <a:rPr lang="cs-CZ" altLang="cs-CZ" sz="2000" dirty="0"/>
              <a:t>Dolní Morava</a:t>
            </a:r>
          </a:p>
          <a:p>
            <a:pPr lvl="1" eaLnBrk="1" hangingPunct="1">
              <a:lnSpc>
                <a:spcPct val="90000"/>
              </a:lnSpc>
              <a:buClr>
                <a:srgbClr val="969696"/>
              </a:buClr>
              <a:buSzPct val="80000"/>
              <a:buFont typeface="Wingdings" panose="05000000000000000000" pitchFamily="2" charset="2"/>
              <a:buAutoNum type="arabicPeriod"/>
            </a:pPr>
            <a:r>
              <a:rPr lang="cs-CZ" altLang="cs-CZ" sz="2000" dirty="0"/>
              <a:t>NP a CHKO Šumava</a:t>
            </a:r>
          </a:p>
          <a:p>
            <a:pPr lvl="1" eaLnBrk="1" hangingPunct="1">
              <a:lnSpc>
                <a:spcPct val="90000"/>
              </a:lnSpc>
              <a:buClr>
                <a:srgbClr val="969696"/>
              </a:buClr>
              <a:buSzPct val="80000"/>
              <a:buFont typeface="Wingdings" panose="05000000000000000000" pitchFamily="2" charset="2"/>
              <a:buAutoNum type="arabicPeriod"/>
            </a:pPr>
            <a:r>
              <a:rPr lang="cs-CZ" altLang="cs-CZ" sz="2000" dirty="0"/>
              <a:t>KRNAP</a:t>
            </a:r>
          </a:p>
          <a:p>
            <a:pPr lvl="1" eaLnBrk="1" hangingPunct="1">
              <a:lnSpc>
                <a:spcPct val="90000"/>
              </a:lnSpc>
              <a:buClr>
                <a:srgbClr val="969696"/>
              </a:buClr>
              <a:buSzPct val="80000"/>
              <a:buFont typeface="Wingdings" panose="05000000000000000000" pitchFamily="2" charset="2"/>
              <a:buAutoNum type="arabicPeriod"/>
            </a:pPr>
            <a:r>
              <a:rPr lang="cs-CZ" altLang="cs-CZ" sz="2000" dirty="0"/>
              <a:t>Křivoklátsko </a:t>
            </a:r>
          </a:p>
          <a:p>
            <a:pPr lvl="1" eaLnBrk="1" hangingPunct="1">
              <a:lnSpc>
                <a:spcPct val="90000"/>
              </a:lnSpc>
              <a:buClr>
                <a:srgbClr val="969696"/>
              </a:buClr>
              <a:buSzPct val="80000"/>
              <a:buFont typeface="Wingdings" panose="05000000000000000000" pitchFamily="2" charset="2"/>
              <a:buAutoNum type="arabicPeriod"/>
            </a:pPr>
            <a:r>
              <a:rPr lang="cs-CZ" altLang="cs-CZ" sz="2000" dirty="0"/>
              <a:t>Bíle Karpaty</a:t>
            </a:r>
          </a:p>
          <a:p>
            <a:pPr lvl="1" eaLnBrk="1" hangingPunct="1">
              <a:lnSpc>
                <a:spcPct val="90000"/>
              </a:lnSpc>
              <a:buClr>
                <a:srgbClr val="969696"/>
              </a:buClr>
              <a:buSzPct val="80000"/>
              <a:buFont typeface="Wingdings" panose="05000000000000000000" pitchFamily="2" charset="2"/>
              <a:buNone/>
            </a:pPr>
            <a:endParaRPr lang="cs-CZ" altLang="cs-CZ" sz="2000" b="1" dirty="0"/>
          </a:p>
          <a:p>
            <a:pPr eaLnBrk="1" hangingPunct="1">
              <a:lnSpc>
                <a:spcPct val="90000"/>
              </a:lnSpc>
              <a:buClr>
                <a:srgbClr val="969696"/>
              </a:buClr>
              <a:buSzPct val="80000"/>
              <a:buFont typeface="Wingdings" panose="05000000000000000000" pitchFamily="2" charset="2"/>
              <a:buNone/>
            </a:pPr>
            <a:r>
              <a:rPr lang="cs-CZ" altLang="cs-CZ" sz="2000" dirty="0"/>
              <a:t>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50F44BC-E8B9-4FA0-BF88-BDFC50358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Památky UNESCO v ČR</a:t>
            </a:r>
            <a:endParaRPr lang="cs-CZ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7B1D485-CA0F-6408-656F-2C27A9EF3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967" y="4312714"/>
            <a:ext cx="5222244" cy="23183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B9D6EA-AD6F-464C-979D-D3DA986A5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Informační zdroje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6E944C1-F011-4D6C-9FFA-FB4079F84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ČSÚ – ročenky</a:t>
            </a:r>
          </a:p>
          <a:p>
            <a:r>
              <a:rPr lang="sk-SK" dirty="0">
                <a:hlinkClick r:id="rId2"/>
              </a:rPr>
              <a:t>https://mmr.cz/cs/uvod</a:t>
            </a:r>
            <a:r>
              <a:rPr lang="sk-SK" dirty="0"/>
              <a:t> (Ministerstvo pro </a:t>
            </a:r>
            <a:r>
              <a:rPr lang="sk-SK" dirty="0" err="1"/>
              <a:t>místní</a:t>
            </a:r>
            <a:r>
              <a:rPr lang="sk-SK" dirty="0"/>
              <a:t> rozvoj)</a:t>
            </a:r>
          </a:p>
          <a:p>
            <a:r>
              <a:rPr lang="sk-SK" dirty="0">
                <a:hlinkClick r:id="rId3"/>
              </a:rPr>
              <a:t>https://www.czechtourism.cz/cs-CZ</a:t>
            </a:r>
            <a:endParaRPr lang="sk-SK" dirty="0"/>
          </a:p>
          <a:p>
            <a:r>
              <a:rPr lang="sk-SK" dirty="0">
                <a:hlinkClick r:id="rId4"/>
              </a:rPr>
              <a:t>https://www.kudyznudy.cz/</a:t>
            </a:r>
            <a:endParaRPr lang="sk-SK" dirty="0"/>
          </a:p>
          <a:p>
            <a:r>
              <a:rPr lang="sk-SK" dirty="0">
                <a:hlinkClick r:id="rId5"/>
              </a:rPr>
              <a:t>https://www.mkcr.cz/</a:t>
            </a:r>
            <a:r>
              <a:rPr lang="sk-SK" dirty="0"/>
              <a:t> (Ministerstvo </a:t>
            </a:r>
            <a:r>
              <a:rPr lang="sk-SK" dirty="0" err="1"/>
              <a:t>kultury</a:t>
            </a:r>
            <a:r>
              <a:rPr lang="sk-SK" dirty="0"/>
              <a:t>)</a:t>
            </a:r>
          </a:p>
          <a:p>
            <a:r>
              <a:rPr lang="sk-SK" dirty="0">
                <a:hlinkClick r:id="rId6"/>
              </a:rPr>
              <a:t>https://tourdata.cz/wp-content/uploads/2021/07/NTC2020-revize.pdf</a:t>
            </a:r>
            <a:endParaRPr lang="sk-SK" dirty="0"/>
          </a:p>
          <a:p>
            <a:endParaRPr lang="sk-SK" dirty="0"/>
          </a:p>
          <a:p>
            <a:r>
              <a:rPr lang="sk-SK" dirty="0"/>
              <a:t>unwto.org</a:t>
            </a:r>
          </a:p>
          <a:p>
            <a:r>
              <a:rPr lang="sk-SK" dirty="0">
                <a:hlinkClick r:id="rId7"/>
              </a:rPr>
              <a:t>https://www.e-unwto.org/doi/book/10.18111/9789284422456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129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Geografie cestovního ruchu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dirty="0"/>
              <a:t>Jedna z nejmladších disciplín geografie (30. léta)</a:t>
            </a:r>
          </a:p>
          <a:p>
            <a:pPr rtl="0"/>
            <a:r>
              <a:rPr lang="cs-CZ" dirty="0"/>
              <a:t>Dynamičtější rozvoj 80. léta</a:t>
            </a:r>
          </a:p>
          <a:p>
            <a:pPr rtl="0"/>
            <a:r>
              <a:rPr lang="cs-CZ" dirty="0"/>
              <a:t>Výzkum teritoriálních aspektů interakcí mezi cestovním ruchem a krajinou, cílem geografických výzkumů cestovního ruchu je určit zákonitosti vývoje těchto interakcí</a:t>
            </a:r>
          </a:p>
          <a:p>
            <a:pPr rtl="0"/>
            <a:r>
              <a:rPr lang="cs-CZ" dirty="0"/>
              <a:t>Pro geografii cestovního ruchu není podstatným přemisťovaní obyvatelstva, kterým se víc zaobírá geografie dopravy, ale interakce, které tento pohyb vyvolávají</a:t>
            </a:r>
          </a:p>
        </p:txBody>
      </p:sp>
    </p:spTree>
    <p:extLst>
      <p:ext uri="{BB962C8B-B14F-4D97-AF65-F5344CB8AC3E}">
        <p14:creationId xmlns:p14="http://schemas.microsoft.com/office/powerpoint/2010/main" val="359303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72DE2-C937-4818-97D9-CDDD9CA9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/>
              <a:t>Interdisciplinarita výzkumu cestovního ruchu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2C3504-D767-416B-BB9D-09A472F46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30" y="1629557"/>
            <a:ext cx="8460606" cy="476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C7AC5B8-C416-4C3B-923D-124C766806A9}"/>
              </a:ext>
            </a:extLst>
          </p:cNvPr>
          <p:cNvSpPr txBox="1"/>
          <p:nvPr/>
        </p:nvSpPr>
        <p:spPr>
          <a:xfrm>
            <a:off x="1546630" y="63598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b="0" dirty="0">
                <a:effectLst/>
                <a:latin typeface="Times New Roman" panose="02020603050405020304" pitchFamily="18" charset="0"/>
              </a:rPr>
              <a:t>Zdroj: Pásková 2002; Vystoupil, 2008</a:t>
            </a:r>
            <a:endParaRPr lang="cs-CZ" sz="2800" b="1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5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01BB3F-30C2-436C-BCDC-82544D34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Vznik fenoménu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D4EB3A-6130-47F9-B015-2DAABBD5E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28800"/>
            <a:ext cx="5734050" cy="4152900"/>
          </a:xfrm>
        </p:spPr>
        <p:txBody>
          <a:bodyPr/>
          <a:lstStyle/>
          <a:p>
            <a:r>
              <a:rPr lang="cs-CZ" altLang="cs-CZ" sz="2800" dirty="0"/>
              <a:t>Rané formy „cestovního ruchu“</a:t>
            </a:r>
          </a:p>
          <a:p>
            <a:pPr lvl="1"/>
            <a:r>
              <a:rPr lang="cs-CZ" altLang="cs-CZ" sz="2400" dirty="0"/>
              <a:t>Náboženské poutě</a:t>
            </a:r>
          </a:p>
          <a:p>
            <a:pPr lvl="2"/>
            <a:r>
              <a:rPr lang="cs-CZ" altLang="cs-CZ" sz="2000" dirty="0"/>
              <a:t>Zachyceny například </a:t>
            </a:r>
            <a:r>
              <a:rPr lang="cs-CZ" altLang="cs-CZ" sz="2000" dirty="0" err="1"/>
              <a:t>Geoffrey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Chaucerem</a:t>
            </a:r>
            <a:r>
              <a:rPr lang="cs-CZ" altLang="cs-CZ" sz="2000" dirty="0"/>
              <a:t>: „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Canterbury </a:t>
            </a:r>
            <a:r>
              <a:rPr lang="cs-CZ" altLang="cs-CZ" sz="2000" dirty="0" err="1"/>
              <a:t>Tales</a:t>
            </a:r>
            <a:r>
              <a:rPr lang="cs-CZ" altLang="cs-CZ" sz="2000" dirty="0"/>
              <a:t>“ (1387–1400)</a:t>
            </a:r>
          </a:p>
        </p:txBody>
      </p:sp>
      <p:pic>
        <p:nvPicPr>
          <p:cNvPr id="4" name="Picture 5" descr="200px-Geoffrey_Chaucer_-_Illustration_from_Cassell%27s_History_of_England_-_Century_Edition_-_published_circa_1902">
            <a:hlinkClick r:id="rId2" tooltip="Geoffrey Chaucer - Illustration from Cassell's History of England - Century Edition - published circa 1902.jpg"/>
            <a:extLst>
              <a:ext uri="{FF2B5EF4-FFF2-40B4-BE49-F238E27FC236}">
                <a16:creationId xmlns:a16="http://schemas.microsoft.com/office/drawing/2014/main" id="{26322765-3DB0-44EC-8A26-2F09534E8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64" y="1696244"/>
            <a:ext cx="37623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63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bchodné smerovanie 16 x 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92_TF03431374" id="{FD10A132-1EEE-4D03-91C4-244CC1C45712}" vid="{51380A33-0FD3-4DF1-A6B4-757898C33671}"/>
    </a:ext>
  </a:extLst>
</a:theme>
</file>

<file path=ppt/theme/theme2.xml><?xml version="1.0" encoding="utf-8"?>
<a:theme xmlns:a="http://schemas.openxmlformats.org/drawingml/2006/main" name="Motív balíka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Prezentácia obchodného smerovania (širokouhlý formát)</Template>
  <TotalTime>471</TotalTime>
  <Words>3216</Words>
  <Application>Microsoft Office PowerPoint</Application>
  <PresentationFormat>Širokouhlá</PresentationFormat>
  <Paragraphs>424</Paragraphs>
  <Slides>63</Slides>
  <Notes>31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63</vt:i4>
      </vt:variant>
    </vt:vector>
  </HeadingPairs>
  <TitlesOfParts>
    <vt:vector size="71" baseType="lpstr">
      <vt:lpstr>Arial</vt:lpstr>
      <vt:lpstr>Book Antiqua</vt:lpstr>
      <vt:lpstr>Calibri</vt:lpstr>
      <vt:lpstr>Roboto</vt:lpstr>
      <vt:lpstr>Symbol</vt:lpstr>
      <vt:lpstr>Times New Roman</vt:lpstr>
      <vt:lpstr>Wingdings</vt:lpstr>
      <vt:lpstr>Obchodné smerovanie 16 x 9</vt:lpstr>
      <vt:lpstr>ZeC016 Ekonomická geografie - CR</vt:lpstr>
      <vt:lpstr>Definice cestovního ruchu</vt:lpstr>
      <vt:lpstr>Definice cestovního ruchu</vt:lpstr>
      <vt:lpstr>Destinace cestovního ruchu</vt:lpstr>
      <vt:lpstr>Volný čas a rekreace </vt:lpstr>
      <vt:lpstr>Volný čas a rekreace </vt:lpstr>
      <vt:lpstr>Geografie cestovního ruchu</vt:lpstr>
      <vt:lpstr>Interdisciplinarita výzkumu cestovního ruchu</vt:lpstr>
      <vt:lpstr>Vznik fenoménu</vt:lpstr>
      <vt:lpstr>Cestovní ruch v moderním pojetí</vt:lpstr>
      <vt:lpstr>Cestovní ruch ve 20. století a dnes</vt:lpstr>
      <vt:lpstr>Prezentácia programu PowerPoint</vt:lpstr>
      <vt:lpstr>Cestovní ruch ve 20. století a dnes</vt:lpstr>
      <vt:lpstr>Cestovní ruch ve 20. století a dnes</vt:lpstr>
      <vt:lpstr>Motivace v cestovním ruchu </vt:lpstr>
      <vt:lpstr>Motivace v cestovním ruchu </vt:lpstr>
      <vt:lpstr>Důvody a způsoby cestovaní</vt:lpstr>
      <vt:lpstr>Nejnavštěvovanější destinace</vt:lpstr>
      <vt:lpstr>Nejnavštěvovanější destinace</vt:lpstr>
      <vt:lpstr>Nejnavštěvovanější destinace</vt:lpstr>
      <vt:lpstr>Typologie cestovního ruchu</vt:lpstr>
      <vt:lpstr>Typologie cestovního ruchu</vt:lpstr>
      <vt:lpstr>Druhy cestovního ruchu</vt:lpstr>
      <vt:lpstr>Druhy cestovního ruchu</vt:lpstr>
      <vt:lpstr>Druhy cestovního ruchu</vt:lpstr>
      <vt:lpstr>Druhy cestovního ruchu</vt:lpstr>
      <vt:lpstr>Základní formy cestovního ruchu</vt:lpstr>
      <vt:lpstr>Specifické formy cestovního ruchu</vt:lpstr>
      <vt:lpstr>Odvětví cestovního ruchu</vt:lpstr>
      <vt:lpstr>Multiplikační efekt</vt:lpstr>
      <vt:lpstr>Předpoklady cestovního ruchu</vt:lpstr>
      <vt:lpstr>Přírodní zdroje a předpoklady CR</vt:lpstr>
      <vt:lpstr>Přírodní zdroje a předpoklady CR</vt:lpstr>
      <vt:lpstr>Přírodní zdroje a předpoklady CR</vt:lpstr>
      <vt:lpstr>Prezentácia programu PowerPoint</vt:lpstr>
      <vt:lpstr>Potenciál rekreační plochy</vt:lpstr>
      <vt:lpstr>Prezentácia programu PowerPoint</vt:lpstr>
      <vt:lpstr>Kulturně-historické předpoklady CR</vt:lpstr>
      <vt:lpstr>Kulturně-historické předpoklady CR</vt:lpstr>
      <vt:lpstr>Prezentácia programu PowerPoint</vt:lpstr>
      <vt:lpstr>Selektivní faktory a předpoklady CR</vt:lpstr>
      <vt:lpstr>Selektivní faktory a předpoklady CR</vt:lpstr>
      <vt:lpstr>Prezentácia programu PowerPoint</vt:lpstr>
      <vt:lpstr>Prezentácia programu PowerPoint</vt:lpstr>
      <vt:lpstr>Selektivní faktory a předpoklady CR</vt:lpstr>
      <vt:lpstr>Realizační faktory a předpoklady CR</vt:lpstr>
      <vt:lpstr>Realizační faktory a předpoklady CR</vt:lpstr>
      <vt:lpstr>Nejnavštěvovanější turistické cíle</vt:lpstr>
      <vt:lpstr>Klasifikace, typologizace a regionalizace oblastí a středisek cestovního ruchu</vt:lpstr>
      <vt:lpstr>Prezentácia programu PowerPoint</vt:lpstr>
      <vt:lpstr>Prezentácia programu PowerPoint</vt:lpstr>
      <vt:lpstr>Prezentácia programu PowerPoint</vt:lpstr>
      <vt:lpstr>Prezentácia programu PowerPoint</vt:lpstr>
      <vt:lpstr>Negativní vlivy cestovního ruchu</vt:lpstr>
      <vt:lpstr>Udržitelný rozvoj cestovního ruchu a jeho vlivy na geografické prostředí</vt:lpstr>
      <vt:lpstr>Aktuální trendy v teorii a výzkumu geografie cestovního ruchu</vt:lpstr>
      <vt:lpstr>Rajonizace cestovního ruchu v ČR</vt:lpstr>
      <vt:lpstr>I. kategorie</vt:lpstr>
      <vt:lpstr>II. kategorie</vt:lpstr>
      <vt:lpstr>III. kategorie</vt:lpstr>
      <vt:lpstr>IV. kategorie</vt:lpstr>
      <vt:lpstr>Památky UNESCO v ČR</vt:lpstr>
      <vt:lpstr>Informační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 3 – turistická atraktivita</dc:title>
  <dc:creator>Jozef Lopuch</dc:creator>
  <cp:lastModifiedBy>Jozef Lopuch</cp:lastModifiedBy>
  <cp:revision>23</cp:revision>
  <dcterms:created xsi:type="dcterms:W3CDTF">2021-11-21T22:51:59Z</dcterms:created>
  <dcterms:modified xsi:type="dcterms:W3CDTF">2022-05-05T20:55:15Z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