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162"/>
  </p:notesMasterIdLst>
  <p:handoutMasterIdLst>
    <p:handoutMasterId r:id="rId163"/>
  </p:handoutMasterIdLst>
  <p:sldIdLst>
    <p:sldId id="263" r:id="rId5"/>
    <p:sldId id="450" r:id="rId6"/>
    <p:sldId id="451" r:id="rId7"/>
    <p:sldId id="307" r:id="rId8"/>
    <p:sldId id="292" r:id="rId9"/>
    <p:sldId id="309" r:id="rId10"/>
    <p:sldId id="293" r:id="rId11"/>
    <p:sldId id="294" r:id="rId12"/>
    <p:sldId id="310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23" r:id="rId21"/>
    <p:sldId id="324" r:id="rId22"/>
    <p:sldId id="325" r:id="rId23"/>
    <p:sldId id="327" r:id="rId24"/>
    <p:sldId id="329" r:id="rId25"/>
    <p:sldId id="269" r:id="rId26"/>
    <p:sldId id="282" r:id="rId27"/>
    <p:sldId id="297" r:id="rId28"/>
    <p:sldId id="330" r:id="rId29"/>
    <p:sldId id="271" r:id="rId30"/>
    <p:sldId id="331" r:id="rId31"/>
    <p:sldId id="332" r:id="rId32"/>
    <p:sldId id="333" r:id="rId33"/>
    <p:sldId id="334" r:id="rId34"/>
    <p:sldId id="336" r:id="rId35"/>
    <p:sldId id="337" r:id="rId36"/>
    <p:sldId id="338" r:id="rId37"/>
    <p:sldId id="341" r:id="rId38"/>
    <p:sldId id="342" r:id="rId39"/>
    <p:sldId id="345" r:id="rId40"/>
    <p:sldId id="346" r:id="rId41"/>
    <p:sldId id="347" r:id="rId42"/>
    <p:sldId id="348" r:id="rId43"/>
    <p:sldId id="349" r:id="rId44"/>
    <p:sldId id="366" r:id="rId45"/>
    <p:sldId id="367" r:id="rId46"/>
    <p:sldId id="368" r:id="rId47"/>
    <p:sldId id="369" r:id="rId48"/>
    <p:sldId id="356" r:id="rId49"/>
    <p:sldId id="358" r:id="rId50"/>
    <p:sldId id="357" r:id="rId51"/>
    <p:sldId id="359" r:id="rId52"/>
    <p:sldId id="360" r:id="rId53"/>
    <p:sldId id="361" r:id="rId54"/>
    <p:sldId id="362" r:id="rId55"/>
    <p:sldId id="365" r:id="rId56"/>
    <p:sldId id="363" r:id="rId57"/>
    <p:sldId id="370" r:id="rId58"/>
    <p:sldId id="371" r:id="rId59"/>
    <p:sldId id="372" r:id="rId60"/>
    <p:sldId id="373" r:id="rId61"/>
    <p:sldId id="374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89" r:id="rId76"/>
    <p:sldId id="390" r:id="rId77"/>
    <p:sldId id="391" r:id="rId78"/>
    <p:sldId id="392" r:id="rId79"/>
    <p:sldId id="393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418" r:id="rId95"/>
    <p:sldId id="419" r:id="rId96"/>
    <p:sldId id="420" r:id="rId97"/>
    <p:sldId id="394" r:id="rId98"/>
    <p:sldId id="396" r:id="rId99"/>
    <p:sldId id="398" r:id="rId100"/>
    <p:sldId id="400" r:id="rId101"/>
    <p:sldId id="399" r:id="rId102"/>
    <p:sldId id="401" r:id="rId103"/>
    <p:sldId id="402" r:id="rId104"/>
    <p:sldId id="403" r:id="rId105"/>
    <p:sldId id="421" r:id="rId106"/>
    <p:sldId id="422" r:id="rId107"/>
    <p:sldId id="423" r:id="rId108"/>
    <p:sldId id="424" r:id="rId109"/>
    <p:sldId id="429" r:id="rId110"/>
    <p:sldId id="430" r:id="rId111"/>
    <p:sldId id="431" r:id="rId112"/>
    <p:sldId id="432" r:id="rId113"/>
    <p:sldId id="433" r:id="rId114"/>
    <p:sldId id="434" r:id="rId115"/>
    <p:sldId id="283" r:id="rId116"/>
    <p:sldId id="435" r:id="rId117"/>
    <p:sldId id="436" r:id="rId118"/>
    <p:sldId id="437" r:id="rId119"/>
    <p:sldId id="438" r:id="rId120"/>
    <p:sldId id="439" r:id="rId121"/>
    <p:sldId id="440" r:id="rId122"/>
    <p:sldId id="441" r:id="rId123"/>
    <p:sldId id="442" r:id="rId124"/>
    <p:sldId id="443" r:id="rId125"/>
    <p:sldId id="444" r:id="rId126"/>
    <p:sldId id="445" r:id="rId127"/>
    <p:sldId id="446" r:id="rId128"/>
    <p:sldId id="447" r:id="rId129"/>
    <p:sldId id="428" r:id="rId130"/>
    <p:sldId id="448" r:id="rId131"/>
    <p:sldId id="425" r:id="rId132"/>
    <p:sldId id="426" r:id="rId133"/>
    <p:sldId id="427" r:id="rId134"/>
    <p:sldId id="449" r:id="rId135"/>
    <p:sldId id="456" r:id="rId136"/>
    <p:sldId id="459" r:id="rId137"/>
    <p:sldId id="460" r:id="rId138"/>
    <p:sldId id="461" r:id="rId139"/>
    <p:sldId id="462" r:id="rId140"/>
    <p:sldId id="463" r:id="rId141"/>
    <p:sldId id="464" r:id="rId142"/>
    <p:sldId id="465" r:id="rId143"/>
    <p:sldId id="466" r:id="rId144"/>
    <p:sldId id="467" r:id="rId145"/>
    <p:sldId id="304" r:id="rId146"/>
    <p:sldId id="468" r:id="rId147"/>
    <p:sldId id="469" r:id="rId148"/>
    <p:sldId id="470" r:id="rId149"/>
    <p:sldId id="471" r:id="rId150"/>
    <p:sldId id="472" r:id="rId151"/>
    <p:sldId id="473" r:id="rId152"/>
    <p:sldId id="474" r:id="rId153"/>
    <p:sldId id="296" r:id="rId154"/>
    <p:sldId id="475" r:id="rId155"/>
    <p:sldId id="476" r:id="rId156"/>
    <p:sldId id="300" r:id="rId157"/>
    <p:sldId id="477" r:id="rId158"/>
    <p:sldId id="478" r:id="rId159"/>
    <p:sldId id="479" r:id="rId160"/>
    <p:sldId id="480" r:id="rId161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8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viewProps" Target="view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C9DC64E7-57FE-4DAF-ADDD-E08D47A2D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9733D69-DB27-44FF-A953-DFC3C3D95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CA44-12FF-4074-B6D8-505DB15FD871}" type="datetimeFigureOut">
              <a:rPr lang="sk-SK" smtClean="0"/>
              <a:t>6. 5. 2022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0702834-D63A-4024-BA25-524EC3E5F5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C31B593-D92D-48BD-AF73-AE42F7B09C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7F7FA-BF92-4BA2-99A4-C0BA51CC0D32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1605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F1084-2626-44A1-89DC-C0636C94A6A5}" type="datetimeFigureOut">
              <a:rPr lang="sk-SK" smtClean="0"/>
              <a:t>6. 5. 2022</a:t>
            </a:fld>
            <a:endParaRPr lang="sk-SK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A2FBA-3872-4FF0-B93A-44D88D4B466A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3661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643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34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54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102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2FBA-3872-4FF0-B93A-44D88D4B466A}" type="slidenum">
              <a:rPr lang="sk-SK" smtClean="0"/>
              <a:t>131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23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/>
              <a:t>Kliknite sem a upravte štýl predlohy podnadpisov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6591E51-561D-418F-A89D-E984992D85CE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 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253AEE-65F7-431A-8CB6-0003D5AF3FC1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28A4D05-9E6B-4A19-8830-148E1E33BB98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952BE2-1D5B-4DFD-AF70-5392CC01C937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33B7565-3248-474C-A6B0-1A0D1AF14533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3F8F49-F488-45FF-ADC9-980D05D1107F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dá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71E05F-8F92-4896-9775-5131004CE160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8" name="Zástupná pät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C726AE-08B7-4C1A-91DD-62BB5C6D410A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Obdĺžni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dá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4D5F01-CF2D-4A4A-9C9B-A6D9A738EB32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3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B6B36D3-024A-4BF1-8158-A6DF53B21334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symbol obrázka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k-SK"/>
              <a:t>Ak chcete pridať obrázok, kliknite na ikonu</a:t>
            </a:r>
            <a:endParaRPr lang="sk-SK" dirty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FFCF67-BDDA-4102-8F94-6C9D199D7C40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/>
              <a:t>Kliknite sem a upravte štýl predlohy nadpisov</a:t>
            </a:r>
            <a:endParaRPr lang="sk-SK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k-SK"/>
              <a:t>Upraviť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dátum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E143FD79-8C54-46AA-9964-8E5B1BDEF921}" type="datetime1">
              <a:rPr lang="sk-SK" smtClean="0"/>
              <a:t>6. 5. 2022</a:t>
            </a:fld>
            <a:endParaRPr lang="sk-SK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11" name="Obdĺžni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ortune.com/global500/" TargetMode="External"/><Relationship Id="rId2" Type="http://schemas.openxmlformats.org/officeDocument/2006/relationships/hyperlink" Target="http://money.cnn.com/magazines/fortune/global500/2011/full_list/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zechinvest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vtp.cz/katalog/?park=90&amp;skraj=B" TargetMode="External"/><Relationship Id="rId3" Type="http://schemas.openxmlformats.org/officeDocument/2006/relationships/hyperlink" Target="http://www.svtp.cz/katalog/?park=74&amp;skraj=B" TargetMode="External"/><Relationship Id="rId7" Type="http://schemas.openxmlformats.org/officeDocument/2006/relationships/hyperlink" Target="http://www.svtp.cz/katalog/?park=34&amp;skraj=B" TargetMode="External"/><Relationship Id="rId2" Type="http://schemas.openxmlformats.org/officeDocument/2006/relationships/hyperlink" Target="http://www.svtp.cz/kata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vtp.cz/katalog/?park=57&amp;skraj=B" TargetMode="External"/><Relationship Id="rId5" Type="http://schemas.openxmlformats.org/officeDocument/2006/relationships/hyperlink" Target="http://www.svtp.cz/katalog/?park=83&amp;skraj=B" TargetMode="External"/><Relationship Id="rId4" Type="http://schemas.openxmlformats.org/officeDocument/2006/relationships/hyperlink" Target="http://www.svtp.cz/katalog/?park=94&amp;skraj=B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a.cz/mapa-klastru-v-cr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zechinvest.org/podporene-klastry-v-cr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eologie.vsb.cz/loziska/suroviny/energeticke_suroviny.html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ofond.cz/dokumenty/nersur_rocenky/rocenkanerudy99/html/c_uhli.html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fond.cz/dokumenty/nersur_rocenky/rocenkanerudy99/html/h_uhli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ream.cz/slavnedny/10007757-den-kdy-zacal-prvni-ropny-sok-16-rijen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ussia" TargetMode="External"/><Relationship Id="rId13" Type="http://schemas.openxmlformats.org/officeDocument/2006/relationships/hyperlink" Target="http://en.wikipedia.org/wiki/Sweden" TargetMode="External"/><Relationship Id="rId18" Type="http://schemas.openxmlformats.org/officeDocument/2006/relationships/hyperlink" Target="http://en.wikipedia.org/wiki/Xiluodu_Dam" TargetMode="External"/><Relationship Id="rId3" Type="http://schemas.openxmlformats.org/officeDocument/2006/relationships/hyperlink" Target="http://en.wikipedia.org/wiki/Gigawatt" TargetMode="External"/><Relationship Id="rId21" Type="http://schemas.openxmlformats.org/officeDocument/2006/relationships/hyperlink" Target="http://en.wikipedia.org/wiki/Grand_Coulee_Dam" TargetMode="External"/><Relationship Id="rId7" Type="http://schemas.openxmlformats.org/officeDocument/2006/relationships/hyperlink" Target="http://en.wikipedia.org/wiki/United_States" TargetMode="External"/><Relationship Id="rId12" Type="http://schemas.openxmlformats.org/officeDocument/2006/relationships/hyperlink" Target="http://en.wikipedia.org/wiki/Japan" TargetMode="External"/><Relationship Id="rId17" Type="http://schemas.openxmlformats.org/officeDocument/2006/relationships/hyperlink" Target="http://en.wikipedia.org/wiki/Paraguay" TargetMode="External"/><Relationship Id="rId2" Type="http://schemas.openxmlformats.org/officeDocument/2006/relationships/hyperlink" Target="http://en.wikipedia.org/wiki/TWh" TargetMode="External"/><Relationship Id="rId16" Type="http://schemas.openxmlformats.org/officeDocument/2006/relationships/hyperlink" Target="http://en.wikipedia.org/wiki/Itaipu_Dam" TargetMode="External"/><Relationship Id="rId20" Type="http://schemas.openxmlformats.org/officeDocument/2006/relationships/hyperlink" Target="http://en.wikipedia.org/wiki/Tucurui_Da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Brazil" TargetMode="External"/><Relationship Id="rId11" Type="http://schemas.openxmlformats.org/officeDocument/2006/relationships/hyperlink" Target="http://en.wikipedia.org/wiki/Venezuela" TargetMode="External"/><Relationship Id="rId5" Type="http://schemas.openxmlformats.org/officeDocument/2006/relationships/hyperlink" Target="http://en.wikipedia.org/wiki/Canada" TargetMode="External"/><Relationship Id="rId15" Type="http://schemas.openxmlformats.org/officeDocument/2006/relationships/hyperlink" Target="http://en.wikipedia.org/wiki/Three_Gorges_Dam" TargetMode="External"/><Relationship Id="rId10" Type="http://schemas.openxmlformats.org/officeDocument/2006/relationships/hyperlink" Target="http://en.wikipedia.org/wiki/India" TargetMode="External"/><Relationship Id="rId19" Type="http://schemas.openxmlformats.org/officeDocument/2006/relationships/hyperlink" Target="http://en.wikipedia.org/wiki/Guri_Dam" TargetMode="External"/><Relationship Id="rId4" Type="http://schemas.openxmlformats.org/officeDocument/2006/relationships/hyperlink" Target="http://en.wikipedia.org/wiki/China" TargetMode="External"/><Relationship Id="rId9" Type="http://schemas.openxmlformats.org/officeDocument/2006/relationships/hyperlink" Target="http://en.wikipedia.org/wiki/Norway" TargetMode="External"/><Relationship Id="rId14" Type="http://schemas.openxmlformats.org/officeDocument/2006/relationships/hyperlink" Target="http://en.wikipedia.org/wiki/Megawatt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bdĺžni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Obdĺžni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sk-SK" sz="4000" dirty="0">
                <a:solidFill>
                  <a:schemeClr val="bg1"/>
                </a:solidFill>
              </a:rPr>
              <a:t>Zec016 ekonomická geografie - </a:t>
            </a:r>
            <a:r>
              <a:rPr lang="cs-CZ" sz="4000" dirty="0">
                <a:solidFill>
                  <a:schemeClr val="bg1"/>
                </a:solidFill>
              </a:rPr>
              <a:t>průmysl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KGE, PED MUNI, 2022</a:t>
            </a:r>
          </a:p>
        </p:txBody>
      </p:sp>
    </p:spTree>
    <p:extLst>
      <p:ext uri="{BB962C8B-B14F-4D97-AF65-F5344CB8AC3E}">
        <p14:creationId xmlns:p14="http://schemas.microsoft.com/office/powerpoint/2010/main" val="238078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Největší nadnárodní společnosti – 2020 vs 2015</a:t>
            </a:r>
            <a:endParaRPr lang="sk-SK" sz="3200" b="1" dirty="0"/>
          </a:p>
        </p:txBody>
      </p:sp>
      <p:graphicFrame>
        <p:nvGraphicFramePr>
          <p:cNvPr id="6" name="Tabulka 7">
            <a:extLst>
              <a:ext uri="{FF2B5EF4-FFF2-40B4-BE49-F238E27FC236}">
                <a16:creationId xmlns:a16="http://schemas.microsoft.com/office/drawing/2014/main" id="{3A62BA51-A653-42F7-9C8B-22B0233FE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944005"/>
              </p:ext>
            </p:extLst>
          </p:nvPr>
        </p:nvGraphicFramePr>
        <p:xfrm>
          <a:off x="1380378" y="1914992"/>
          <a:ext cx="6739570" cy="453230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15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916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dirty="0"/>
                        <a:t>Rank</a:t>
                      </a:r>
                      <a:endParaRPr lang="cs-CZ" sz="1600" b="1" dirty="0">
                        <a:solidFill>
                          <a:srgbClr val="666666"/>
                        </a:solidFill>
                        <a:latin typeface="+mn-lt"/>
                      </a:endParaRPr>
                    </a:p>
                  </a:txBody>
                  <a:tcPr marL="0" marR="2446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 err="1">
                          <a:solidFill>
                            <a:schemeClr val="tx1"/>
                          </a:solidFill>
                          <a:latin typeface="+mn-lt"/>
                        </a:rPr>
                        <a:t>Company</a:t>
                      </a:r>
                      <a:r>
                        <a:rPr lang="cs-CZ" sz="1600" b="1" u="none" dirty="0">
                          <a:solidFill>
                            <a:schemeClr val="tx1"/>
                          </a:solidFill>
                          <a:latin typeface="+mn-lt"/>
                        </a:rPr>
                        <a:t> (2020)</a:t>
                      </a: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/>
                        <a:t>Tržby</a:t>
                      </a:r>
                      <a:br>
                        <a:rPr lang="cs-CZ" sz="1600" b="1" u="none" dirty="0"/>
                      </a:br>
                      <a:r>
                        <a:rPr lang="cs-CZ" sz="1600" b="1" u="none" dirty="0"/>
                        <a:t>($ </a:t>
                      </a:r>
                      <a:r>
                        <a:rPr lang="cs-CZ" sz="1600" b="1" u="none" dirty="0" err="1"/>
                        <a:t>millions</a:t>
                      </a:r>
                      <a:r>
                        <a:rPr lang="cs-CZ" sz="1600" b="1" u="none" dirty="0"/>
                        <a:t>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/>
                        <a:t>Company </a:t>
                      </a:r>
                      <a:r>
                        <a:rPr lang="cs-CZ" sz="1600" b="1" u="none" dirty="0"/>
                        <a:t>(2015)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13775" marB="1377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dirty="0"/>
                        <a:t>Tržby</a:t>
                      </a:r>
                      <a:br>
                        <a:rPr lang="cs-CZ" sz="1600" b="1" u="none" dirty="0"/>
                      </a:br>
                      <a:r>
                        <a:rPr lang="cs-CZ" sz="1600" b="1" u="none" dirty="0"/>
                        <a:t>($ </a:t>
                      </a:r>
                      <a:r>
                        <a:rPr lang="cs-CZ" sz="1600" b="1" u="none" dirty="0" err="1"/>
                        <a:t>millions</a:t>
                      </a:r>
                      <a:r>
                        <a:rPr lang="cs-CZ" sz="1600" b="1" u="none" dirty="0"/>
                        <a:t>)</a:t>
                      </a:r>
                      <a:endParaRPr lang="cs-CZ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4460" marR="0" marT="13775" marB="1377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Walmart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523 964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Wal-Mart </a:t>
                      </a:r>
                      <a:r>
                        <a:rPr lang="cs-CZ" sz="1600" dirty="0" err="1"/>
                        <a:t>Stores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482 130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2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Sinopec</a:t>
                      </a:r>
                      <a:r>
                        <a:rPr lang="cs-CZ" sz="1600" dirty="0"/>
                        <a:t> Group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407 009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State</a:t>
                      </a:r>
                      <a:r>
                        <a:rPr lang="cs-CZ" sz="1600" baseline="0" dirty="0"/>
                        <a:t> </a:t>
                      </a:r>
                      <a:r>
                        <a:rPr lang="cs-CZ" sz="1600" baseline="0" dirty="0" err="1"/>
                        <a:t>Grid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329 601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State</a:t>
                      </a:r>
                      <a:r>
                        <a:rPr lang="cs-CZ" sz="1600" dirty="0">
                          <a:latin typeface="+mn-lt"/>
                        </a:rPr>
                        <a:t> </a:t>
                      </a:r>
                      <a:r>
                        <a:rPr lang="cs-CZ" sz="1600" dirty="0" err="1">
                          <a:latin typeface="+mn-lt"/>
                        </a:rPr>
                        <a:t>Grid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383 906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China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National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Petroleum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299 271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45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4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China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National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Petroleum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379 130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Sinopec</a:t>
                      </a:r>
                      <a:r>
                        <a:rPr lang="cs-CZ" sz="1600" dirty="0"/>
                        <a:t> Group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294</a:t>
                      </a:r>
                      <a:r>
                        <a:rPr lang="cs-CZ" sz="1600" baseline="0" dirty="0"/>
                        <a:t> 344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5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Royal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Dutch</a:t>
                      </a:r>
                      <a:r>
                        <a:rPr lang="cs-CZ" sz="1600" dirty="0"/>
                        <a:t> Shell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352 106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Royal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Dutch</a:t>
                      </a:r>
                      <a:r>
                        <a:rPr lang="cs-CZ" sz="1600" dirty="0"/>
                        <a:t> Shell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272 156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6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>
                          <a:latin typeface="+mn-lt"/>
                        </a:rPr>
                        <a:t>Saudi</a:t>
                      </a:r>
                      <a:r>
                        <a:rPr lang="cs-CZ" sz="1600" dirty="0">
                          <a:latin typeface="+mn-lt"/>
                        </a:rPr>
                        <a:t> </a:t>
                      </a:r>
                      <a:r>
                        <a:rPr lang="cs-CZ" sz="1600" dirty="0" err="1">
                          <a:latin typeface="+mn-lt"/>
                        </a:rPr>
                        <a:t>Aramco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329 784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Exxon Mobil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246 204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7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Volkswagen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282 760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Volkswagen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236 600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8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BP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282 616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Toyota Motor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236 592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9</a:t>
                      </a:r>
                      <a:endParaRPr lang="cs-CZ" sz="160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Amazon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280 522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Apple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233 715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0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Toyota Motor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+mn-lt"/>
                        </a:rPr>
                        <a:t>275 288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BP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225 982</a:t>
                      </a:r>
                      <a:endParaRPr lang="cs-CZ" sz="16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bdélník 9">
            <a:extLst>
              <a:ext uri="{FF2B5EF4-FFF2-40B4-BE49-F238E27FC236}">
                <a16:creationId xmlns:a16="http://schemas.microsoft.com/office/drawing/2014/main" id="{6D5A76D9-8FDB-453C-9CDA-E34D7486A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941" y="6529664"/>
            <a:ext cx="8785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hlinkClick r:id="rId2"/>
              </a:rPr>
              <a:t>http://money.cnn.com/magazines/fortune/global500/2011/full_list/</a:t>
            </a:r>
            <a:r>
              <a:rPr lang="cs-CZ" altLang="cs-CZ" sz="1200"/>
              <a:t>, pro 2015, 2020: </a:t>
            </a:r>
            <a:r>
              <a:rPr lang="cs-CZ" altLang="cs-CZ" sz="1200">
                <a:hlinkClick r:id="rId3"/>
              </a:rPr>
              <a:t>http://fortune.com/global500/</a:t>
            </a:r>
            <a:r>
              <a:rPr lang="cs-CZ" altLang="cs-CZ" sz="12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96583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b="1" dirty="0"/>
              <a:t>Fosfáty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2561"/>
            <a:ext cx="11029615" cy="1648554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Využití zejména pro výrobu hnojiv</a:t>
            </a:r>
          </a:p>
          <a:p>
            <a:pPr eaLnBrk="1" hangingPunct="1"/>
            <a:r>
              <a:rPr lang="cs-CZ" altLang="cs-CZ" sz="2000" dirty="0"/>
              <a:t>Výskyt v přírodě i v organické podobě (guáno)</a:t>
            </a:r>
          </a:p>
          <a:p>
            <a:pPr eaLnBrk="1" hangingPunct="1"/>
            <a:r>
              <a:rPr lang="cs-CZ" altLang="cs-CZ" sz="2000" dirty="0"/>
              <a:t>Zásoby: Maroko, Čína</a:t>
            </a:r>
          </a:p>
          <a:p>
            <a:pPr eaLnBrk="1" hangingPunct="1"/>
            <a:r>
              <a:rPr lang="cs-CZ" altLang="cs-CZ" sz="2000" dirty="0"/>
              <a:t>Producenti: Maroko, Čína, USA, Rusko, Tunisko</a:t>
            </a:r>
          </a:p>
        </p:txBody>
      </p:sp>
      <p:pic>
        <p:nvPicPr>
          <p:cNvPr id="6" name="Obrázek 5" descr="Phosphates.jpg">
            <a:extLst>
              <a:ext uri="{FF2B5EF4-FFF2-40B4-BE49-F238E27FC236}">
                <a16:creationId xmlns:a16="http://schemas.microsoft.com/office/drawing/2014/main" id="{135FE980-5FC5-4244-8786-178E005C9F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9470" y="2981325"/>
            <a:ext cx="502133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4" descr="Phosphates_spotreba.jpg">
            <a:extLst>
              <a:ext uri="{FF2B5EF4-FFF2-40B4-BE49-F238E27FC236}">
                <a16:creationId xmlns:a16="http://schemas.microsoft.com/office/drawing/2014/main" id="{A1082F36-7894-4944-8E16-566834A837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6256" y="4057650"/>
            <a:ext cx="4486275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07603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b="1" dirty="0"/>
              <a:t>Soli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143" y="1892561"/>
            <a:ext cx="11029615" cy="2132592"/>
          </a:xfrm>
        </p:spPr>
        <p:txBody>
          <a:bodyPr>
            <a:noAutofit/>
          </a:bodyPr>
          <a:lstStyle/>
          <a:p>
            <a:pPr marL="180975" indent="-180975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Kuchyňské  / draselné – významné suroviny pro chemickou výrobu</a:t>
            </a:r>
          </a:p>
          <a:p>
            <a:pPr marL="180975" indent="-180975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Kuchyňská sůl:</a:t>
            </a:r>
          </a:p>
          <a:p>
            <a:pPr marL="447675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Získávání těžbou a odpařováním mořské vody</a:t>
            </a:r>
          </a:p>
          <a:p>
            <a:pPr marL="447675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Producenti: Čína, USA, Německo, Indie, Kanada, Austrálie</a:t>
            </a:r>
          </a:p>
          <a:p>
            <a:pPr marL="180975" indent="-180975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Draselné soli</a:t>
            </a:r>
          </a:p>
          <a:p>
            <a:pPr marL="447675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Surovinou pro výrobu hnojiv, farmaceutický nebo kosmetický průmysl</a:t>
            </a:r>
          </a:p>
          <a:p>
            <a:pPr marL="447675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Producenti: Kanada, Rusko, Bělorusko, Německo, Izrael</a:t>
            </a:r>
          </a:p>
        </p:txBody>
      </p:sp>
      <p:pic>
        <p:nvPicPr>
          <p:cNvPr id="11" name="Obrázek 4" descr="800px-Salt_Farmers_-_Pak_Thale.jpg">
            <a:extLst>
              <a:ext uri="{FF2B5EF4-FFF2-40B4-BE49-F238E27FC236}">
                <a16:creationId xmlns:a16="http://schemas.microsoft.com/office/drawing/2014/main" id="{09BE5F5F-95DD-4AD8-B8AE-78F66798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31" y="920217"/>
            <a:ext cx="29178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44FDAF56-949A-400B-80A7-C7A16460E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798922"/>
            <a:ext cx="5105400" cy="3059078"/>
          </a:xfrm>
          <a:prstGeom prst="rect">
            <a:avLst/>
          </a:prstGeom>
        </p:spPr>
      </p:pic>
      <p:pic>
        <p:nvPicPr>
          <p:cNvPr id="7" name="Obrázok 6" descr="Obrázok, na ktorom je mapa&#10;&#10;Automaticky generovaný popis">
            <a:extLst>
              <a:ext uri="{FF2B5EF4-FFF2-40B4-BE49-F238E27FC236}">
                <a16:creationId xmlns:a16="http://schemas.microsoft.com/office/drawing/2014/main" id="{30A41301-A9E0-490B-9D35-DAAEF2479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4" y="4201758"/>
            <a:ext cx="3152776" cy="265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60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1380068"/>
          </a:xfrm>
        </p:spPr>
        <p:txBody>
          <a:bodyPr rtlCol="0">
            <a:noAutofit/>
          </a:bodyPr>
          <a:lstStyle/>
          <a:p>
            <a:pPr rtl="0"/>
            <a:r>
              <a:rPr lang="cs-CZ" sz="4500" dirty="0">
                <a:solidFill>
                  <a:schemeClr val="bg1"/>
                </a:solidFill>
              </a:rPr>
              <a:t>Charakteristika průmyslových odvětví </a:t>
            </a:r>
            <a:r>
              <a:rPr lang="cs-CZ" dirty="0">
                <a:solidFill>
                  <a:schemeClr val="bg1"/>
                </a:solidFill>
              </a:rPr>
              <a:t>(Zpracovatelský průmysl)</a:t>
            </a:r>
            <a:endParaRPr lang="sk-SK" sz="45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952068"/>
            <a:ext cx="10993546" cy="296332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42491462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b="1" dirty="0"/>
              <a:t>Úvod do zpracovatelského průmyslu</a:t>
            </a:r>
            <a:endParaRPr lang="sk-SK" sz="36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000" dirty="0"/>
              <a:t>Rozdílná vyspělost, produktivita práce – rozdíly v hospodářsky vyspělých a méně vyspělých zemích</a:t>
            </a:r>
          </a:p>
          <a:p>
            <a:pPr eaLnBrk="1" hangingPunct="1"/>
            <a:r>
              <a:rPr lang="cs-CZ" altLang="cs-CZ" sz="2000" dirty="0"/>
              <a:t>Rozhodujícím článkem byla průmyslová velkovýroba, dnes spíš malé a střední podnikání</a:t>
            </a:r>
          </a:p>
          <a:p>
            <a:pPr eaLnBrk="1" hangingPunct="1"/>
            <a:r>
              <a:rPr lang="cs-CZ" altLang="cs-CZ" sz="2000" dirty="0"/>
              <a:t>V rozvojových zemích – řemeslná výroba – velký počet zaměstnanců, ale celosvětový podíl na výrobě minimální</a:t>
            </a:r>
          </a:p>
          <a:p>
            <a:pPr eaLnBrk="1" hangingPunct="1"/>
            <a:r>
              <a:rPr lang="cs-CZ" altLang="cs-CZ" sz="2000" dirty="0"/>
              <a:t>Průmyslová výroba rozdílná podle významu a velikosti svých základních jednotek</a:t>
            </a:r>
          </a:p>
          <a:p>
            <a:pPr lvl="1" eaLnBrk="1" hangingPunct="1"/>
            <a:r>
              <a:rPr lang="cs-CZ" altLang="cs-CZ" sz="2000" dirty="0"/>
              <a:t>Jednotlivá odvětví a obory se skládají z řady územně oddělených provozoven</a:t>
            </a:r>
          </a:p>
          <a:p>
            <a:pPr lvl="1" eaLnBrk="1" hangingPunct="1"/>
            <a:r>
              <a:rPr lang="cs-CZ" altLang="cs-CZ" sz="2000" dirty="0"/>
              <a:t>Prostorové rozložení se odlišuje od členění organizačního či odvětvového</a:t>
            </a:r>
          </a:p>
          <a:p>
            <a:pPr eaLnBrk="1" hangingPunct="1"/>
            <a:r>
              <a:rPr lang="cs-CZ" altLang="cs-CZ" sz="2000" dirty="0"/>
              <a:t>Měření průmyslové výroby problematické</a:t>
            </a:r>
          </a:p>
        </p:txBody>
      </p:sp>
    </p:spTree>
    <p:extLst>
      <p:ext uri="{BB962C8B-B14F-4D97-AF65-F5344CB8AC3E}">
        <p14:creationId xmlns:p14="http://schemas.microsoft.com/office/powerpoint/2010/main" val="12438025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Strojírenský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Největším odvětvím průmyslu</a:t>
            </a:r>
          </a:p>
          <a:p>
            <a:pPr eaLnBrk="1" hangingPunct="1"/>
            <a:r>
              <a:rPr lang="cs-CZ" altLang="cs-CZ" sz="2000" dirty="0"/>
              <a:t>Lokalizační faktory:</a:t>
            </a:r>
          </a:p>
          <a:p>
            <a:pPr lvl="1" eaLnBrk="1" hangingPunct="1"/>
            <a:r>
              <a:rPr lang="cs-CZ" altLang="cs-CZ" sz="2000" dirty="0"/>
              <a:t>Mění se s vývojem techniky a rozvíjející se dělbou práce</a:t>
            </a:r>
          </a:p>
          <a:p>
            <a:pPr lvl="1" eaLnBrk="1" hangingPunct="1"/>
            <a:r>
              <a:rPr lang="cs-CZ" altLang="cs-CZ" sz="2000" dirty="0"/>
              <a:t>Výrobky často souhrnem velkého počtu dílčích výrob – dobré, když jednotlivé státy mají co nejširší zastoupení výrob </a:t>
            </a:r>
          </a:p>
          <a:p>
            <a:pPr lvl="1" eaLnBrk="1" hangingPunct="1"/>
            <a:r>
              <a:rPr lang="cs-CZ" altLang="cs-CZ" sz="2000" dirty="0"/>
              <a:t>Těžké strojírenství – velká spotřeba energie</a:t>
            </a:r>
          </a:p>
          <a:p>
            <a:pPr lvl="1" eaLnBrk="1" hangingPunct="1"/>
            <a:r>
              <a:rPr lang="cs-CZ" altLang="cs-CZ" sz="2000" dirty="0"/>
              <a:t>Dopravní náklady – při přepravě menších částí menší než u hotových výrobků</a:t>
            </a:r>
          </a:p>
          <a:p>
            <a:pPr lvl="1" eaLnBrk="1" hangingPunct="1"/>
            <a:r>
              <a:rPr lang="cs-CZ" altLang="cs-CZ" sz="2000" dirty="0"/>
              <a:t>Lokalizace v oblastech spotřeby – v počátcích, pokles s rozvojem dopravy </a:t>
            </a:r>
          </a:p>
          <a:p>
            <a:pPr lvl="1" eaLnBrk="1" hangingPunct="1"/>
            <a:r>
              <a:rPr lang="cs-CZ" altLang="cs-CZ" sz="2000" dirty="0"/>
              <a:t>Vztah k surovině jen u některých oborů s velkou spotřebou kovů (např. výroba lokomotiv…)</a:t>
            </a:r>
          </a:p>
          <a:p>
            <a:pPr eaLnBrk="1" hangingPunct="1"/>
            <a:r>
              <a:rPr lang="cs-CZ" altLang="cs-CZ" sz="2000" dirty="0"/>
              <a:t>Rozsah a kvalita strojírenského průmyslu je ukazatelem </a:t>
            </a:r>
            <a:r>
              <a:rPr lang="cs-CZ" altLang="cs-CZ" sz="2000" dirty="0" err="1"/>
              <a:t>hosp</a:t>
            </a:r>
            <a:r>
              <a:rPr lang="cs-CZ" altLang="cs-CZ" sz="2000" dirty="0"/>
              <a:t>. potenciálu i úrovně vědecko-výzkumné základny</a:t>
            </a:r>
          </a:p>
        </p:txBody>
      </p:sp>
    </p:spTree>
    <p:extLst>
      <p:ext uri="{BB962C8B-B14F-4D97-AF65-F5344CB8AC3E}">
        <p14:creationId xmlns:p14="http://schemas.microsoft.com/office/powerpoint/2010/main" val="27311543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Strojírenský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Jako samostatné odvětví od 1. pol. 19. stol. – počátky spojeny s průmyslovou revolucí</a:t>
            </a:r>
          </a:p>
          <a:p>
            <a:pPr eaLnBrk="1" hangingPunct="1"/>
            <a:r>
              <a:rPr lang="cs-CZ" altLang="cs-CZ" sz="2000" dirty="0"/>
              <a:t>Původně koncentrace do měst – vznik jader budoucích strojírenských regionů</a:t>
            </a:r>
          </a:p>
          <a:p>
            <a:pPr eaLnBrk="1" hangingPunct="1"/>
            <a:r>
              <a:rPr lang="cs-CZ" altLang="cs-CZ" sz="2000" dirty="0"/>
              <a:t>Významné vazby hutnictví – strojírenství</a:t>
            </a:r>
          </a:p>
          <a:p>
            <a:pPr eaLnBrk="1" hangingPunct="1"/>
            <a:r>
              <a:rPr lang="cs-CZ" altLang="cs-CZ" sz="2000" dirty="0"/>
              <a:t>Výroba strojů pro cukrovary, zpracování a obrábění kovů… výroba zbraní, dopravní strojírenství…</a:t>
            </a:r>
          </a:p>
          <a:p>
            <a:pPr eaLnBrk="1" hangingPunct="1"/>
            <a:r>
              <a:rPr lang="cs-CZ" altLang="cs-CZ" sz="2000" dirty="0"/>
              <a:t>Krize ve 30. letech</a:t>
            </a:r>
          </a:p>
          <a:p>
            <a:pPr eaLnBrk="1" hangingPunct="1"/>
            <a:r>
              <a:rPr lang="cs-CZ" altLang="cs-CZ" sz="2000" dirty="0"/>
              <a:t>Další rozvoj v souvislosti s 2. světovou válkou a v období studené války (důležitý lokalizační faktor strategické důvody)</a:t>
            </a:r>
          </a:p>
          <a:p>
            <a:pPr eaLnBrk="1" hangingPunct="1"/>
            <a:r>
              <a:rPr lang="cs-CZ" altLang="cs-CZ" sz="2000" dirty="0"/>
              <a:t>Po 2. světové válce – vznik nových podniků v málo industrializovaných regionech  (Žďár nad Sázavou)</a:t>
            </a:r>
          </a:p>
          <a:p>
            <a:pPr eaLnBrk="1" hangingPunct="1"/>
            <a:r>
              <a:rPr lang="cs-CZ" altLang="cs-CZ" sz="2000" dirty="0"/>
              <a:t>V 70. letech – rozvoj díky jaderné energetice</a:t>
            </a:r>
          </a:p>
          <a:p>
            <a:pPr eaLnBrk="1" hangingPunct="1"/>
            <a:r>
              <a:rPr lang="cs-CZ" altLang="cs-CZ" sz="2000" dirty="0"/>
              <a:t>V 80. letech – disperze i do menších měst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81772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Strojírenský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200" dirty="0"/>
              <a:t>TĚŽKÉ STROJÍRENSTVÍ</a:t>
            </a:r>
          </a:p>
          <a:p>
            <a:pPr lvl="1" eaLnBrk="1" hangingPunct="1"/>
            <a:r>
              <a:rPr lang="cs-CZ" altLang="cs-CZ" sz="2200" dirty="0"/>
              <a:t>Vyrábí zařízení a stroje pro jiný průmysl, pro jiné strojírenské, hutnické nebo těžařské firmy</a:t>
            </a:r>
          </a:p>
          <a:p>
            <a:pPr lvl="1" eaLnBrk="1" hangingPunct="1"/>
            <a:r>
              <a:rPr lang="cs-CZ" altLang="cs-CZ" sz="2200" dirty="0"/>
              <a:t>hutnické provozy, hutnická zařízení, výrobní a strojírenské komplexy, těžební stroje</a:t>
            </a:r>
          </a:p>
          <a:p>
            <a:pPr lvl="1" eaLnBrk="1" hangingPunct="1"/>
            <a:r>
              <a:rPr lang="cs-CZ" altLang="cs-CZ" sz="2200" dirty="0"/>
              <a:t>Ze své podstaty potřebovává velké množství surovin a energie</a:t>
            </a:r>
          </a:p>
        </p:txBody>
      </p:sp>
    </p:spTree>
    <p:extLst>
      <p:ext uri="{BB962C8B-B14F-4D97-AF65-F5344CB8AC3E}">
        <p14:creationId xmlns:p14="http://schemas.microsoft.com/office/powerpoint/2010/main" val="9617763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Strojírenský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200" dirty="0"/>
              <a:t>LEHKÉ STROJÍRENSTVÍ</a:t>
            </a:r>
          </a:p>
          <a:p>
            <a:pPr lvl="1" eaLnBrk="1" hangingPunct="1"/>
            <a:r>
              <a:rPr lang="cs-CZ" altLang="cs-CZ" sz="2200" dirty="0"/>
              <a:t>zde jsou soustředěny veškeré obory vyrábějící spotřební elektrotechniku a elektroniku</a:t>
            </a:r>
          </a:p>
          <a:p>
            <a:pPr lvl="1" eaLnBrk="1" hangingPunct="1"/>
            <a:r>
              <a:rPr lang="cs-CZ" altLang="cs-CZ" sz="2200" dirty="0"/>
              <a:t>typickým ukazatelem tohoto druhu strojírenství je </a:t>
            </a:r>
            <a:r>
              <a:rPr lang="cs-CZ" altLang="cs-CZ" sz="2200" u="sng" dirty="0"/>
              <a:t>velkovýroba</a:t>
            </a:r>
            <a:r>
              <a:rPr lang="cs-CZ" altLang="cs-CZ" sz="2200" dirty="0"/>
              <a:t> s </a:t>
            </a:r>
            <a:r>
              <a:rPr lang="cs-CZ" altLang="cs-CZ" sz="2200" u="sng" dirty="0"/>
              <a:t>malou potřebou kvalifikované pracovní síly a malou spotřebou materiálu</a:t>
            </a:r>
            <a:endParaRPr lang="cs-CZ" altLang="cs-CZ" sz="2200" dirty="0"/>
          </a:p>
          <a:p>
            <a:pPr lvl="1" eaLnBrk="1" hangingPunct="1"/>
            <a:r>
              <a:rPr lang="cs-CZ" altLang="cs-CZ" sz="2200" dirty="0"/>
              <a:t>rozmístění je dáno hlavně levnou pracovní sílou, proto se v tomto oboru uplatňují i </a:t>
            </a:r>
            <a:r>
              <a:rPr lang="cs-CZ" altLang="cs-CZ" sz="2200" u="sng" dirty="0"/>
              <a:t>rozvojové země</a:t>
            </a:r>
          </a:p>
          <a:p>
            <a:pPr lvl="1" eaLnBrk="1" hangingPunct="1"/>
            <a:r>
              <a:rPr lang="cs-CZ" altLang="cs-CZ" sz="2200" dirty="0"/>
              <a:t>k velkým producentům přístrojů sdělovací techniky patří Japonsko, USA, Německo, Jižní Korea, Velká Británie a krajiny bývalého SNS. Z ostatních zemí Malajsie, Thajsko, Brazílie, Mexiko, Turecko a Singapur (radiopřijímače, televizory, spotřební elektronika)</a:t>
            </a:r>
          </a:p>
        </p:txBody>
      </p:sp>
    </p:spTree>
    <p:extLst>
      <p:ext uri="{BB962C8B-B14F-4D97-AF65-F5344CB8AC3E}">
        <p14:creationId xmlns:p14="http://schemas.microsoft.com/office/powerpoint/2010/main" val="40124418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Strojírenský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PŘESNÉ STROJÍRENSTVÍ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zahrnuje obory jemné mechaniky, optiky, výrobu měřících přístrojů a speciální zařízení pro zdravotnické i jiné účely a hlavně v poslední době náročnou elektroniku (počítače, digitální a telekomunikační přístroje, hodinky, fotoaparáty, dalekohledy, přesná optika, laserové technologie)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hlavními rysem odvětví </a:t>
            </a:r>
            <a:r>
              <a:rPr lang="cs-CZ" altLang="cs-CZ" sz="1800" u="sng" dirty="0"/>
              <a:t>je převaha kvalifikované práce nad množstvím a hodnotou materiálu </a:t>
            </a:r>
            <a:r>
              <a:rPr lang="cs-CZ" altLang="cs-CZ" sz="1800" dirty="0"/>
              <a:t>(výjimka - barevné kovy) -</a:t>
            </a:r>
            <a:r>
              <a:rPr lang="en-US" altLang="cs-CZ" sz="1800" dirty="0"/>
              <a:t>&gt; </a:t>
            </a:r>
            <a:r>
              <a:rPr lang="cs-CZ" altLang="cs-CZ" sz="1800" dirty="0"/>
              <a:t>rozmístění do vyspělých států, které je většinou podmíněno úzkou </a:t>
            </a:r>
            <a:r>
              <a:rPr lang="cs-CZ" altLang="cs-CZ" sz="1800" u="sng" dirty="0"/>
              <a:t>spoluprací s vědeckým výzkumem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altLang="cs-CZ" sz="1800" dirty="0"/>
              <a:t>k</a:t>
            </a:r>
            <a:r>
              <a:rPr lang="cs-CZ" altLang="cs-CZ" sz="1800" dirty="0"/>
              <a:t> tradičním oborům patří výroba zařízení na </a:t>
            </a:r>
            <a:r>
              <a:rPr lang="cs-CZ" altLang="cs-CZ" sz="1800" b="1" dirty="0"/>
              <a:t>měření času</a:t>
            </a:r>
            <a:r>
              <a:rPr lang="cs-CZ" altLang="cs-CZ" sz="1800" dirty="0"/>
              <a:t>, zvláště hodinek</a:t>
            </a:r>
            <a:r>
              <a:rPr lang="en-US" altLang="cs-CZ" sz="1800" dirty="0"/>
              <a:t> </a:t>
            </a:r>
            <a:r>
              <a:rPr lang="cs-CZ" altLang="cs-CZ" sz="1800" dirty="0"/>
              <a:t>(hlavní světoví producenti jsou Švýcarsko (téměř 50 % tradiční nedigitální výroby), Německo, USA a po válce se na přední místa dostaly i Japonsko a dnešní SNS, Singapur a Hong-Kong)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b="1" dirty="0"/>
              <a:t>Kosmický průzkum</a:t>
            </a:r>
            <a:r>
              <a:rPr lang="cs-CZ" altLang="cs-CZ" sz="1800" dirty="0"/>
              <a:t> si vynutil kvalitní optické a fotografické přístroje, jejich výrobní centra jsou hlavně v USA, dále pak v Německu a Japonsku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Velký boom v posledních letech zaznamenal,</a:t>
            </a:r>
            <a:r>
              <a:rPr lang="cs-CZ" altLang="cs-CZ" sz="1800" b="1" dirty="0"/>
              <a:t> výroba osobních počítačů</a:t>
            </a:r>
            <a:r>
              <a:rPr lang="cs-CZ" altLang="cs-CZ" sz="1800" dirty="0"/>
              <a:t> – nejvyspělejší strojírenský obor, vyžadující úzkou spolupráci s výzkumnou základnou. Ve špičkové výrobě si udržují velký náskok USA (70 % výroby). Výroba v ostatních zemích je převážně prováděna v americké licenci a je soustředěna v Japonsku, zemích Asijských tygrů a Evropské unie</a:t>
            </a:r>
          </a:p>
        </p:txBody>
      </p:sp>
    </p:spTree>
    <p:extLst>
      <p:ext uri="{BB962C8B-B14F-4D97-AF65-F5344CB8AC3E}">
        <p14:creationId xmlns:p14="http://schemas.microsoft.com/office/powerpoint/2010/main" val="8200388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Strojírenský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INVESTIČNÍ STROJÍRENSTVÍ</a:t>
            </a:r>
          </a:p>
          <a:p>
            <a:pPr lvl="1" eaLnBrk="1" hangingPunct="1"/>
            <a:r>
              <a:rPr lang="cs-CZ" altLang="cs-CZ" sz="2000" dirty="0"/>
              <a:t>provádí </a:t>
            </a:r>
            <a:r>
              <a:rPr lang="cs-CZ" altLang="cs-CZ" sz="2000" u="sng" dirty="0"/>
              <a:t>výrobu kompletních celků pro energetiku, dopravní, těžební a zpracovatelský průmysl</a:t>
            </a:r>
            <a:r>
              <a:rPr lang="cs-CZ" altLang="cs-CZ" sz="2000" dirty="0"/>
              <a:t>, jedná se o tzv. dodávky na klíč</a:t>
            </a:r>
          </a:p>
          <a:p>
            <a:pPr lvl="1" eaLnBrk="1" hangingPunct="1"/>
            <a:r>
              <a:rPr lang="cs-CZ" altLang="cs-CZ" sz="2000" dirty="0"/>
              <a:t>firma spolupracuje s velkou řadou </a:t>
            </a:r>
            <a:r>
              <a:rPr lang="cs-CZ" altLang="cs-CZ" sz="2000" u="sng" dirty="0"/>
              <a:t>subdodavatelů</a:t>
            </a:r>
            <a:r>
              <a:rPr lang="cs-CZ" altLang="cs-CZ" sz="2000" dirty="0"/>
              <a:t> a předává kompletní dílo v cílové oblasti zákazníka, zajišťuje veškeré technologie, materiál i konečnou kompletizaci</a:t>
            </a:r>
          </a:p>
          <a:p>
            <a:pPr lvl="1" eaLnBrk="1" hangingPunct="1"/>
            <a:r>
              <a:rPr lang="cs-CZ" altLang="cs-CZ" sz="2000" dirty="0"/>
              <a:t>výroba takovýchto investičních celků je možná jen v oblastech s velkou koncentrací různorodého a vyspělého strojírenství</a:t>
            </a:r>
          </a:p>
          <a:p>
            <a:pPr lvl="1" eaLnBrk="1" hangingPunct="1"/>
            <a:r>
              <a:rPr lang="cs-CZ" altLang="cs-CZ" sz="2000" dirty="0"/>
              <a:t>tradiční dodavatelé nejsložitějších investičních celků jsou USA, Japonsko, Německo, Velká Británie, Francie a krajiny bývalého SNS</a:t>
            </a:r>
          </a:p>
          <a:p>
            <a:pPr lvl="1" eaLnBrk="1" hangingPunct="1"/>
            <a:r>
              <a:rPr lang="cs-CZ" altLang="cs-CZ" sz="2000" dirty="0"/>
              <a:t>celky nižšího řádu dodávají Itálie, Švýcarsko, Kanada, Nizozemí, ale i Polsko, Maďarsko a Česká republika. Kdysi ČSSR například zajišťovala výrobu těžebních zařízení pro země Arabského poloostrova (ČR jaderné elektrárny v Íránu a Číně)</a:t>
            </a:r>
          </a:p>
        </p:txBody>
      </p:sp>
    </p:spTree>
    <p:extLst>
      <p:ext uri="{BB962C8B-B14F-4D97-AF65-F5344CB8AC3E}">
        <p14:creationId xmlns:p14="http://schemas.microsoft.com/office/powerpoint/2010/main" val="283046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500, 2015</a:t>
            </a:r>
            <a:endParaRPr lang="sk-SK" sz="4400" b="1" dirty="0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F2416E87-C1AF-4D7A-9642-91E44F77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963738"/>
            <a:ext cx="9842456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6546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Dopravní strojírenství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Podle zaměstnanosti největší (řada dílčích oborů s mnoha zaměstnanci)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Lokalizace hlavně ve městech a regionech spotřeby (automobilový průmysl)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altLang="cs-CZ" sz="2000" b="1" dirty="0"/>
          </a:p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altLang="cs-CZ" sz="2000" b="1" dirty="0"/>
              <a:t>Automobilový průmysl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Jedno z nejdynamičtěji se vyvíjejících průmyslových odvětví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Konec 19. stol. - vynález automobilu, 20. stol. – velký rozvoj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Henry Ford – zdokonalení výrobních metod; zavedením hromadné výroby se standardizovanými pracovními postupy produkci automobilů výrazně zlevnil (</a:t>
            </a:r>
            <a:r>
              <a:rPr lang="cs-CZ" altLang="cs-CZ" sz="2000" u="sng" dirty="0"/>
              <a:t>fordismus</a:t>
            </a:r>
            <a:r>
              <a:rPr lang="cs-CZ" altLang="cs-CZ" sz="2000" dirty="0"/>
              <a:t>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Poč. 21. stol. – výroba automobilů globalizovaným odvětví – rozšíření v množství zemí</a:t>
            </a:r>
          </a:p>
        </p:txBody>
      </p:sp>
    </p:spTree>
    <p:extLst>
      <p:ext uri="{BB962C8B-B14F-4D97-AF65-F5344CB8AC3E}">
        <p14:creationId xmlns:p14="http://schemas.microsoft.com/office/powerpoint/2010/main" val="405174206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Dopravní strojírenství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Vzhledem k zajištění výroby z hlediska vývoje, kapitálu, pracovní síly atd. lze rozlišit 2 typy center automobilové výroby: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u="sng" dirty="0"/>
              <a:t>Centra, v nichž je výroba výrazně podporována vývojem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Tradiční centra automobilového průmyslu, ve kterých většinou sídlí i vedení společnosti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Výroba navazuje na konstrukční kanceláře, výzkumné laboratoře a zkušební areály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Vyvíjeny nové typy automobilů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Přijímána strategická rozhodnutí vzhledem k organizaci výroby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USA, Německo, Francie, Japonsko, Škoda v Mladé Boleslavi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u="sng" dirty="0"/>
              <a:t>Centra výroby bez vlastního vývoje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Montážní podniky s licenční výrobou, většinou lokalizovány v oblastech s relativně levnou pracovní silou doplněnou o faktor spotřeby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Technologie a hl. komponenty dodávány z oblastí vývoje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Od 70. let rozvoj ve Španělsku, Mexiku, Brazílii, Belgii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 současnosti – Slovensko, Ukrajina, Turecko, Írán, Čína, Indie</a:t>
            </a:r>
          </a:p>
        </p:txBody>
      </p:sp>
    </p:spTree>
    <p:extLst>
      <p:ext uri="{BB962C8B-B14F-4D97-AF65-F5344CB8AC3E}">
        <p14:creationId xmlns:p14="http://schemas.microsoft.com/office/powerpoint/2010/main" val="29882558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ok 6">
            <a:extLst>
              <a:ext uri="{FF2B5EF4-FFF2-40B4-BE49-F238E27FC236}">
                <a16:creationId xmlns:a16="http://schemas.microsoft.com/office/drawing/2014/main" id="{78A430E2-53B5-4294-B0FC-D32053EE0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2" t="4976" r="29591" b="6587"/>
          <a:stretch>
            <a:fillRect/>
          </a:stretch>
        </p:blipFill>
        <p:spPr bwMode="auto">
          <a:xfrm>
            <a:off x="1524000" y="0"/>
            <a:ext cx="24765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bdélník 4">
            <a:extLst>
              <a:ext uri="{FF2B5EF4-FFF2-40B4-BE49-F238E27FC236}">
                <a16:creationId xmlns:a16="http://schemas.microsoft.com/office/drawing/2014/main" id="{27C24B1E-E9D7-4099-A8C6-7CB5B8ACA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2479675"/>
            <a:ext cx="4070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cs-CZ" sz="1600">
                <a:latin typeface="Times New Roman" panose="02020603050405020304" pitchFamily="18" charset="0"/>
                <a:cs typeface="Calibri" panose="020F0502020204030204" pitchFamily="34" charset="0"/>
              </a:rPr>
              <a:t>Model dodavatelské struktury v 70. – 80. letech</a:t>
            </a:r>
            <a:endParaRPr lang="cs-CZ" altLang="cs-CZ" sz="1600"/>
          </a:p>
        </p:txBody>
      </p:sp>
      <p:pic>
        <p:nvPicPr>
          <p:cNvPr id="18436" name="Obrázok 4">
            <a:extLst>
              <a:ext uri="{FF2B5EF4-FFF2-40B4-BE49-F238E27FC236}">
                <a16:creationId xmlns:a16="http://schemas.microsoft.com/office/drawing/2014/main" id="{B183AC68-3B20-45FE-93F4-82F03DB6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 t="8791" r="15224" b="13661"/>
          <a:stretch>
            <a:fillRect/>
          </a:stretch>
        </p:blipFill>
        <p:spPr bwMode="auto">
          <a:xfrm>
            <a:off x="5664201" y="0"/>
            <a:ext cx="49244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Obdélník 6">
            <a:extLst>
              <a:ext uri="{FF2B5EF4-FFF2-40B4-BE49-F238E27FC236}">
                <a16:creationId xmlns:a16="http://schemas.microsoft.com/office/drawing/2014/main" id="{40E6A1E2-1762-4A1A-8318-1C6E2DD0C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1" y="2493964"/>
            <a:ext cx="4276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cs-CZ" sz="1600">
                <a:latin typeface="Times New Roman" panose="02020603050405020304" pitchFamily="18" charset="0"/>
                <a:cs typeface="Calibri" panose="020F0502020204030204" pitchFamily="34" charset="0"/>
              </a:rPr>
              <a:t>Struktura dodavatelského řetězce a jeho vnitřní propojení</a:t>
            </a:r>
            <a:endParaRPr lang="cs-CZ" altLang="cs-CZ" sz="1600"/>
          </a:p>
        </p:txBody>
      </p:sp>
      <p:pic>
        <p:nvPicPr>
          <p:cNvPr id="18438" name="Obrázok 9">
            <a:extLst>
              <a:ext uri="{FF2B5EF4-FFF2-40B4-BE49-F238E27FC236}">
                <a16:creationId xmlns:a16="http://schemas.microsoft.com/office/drawing/2014/main" id="{DA8E466B-E7E7-4F51-ACDE-DA7DEA6A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4" t="8144" r="14928" b="9422"/>
          <a:stretch>
            <a:fillRect/>
          </a:stretch>
        </p:blipFill>
        <p:spPr bwMode="auto">
          <a:xfrm>
            <a:off x="1508125" y="2959101"/>
            <a:ext cx="3557588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Obdélník 8">
            <a:extLst>
              <a:ext uri="{FF2B5EF4-FFF2-40B4-BE49-F238E27FC236}">
                <a16:creationId xmlns:a16="http://schemas.microsoft.com/office/drawing/2014/main" id="{8F42DC5A-92BA-4923-810D-37C948D11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1" y="6488114"/>
            <a:ext cx="3559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cs-CZ" sz="1600">
                <a:latin typeface="Times New Roman" panose="02020603050405020304" pitchFamily="18" charset="0"/>
                <a:cs typeface="Calibri" panose="020F0502020204030204" pitchFamily="34" charset="0"/>
              </a:rPr>
              <a:t>Redukce současné dodavateské struktury</a:t>
            </a:r>
            <a:endParaRPr lang="cs-CZ" altLang="cs-CZ" sz="1600"/>
          </a:p>
        </p:txBody>
      </p:sp>
      <p:sp>
        <p:nvSpPr>
          <p:cNvPr id="18440" name="Obdélník 9">
            <a:extLst>
              <a:ext uri="{FF2B5EF4-FFF2-40B4-BE49-F238E27FC236}">
                <a16:creationId xmlns:a16="http://schemas.microsoft.com/office/drawing/2014/main" id="{2F327935-B3E0-40D5-84AA-717B2A883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88" y="6427788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cs-CZ" sz="1000" i="1">
                <a:latin typeface="Times New Roman" panose="02020603050405020304" pitchFamily="18" charset="0"/>
                <a:cs typeface="Calibri" panose="020F0502020204030204" pitchFamily="34" charset="0"/>
              </a:rPr>
              <a:t>SLUŠNÁ, Ľubica - BALOG, Miroslav - BALÁŽ, Vladimír - LÁBAJ, Martin - LÍŠKOVÁ, Barbara - ŠVAČ, Vladimír - VRÁBEĽ, Róbert. (2015, str. 19)</a:t>
            </a:r>
            <a:endParaRPr lang="cs-CZ" altLang="cs-CZ" sz="1000"/>
          </a:p>
        </p:txBody>
      </p:sp>
      <p:pic>
        <p:nvPicPr>
          <p:cNvPr id="18441" name="Obrázok 7">
            <a:extLst>
              <a:ext uri="{FF2B5EF4-FFF2-40B4-BE49-F238E27FC236}">
                <a16:creationId xmlns:a16="http://schemas.microsoft.com/office/drawing/2014/main" id="{9F38B716-25F0-4FDE-B5D0-97E83B4B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t="4486" r="12460" b="4758"/>
          <a:stretch>
            <a:fillRect/>
          </a:stretch>
        </p:blipFill>
        <p:spPr bwMode="auto">
          <a:xfrm>
            <a:off x="5808664" y="3079750"/>
            <a:ext cx="431958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C950CAC5-0494-414E-97C4-6315E8D50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581025"/>
            <a:ext cx="79819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5158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61FBEF-CA8A-4B28-B8D2-5FF4CA9E7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22" y="754"/>
            <a:ext cx="8722004" cy="687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2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>
            <a:extLst>
              <a:ext uri="{FF2B5EF4-FFF2-40B4-BE49-F238E27FC236}">
                <a16:creationId xmlns:a16="http://schemas.microsoft.com/office/drawing/2014/main" id="{758AE865-5632-4BC9-B1E5-4B55E196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92" y="0"/>
            <a:ext cx="86596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02BBD29B-E4D9-4074-91E9-C900D7086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6580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Chemický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Základní odvětví zpracovatelského průmyslu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Relativně mladé odvětví s rostoucím významem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počátky v 19. století – první výroby anorganické chemie s využitím soli a síry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Postupně i rozvoj organické chemie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Impuls pro rychlejší rozvoj – organické syntézy na základě </a:t>
            </a:r>
            <a:r>
              <a:rPr lang="cs-CZ" altLang="cs-CZ" sz="1900" b="1" dirty="0"/>
              <a:t>destilace uhlí </a:t>
            </a:r>
            <a:r>
              <a:rPr lang="cs-CZ" altLang="cs-CZ" sz="1900" dirty="0"/>
              <a:t>na počátku 20. stol. (zejména státy Z Evropy – Německo, Francie, VB, později USA)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Poč. 2. pol. 20. stol. – transformace základních vstupních surovin a </a:t>
            </a:r>
            <a:r>
              <a:rPr lang="cs-CZ" altLang="cs-CZ" sz="1900" b="1" dirty="0"/>
              <a:t>orientace na ropu a zemní plyn </a:t>
            </a:r>
            <a:r>
              <a:rPr lang="cs-CZ" altLang="cs-CZ" sz="1900" dirty="0"/>
              <a:t>– zásadní přelom v rozvoji chemického průmyslu -&gt; poté se chemický průmysl stal jedním z nejrychleji se rozvíjejících odvětví hospodářství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Obory chemického průmyslu: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Obory průmyslu </a:t>
            </a:r>
            <a:r>
              <a:rPr lang="cs-CZ" altLang="cs-CZ" sz="1900" u="sng" dirty="0"/>
              <a:t>anorganické chemie </a:t>
            </a:r>
            <a:r>
              <a:rPr lang="cs-CZ" altLang="cs-CZ" sz="1900" dirty="0"/>
              <a:t>(výroba základních anorganických materiálů – kyseliny, zásady, umělá hnojiva)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Obory </a:t>
            </a:r>
            <a:r>
              <a:rPr lang="cs-CZ" altLang="cs-CZ" sz="1900" u="sng" dirty="0"/>
              <a:t>organické chemie </a:t>
            </a:r>
            <a:r>
              <a:rPr lang="cs-CZ" altLang="cs-CZ" sz="1900" dirty="0"/>
              <a:t>(výroba základních organických látek na bázi ropy a zemního plynu, chemická vlákna, syntetický kaučuk, plasty, barvy) </a:t>
            </a:r>
          </a:p>
        </p:txBody>
      </p:sp>
    </p:spTree>
    <p:extLst>
      <p:ext uri="{BB962C8B-B14F-4D97-AF65-F5344CB8AC3E}">
        <p14:creationId xmlns:p14="http://schemas.microsoft.com/office/powerpoint/2010/main" val="28934677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Chemický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dirty="0"/>
              <a:t>Na výše uvedené obory navazuje </a:t>
            </a:r>
            <a:r>
              <a:rPr lang="cs-CZ" altLang="cs-CZ" sz="1800" u="sng" dirty="0"/>
              <a:t>spotřební chemie</a:t>
            </a:r>
            <a:r>
              <a:rPr lang="cs-CZ" altLang="cs-CZ" sz="1800" dirty="0"/>
              <a:t> – produkty určené koncovému spotřebiteli (farmaceutický průmysl, výroba kosmetických, potravinářských nebo čisticích prostředků)</a:t>
            </a:r>
          </a:p>
          <a:p>
            <a:pPr eaLnBrk="1" hangingPunct="1"/>
            <a:r>
              <a:rPr lang="cs-CZ" altLang="cs-CZ" sz="1800" b="1" dirty="0"/>
              <a:t>Lokalizační faktory </a:t>
            </a:r>
            <a:r>
              <a:rPr lang="cs-CZ" altLang="cs-CZ" sz="1800" dirty="0"/>
              <a:t>– energie, suroviny, pracovní síla, investice, voda</a:t>
            </a:r>
          </a:p>
          <a:p>
            <a:pPr lvl="1" eaLnBrk="1" hangingPunct="1"/>
            <a:r>
              <a:rPr lang="cs-CZ" altLang="cs-CZ" sz="1800" dirty="0"/>
              <a:t>Původní chemický průmysl vázán na energetické zdroje (uhlí – Německo, VB, S Francie, dřevo – Finsko, USA, Kanada, ropa – Rumunsko)</a:t>
            </a:r>
          </a:p>
          <a:p>
            <a:pPr lvl="1" eaLnBrk="1" hangingPunct="1"/>
            <a:r>
              <a:rPr lang="cs-CZ" altLang="cs-CZ" sz="1800" dirty="0"/>
              <a:t>Nové chemické závody vznikají v dovozních přístavech, na periferiích těžkého průmyslu, energetického průmyslu, v ropných oblastech, na periferii měst a ve vyhovujícím prostředí (výroba léčiv)</a:t>
            </a: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Na energii náročné obory základní těžké chemie</a:t>
            </a:r>
          </a:p>
          <a:p>
            <a:pPr lvl="1" eaLnBrk="1" hangingPunct="1"/>
            <a:r>
              <a:rPr lang="cs-CZ" altLang="cs-CZ" sz="1800" dirty="0"/>
              <a:t>Voda + suroviny – důležité pro anorganickou chemii (výroba amoniaku, kyseliny sírové…)</a:t>
            </a:r>
          </a:p>
          <a:p>
            <a:pPr lvl="1" eaLnBrk="1" hangingPunct="1"/>
            <a:r>
              <a:rPr lang="cs-CZ" altLang="cs-CZ" sz="1800" dirty="0"/>
              <a:t>Voda + suroviny + kvalifikovaná pracovní síla + kapitálová náročnost (biochemie, kosmetika,…)</a:t>
            </a:r>
          </a:p>
        </p:txBody>
      </p:sp>
    </p:spTree>
    <p:extLst>
      <p:ext uri="{BB962C8B-B14F-4D97-AF65-F5344CB8AC3E}">
        <p14:creationId xmlns:p14="http://schemas.microsoft.com/office/powerpoint/2010/main" val="8381511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Chemický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Základem </a:t>
            </a:r>
            <a:r>
              <a:rPr lang="cs-CZ" altLang="cs-CZ" sz="1900" u="sng" dirty="0"/>
              <a:t>výroba kyseliny sírové</a:t>
            </a:r>
            <a:r>
              <a:rPr lang="cs-CZ" altLang="cs-CZ" sz="1900" dirty="0"/>
              <a:t> – použití v dalších výrobách organické, anorganické i spotřební chemie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Výroba kyseliny sírové pro obtížnost přepravy vázaná na oblast jejího dalšího zpracování – většinou přímo v chemických kombinátech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Největší producenti – USA, Japonsko, Čína, Německo, Brazílie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Největší objem výroby anorganické chemie soustředěn do výroby </a:t>
            </a:r>
            <a:r>
              <a:rPr lang="cs-CZ" altLang="cs-CZ" sz="1900" u="sng" dirty="0"/>
              <a:t>umělých hnojiv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Pokles výroby umělých hnojiv ve vyspělých státech Evropy (vysoká zatíženost chemizací, rozvoj biozemědělství), stagnace v Rusku a USA, růst v Číně, Indii, Mexiku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900" dirty="0"/>
              <a:t>Fosforečná hnojiva – Rusko, USA, Čína, Brazílie… Maroko, Tunisko (těžba fosfátů)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900" dirty="0"/>
              <a:t>Draselná hnojiva – výroba z draselných solí – Kanada, Rusko, Bělorusko, Německo, Izrael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900" dirty="0"/>
              <a:t>Dusíkatá hnojiva – výroba na bázi zemního plynu – Čína, USA, Rusko, Indii, Mexiko, státy v okolí Perského zálivu</a:t>
            </a:r>
          </a:p>
        </p:txBody>
      </p:sp>
    </p:spTree>
    <p:extLst>
      <p:ext uri="{BB962C8B-B14F-4D97-AF65-F5344CB8AC3E}">
        <p14:creationId xmlns:p14="http://schemas.microsoft.com/office/powerpoint/2010/main" val="1754316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500, 2020</a:t>
            </a:r>
            <a:endParaRPr lang="sk-SK" sz="4400" b="1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B6C3B262-91F6-4A73-BADD-F2450D41F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715956"/>
            <a:ext cx="71913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4176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Chemický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V porovnání s anorganickou chemií velmi dynamický nárůst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Produkty mají velmi široké uplatnění, využití ve všech hospodářských odvětvích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Nejrozsáhlejším oborem – </a:t>
            </a:r>
            <a:r>
              <a:rPr lang="cs-CZ" altLang="cs-CZ" u="sng" dirty="0"/>
              <a:t>výroba syntetických materiálů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První umělé hmoty již na počátku 20. století – od té doby výrazný nárůst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Hl. surovinou při výrobě – ropa a zemní plyn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Celková roční světová výroba plastů – cca 120 mil. tun (Evropa + Severní Amerika – 2/3 podíl)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Dynamický rozvoj v Asii (Čína, Jižní Korea, Japonsko) – 1/5 výroby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Největší producenti: USA, Japonsko, Německo, Francie, Nizozemsko, Itálie, Rusko, Belgie, Kanada, Čína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u="sng" dirty="0"/>
              <a:t>Výroba syntetického kaučuku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Jako náhrada přírodního kaučuku se vyrábí od 30. let 20. století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V současné době převyšuje produkci přírodního  kaučuku (latex) více než 2x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Základní surovinou – ropa a zemní plyn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Největší producenti: USA, Japonsko, Francie, Německo, rozvoj v Jižní Koreji</a:t>
            </a:r>
          </a:p>
        </p:txBody>
      </p:sp>
    </p:spTree>
    <p:extLst>
      <p:ext uri="{BB962C8B-B14F-4D97-AF65-F5344CB8AC3E}">
        <p14:creationId xmlns:p14="http://schemas.microsoft.com/office/powerpoint/2010/main" val="17738789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Chemický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 Produkce chemických vláken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A) </a:t>
            </a:r>
            <a:r>
              <a:rPr lang="cs-CZ" altLang="cs-CZ" sz="1800" u="sng" dirty="0"/>
              <a:t>výroba celulózových vláken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Ve vyspělých státech na ústupu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B) </a:t>
            </a:r>
            <a:r>
              <a:rPr lang="cs-CZ" altLang="cs-CZ" sz="1800" u="sng" dirty="0"/>
              <a:t>výroba syntetických vláken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Od 80. let – dynamický růst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Centra výroby – USA, V Asie (Japonsko, Tchaj-wan, Čína, Jižní Korea)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Významná část produkce i v evropských zemích – Německo, Itálie, VB…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 Irsku – jedno z nosných odvětví „irského ekonomického zázraku“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Farmaceutický průmysl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Výrazně orientován na spotřebu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Náročný na kvalifikovanou pracovní sílu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Soustředění do spotřebních center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Specializace ve vyspělých státech</a:t>
            </a:r>
          </a:p>
        </p:txBody>
      </p:sp>
    </p:spTree>
    <p:extLst>
      <p:ext uri="{BB962C8B-B14F-4D97-AF65-F5344CB8AC3E}">
        <p14:creationId xmlns:p14="http://schemas.microsoft.com/office/powerpoint/2010/main" val="268880929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Textilní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Nejstarší průmyslové odvětví, které stálo u zrodu průmyslové revoluce v 18. století – s jeho rozvojem spojen i rozvoj industrializace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 oborech textilního průmyslu vznikala první tovární výroba na základě výroby manufakturní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Dlouhou dobu ve většině průmyslových zemí vedoucím prům</a:t>
            </a:r>
            <a:r>
              <a:rPr lang="cs-CZ" altLang="cs-CZ" dirty="0"/>
              <a:t>yslovým </a:t>
            </a:r>
            <a:r>
              <a:rPr lang="cs-CZ" altLang="cs-CZ" sz="1800" dirty="0"/>
              <a:t>odvětvím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 průběhu 20. stol. – strukturální změny v surovinové základně a restrukturalizace prostorového rozložení </a:t>
            </a:r>
            <a:r>
              <a:rPr lang="cs-CZ" altLang="cs-CZ" dirty="0"/>
              <a:t>textilního průmyslu</a:t>
            </a:r>
            <a:endParaRPr lang="cs-CZ" altLang="cs-CZ" sz="1800" dirty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Hlavními surovinami do 60 let. 20. stol – </a:t>
            </a:r>
            <a:r>
              <a:rPr lang="cs-CZ" altLang="cs-CZ" sz="1800" u="sng" dirty="0"/>
              <a:t>přírodní suroviny</a:t>
            </a:r>
            <a:r>
              <a:rPr lang="cs-CZ" altLang="cs-CZ" sz="1800" dirty="0"/>
              <a:t> (vlna, bavlna)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S rozvojem organické chemie v 60. letech nastupují jako hlavní textilní surovina </a:t>
            </a:r>
            <a:r>
              <a:rPr lang="cs-CZ" altLang="cs-CZ" sz="1800" u="sng" dirty="0"/>
              <a:t>umělá vlákna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80. léta – návrat k přírodním materiálům (prvně směsové tkaniny – synteticko-přírodní vlákna)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90. léta – zvyšování produkce bavlněných tkanin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Přesto umělá vlákna tvoří hlavní podíl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 současnosti – pomalu rostoucí odvětví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Podíl na objemu celkové průmyslové výroby se snižuje, avšak zaměstnanost v globálním měřítku vysoká</a:t>
            </a:r>
          </a:p>
        </p:txBody>
      </p:sp>
    </p:spTree>
    <p:extLst>
      <p:ext uri="{BB962C8B-B14F-4D97-AF65-F5344CB8AC3E}">
        <p14:creationId xmlns:p14="http://schemas.microsoft.com/office/powerpoint/2010/main" val="261242906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Textilní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 prostorovém uspořádání rozlišujeme 2 typy textilních průmyslových oblastí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b="1" dirty="0"/>
              <a:t>Staré textilní oblasti – Západní Evropa, USA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Textilní průmysl zde prošel silnou restrukturalizací – snižování zaměstnanosti, změny v technologii výroby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Velikostně převládají střední podniky – soustřeďují se na výrobu s vyšší přidanou hodnotou (speciální textilie, např. žáruvzdorné…)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b="1" dirty="0"/>
              <a:t>Nové textilní oblasti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 průmyslově mladších oblastech s pozdějším nástupem industrializace a levnou pracovní silou (JV Asie, některé země Afriky)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Výroba zaměřena na objem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Lokalizační faktory: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/>
              <a:t>Faktor pracovní </a:t>
            </a:r>
            <a:r>
              <a:rPr lang="cs-CZ" altLang="cs-CZ" sz="1800" dirty="0"/>
              <a:t>síly (textilní průmysl je náročný na kvantitu pracovníků)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Surovinový faktor – důležitý pro lokalizaci podniků na prvotní úpravu a zpracování přírodních materiálů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Faktor spotřeby – nutná vazba textilního průmyslu na oděvní průmysl</a:t>
            </a:r>
          </a:p>
        </p:txBody>
      </p:sp>
    </p:spTree>
    <p:extLst>
      <p:ext uri="{BB962C8B-B14F-4D97-AF65-F5344CB8AC3E}">
        <p14:creationId xmlns:p14="http://schemas.microsoft.com/office/powerpoint/2010/main" val="11050758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Bavlnářský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Nejrozšířenější obor světového průmyslu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Celková tendence vzestupná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Charakteristickou tendencí je pokles výroby bavlněných tkanin ve vyspělých zemích západní Evropy nebo v Japonsku a přesun výroby blíže k oblastem pěstování bavlny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Většina produkce z Číny a Indie, rozvoj výroby v Pákistánu, Brazílii, Egyptě, Turecku nebo středoasijských republikách (např. Uzbekistán)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Stále silné postavení v USA, ale i zde pokles</a:t>
            </a:r>
          </a:p>
        </p:txBody>
      </p:sp>
    </p:spTree>
    <p:extLst>
      <p:ext uri="{BB962C8B-B14F-4D97-AF65-F5344CB8AC3E}">
        <p14:creationId xmlns:p14="http://schemas.microsoft.com/office/powerpoint/2010/main" val="38064031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b="1" dirty="0"/>
              <a:t>Výroba hedvábí a vlnařský průmysl</a:t>
            </a:r>
            <a:endParaRPr lang="sk-SK" sz="2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altLang="cs-CZ" b="1" dirty="0"/>
              <a:t>Výroba hedvábí</a:t>
            </a:r>
            <a:endParaRPr lang="cs-CZ" altLang="cs-CZ" sz="1800" b="1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 90. letech 20. století prošla výroba hedvábí značnou krizí – minimum výroby v roce 1997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V posledních letech opět růst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Největší producenti – Čína (téměř 70 % světové produkce), Indie, Turkmenistán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906A433-B99C-42BF-9602-3A7075C17E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altLang="cs-CZ" sz="1800" b="1" dirty="0"/>
              <a:t>Vlnařský průmysl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 posledních letech výrazný pokles výroby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Produkce vlny (suroviny) v Austrálii, na Novém Zélandě a v Argentině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Odtud export do zemí západní Evropy (VB, Itálie, Francie, Belgie) – export klesá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Zvýšení produkce v Indii, Číně, Turecku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397832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53998-1A6D-41A3-BED0-C26D9235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b="1"/>
              <a:t>Hlavní světové textilní oblasti</a:t>
            </a:r>
            <a:endParaRPr lang="sk-SK" sz="2400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247640-BC49-47D2-B18B-7E6649BB9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JV pobřeží Číny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SZ Indie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Vietnam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Bangladéš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S Itálie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Střední Anglie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Střední Polsko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Porúří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JV USA</a:t>
            </a:r>
          </a:p>
          <a:p>
            <a:pPr marL="269875" indent="-269875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Arial" charset="0"/>
              </a:rPr>
              <a:t>Turecko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DF28FCB-80AF-41A9-AC2F-45040638E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732" y="719571"/>
            <a:ext cx="7698986" cy="552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32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Potravinářský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>
              <a:spcAft>
                <a:spcPts val="0"/>
              </a:spcAft>
            </a:pPr>
            <a:r>
              <a:rPr lang="cs-CZ" altLang="cs-CZ" sz="1800" dirty="0"/>
              <a:t>Zahrnuje desítky oborů, které mají společný cíl – zajistit potravu pro obyvatele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1800" dirty="0"/>
              <a:t>Zpracovává či upravuje rozmanité produkty </a:t>
            </a:r>
            <a:r>
              <a:rPr lang="cs-CZ" altLang="cs-CZ" dirty="0"/>
              <a:t>rostlinné</a:t>
            </a:r>
            <a:r>
              <a:rPr lang="cs-CZ" altLang="cs-CZ" sz="1800" dirty="0"/>
              <a:t> a živočišní výroby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1800" dirty="0"/>
              <a:t>Lokalizace: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sz="1800" dirty="0"/>
              <a:t>Uprostřed produkčních zemědělských oblastí – např. sušení a fermentace kávy, výroba sladu, výroba vína, čištění rýže…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sz="1800" dirty="0"/>
              <a:t>Orientace na spotřebitele – obory, které zpracovávají značně upravené primární suroviny (výroba cukru, mouky…pekárenství…)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sz="1800" dirty="0"/>
              <a:t>Změna lokalizace s rozvojem technologií – </a:t>
            </a:r>
            <a:r>
              <a:rPr lang="cs-CZ" altLang="cs-CZ" sz="1800" dirty="0" err="1"/>
              <a:t>mrazírenství</a:t>
            </a:r>
            <a:r>
              <a:rPr lang="cs-CZ" altLang="cs-CZ" sz="1800" dirty="0"/>
              <a:t>, konzervování… - odpojení lokalizace odvětví a zdroje surovin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sz="1800" dirty="0"/>
              <a:t>V současnosti – lokalizace velkých podniků spíše do míst spotřeby, drobnější rozptýleny v surovinových oblastech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sz="1800" dirty="0"/>
              <a:t>Význam faktorů pracovních sil i dopravy klesá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1800" dirty="0"/>
              <a:t>Potravinářský průmysl nevytváří rozsáhlé územní komplexy, obvyklé je uspořádání oblastí lokálního významu, kde potravinářství se zemědělství vytváří agrokomplexy (na sebe navazující surovinová a zpracovatelská činnost) – centry obvykle malá města</a:t>
            </a:r>
          </a:p>
        </p:txBody>
      </p:sp>
    </p:spTree>
    <p:extLst>
      <p:ext uri="{BB962C8B-B14F-4D97-AF65-F5344CB8AC3E}">
        <p14:creationId xmlns:p14="http://schemas.microsoft.com/office/powerpoint/2010/main" val="250542788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Potravinářský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Průmysl cukrovarnický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zpracování objemných surovin, proto orientace do spotřebních oblastí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Zpracování ve 2 fázích: 1. výroba surového cukru, 2. konečná úprava (rafinace)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Průmysl tukový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Nejsoustředěnější v celém potravinářství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Spotřeba rozložena nerovnoměrně – vysoká v nejbohatších, hospodářsky vyspělých zemích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Výroba umělých tuků se neustále zvyšuje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Mlékárenský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Soustředění blízko chovatelských oblastí (omezené možnosti transportu mléka) a v nich v centrech spotřeby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Masný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Zpracování masa na uzeniny, konzervy apod.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Značná číst se konzervuje v mrazírnách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Lokalizace v oblastech s možností zásobování masem</a:t>
            </a:r>
          </a:p>
        </p:txBody>
      </p:sp>
    </p:spTree>
    <p:extLst>
      <p:ext uri="{BB962C8B-B14F-4D97-AF65-F5344CB8AC3E}">
        <p14:creationId xmlns:p14="http://schemas.microsoft.com/office/powerpoint/2010/main" val="9702170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Potravinářský průmysl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700" u="sng" dirty="0"/>
              <a:t>Rybný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Zpracování cca ½ světového výlovu ryb, přesto značný význam, protože v přímořských oblastech tvoří ryby často hl. složku potravy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Důležitý obor exportu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Koncentrace a specializace podle možností výlovu, zpracování ryb především v přístavech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700" u="sng" dirty="0"/>
              <a:t>Konzervárenství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Překryv se zpracováním masa, včetně rybího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Zpracování o produktů RV (ovoce, zelenina)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Urbanizace světa při stoupající spotřebě vyžaduje rychlý růst potravinářských oborů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Spíše oborem menších závodů, často </a:t>
            </a:r>
            <a:r>
              <a:rPr lang="cs-CZ" altLang="cs-CZ" sz="1700" dirty="0" err="1"/>
              <a:t>polořemeslný</a:t>
            </a:r>
            <a:r>
              <a:rPr lang="cs-CZ" altLang="cs-CZ" sz="1700" dirty="0"/>
              <a:t> charakter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Rozmístění orientováno na hlavní produkční oblasti, někdy přístavy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Většina konzerváren umístěna do hl. koncentrací spotřebitelů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700" u="sng" dirty="0"/>
              <a:t>Pivovarnictví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Zvyšující se spotřeba a nové technologie umožňují koncentraci do velkých závodů ve spotřebních centrech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Spotřeba piva menší v zemích s produkcí vína, např. ve Středomoří</a:t>
            </a:r>
          </a:p>
        </p:txBody>
      </p:sp>
    </p:spTree>
    <p:extLst>
      <p:ext uri="{BB962C8B-B14F-4D97-AF65-F5344CB8AC3E}">
        <p14:creationId xmlns:p14="http://schemas.microsoft.com/office/powerpoint/2010/main" val="3571517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Global</a:t>
            </a:r>
            <a:r>
              <a:rPr lang="cs-CZ" altLang="cs-CZ" sz="4400" b="1" dirty="0"/>
              <a:t> 500, 2020, Evropa</a:t>
            </a:r>
            <a:endParaRPr lang="sk-SK" sz="4400" b="1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428B30BF-2EAA-46A2-8B22-24F8BEA8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01" y="1715956"/>
            <a:ext cx="8005763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6890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b="1" dirty="0"/>
              <a:t>Dřevozpracující a papírenský průmysl</a:t>
            </a:r>
            <a:endParaRPr lang="sk-SK" sz="2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Společná základní surovina – rozmístění průmyslu poměrně rovnoměrné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Značný podíl dřeva jako palivo (v hosp</a:t>
            </a:r>
            <a:r>
              <a:rPr lang="cs-CZ" altLang="cs-CZ" dirty="0"/>
              <a:t>odářsky </a:t>
            </a:r>
            <a:r>
              <a:rPr lang="cs-CZ" altLang="cs-CZ" sz="1800" dirty="0"/>
              <a:t>odlehlých oblastech)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Hl. produkční oblasti – lesy mírného pásma s jednoduchou skladbou dřevin a snadno dostupné + sub/rovníkové země s velkou zásobou dřevin (Brazílie, Indonésie, Nigérie, Filipíny, Tanzanie)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Nábytkářství</a:t>
            </a:r>
            <a:r>
              <a:rPr lang="cs-CZ" altLang="cs-CZ" sz="1800" dirty="0"/>
              <a:t> – umístění v centech spotřeby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Papírenský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Náročný na spotřebu vody, proto lokalizace při velkých zdrojích čisté vody a spíše mimo hl. průmyslové a sídelní koncentrace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Negativní vliv na čistotu vody a ovzduší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200" b="1" dirty="0"/>
              <a:t>Průmysl polygrafický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Hl. materiálem je novinový papír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Zcela orientován do spotřebních center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Vyžaduje kvalifikovanou pracovní sílu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Patří mezi nejmladší odvětví, přesto zastoupen ve většině zemí světa</a:t>
            </a:r>
          </a:p>
        </p:txBody>
      </p:sp>
    </p:spTree>
    <p:extLst>
      <p:ext uri="{BB962C8B-B14F-4D97-AF65-F5344CB8AC3E}">
        <p14:creationId xmlns:p14="http://schemas.microsoft.com/office/powerpoint/2010/main" val="15565414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1380068"/>
          </a:xfrm>
        </p:spPr>
        <p:txBody>
          <a:bodyPr rtlCol="0">
            <a:noAutofit/>
          </a:bodyPr>
          <a:lstStyle/>
          <a:p>
            <a:pPr rtl="0"/>
            <a:r>
              <a:rPr lang="cs-CZ" sz="4500" dirty="0">
                <a:solidFill>
                  <a:schemeClr val="bg1"/>
                </a:solidFill>
              </a:rPr>
              <a:t>Geografie průmyslu </a:t>
            </a:r>
            <a:r>
              <a:rPr lang="cs-CZ" dirty="0">
                <a:solidFill>
                  <a:schemeClr val="bg1"/>
                </a:solidFill>
              </a:rPr>
              <a:t>(</a:t>
            </a:r>
            <a:r>
              <a:rPr lang="cs-CZ" sz="3200" dirty="0">
                <a:solidFill>
                  <a:schemeClr val="bg1"/>
                </a:solidFill>
              </a:rPr>
              <a:t>vývojové proudy, historie, klasifikace, metody hodnocení průmyslu)</a:t>
            </a:r>
            <a:endParaRPr lang="sk-SK" sz="45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952068"/>
            <a:ext cx="10993546" cy="296332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2983299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Průmyslová výroba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8305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Průmyslem se zabývají také další vědní obory </a:t>
            </a:r>
            <a:r>
              <a:rPr lang="cs-CZ" altLang="cs-CZ" sz="2000" b="1" dirty="0">
                <a:cs typeface="Arial" panose="020B0604020202020204" pitchFamily="34" charset="0"/>
              </a:rPr>
              <a:t>ekonomika</a:t>
            </a:r>
            <a:r>
              <a:rPr lang="cs-CZ" altLang="cs-CZ" sz="2000" dirty="0">
                <a:cs typeface="Arial" panose="020B0604020202020204" pitchFamily="34" charset="0"/>
              </a:rPr>
              <a:t> průmyslu ekonomika jednotlivých výrob, </a:t>
            </a:r>
            <a:r>
              <a:rPr lang="cs-CZ" altLang="cs-CZ" sz="2000" b="1" dirty="0">
                <a:cs typeface="Arial" panose="020B0604020202020204" pitchFamily="34" charset="0"/>
              </a:rPr>
              <a:t>technologie</a:t>
            </a:r>
            <a:r>
              <a:rPr lang="cs-CZ" altLang="cs-CZ" sz="2000" dirty="0">
                <a:cs typeface="Arial" panose="020B0604020202020204" pitchFamily="34" charset="0"/>
              </a:rPr>
              <a:t> (neprostorové aspekty)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Dodnes velmi významnou disciplínou </a:t>
            </a:r>
          </a:p>
          <a:p>
            <a:pPr lvl="1" eaLnBrk="1" hangingPunct="1"/>
            <a:r>
              <a:rPr lang="cs-CZ" altLang="cs-CZ" sz="1800" dirty="0">
                <a:cs typeface="Arial" panose="020B0604020202020204" pitchFamily="34" charset="0"/>
              </a:rPr>
              <a:t>produkuje cca 70 % jeho celkové materiální produkce a zaměstnává asi 20 % ekonomicky aktivního obyvatelstva světa </a:t>
            </a:r>
          </a:p>
          <a:p>
            <a:pPr lvl="1" eaLnBrk="1" hangingPunct="1"/>
            <a:r>
              <a:rPr lang="cs-CZ" altLang="cs-CZ" sz="1800" dirty="0">
                <a:cs typeface="Arial" panose="020B0604020202020204" pitchFamily="34" charset="0"/>
              </a:rPr>
              <a:t>významné rozdíly ve vyspělých a rozvojových zemích</a:t>
            </a:r>
          </a:p>
          <a:p>
            <a:pPr lvl="1" eaLnBrk="1" hangingPunct="1"/>
            <a:r>
              <a:rPr lang="cs-CZ" altLang="cs-CZ" sz="1800" dirty="0">
                <a:cs typeface="Arial" panose="020B0604020202020204" pitchFamily="34" charset="0"/>
              </a:rPr>
              <a:t>podíl průmyslové výroby na HDP ve většině vyspělých zemí klesá, </a:t>
            </a:r>
          </a:p>
          <a:p>
            <a:pPr lvl="1" eaLnBrk="1" hangingPunct="1"/>
            <a:r>
              <a:rPr lang="cs-CZ" altLang="cs-CZ" sz="1800" dirty="0">
                <a:cs typeface="Arial" panose="020B0604020202020204" pitchFamily="34" charset="0"/>
              </a:rPr>
              <a:t>ale podíl průmyslových výrobků a polotovarů v mezinárodní směně trvale roste</a:t>
            </a:r>
          </a:p>
          <a:p>
            <a:pPr lvl="1" eaLnBrk="1" hangingPunct="1"/>
            <a:endParaRPr lang="cs-CZ" altLang="cs-CZ" sz="18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Rozmístění průmyslové výroby je ovlivňováno souborem mnoha činitelů</a:t>
            </a:r>
          </a:p>
          <a:p>
            <a:pPr lvl="1" eaLnBrk="1" hangingPunct="1"/>
            <a:r>
              <a:rPr lang="cs-CZ" altLang="cs-CZ" sz="1800" dirty="0">
                <a:cs typeface="Arial" panose="020B0604020202020204" pitchFamily="34" charset="0"/>
              </a:rPr>
              <a:t>specifické nároky na suroviny, energii, investice a pracovní síly</a:t>
            </a:r>
          </a:p>
        </p:txBody>
      </p:sp>
    </p:spTree>
    <p:extLst>
      <p:ext uri="{BB962C8B-B14F-4D97-AF65-F5344CB8AC3E}">
        <p14:creationId xmlns:p14="http://schemas.microsoft.com/office/powerpoint/2010/main" val="63259622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800" b="1" dirty="0"/>
              <a:t>historie průmyslového vývoje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/>
              <a:t>Starověk – uzavřená výroba v rámci rodinného hospodářství (rodového, kmenového hospodářství)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/>
              <a:t>Středověk (10. – 15. stol.) – vznik středověkých měst a rozvoj řemesel – vznik a rozvoj cechů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/>
              <a:t>Období průmyslové revoluce – tj. rozvoj a proměny výrobní základny, nové organizování výroby a nové technologie – vznik rozptýlených manufaktur, později soustředěných do výrobních středisek, vedle individualizované, zakázkové se objevuje i hromadná, velkosériová produkce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altLang="cs-CZ" sz="1700" b="0" dirty="0"/>
          </a:p>
          <a:p>
            <a:pPr>
              <a:spcAft>
                <a:spcPts val="0"/>
              </a:spcAft>
            </a:pPr>
            <a:r>
              <a:rPr lang="cs-CZ" altLang="cs-CZ" sz="1700" b="1" dirty="0"/>
              <a:t>Etapizace vzniku a rozvoje  průmyslu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/>
              <a:t> </a:t>
            </a:r>
            <a:r>
              <a:rPr lang="cs-CZ" altLang="cs-CZ" sz="1700" b="0" u="sng" dirty="0"/>
              <a:t>1. Raná fáze</a:t>
            </a:r>
            <a:r>
              <a:rPr lang="cs-CZ" altLang="cs-CZ" sz="1700" b="0" dirty="0"/>
              <a:t> (1500–1770)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/>
              <a:t>založena na nových poznatcích a rozvoji společnosti, vzmáhajícím se užitím inovací v technice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/>
              <a:t>Základem industrializace zejména </a:t>
            </a:r>
            <a:r>
              <a:rPr lang="cs-CZ" altLang="cs-CZ" sz="1700" b="0" u="sng" dirty="0"/>
              <a:t>výrobní koncentrace textilní, sklářské výroby a výroby porcelánu, od 16. století i územní koncentrace manufaktur (hl. v Anglii)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/>
              <a:t>pro lokalizaci výhodná především údolí středohor s možnostmi vodního zásobování a nasazení </a:t>
            </a:r>
            <a:r>
              <a:rPr lang="cs-CZ" altLang="cs-CZ" sz="1700" b="0" dirty="0" err="1"/>
              <a:t>hydroenergie</a:t>
            </a:r>
            <a:r>
              <a:rPr lang="cs-CZ" altLang="cs-CZ" sz="1700" b="0" dirty="0"/>
              <a:t>	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/>
              <a:t>Podobný proces působil i mimo Evropu, např. u barvíren (indigo) a cukrovarů v západní Indii (1694)</a:t>
            </a:r>
          </a:p>
        </p:txBody>
      </p:sp>
    </p:spTree>
    <p:extLst>
      <p:ext uri="{BB962C8B-B14F-4D97-AF65-F5344CB8AC3E}">
        <p14:creationId xmlns:p14="http://schemas.microsoft.com/office/powerpoint/2010/main" val="20068478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800" b="1" dirty="0"/>
              <a:t>historie průmyslového vývoje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u="sng" dirty="0"/>
              <a:t>2.  fáze: průmyslová revoluce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ve 2. třetině 18. století propojení výroby s </a:t>
            </a:r>
            <a:r>
              <a:rPr lang="cs-CZ" altLang="cs-CZ" sz="2000" b="0" u="sng" dirty="0"/>
              <a:t>mechanizací</a:t>
            </a:r>
            <a:r>
              <a:rPr lang="cs-CZ" altLang="cs-CZ" sz="2000" b="0" dirty="0"/>
              <a:t>, která umožnila nahradit ruční práci stroji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pokračoval přechod ke koncentrované </a:t>
            </a:r>
            <a:r>
              <a:rPr lang="cs-CZ" altLang="cs-CZ" sz="2000" b="0" u="sng" dirty="0"/>
              <a:t>tovární výrobě</a:t>
            </a:r>
            <a:r>
              <a:rPr lang="cs-CZ" altLang="cs-CZ" sz="2000" b="0" dirty="0"/>
              <a:t>, především nasazení nových druhů energií (uhlí) a k zavedení nových dopravních systémů (vynález parního stroje, 1765)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začala éra továrních sídlišť se 7 až 8 poschoďovými budovami, což změnilo města ve smyslu krajinného prostoru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altLang="cs-CZ" sz="2000" b="0" dirty="0"/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u="sng" dirty="0"/>
              <a:t>3. fáze</a:t>
            </a:r>
            <a:r>
              <a:rPr lang="cs-CZ" altLang="cs-CZ" sz="2000" b="0" dirty="0"/>
              <a:t> (1870/80 až 1. světová válka)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intenzivní prostorově inovačním rozšířením revoluce v </a:t>
            </a:r>
            <a:r>
              <a:rPr lang="cs-CZ" altLang="cs-CZ" sz="2000" b="0" u="sng" dirty="0"/>
              <a:t>dopravě</a:t>
            </a:r>
            <a:r>
              <a:rPr lang="cs-CZ" altLang="cs-CZ" sz="2000" b="0" dirty="0"/>
              <a:t> (rozšíření železniční sítě osobní a nákladní dopravy) -</a:t>
            </a:r>
            <a:r>
              <a:rPr lang="en-US" altLang="cs-CZ" sz="2000" b="0" dirty="0"/>
              <a:t>&gt;</a:t>
            </a:r>
            <a:r>
              <a:rPr lang="cs-CZ" altLang="cs-CZ" sz="2000" b="0" dirty="0"/>
              <a:t> silný vliv na další prostorový rozvoj průmyslu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výstavba dopravní sítě i mimo evropskou oblast (koloniální země se svými nerostnými surovinami) -</a:t>
            </a:r>
            <a:r>
              <a:rPr lang="en-US" altLang="cs-CZ" sz="2000" b="0" dirty="0"/>
              <a:t>&gt;</a:t>
            </a:r>
            <a:r>
              <a:rPr lang="cs-CZ" altLang="cs-CZ" sz="2000" b="0" dirty="0"/>
              <a:t> mimoevropský průmyslový rozvoj se současným rozvrácením výroby ve starých průmyslových regionech</a:t>
            </a:r>
            <a:r>
              <a:rPr lang="cs-CZ" altLang="cs-CZ" sz="1700" b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6762995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800" b="1" dirty="0"/>
              <a:t>historie průmyslového vývoje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u="sng" dirty="0"/>
              <a:t>4. fáze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desetiletí po 1. svět. válce, ukončeno světovou hospodářskou krizí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rychlé oživení průmyslového vývoje po 1. světové válce a vtažení stále většího počtu zemí do průmyslového rozvoje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 rozvoj </a:t>
            </a:r>
            <a:r>
              <a:rPr lang="cs-CZ" altLang="cs-CZ" sz="2000" b="0" u="sng" dirty="0" err="1"/>
              <a:t>makrochemie</a:t>
            </a:r>
            <a:r>
              <a:rPr lang="cs-CZ" altLang="cs-CZ" sz="2000" b="0" dirty="0"/>
              <a:t> na bázi uhlí a ropy a rozmach </a:t>
            </a:r>
            <a:r>
              <a:rPr lang="cs-CZ" altLang="cs-CZ" sz="2000" b="0" u="sng" dirty="0"/>
              <a:t>elektronického</a:t>
            </a:r>
            <a:r>
              <a:rPr lang="cs-CZ" altLang="cs-CZ" sz="2000" b="0" dirty="0"/>
              <a:t> průmyslu, rozhodující inovační nárůst </a:t>
            </a:r>
            <a:r>
              <a:rPr lang="cs-CZ" altLang="cs-CZ" sz="2000" b="0" u="sng" dirty="0"/>
              <a:t>automobilizace</a:t>
            </a:r>
            <a:r>
              <a:rPr lang="cs-CZ" altLang="cs-CZ" sz="2000" b="0" dirty="0"/>
              <a:t> v systému dopravy</a:t>
            </a:r>
          </a:p>
          <a:p>
            <a:pPr lvl="2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altLang="cs-CZ" sz="1100" b="0" dirty="0"/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u="sng" dirty="0"/>
              <a:t>5. meziválečná fáze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období od světové hospodářské krize až ke 2. světové válce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hospodářský vývoj je více uzavřený a stále více </a:t>
            </a:r>
            <a:r>
              <a:rPr lang="cs-CZ" altLang="cs-CZ" sz="2000" b="0" u="sng" dirty="0"/>
              <a:t>ovlivňován působením státu</a:t>
            </a:r>
            <a:r>
              <a:rPr lang="cs-CZ" altLang="cs-CZ" sz="2000" b="0" dirty="0"/>
              <a:t> (podmíněno odrazem zkušeností ze světové krize)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šíření </a:t>
            </a:r>
            <a:r>
              <a:rPr lang="cs-CZ" altLang="cs-CZ" sz="2000" b="0" dirty="0" err="1"/>
              <a:t>neomerkantilistických</a:t>
            </a:r>
            <a:r>
              <a:rPr lang="cs-CZ" altLang="cs-CZ" sz="2000" b="0" dirty="0"/>
              <a:t> tendencí (dovoz s celními bariérami)</a:t>
            </a:r>
          </a:p>
        </p:txBody>
      </p:sp>
    </p:spTree>
    <p:extLst>
      <p:ext uri="{BB962C8B-B14F-4D97-AF65-F5344CB8AC3E}">
        <p14:creationId xmlns:p14="http://schemas.microsoft.com/office/powerpoint/2010/main" val="39121118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800" b="1" dirty="0"/>
              <a:t>historie průmyslového vývoje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u="sng" dirty="0"/>
              <a:t>6. poválečná fáze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 2. světová válka je prahem k nové bouřlivé fázi </a:t>
            </a:r>
            <a:r>
              <a:rPr lang="cs-CZ" altLang="cs-CZ" sz="2000" b="0" u="sng" dirty="0"/>
              <a:t>prostorového rozvoje průmyslu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politické osamostatňování původně silně závislých oblastí a jejich industrializací (jejich orientace na vznik základní struktury průmyslu)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V tradičních průmyslových oblastech toto období končí v r. 1974, tj. </a:t>
            </a:r>
            <a:r>
              <a:rPr lang="cs-CZ" altLang="cs-CZ" sz="2000" b="0" u="sng" dirty="0"/>
              <a:t>energetickou krizí</a:t>
            </a:r>
            <a:r>
              <a:rPr lang="cs-CZ" altLang="cs-CZ" sz="2000" b="0" dirty="0"/>
              <a:t>, spojenou s prosazením nového oceňování surovin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u="sng" dirty="0"/>
              <a:t>7. fáze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do konce 80. let ukončená likvidací blokového rozdělení světa světového průmyslového vývoje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u="sng" dirty="0"/>
              <a:t>8. fáze </a:t>
            </a:r>
            <a:r>
              <a:rPr lang="cs-CZ" altLang="cs-CZ" sz="2000" b="0" dirty="0"/>
              <a:t>(od počátku 90. let)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spojena nejprve s tendencí k výrazným přesunům průmyslového rozvoje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2000" b="0" dirty="0"/>
              <a:t>od poloviny desetiletí celková </a:t>
            </a:r>
            <a:r>
              <a:rPr lang="cs-CZ" altLang="cs-CZ" sz="2000" b="0" u="sng" dirty="0"/>
              <a:t>globalizace</a:t>
            </a:r>
            <a:r>
              <a:rPr lang="cs-CZ" altLang="cs-CZ" sz="2000" b="0" dirty="0"/>
              <a:t> světové ekonomiky</a:t>
            </a:r>
          </a:p>
        </p:txBody>
      </p:sp>
    </p:spTree>
    <p:extLst>
      <p:ext uri="{BB962C8B-B14F-4D97-AF65-F5344CB8AC3E}">
        <p14:creationId xmlns:p14="http://schemas.microsoft.com/office/powerpoint/2010/main" val="144883137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globalizace průmyslu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000" b="1" dirty="0">
                <a:cs typeface="Arial" panose="020B0604020202020204" pitchFamily="34" charset="0"/>
              </a:rPr>
              <a:t>Vznik a rozvoj nadnárodních společnost</a:t>
            </a:r>
            <a:r>
              <a:rPr lang="cs-CZ" sz="2000" dirty="0">
                <a:cs typeface="Arial" panose="020B0604020202020204" pitchFamily="34" charset="0"/>
              </a:rPr>
              <a:t>í</a:t>
            </a:r>
          </a:p>
          <a:p>
            <a:pPr lvl="1" eaLnBrk="1" hangingPunct="1">
              <a:buFont typeface="Wingdings 2" panose="05020102010507070707" pitchFamily="82" charset="2"/>
              <a:buChar char=""/>
              <a:defRPr/>
            </a:pPr>
            <a:r>
              <a:rPr lang="cs-CZ" sz="1800" dirty="0">
                <a:cs typeface="Arial" panose="020B0604020202020204" pitchFamily="34" charset="0"/>
              </a:rPr>
              <a:t>Hlavní hybatelé globální ekonomiky</a:t>
            </a:r>
          </a:p>
          <a:p>
            <a:pPr lvl="1" eaLnBrk="1" hangingPunct="1">
              <a:buFont typeface="Wingdings 2" panose="05020102010507070707" pitchFamily="82" charset="2"/>
              <a:buChar char=""/>
              <a:defRPr/>
            </a:pPr>
            <a:r>
              <a:rPr lang="cs-CZ" sz="1800" dirty="0">
                <a:cs typeface="Arial" panose="020B0604020202020204" pitchFamily="34" charset="0"/>
              </a:rPr>
              <a:t>Jejich prostorové rozmístění je jedním z řídících mechanismů globální ekonomické integrace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>
                <a:cs typeface="Arial" panose="020B0604020202020204" pitchFamily="34" charset="0"/>
              </a:rPr>
              <a:t>Dělení podle vnitřní organizace produkční sítě:</a:t>
            </a:r>
          </a:p>
          <a:p>
            <a:pPr lvl="1" eaLnBrk="1" hangingPunct="1">
              <a:buFont typeface="Wingdings 2" panose="05020102010507070707" pitchFamily="82" charset="2"/>
              <a:buChar char=""/>
              <a:defRPr/>
            </a:pPr>
            <a:r>
              <a:rPr lang="cs-CZ" sz="1800" dirty="0">
                <a:cs typeface="Arial" panose="020B0604020202020204" pitchFamily="34" charset="0"/>
              </a:rPr>
              <a:t>Vertikálně integrované – produkce podniků v konkrétních zemích slouží jako základ pro výrobu v dalších podnicích společnosti v jiných zemích</a:t>
            </a:r>
          </a:p>
          <a:p>
            <a:pPr lvl="1" eaLnBrk="1" hangingPunct="1">
              <a:buFont typeface="Wingdings 2" panose="05020102010507070707" pitchFamily="82" charset="2"/>
              <a:buChar char=""/>
              <a:defRPr/>
            </a:pPr>
            <a:r>
              <a:rPr lang="cs-CZ" sz="1800" dirty="0">
                <a:cs typeface="Arial" panose="020B0604020202020204" pitchFamily="34" charset="0"/>
              </a:rPr>
              <a:t>Horizontálně integrované – výrobní podniky lokalizovány v různých státech a vyrábějí stejné nebo podobné výrobky</a:t>
            </a:r>
          </a:p>
          <a:p>
            <a:pPr lvl="1" eaLnBrk="1" hangingPunct="1">
              <a:buFont typeface="Wingdings 2" panose="05020102010507070707" pitchFamily="82" charset="2"/>
              <a:buChar char=""/>
              <a:defRPr/>
            </a:pPr>
            <a:r>
              <a:rPr lang="cs-CZ" sz="1800" dirty="0">
                <a:cs typeface="Arial" panose="020B0604020202020204" pitchFamily="34" charset="0"/>
              </a:rPr>
              <a:t>Diverzifikované nadnárodní společnosti – jednotlivé podniky v různých zemích bez větší míry integrace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000" b="1" dirty="0">
                <a:cs typeface="Arial" panose="020B0604020202020204" pitchFamily="34" charset="0"/>
              </a:rPr>
              <a:t>Velký rozvoj od 70. let </a:t>
            </a:r>
            <a:r>
              <a:rPr lang="cs-CZ" sz="2000" dirty="0">
                <a:cs typeface="Arial" panose="020B0604020202020204" pitchFamily="34" charset="0"/>
              </a:rPr>
              <a:t>– nárůst významu řady světových koncernů hl. v rozvojovém světě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000" dirty="0">
                <a:cs typeface="Arial" panose="020B0604020202020204" pitchFamily="34" charset="0"/>
              </a:rPr>
              <a:t>Surovinové zdroje, levná pracovní síla -&gt; vhodná pracovní i vývozní základna řady produktů pro globální trh</a:t>
            </a:r>
          </a:p>
        </p:txBody>
      </p:sp>
    </p:spTree>
    <p:extLst>
      <p:ext uri="{BB962C8B-B14F-4D97-AF65-F5344CB8AC3E}">
        <p14:creationId xmlns:p14="http://schemas.microsoft.com/office/powerpoint/2010/main" val="184551572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Kondratěvovy dlouhé Vědecko-technické cykly</a:t>
            </a:r>
            <a:endParaRPr lang="sk-SK" sz="2000" b="1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127FD14-DFFB-407E-981A-A77F6AB6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31810" r="19839" b="12466"/>
          <a:stretch>
            <a:fillRect/>
          </a:stretch>
        </p:blipFill>
        <p:spPr bwMode="auto">
          <a:xfrm>
            <a:off x="1202484" y="1912880"/>
            <a:ext cx="9787031" cy="494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5176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Kondratěvovy cykly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Charakteristické pro tyto cykly jsou bazické inovace:</a:t>
            </a:r>
            <a:endParaRPr lang="cs-CZ" altLang="cs-CZ" sz="1700" b="0" dirty="0"/>
          </a:p>
          <a:p>
            <a:pPr lvl="1" algn="just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1. cyklus průmyslového rozvoje - vysokopecní výroba železa, průmyslové využití parního stroje a bavlny v textilní výrobě,</a:t>
            </a:r>
            <a:endParaRPr lang="cs-CZ" altLang="cs-CZ" sz="1700" b="0" dirty="0"/>
          </a:p>
          <a:p>
            <a:pPr lvl="1" algn="just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2. cyklus – stavba železnic ve velkém, technické změny i v zemědělství</a:t>
            </a:r>
            <a:endParaRPr lang="cs-CZ" altLang="cs-CZ" sz="1700" b="0" dirty="0"/>
          </a:p>
          <a:p>
            <a:pPr lvl="1" algn="just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3. cyklus – nástup rádia a telefonu, elektrifikace ve velkém, rozvoj chemie</a:t>
            </a:r>
            <a:endParaRPr lang="cs-CZ" altLang="cs-CZ" sz="1700" b="0" dirty="0"/>
          </a:p>
          <a:p>
            <a:pPr lvl="1" algn="just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4. cyklus – výroba a využití automobilů, vznik petrochemie</a:t>
            </a:r>
            <a:endParaRPr lang="cs-CZ" altLang="cs-CZ" sz="1700" b="0" dirty="0"/>
          </a:p>
          <a:p>
            <a:pPr lvl="1" algn="just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5. cyklus – informační technologie</a:t>
            </a:r>
            <a:endParaRPr lang="cs-CZ" altLang="cs-CZ" sz="1700" b="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Bazické inovace vždy charakterizovaly počátek dlouhého, technického, resp. </a:t>
            </a:r>
            <a:r>
              <a:rPr lang="cs-CZ" altLang="cs-CZ" sz="1700" b="0" dirty="0" err="1">
                <a:cs typeface="Times New Roman" panose="02020603050405020304" pitchFamily="18" charset="0"/>
              </a:rPr>
              <a:t>technicko-ekonomického</a:t>
            </a:r>
            <a:r>
              <a:rPr lang="cs-CZ" altLang="cs-CZ" sz="1700" b="0" dirty="0">
                <a:cs typeface="Times New Roman" panose="02020603050405020304" pitchFamily="18" charset="0"/>
              </a:rPr>
              <a:t> cyklu trvajícího 30–60 let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V každém cyklu šlo o generační </a:t>
            </a:r>
            <a:r>
              <a:rPr lang="cs-CZ" altLang="cs-CZ" sz="1700" b="0" u="sng" dirty="0">
                <a:cs typeface="Times New Roman" panose="02020603050405020304" pitchFamily="18" charset="0"/>
              </a:rPr>
              <a:t>výměnu techniky a technologií, zásadní změnu v pracovních nástrojích nebo zdrojích energie </a:t>
            </a:r>
            <a:r>
              <a:rPr lang="cs-CZ" altLang="cs-CZ" sz="1700" b="0" dirty="0">
                <a:cs typeface="Times New Roman" panose="02020603050405020304" pitchFamily="18" charset="0"/>
              </a:rPr>
              <a:t>či ekonomickou konjunkturu a iniciaci dalekosáhlých společenských změn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Poslední, pátý cyklus začal v polovině 70. let (tj. mimo vlastní cykly K.) a znamená mimo jiné překonání tradičního dilema: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i="1" u="sng" dirty="0">
                <a:cs typeface="Times New Roman" panose="02020603050405020304" pitchFamily="18" charset="0"/>
              </a:rPr>
              <a:t>masová výroba </a:t>
            </a:r>
            <a:r>
              <a:rPr lang="cs-CZ" altLang="cs-CZ" sz="1700" b="0" i="1" dirty="0">
                <a:cs typeface="Times New Roman" panose="02020603050405020304" pitchFamily="18" charset="0"/>
              </a:rPr>
              <a:t>– stanovuje hromadnou spotřebu standardizovanými uživateli anebo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i="1" u="sng" dirty="0">
                <a:cs typeface="Times New Roman" panose="02020603050405020304" pitchFamily="18" charset="0"/>
              </a:rPr>
              <a:t>kusová výroba </a:t>
            </a:r>
            <a:r>
              <a:rPr lang="cs-CZ" altLang="cs-CZ" sz="1700" b="0" i="1" dirty="0">
                <a:cs typeface="Times New Roman" panose="02020603050405020304" pitchFamily="18" charset="0"/>
              </a:rPr>
              <a:t>– představuje specializovanou spotřebu individuálními uživateli </a:t>
            </a:r>
            <a:endParaRPr lang="cs-CZ" altLang="cs-CZ" sz="1700" b="0" dirty="0"/>
          </a:p>
          <a:p>
            <a:pPr lvl="1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cs-CZ" sz="1700" b="0" dirty="0">
                <a:cs typeface="Times New Roman" panose="02020603050405020304" pitchFamily="18" charset="0"/>
              </a:rPr>
              <a:t>Jeho charakteristikou je nástup společnosti 21. století, postmoderní společnosti komunikace = </a:t>
            </a:r>
            <a:r>
              <a:rPr lang="cs-CZ" altLang="cs-CZ" sz="1700" b="0" u="sng" dirty="0">
                <a:cs typeface="Times New Roman" panose="02020603050405020304" pitchFamily="18" charset="0"/>
              </a:rPr>
              <a:t>informační společnosti </a:t>
            </a:r>
            <a:r>
              <a:rPr lang="cs-CZ" altLang="cs-CZ" sz="1700" b="0" dirty="0">
                <a:cs typeface="Times New Roman" panose="02020603050405020304" pitchFamily="18" charset="0"/>
              </a:rPr>
              <a:t>nebo společnosti digitálního kapitalismu, ale také společnosti rozvoje služeb a nového odvětví cestovního ruchu</a:t>
            </a:r>
            <a:endParaRPr lang="cs-CZ" altLang="cs-CZ" sz="1700" b="0" dirty="0"/>
          </a:p>
        </p:txBody>
      </p:sp>
    </p:spTree>
    <p:extLst>
      <p:ext uri="{BB962C8B-B14F-4D97-AF65-F5344CB8AC3E}">
        <p14:creationId xmlns:p14="http://schemas.microsoft.com/office/powerpoint/2010/main" val="3311883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E71CB9-99B9-4FA4-967D-8088BABF0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" y="591671"/>
            <a:ext cx="61388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0B3080-9CC0-4986-A38D-0BCBAB693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524250"/>
            <a:ext cx="6011862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3874C5B-A3F8-4ACB-948B-73B1344A7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21" y="6220386"/>
            <a:ext cx="307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400"/>
              <a:t>https://qlik.fortune.com/global500/</a:t>
            </a:r>
          </a:p>
        </p:txBody>
      </p:sp>
    </p:spTree>
    <p:extLst>
      <p:ext uri="{BB962C8B-B14F-4D97-AF65-F5344CB8AC3E}">
        <p14:creationId xmlns:p14="http://schemas.microsoft.com/office/powerpoint/2010/main" val="10228511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Geografická etapizace vývoje světové ekonomiky</a:t>
            </a:r>
            <a:endParaRPr lang="sk-SK" sz="2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b="0" dirty="0">
                <a:cs typeface="+mn-cs"/>
              </a:rPr>
              <a:t>Z pohledu systémově geografického, hodnotícího vnitřní, ale i teritoriální složitost světového ekonomického systému,  lze  vyčlenit také čtyři, ale poněkud časově a dějově jiné základní vývojové </a:t>
            </a:r>
            <a:r>
              <a:rPr lang="cs-CZ" sz="2000" b="0" u="sng" dirty="0">
                <a:cs typeface="+mn-cs"/>
              </a:rPr>
              <a:t>etapy světového hospodářství</a:t>
            </a:r>
            <a:r>
              <a:rPr lang="cs-CZ" sz="2000" b="0" dirty="0">
                <a:cs typeface="+mn-cs"/>
              </a:rPr>
              <a:t>:</a:t>
            </a:r>
          </a:p>
          <a:p>
            <a:pPr>
              <a:defRPr/>
            </a:pPr>
            <a:endParaRPr lang="cs-CZ" sz="2000" b="0" dirty="0">
              <a:cs typeface="+mn-cs"/>
            </a:endParaRPr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cs-CZ" sz="2000" b="0" dirty="0">
                <a:cs typeface="+mn-cs"/>
              </a:rPr>
              <a:t>1.  Lokální (individuální) ekonomika</a:t>
            </a:r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cs-CZ" sz="2000" b="0" dirty="0">
                <a:cs typeface="+mn-cs"/>
              </a:rPr>
              <a:t>2.  Mezinárodní ekonomika (cca od 80. let 19. století)</a:t>
            </a:r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cs-CZ" sz="2000" b="0" dirty="0">
                <a:cs typeface="+mn-cs"/>
              </a:rPr>
              <a:t>3.  Světová ekonomika (po 2. svět. válce)</a:t>
            </a:r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cs-CZ" sz="2000" b="0" dirty="0">
                <a:cs typeface="+mn-cs"/>
              </a:rPr>
              <a:t>4. Globální ekonomika (od konce 80. a začátku 90. let)</a:t>
            </a:r>
          </a:p>
        </p:txBody>
      </p:sp>
    </p:spTree>
    <p:extLst>
      <p:ext uri="{BB962C8B-B14F-4D97-AF65-F5344CB8AC3E}">
        <p14:creationId xmlns:p14="http://schemas.microsoft.com/office/powerpoint/2010/main" val="316543445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Klasifikace průmyslu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63538" indent="-363538">
              <a:buFont typeface="Arial" pitchFamily="34" charset="0"/>
              <a:buChar char="•"/>
              <a:defRPr/>
            </a:pPr>
            <a:r>
              <a:rPr lang="cs-CZ" sz="2000" b="0" dirty="0">
                <a:cs typeface="+mn-cs"/>
              </a:rPr>
              <a:t>Typickým rysem průmyslu je jeho velmi </a:t>
            </a:r>
            <a:r>
              <a:rPr lang="cs-CZ" sz="2000" dirty="0">
                <a:cs typeface="+mn-cs"/>
              </a:rPr>
              <a:t>diferencovaná struktura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cs-CZ" sz="2000" b="0" dirty="0">
                <a:cs typeface="+mn-cs"/>
              </a:rPr>
              <a:t>V průběhu vývoje se objevovaly nové druhy výrob i celá průmyslová odvětví</a:t>
            </a:r>
          </a:p>
          <a:p>
            <a:pPr marL="820738" lvl="1" indent="-363538">
              <a:buFont typeface="Arial" pitchFamily="34" charset="0"/>
              <a:buChar char="•"/>
              <a:defRPr/>
            </a:pPr>
            <a:r>
              <a:rPr lang="cs-CZ" sz="2000" b="0" dirty="0">
                <a:cs typeface="+mn-cs"/>
              </a:rPr>
              <a:t>Některá odvětví ztrácela na významu, význam jiných rostl (např. výroba automobilů)</a:t>
            </a:r>
          </a:p>
          <a:p>
            <a:pPr marL="363538" indent="-363538">
              <a:buFont typeface="Arial" pitchFamily="34" charset="0"/>
              <a:buChar char="•"/>
              <a:defRPr/>
            </a:pPr>
            <a:r>
              <a:rPr lang="cs-CZ" sz="2000" b="0" dirty="0">
                <a:cs typeface="+mn-cs"/>
              </a:rPr>
              <a:t>Vývojové tendence průmyslu jako celku nelze sledovat, proto byla vytvořena </a:t>
            </a:r>
            <a:r>
              <a:rPr lang="cs-CZ" sz="2000" dirty="0">
                <a:cs typeface="+mn-cs"/>
              </a:rPr>
              <a:t>klasifikace průmyslu</a:t>
            </a:r>
            <a:r>
              <a:rPr lang="cs-CZ" sz="2000" b="0" dirty="0">
                <a:cs typeface="+mn-cs"/>
              </a:rPr>
              <a:t>, která vyčleňuje menší celky se společnými znaky</a:t>
            </a:r>
          </a:p>
        </p:txBody>
      </p:sp>
    </p:spTree>
    <p:extLst>
      <p:ext uri="{BB962C8B-B14F-4D97-AF65-F5344CB8AC3E}">
        <p14:creationId xmlns:p14="http://schemas.microsoft.com/office/powerpoint/2010/main" val="1549184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Obrázek 3">
            <a:extLst>
              <a:ext uri="{FF2B5EF4-FFF2-40B4-BE49-F238E27FC236}">
                <a16:creationId xmlns:a16="http://schemas.microsoft.com/office/drawing/2014/main" id="{80DC37F5-737D-4FE5-9CAB-8454C991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212E2B68-F62A-4889-A6B8-72E65A38C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4130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04738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Členění podle funkce využití finálních výrobků</a:t>
            </a:r>
            <a:endParaRPr lang="sk-SK" sz="2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ČR používáno do r. 1993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Průmysl rozdělen na 2 části a 18 odvětví: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A) </a:t>
            </a:r>
            <a:r>
              <a:rPr lang="cs-CZ" sz="2000" b="1" dirty="0"/>
              <a:t>těžký průmysl </a:t>
            </a:r>
            <a:r>
              <a:rPr lang="cs-CZ" sz="2000" dirty="0"/>
              <a:t>(výroba výrobních prostředků)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Průmysl paliv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Energetický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Hutnictví železa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Hutnictví neželezných kovů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Chemický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Strojírenský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Elektrotechnický průmysl a kovozpracující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Průmysl stavebních hmot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Dřevozpracující průmysl</a:t>
            </a:r>
          </a:p>
        </p:txBody>
      </p:sp>
    </p:spTree>
    <p:extLst>
      <p:ext uri="{BB962C8B-B14F-4D97-AF65-F5344CB8AC3E}">
        <p14:creationId xmlns:p14="http://schemas.microsoft.com/office/powerpoint/2010/main" val="267045327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Členění podle funkce využití finálních výrobků</a:t>
            </a:r>
            <a:endParaRPr lang="sk-SK" sz="2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B) </a:t>
            </a:r>
            <a:r>
              <a:rPr lang="cs-CZ" altLang="cs-CZ" sz="2000" b="1" dirty="0"/>
              <a:t>lehký průmysl </a:t>
            </a:r>
            <a:r>
              <a:rPr lang="cs-CZ" altLang="cs-CZ" sz="2000" dirty="0"/>
              <a:t>(výroba spotřebních předmětů =</a:t>
            </a:r>
            <a:r>
              <a:rPr lang="en-US" altLang="cs-CZ" sz="2000" dirty="0"/>
              <a:t>&gt;</a:t>
            </a:r>
            <a:r>
              <a:rPr lang="cs-CZ" altLang="cs-CZ" sz="2000" dirty="0"/>
              <a:t> spotřební průmysl)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Průmysl papíru a celulózy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Průmysl skla, keramiky a porcelánu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Textilní průmysl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Oděvní průmysl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Kožedělný průmysl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Polygrafický průmysl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Průmysl potravin a pochutin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Výroba mrazírenská, zřídelní a tabáková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000" dirty="0"/>
              <a:t>Ostatní průmyslová výroba</a:t>
            </a:r>
          </a:p>
          <a:p>
            <a:pPr lvl="1" eaLnBrk="1" hangingPunct="1">
              <a:spcBef>
                <a:spcPts val="300"/>
              </a:spcBef>
              <a:spcAft>
                <a:spcPts val="0"/>
              </a:spcAft>
            </a:pPr>
            <a:endParaRPr lang="cs-CZ" altLang="cs-CZ" sz="2000" dirty="0"/>
          </a:p>
          <a:p>
            <a:pPr eaLnBrk="1" hangingPunct="1">
              <a:spcBef>
                <a:spcPts val="300"/>
              </a:spcBef>
              <a:spcAft>
                <a:spcPts val="0"/>
              </a:spcAft>
            </a:pPr>
            <a:r>
              <a:rPr lang="cs-CZ" altLang="cs-CZ" sz="2200" dirty="0"/>
              <a:t>Klasifikace nebyla příliš přesná, přesahy odvětví do druhé části klasifikace (např. farmaceutický průmysl patřil pod chemický apod.)</a:t>
            </a:r>
          </a:p>
        </p:txBody>
      </p:sp>
    </p:spTree>
    <p:extLst>
      <p:ext uri="{BB962C8B-B14F-4D97-AF65-F5344CB8AC3E}">
        <p14:creationId xmlns:p14="http://schemas.microsoft.com/office/powerpoint/2010/main" val="185916384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b="1" dirty="0"/>
              <a:t>Členění podle charakteru postavení výrobního procesu k výchozím surovinám</a:t>
            </a:r>
            <a:endParaRPr lang="sk-SK" sz="1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V ČR v letech 1994–2007 používána klasifikace </a:t>
            </a:r>
            <a:r>
              <a:rPr lang="cs-CZ" altLang="cs-CZ" sz="2400" b="1" dirty="0"/>
              <a:t>OKEČ</a:t>
            </a:r>
          </a:p>
          <a:p>
            <a:pPr eaLnBrk="1" hangingPunct="1"/>
            <a:r>
              <a:rPr lang="cs-CZ" altLang="cs-CZ" sz="2400" dirty="0"/>
              <a:t>Od 1. 1. 2008 nová klasifikace ekonomických činností </a:t>
            </a:r>
            <a:r>
              <a:rPr lang="cs-CZ" altLang="cs-CZ" sz="2400" b="1" dirty="0"/>
              <a:t>CZ-NACE</a:t>
            </a:r>
          </a:p>
          <a:p>
            <a:pPr eaLnBrk="1" hangingPunct="1"/>
            <a:r>
              <a:rPr lang="cs-CZ" altLang="cs-CZ" sz="2400" dirty="0"/>
              <a:t>Současné členění průmyslu na 3 odvětví:</a:t>
            </a:r>
          </a:p>
          <a:p>
            <a:pPr lvl="1" eaLnBrk="1" hangingPunct="1"/>
            <a:r>
              <a:rPr lang="cs-CZ" altLang="cs-CZ" sz="1800" dirty="0"/>
              <a:t>Těžba nerostných surovin </a:t>
            </a:r>
          </a:p>
          <a:p>
            <a:pPr lvl="1" eaLnBrk="1" hangingPunct="1"/>
            <a:r>
              <a:rPr lang="cs-CZ" altLang="cs-CZ" sz="1800" dirty="0"/>
              <a:t>Zpracovatelský průmysl</a:t>
            </a:r>
          </a:p>
          <a:p>
            <a:pPr lvl="1" eaLnBrk="1" hangingPunct="1"/>
            <a:r>
              <a:rPr lang="cs-CZ" altLang="cs-CZ" sz="1800" dirty="0"/>
              <a:t>Výroba a rozvod elektřiny, plynu, tepla a klimatizovaného vzduchu</a:t>
            </a:r>
          </a:p>
        </p:txBody>
      </p:sp>
    </p:spTree>
    <p:extLst>
      <p:ext uri="{BB962C8B-B14F-4D97-AF65-F5344CB8AC3E}">
        <p14:creationId xmlns:p14="http://schemas.microsoft.com/office/powerpoint/2010/main" val="274243147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lka 4">
            <a:extLst>
              <a:ext uri="{FF2B5EF4-FFF2-40B4-BE49-F238E27FC236}">
                <a16:creationId xmlns:a16="http://schemas.microsoft.com/office/drawing/2014/main" id="{FCC49BFC-EB66-4E97-BEDB-B1330A8D7ADA}"/>
              </a:ext>
            </a:extLst>
          </p:cNvPr>
          <p:cNvGraphicFramePr>
            <a:graphicFrameLocks noGrp="1"/>
          </p:cNvGraphicFramePr>
          <p:nvPr/>
        </p:nvGraphicFramePr>
        <p:xfrm>
          <a:off x="942109" y="90877"/>
          <a:ext cx="9882909" cy="6774871"/>
        </p:xfrm>
        <a:graphic>
          <a:graphicData uri="http://schemas.openxmlformats.org/drawingml/2006/table">
            <a:tbl>
              <a:tblPr firstRow="1" bandRow="1"/>
              <a:tblGrid>
                <a:gridCol w="823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9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736">
                <a:tc gridSpan="2"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SEKCE B - TĚŽBA A DOBÝVÁNÍ</a:t>
                      </a:r>
                    </a:p>
                  </a:txBody>
                  <a:tcPr marL="36185" marR="36185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307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05</a:t>
                      </a:r>
                    </a:p>
                  </a:txBody>
                  <a:tcPr marL="36185" marR="36185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Těžba a úprava černého a hnědého uhlí </a:t>
                      </a:r>
                    </a:p>
                  </a:txBody>
                  <a:tcPr marL="8695" marR="8695" marT="8693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307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06</a:t>
                      </a:r>
                    </a:p>
                  </a:txBody>
                  <a:tcPr marL="36185" marR="36185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Těžba ropy a zemního plynu</a:t>
                      </a:r>
                    </a:p>
                  </a:txBody>
                  <a:tcPr marL="8695" marR="8695" marT="8693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307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07</a:t>
                      </a:r>
                    </a:p>
                  </a:txBody>
                  <a:tcPr marL="36185" marR="36185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Těžba a úprava rud</a:t>
                      </a:r>
                    </a:p>
                  </a:txBody>
                  <a:tcPr marL="8695" marR="8695" marT="8693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307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08</a:t>
                      </a:r>
                    </a:p>
                  </a:txBody>
                  <a:tcPr marL="36185" marR="36185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Ostatní těžba a dobývání</a:t>
                      </a:r>
                    </a:p>
                  </a:txBody>
                  <a:tcPr marL="8695" marR="8695" marT="8693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307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09</a:t>
                      </a:r>
                    </a:p>
                  </a:txBody>
                  <a:tcPr marL="36185" marR="36185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Podpůrné činnosti při těžbě</a:t>
                      </a:r>
                    </a:p>
                  </a:txBody>
                  <a:tcPr marL="8695" marR="8695" marT="8693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544">
                <a:tc gridSpan="2"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SEKCE C - ZPRACOVATELSKÝ PRŮMYSL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potravinářských výrobků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nápojů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tabákových výrobků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textilií 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oděvů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usní a souvisejících výrobků 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Zpracování dřeva, výroba dřevěných, korkových, proutěných a slaměných výrobků, kromě nábytku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papíru a výrobků z papíru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Tisk a rozmnožování nahraných nosičů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koksu a rafinovaných ropných produktů 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chemických látek a chemických přípravků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základních farmaceutických výrobků a farmaceutických přípravků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pryžových a plastových výrobků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ostatních nekovových minerálních výrobků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základních kovů, hutní zpracování kovů; slévárenství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počítačů, elektronických a optických přístrojů a zařízení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elektrických zařízení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strojů a zařízení j. n.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motorových vozidel (kromě motocyklů), přívěsů a návěsů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ostatních dopravních prostředků a zařízení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Výroba nábytku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Ostatní zpracovatelský průmysl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1854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Opravy a instalace strojů a zařízení</a:t>
                      </a:r>
                      <a:endParaRPr kumimoji="0" lang="cs-CZ" altLang="cs-CZ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18544">
                <a:tc gridSpan="2">
                  <a:txBody>
                    <a:bodyPr/>
                    <a:lstStyle>
                      <a:lvl1pPr marL="342900" indent="-34290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>
                        <a:spcBef>
                          <a:spcPts val="400"/>
                        </a:spcBef>
                        <a:buClr>
                          <a:srgbClr val="FF6700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>
                        <a:spcBef>
                          <a:spcPts val="400"/>
                        </a:spcBef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909465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1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SEKCE D - VÝROBA A ROZVOD ELEKTŘINY, PLYNU, TEPLA A KLIMATIZOVANÉHO VZDUCHU</a:t>
                      </a:r>
                    </a:p>
                  </a:txBody>
                  <a:tcPr marL="36185" marR="36185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81365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Geografické metody hodnocení průmyslu</a:t>
            </a:r>
            <a:endParaRPr lang="sk-SK" sz="2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Situace před rokem 1989</a:t>
            </a:r>
          </a:p>
          <a:p>
            <a:pPr lvl="1">
              <a:spcAft>
                <a:spcPts val="0"/>
              </a:spcAft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centrální plánování, téměř žádný soukromý sektor, menší množství podniků,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např. databáze „Průmysl 1987“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Situace po roce 1989</a:t>
            </a:r>
          </a:p>
          <a:p>
            <a:pPr lvl="1">
              <a:spcAft>
                <a:spcPts val="0"/>
              </a:spcAft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nedostatek aktuálních a přesných dat zejména na regionální (lokální) úrovni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Hodnocení podle:</a:t>
            </a:r>
          </a:p>
          <a:p>
            <a:pPr lvl="1" eaLnBrk="1" hangingPunct="1">
              <a:spcAft>
                <a:spcPts val="0"/>
              </a:spcAft>
              <a:buFont typeface="Wingdings 2" panose="05020102010507070707" pitchFamily="82" charset="2"/>
              <a:buChar char=""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Velikosti průmyslu</a:t>
            </a:r>
          </a:p>
          <a:p>
            <a:pPr lvl="1" eaLnBrk="1" hangingPunct="1">
              <a:spcAft>
                <a:spcPts val="0"/>
              </a:spcAft>
              <a:buFont typeface="Wingdings 2" panose="05020102010507070707" pitchFamily="82" charset="2"/>
              <a:buChar char=""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Struktury průmyslu</a:t>
            </a:r>
          </a:p>
          <a:p>
            <a:pPr lvl="1" eaLnBrk="1" hangingPunct="1">
              <a:spcAft>
                <a:spcPts val="0"/>
              </a:spcAft>
              <a:buFont typeface="Wingdings 2" panose="05020102010507070707" pitchFamily="82" charset="2"/>
              <a:buChar char=""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Specializace a diverzifikace průmyslu</a:t>
            </a:r>
          </a:p>
          <a:p>
            <a:pPr lvl="1" eaLnBrk="1" hangingPunct="1">
              <a:spcAft>
                <a:spcPts val="0"/>
              </a:spcAft>
              <a:buFont typeface="Wingdings 2" panose="05020102010507070707" pitchFamily="82" charset="2"/>
              <a:buChar char=""/>
              <a:defRPr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Koncentrace průmyslu</a:t>
            </a:r>
          </a:p>
        </p:txBody>
      </p:sp>
    </p:spTree>
    <p:extLst>
      <p:ext uri="{BB962C8B-B14F-4D97-AF65-F5344CB8AC3E}">
        <p14:creationId xmlns:p14="http://schemas.microsoft.com/office/powerpoint/2010/main" val="156328623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/>
              <a:t>Velikost průmyslu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Nejjednodušší ukazatel</a:t>
            </a:r>
          </a:p>
          <a:p>
            <a:pPr lvl="1" eaLnBrk="1" hangingPunct="1"/>
            <a:r>
              <a:rPr lang="cs-CZ" altLang="cs-CZ" sz="1800" dirty="0"/>
              <a:t>Velikost zaměstnanosti v průmyslu (počet pracovníků)</a:t>
            </a:r>
          </a:p>
          <a:p>
            <a:pPr lvl="1" eaLnBrk="1" hangingPunct="1"/>
            <a:r>
              <a:rPr lang="cs-CZ" altLang="cs-CZ" sz="1800" dirty="0"/>
              <a:t>Hodnota výroby (objem výroby zboží, obrat výroby, zisk, hodnota základních prostředků)</a:t>
            </a:r>
          </a:p>
          <a:p>
            <a:pPr eaLnBrk="1" hangingPunct="1"/>
            <a:r>
              <a:rPr lang="cs-CZ" altLang="cs-CZ" sz="2000" dirty="0"/>
              <a:t>Kde tyto ukazatele najít (pro ČR)?</a:t>
            </a:r>
          </a:p>
          <a:p>
            <a:pPr lvl="1" eaLnBrk="1" hangingPunct="1"/>
            <a:r>
              <a:rPr lang="cs-CZ" altLang="cs-CZ" sz="1800" dirty="0"/>
              <a:t>RES – orientační počet zaměstnanců (www.czso.cz)</a:t>
            </a:r>
          </a:p>
          <a:p>
            <a:pPr lvl="1" eaLnBrk="1" hangingPunct="1"/>
            <a:r>
              <a:rPr lang="cs-CZ" altLang="cs-CZ" sz="1800" dirty="0"/>
              <a:t>Obchodní rejstřík – základní kapitál (www.justice.cz)</a:t>
            </a:r>
          </a:p>
          <a:p>
            <a:pPr lvl="1" eaLnBrk="1" hangingPunct="1"/>
            <a:r>
              <a:rPr lang="cs-CZ" altLang="cs-CZ" sz="1800" dirty="0"/>
              <a:t>Živnostenský rejstřík – předmět podnikání (www.rzp.cz)</a:t>
            </a:r>
          </a:p>
          <a:p>
            <a:pPr lvl="1" eaLnBrk="1" hangingPunct="1"/>
            <a:r>
              <a:rPr lang="cs-CZ" altLang="cs-CZ" sz="1800" dirty="0"/>
              <a:t>HBI – komplexní </a:t>
            </a:r>
            <a:r>
              <a:rPr lang="cs-CZ" altLang="cs-CZ" sz="1800" dirty="0" err="1"/>
              <a:t>info</a:t>
            </a:r>
            <a:r>
              <a:rPr lang="cs-CZ" altLang="cs-CZ" sz="1800" dirty="0"/>
              <a:t> o podniku (ale nutné heslo </a:t>
            </a:r>
            <a:r>
              <a:rPr lang="cs-CZ" altLang="cs-CZ" sz="1800" dirty="0">
                <a:sym typeface="Wingdings" panose="05000000000000000000" pitchFamily="2" charset="2"/>
              </a:rPr>
              <a:t>, www.hbi.cz</a:t>
            </a:r>
            <a:r>
              <a:rPr lang="cs-CZ" alt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70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Nadnárodní společnosti jsou úzce spojeny </a:t>
            </a:r>
            <a:r>
              <a:rPr lang="cs-CZ" sz="1800" b="1" dirty="0"/>
              <a:t>s přímými zahraničními investicemi </a:t>
            </a:r>
            <a:r>
              <a:rPr lang="cs-CZ" sz="1800" dirty="0"/>
              <a:t>(PZI)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Záměr rezidenta jedné ekonomiky (přímý investor) získat trvalou účast v subjektu, který je rezidentem v ekonomice jiné než ekonomika investora (přímá investice)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Trvalá účast implikuje existenci dlouhodobého vztahu mezi přímým investorem a přímou investicí a významný vliv na řízení podniku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Dělení zahraničních investic </a:t>
            </a:r>
            <a:r>
              <a:rPr lang="cs-CZ" sz="1800" u="sng" dirty="0"/>
              <a:t>podle způsobu vstupu zahraničního investora do hostitelské ekonomiky</a:t>
            </a:r>
            <a:r>
              <a:rPr lang="cs-CZ" sz="1800" dirty="0"/>
              <a:t>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u="sng" dirty="0"/>
              <a:t>Investice na zelené louce (</a:t>
            </a:r>
            <a:r>
              <a:rPr lang="cs-CZ" sz="1800" u="sng" dirty="0" err="1"/>
              <a:t>greenfield</a:t>
            </a:r>
            <a:r>
              <a:rPr lang="cs-CZ" sz="1800" u="sng" dirty="0"/>
              <a:t>)</a:t>
            </a:r>
            <a:r>
              <a:rPr lang="cs-CZ" sz="1800" dirty="0"/>
              <a:t> – investice do nových lokalit,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u="sng" dirty="0"/>
              <a:t>Fúze a akvizice </a:t>
            </a:r>
            <a:r>
              <a:rPr lang="cs-CZ" sz="1800" dirty="0"/>
              <a:t>– investice do existujících aktiv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</a:t>
            </a:r>
            <a:r>
              <a:rPr lang="cs-CZ" sz="1800" u="sng" dirty="0"/>
              <a:t>brownfield</a:t>
            </a:r>
            <a:r>
              <a:rPr lang="cs-CZ" sz="1800" dirty="0"/>
              <a:t>“ investice 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specifický případ, investice do stávajících aktiv za účelem restrukturalizace nebo změny výrobních aktivit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typické pro tranzitní ekonomiky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Vstupní investice obvykle doprovázena návaznými masivnímu investicemi souvisejícími s restrukturalizací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i="1" dirty="0"/>
              <a:t>PZI mají přímou souvislost s regionální politikou a regionálním rozvojem v ČR</a:t>
            </a:r>
          </a:p>
        </p:txBody>
      </p:sp>
    </p:spTree>
    <p:extLst>
      <p:ext uri="{BB962C8B-B14F-4D97-AF65-F5344CB8AC3E}">
        <p14:creationId xmlns:p14="http://schemas.microsoft.com/office/powerpoint/2010/main" val="313014999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25BFB649-BF66-4879-B5A6-FF9075F9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13008" r="32379" b="10950"/>
          <a:stretch>
            <a:fillRect/>
          </a:stretch>
        </p:blipFill>
        <p:spPr bwMode="auto">
          <a:xfrm>
            <a:off x="1524001" y="1"/>
            <a:ext cx="6156325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1E00983-67A0-4D89-8183-826CD649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7784" r="52362" b="35973"/>
          <a:stretch>
            <a:fillRect/>
          </a:stretch>
        </p:blipFill>
        <p:spPr bwMode="auto">
          <a:xfrm>
            <a:off x="6383338" y="5273676"/>
            <a:ext cx="42846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Obdélník 7">
            <a:extLst>
              <a:ext uri="{FF2B5EF4-FFF2-40B4-BE49-F238E27FC236}">
                <a16:creationId xmlns:a16="http://schemas.microsoft.com/office/drawing/2014/main" id="{38A937FD-BE92-42AC-BCAD-3F9986613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4724400"/>
            <a:ext cx="15684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000">
                <a:sym typeface="Wingdings" panose="05000000000000000000" pitchFamily="2" charset="2"/>
              </a:rPr>
              <a:t>www.hbi.cz</a:t>
            </a:r>
            <a:endParaRPr lang="cs-CZ" altLang="cs-CZ" sz="200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Struktura průmyslu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Vyjádřením struktury v územní jednotce můžeme hodnotit </a:t>
            </a:r>
            <a:r>
              <a:rPr lang="cs-CZ" altLang="cs-CZ" sz="2000" b="1" dirty="0"/>
              <a:t>význam jednotlivých odvětví v dané prostorové jednotce</a:t>
            </a:r>
          </a:p>
          <a:p>
            <a:pPr eaLnBrk="1" hangingPunct="1"/>
            <a:r>
              <a:rPr lang="cs-CZ" altLang="cs-CZ" sz="2000" dirty="0"/>
              <a:t>Nejčastěji – </a:t>
            </a:r>
            <a:r>
              <a:rPr lang="cs-CZ" altLang="cs-CZ" sz="2000" b="1" dirty="0"/>
              <a:t>podíl jednotlivých průmyslových odvětví na celkové hodnotě průmyslu daného regionu</a:t>
            </a:r>
          </a:p>
          <a:p>
            <a:pPr eaLnBrk="1" hangingPunct="1"/>
            <a:r>
              <a:rPr lang="cs-CZ" altLang="cs-CZ" sz="2000" dirty="0"/>
              <a:t>Vnitřní struktura průmyslových odvětví s ohledem na zaměstnanost:</a:t>
            </a:r>
          </a:p>
          <a:p>
            <a:pPr lvl="1" eaLnBrk="1" hangingPunct="1"/>
            <a:r>
              <a:rPr lang="cs-CZ" altLang="cs-CZ" sz="1800" dirty="0"/>
              <a:t>Struktura zaměstnanosti dle pohlaví</a:t>
            </a:r>
          </a:p>
          <a:p>
            <a:pPr lvl="1" eaLnBrk="1" hangingPunct="1"/>
            <a:r>
              <a:rPr lang="cs-CZ" altLang="cs-CZ" sz="1800" dirty="0"/>
              <a:t>Vzdělanostní struktura</a:t>
            </a:r>
          </a:p>
          <a:p>
            <a:pPr lvl="1" eaLnBrk="1" hangingPunct="1"/>
            <a:r>
              <a:rPr lang="cs-CZ" altLang="cs-CZ" sz="1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7387233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specializace Průmyslu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Pro vyjádření míry struktury průmyslu v dané územní jednotce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Specializace průmyslu </a:t>
            </a:r>
            <a:r>
              <a:rPr lang="cs-CZ" sz="2000" dirty="0"/>
              <a:t>– struktura průmyslu v dané územní jednotce, která se vyznačuje vysokým podílem jednoho nebo několika průmyslových odvětví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Ukazatel – </a:t>
            </a:r>
            <a:r>
              <a:rPr lang="cs-CZ" sz="2000" b="1" dirty="0"/>
              <a:t>index specializace </a:t>
            </a:r>
            <a:r>
              <a:rPr lang="cs-CZ" sz="2000" dirty="0"/>
              <a:t>– dává představu o stupni významnosti průmyslového odvětví v dané územní jednotce v porovnání s postavením průmyslového odvětví v hierarchicky vyšší prostorové jednotce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Příklad výpočtu: poměr relativního zastoupení i-</a:t>
            </a:r>
            <a:r>
              <a:rPr lang="cs-CZ" sz="2000" dirty="0" err="1"/>
              <a:t>tého</a:t>
            </a:r>
            <a:r>
              <a:rPr lang="cs-CZ" sz="2000" dirty="0"/>
              <a:t> odvětví na celkové zaměstnanosti v kraji k relativnímu zastoupení tohoto odvětví na celkové zaměstnanosti v ČR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Index se pohybuje kolem 1, když je </a:t>
            </a:r>
            <a:r>
              <a:rPr lang="en-US" sz="2000" dirty="0"/>
              <a:t>&gt;</a:t>
            </a:r>
            <a:r>
              <a:rPr lang="cs-CZ" sz="2000" dirty="0"/>
              <a:t> 1, pak je specializace v dané jednotce vyšší než v jednotce hierarchicky vyšší</a:t>
            </a:r>
          </a:p>
        </p:txBody>
      </p:sp>
    </p:spTree>
    <p:extLst>
      <p:ext uri="{BB962C8B-B14F-4D97-AF65-F5344CB8AC3E}">
        <p14:creationId xmlns:p14="http://schemas.microsoft.com/office/powerpoint/2010/main" val="54687949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941A09B-3223-4AFD-8748-4B4443C275A6}"/>
              </a:ext>
            </a:extLst>
          </p:cNvPr>
          <p:cNvGraphicFramePr>
            <a:graphicFrameLocks noGrp="1"/>
          </p:cNvGraphicFramePr>
          <p:nvPr/>
        </p:nvGraphicFramePr>
        <p:xfrm>
          <a:off x="1667669" y="1184275"/>
          <a:ext cx="8785225" cy="5556260"/>
        </p:xfrm>
        <a:graphic>
          <a:graphicData uri="http://schemas.openxmlformats.org/drawingml/2006/table">
            <a:tbl>
              <a:tblPr/>
              <a:tblGrid>
                <a:gridCol w="351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00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78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Sektory a odvětví národního hospodářství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Česká republika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Jihomoravský kraj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Index specializace*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tis.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relativně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tis.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relativně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I. sektor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II. sektor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1 868,0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202,2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průmysl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1 411,6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29,9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152,3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254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těžební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254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zpracovatelský 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1 238,8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136,9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254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energie a vody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0,91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stavebnictví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456,5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III. sektor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2 484,6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289,3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1,06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obchod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598,9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0,98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pohostinství a ubytování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0,82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doprava a spoje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328,2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peněžnictví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0,95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služby pro podniky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222,7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43,5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1,79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veřejná správa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332,8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školství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zdravotnictví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285,1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127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ostatní služby</a:t>
                      </a: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159,3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celkem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4 727,7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520,4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</a:t>
                      </a:r>
                      <a:endParaRPr kumimoji="0" 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42131" name="Obdélník 6">
            <a:extLst>
              <a:ext uri="{FF2B5EF4-FFF2-40B4-BE49-F238E27FC236}">
                <a16:creationId xmlns:a16="http://schemas.microsoft.com/office/drawing/2014/main" id="{16880BBD-CE02-49AD-A0A0-6DA39096E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7669" y="746125"/>
            <a:ext cx="8713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500" dirty="0"/>
              <a:t>Struktura zaměstnanosti v Jihomoravském kraji a v ČR podle odvětví ekonomiky v roce 2000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978208-1116-409B-89EC-9FFDAEDE2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58" y="0"/>
            <a:ext cx="7138684" cy="68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083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Diverzifikace Průmyslu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Opakem specializace</a:t>
            </a:r>
          </a:p>
          <a:p>
            <a:pPr eaLnBrk="1" hangingPunct="1"/>
            <a:r>
              <a:rPr lang="cs-CZ" altLang="cs-CZ" sz="2400" dirty="0"/>
              <a:t>Rovnovážná struktura průmyslových odvětví v daném regionu</a:t>
            </a:r>
          </a:p>
          <a:p>
            <a:pPr eaLnBrk="1" hangingPunct="1"/>
            <a:r>
              <a:rPr lang="cs-CZ" altLang="cs-CZ" sz="2400" dirty="0"/>
              <a:t>Absolutní diverzifikace – zastoupení všech odvětví stejným podílem na struktuře průmyslu v daném regionu</a:t>
            </a:r>
          </a:p>
          <a:p>
            <a:pPr eaLnBrk="1" hangingPunct="1"/>
            <a:r>
              <a:rPr lang="cs-CZ" altLang="cs-CZ" sz="2400" dirty="0"/>
              <a:t>Nejběžnějšími mírami diverzifikace jsou:</a:t>
            </a:r>
          </a:p>
          <a:p>
            <a:pPr lvl="1" eaLnBrk="1" hangingPunct="1"/>
            <a:r>
              <a:rPr lang="cs-CZ" altLang="cs-CZ" sz="2000" dirty="0"/>
              <a:t>Čistý index diverzifikace</a:t>
            </a:r>
          </a:p>
          <a:p>
            <a:pPr lvl="1" eaLnBrk="1" hangingPunct="1"/>
            <a:r>
              <a:rPr lang="cs-CZ" altLang="cs-CZ" sz="2000" dirty="0"/>
              <a:t>Hrubý index diverzifikace </a:t>
            </a:r>
          </a:p>
        </p:txBody>
      </p:sp>
    </p:spTree>
    <p:extLst>
      <p:ext uri="{BB962C8B-B14F-4D97-AF65-F5344CB8AC3E}">
        <p14:creationId xmlns:p14="http://schemas.microsoft.com/office/powerpoint/2010/main" val="139706102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koncentrace průmyslu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Jednou z nejtypičtějších vlastností průmyslu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Nejjednodušší způsob vyjádření: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b="1" dirty="0"/>
              <a:t>Hustota průmyslu </a:t>
            </a:r>
            <a:r>
              <a:rPr lang="cs-CZ" sz="1900" dirty="0"/>
              <a:t>(počet ukazatelů, např. počet zaměstnaných na jednotku plochy)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b="1" dirty="0"/>
              <a:t>Intenzita průmyslu </a:t>
            </a:r>
            <a:r>
              <a:rPr lang="cs-CZ" sz="1900" dirty="0"/>
              <a:t>– přepočet základních ukazatelů, např. počet zaměstnaných hodnota výroby na počet obyvatel apod.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b="1" dirty="0"/>
              <a:t>Index koncentrace </a:t>
            </a:r>
            <a:r>
              <a:rPr lang="cs-CZ" sz="1900" dirty="0"/>
              <a:t>– míra koncentrace průmyslu v porovnání s rozmístěním obyvatelstva = jaký podíl obyvatel územní jednotky žije na území, na kterém se koncentruje polovina hodnoty průmyslu této územní jednotky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Hodnoty do 100 – čím vyšší hodnota, tím větší koncentrace odvětví v porovnání s rozmístěním obyvatelstva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Minimální hodnoty – rovnoměrné rozmístění průmyslu (disperze)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b="1" dirty="0"/>
              <a:t>Koeficient koncentrace </a:t>
            </a:r>
            <a:r>
              <a:rPr lang="cs-CZ" sz="1900" dirty="0"/>
              <a:t>= lokalizační kvocient – porovnání úrovně koncentrace průmyslu/odvětví ve zvolené územní jednotce s úrovní koncentrace průmyslu v územní jednotce hierarchicky vyšší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Hodnoty okolo 1, větší než 1 = nadprůměrné zastoupení průmyslu v regionu a naopak</a:t>
            </a:r>
          </a:p>
        </p:txBody>
      </p:sp>
    </p:spTree>
    <p:extLst>
      <p:ext uri="{BB962C8B-B14F-4D97-AF65-F5344CB8AC3E}">
        <p14:creationId xmlns:p14="http://schemas.microsoft.com/office/powerpoint/2010/main" val="216714949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b="1"/>
              <a:t>Lorenzova Křivka</a:t>
            </a:r>
            <a:endParaRPr lang="sk-SK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Použití pro grafické vyjádření koncentrace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Pro průmysl – vyjádření koncentrace průmyslu/odvětví v dané územní jednotce porovnání základního ukazatele (počet zaměstnaných v průmyslu) v průmyslu k obecnému ukazateli (počet obyvatel, rozloha územní jednotky apod.)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D81DBEE-B1BD-4527-9227-D54A984C6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751" y="1111641"/>
            <a:ext cx="4939361" cy="46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495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E9758B-E361-4084-8D9F-729FA6C4A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FCFDFBC-E11D-42D0-9C5E-A58E28A21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25" y="2907815"/>
            <a:ext cx="4962525" cy="25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/>
              <a:t>Nárůst PZI je v posledních 10 letech významný</a:t>
            </a:r>
          </a:p>
          <a:p>
            <a:pPr eaLnBrk="1" hangingPunct="1"/>
            <a:r>
              <a:rPr lang="cs-CZ" altLang="cs-CZ"/>
              <a:t>Velkou měrou se podílí rychle se rozvíjející státy (Čína, Indie, Brazílie, Mexiko…), ale i tranzitní středo- a východoevropské ekonomiky</a:t>
            </a:r>
          </a:p>
          <a:p>
            <a:pPr eaLnBrk="1" hangingPunct="1"/>
            <a:r>
              <a:rPr lang="cs-CZ" altLang="cs-CZ"/>
              <a:t>ČR – masivní nárůst PZI po r. 1998 v souvislosti s přijetím investičních pobídek</a:t>
            </a:r>
          </a:p>
          <a:p>
            <a:pPr eaLnBrk="1" hangingPunct="1"/>
            <a:r>
              <a:rPr lang="cs-CZ" altLang="cs-CZ"/>
              <a:t>Největší podíl PZI realizován v rozvinutých ekonomikách – vyšší podíl fúzí a akvizic (typický jev globalizující se ekonomiky)</a:t>
            </a:r>
          </a:p>
        </p:txBody>
      </p:sp>
    </p:spTree>
    <p:extLst>
      <p:ext uri="{BB962C8B-B14F-4D97-AF65-F5344CB8AC3E}">
        <p14:creationId xmlns:p14="http://schemas.microsoft.com/office/powerpoint/2010/main" val="41371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PZI</a:t>
            </a:r>
            <a:endParaRPr lang="sk-SK" sz="4400" b="1" dirty="0"/>
          </a:p>
        </p:txBody>
      </p:sp>
      <p:pic>
        <p:nvPicPr>
          <p:cNvPr id="9" name="Obrázek 4">
            <a:extLst>
              <a:ext uri="{FF2B5EF4-FFF2-40B4-BE49-F238E27FC236}">
                <a16:creationId xmlns:a16="http://schemas.microsoft.com/office/drawing/2014/main" id="{4262BB6A-37A4-4BFF-A32C-A2AF24AFA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1809750"/>
            <a:ext cx="8208561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929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 zvýšení konkurenceschopnosti českého průmyslu přistoupila vláda ČR v roce 1998 k zavedení systému investičních pobídek pro zahraniční i domácí investory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Realizační organizací pro zavádění systému investičních pobídek je Ministerstvem průmyslu a obchodu založená agentura </a:t>
            </a:r>
            <a:r>
              <a:rPr lang="cs-CZ" sz="1800" b="1" dirty="0"/>
              <a:t>CzechInvest </a:t>
            </a:r>
            <a:r>
              <a:rPr lang="cs-CZ" sz="1800" dirty="0"/>
              <a:t>(</a:t>
            </a:r>
            <a:r>
              <a:rPr lang="cs-CZ" sz="1800" dirty="0">
                <a:hlinkClick r:id="rId2"/>
              </a:rPr>
              <a:t>www.czechinvest.org</a:t>
            </a:r>
            <a:r>
              <a:rPr lang="cs-CZ" sz="1800" dirty="0"/>
              <a:t>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Právní úprava investičních pobídek: </a:t>
            </a:r>
            <a:r>
              <a:rPr lang="cs-CZ" sz="1800" b="1" dirty="0"/>
              <a:t>zákon č. 72/2000 Sb., o investičních pobídkách </a:t>
            </a:r>
            <a:r>
              <a:rPr lang="cs-CZ" sz="1800" dirty="0"/>
              <a:t>ve znění pozdějších předpisů</a:t>
            </a:r>
          </a:p>
          <a:p>
            <a:pPr marL="361950" indent="-36195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Investičními pobídkami se rozumí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 slevy na daních z příjmů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převod technicky vybaveného území za zvýhodněnou cenu,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c) hmotná podpora vytváření nových pracovních míst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d) hmotná podpora rekvalifikace nebo školení zaměstnanců podle zvláštního právního předpisu,</a:t>
            </a:r>
          </a:p>
          <a:p>
            <a:pPr marL="628650" lvl="1" indent="-26670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e) převod pozemků podle zvláštního právního předpisu, evidovaných v katastru nemovitostí jako zemědělské pozemky a převod ostatních druhů pozemků, a to za ceny zjištěné podle zvláštního právního předpisu účinného ke dni uzavření smlouvy o převodu</a:t>
            </a:r>
          </a:p>
        </p:txBody>
      </p:sp>
    </p:spTree>
    <p:extLst>
      <p:ext uri="{BB962C8B-B14F-4D97-AF65-F5344CB8AC3E}">
        <p14:creationId xmlns:p14="http://schemas.microsoft.com/office/powerpoint/2010/main" val="3463785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266700" indent="-26670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Právnické nebo fyzické osobě lze investiční pobídku poskytnout, pokud prokáže, že může splnit všeobecné podmínky stanovené tímto zákonem a zvláštní podmínky stanovené zvláštními právními předpisy.</a:t>
            </a:r>
            <a:br>
              <a:rPr lang="cs-CZ" sz="1700" dirty="0"/>
            </a:br>
            <a:r>
              <a:rPr lang="cs-CZ" sz="1700" dirty="0"/>
              <a:t>Všeobecnými podmínkami jsou: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a) zavedení nové výroby nebo rozšíření stávající výroby,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b) vynaložení prostředků do oborů zpracovatelského průmyslu</a:t>
            </a:r>
            <a:r>
              <a:rPr lang="cs-CZ" sz="1700" dirty="0"/>
              <a:t>; za zpracovatelský průmysl se nepovažuje dobývání nerostných surovin, výroba a rozvod elektřiny, plynu a vody, stavebnictví, opravy motorových vozidel, obchod a ostatní služby, doprava a zemědělství,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c) pořízení strojního zařízení za tržní cenu</a:t>
            </a:r>
            <a:r>
              <a:rPr lang="cs-CZ" sz="1700" dirty="0"/>
              <a:t>, určeného pro výrobní účely a vyrobeného ne více než 2 roky před pořízením; hodnota tohoto strojního zařízení musí tvořit nejméně 60 % celkové hodnoty pořízeného dlouhodobého hmotného a nehmotného </a:t>
            </a:r>
            <a:r>
              <a:rPr lang="cs-CZ" sz="1700"/>
              <a:t>majetku,</a:t>
            </a:r>
            <a:endParaRPr lang="cs-CZ" sz="1700" b="1" dirty="0"/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/>
              <a:t>d</a:t>
            </a:r>
            <a:r>
              <a:rPr lang="cs-CZ" sz="1700" b="1" dirty="0"/>
              <a:t>) šetrnost výroby, činností, procesů, stavby nebo zařízení k životnímu prostředí,</a:t>
            </a:r>
          </a:p>
          <a:p>
            <a:pPr marL="542925" lvl="1" indent="-27622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b="1" dirty="0"/>
              <a:t>e) pořízení dlouhodobého hmotného a nehmotného majetku nejméně v částce 100 000 000 Kč, přičemž nejméně částka 50 000 000 Kč musí být financována z vlastního kapitálu </a:t>
            </a:r>
            <a:r>
              <a:rPr lang="cs-CZ" sz="1700" dirty="0"/>
              <a:t>právnické osoby nebo vlastními prostředky fyzické osoby; za splnění této podmínky se nepovažuje vynaložení investičních prostředků vytvořených ze zisku dosaženého z investiční akce posuzované pro účely poskytnutí veřejné podpory</a:t>
            </a:r>
          </a:p>
        </p:txBody>
      </p:sp>
    </p:spTree>
    <p:extLst>
      <p:ext uri="{BB962C8B-B14F-4D97-AF65-F5344CB8AC3E}">
        <p14:creationId xmlns:p14="http://schemas.microsoft.com/office/powerpoint/2010/main" val="338363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Geografie průmyslu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cs-CZ" altLang="cs-CZ" sz="2400" dirty="0"/>
              <a:t>Definice průmyslu:</a:t>
            </a:r>
            <a:br>
              <a:rPr lang="cs-CZ" altLang="cs-CZ" sz="2400" b="0" dirty="0"/>
            </a:br>
            <a:r>
              <a:rPr lang="cs-CZ" altLang="cs-CZ" sz="1600" b="0" dirty="0"/>
              <a:t>(podle Kopačka, L. Geografie průmyslu v České republice. In: Biologie, Chemie, Zeměpis, Praha: SPN, 2002, s. 243)</a:t>
            </a:r>
            <a:br>
              <a:rPr lang="cs-CZ" altLang="cs-CZ" sz="1600" b="0" dirty="0"/>
            </a:br>
            <a:endParaRPr lang="cs-CZ" altLang="cs-CZ" sz="2400" b="0" dirty="0"/>
          </a:p>
          <a:p>
            <a:r>
              <a:rPr lang="cs-CZ" altLang="cs-CZ" sz="2400" b="0" i="1" dirty="0"/>
              <a:t>	Současný průmysl obecně představuje velký </a:t>
            </a:r>
            <a:r>
              <a:rPr lang="cs-CZ" altLang="cs-CZ" sz="2400" i="1" dirty="0"/>
              <a:t>konglomerát vertikálně i horizontálně členěných výrob, vztahů a vazeb</a:t>
            </a:r>
            <a:r>
              <a:rPr lang="cs-CZ" altLang="cs-CZ" sz="2400" b="0" i="1" dirty="0"/>
              <a:t>, v němž se v neustálém pohybu a přeměně nalézá jak stránka </a:t>
            </a:r>
            <a:r>
              <a:rPr lang="cs-CZ" altLang="cs-CZ" sz="2400" i="1" dirty="0"/>
              <a:t>zajištění potřebných surovin a materiálů</a:t>
            </a:r>
            <a:r>
              <a:rPr lang="cs-CZ" altLang="cs-CZ" sz="2400" b="0" i="1" dirty="0"/>
              <a:t>, tak přípravných fází výroby, vlastní výroby, ale i technologií a organizace samotných výrobků i </a:t>
            </a:r>
            <a:r>
              <a:rPr lang="cs-CZ" altLang="cs-CZ" sz="2400" b="0" i="1" dirty="0" err="1"/>
              <a:t>povýrobních</a:t>
            </a:r>
            <a:r>
              <a:rPr lang="cs-CZ" altLang="cs-CZ" sz="2400" b="0" i="1" dirty="0"/>
              <a:t> fází (tzn. propagace a marketingu, obchodu a servisu). Celý tento proces má ve všech dílčích fázích </a:t>
            </a:r>
            <a:r>
              <a:rPr lang="cs-CZ" altLang="cs-CZ" sz="2400" i="1" dirty="0"/>
              <a:t>specifické nároky na zdroje a území a tím proto v různé míře působí na krajinu</a:t>
            </a:r>
            <a:r>
              <a:rPr lang="cs-CZ" altLang="cs-CZ" sz="2400" b="0" i="1" dirty="0"/>
              <a:t> (životní prostředí, včetně socioekonomického prostředí) v dané oblasti. </a:t>
            </a:r>
            <a:endParaRPr lang="cs-CZ" altLang="cs-CZ" sz="2400" b="0" dirty="0"/>
          </a:p>
        </p:txBody>
      </p:sp>
    </p:spTree>
    <p:extLst>
      <p:ext uri="{BB962C8B-B14F-4D97-AF65-F5344CB8AC3E}">
        <p14:creationId xmlns:p14="http://schemas.microsoft.com/office/powerpoint/2010/main" val="276193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Investiční pobídky v ČR</a:t>
            </a:r>
            <a:endParaRPr lang="sk-SK" sz="4400" b="1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B7F859C1-8B38-4A62-88E5-B4F753FE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989139"/>
            <a:ext cx="76962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08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400" b="1" dirty="0"/>
              <a:t>Podnikatelská / průmyslová zóna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Ucelené území vymezené v závazné části schváleného územního plánu velkého územního celku či schváleného územního plánu obce jako území současně zastavěné</a:t>
            </a:r>
            <a:r>
              <a:rPr lang="cs-CZ" altLang="cs-CZ" sz="2400" b="1" dirty="0"/>
              <a:t> </a:t>
            </a:r>
            <a:r>
              <a:rPr lang="cs-CZ" altLang="cs-CZ" sz="2400" dirty="0"/>
              <a:t>převážně objekty </a:t>
            </a:r>
            <a:r>
              <a:rPr lang="cs-CZ" altLang="cs-CZ" sz="2400" b="1" dirty="0"/>
              <a:t>pro průmyslovou výrobu, obchod, služby </a:t>
            </a:r>
            <a:r>
              <a:rPr lang="cs-CZ" altLang="cs-CZ" sz="2400" dirty="0"/>
              <a:t>nebo jako zastavitelné</a:t>
            </a:r>
            <a:r>
              <a:rPr lang="cs-CZ" altLang="cs-CZ" sz="2400" b="1" dirty="0"/>
              <a:t> </a:t>
            </a:r>
            <a:r>
              <a:rPr lang="cs-CZ" altLang="cs-CZ" sz="2400" dirty="0"/>
              <a:t>území vhodné převážně pro umísťování průmyslové výroby, obchodu, služeb.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600" i="1" dirty="0"/>
              <a:t>	(podle </a:t>
            </a:r>
            <a:r>
              <a:rPr lang="en-US" altLang="cs-CZ" sz="1600" i="1" dirty="0" err="1"/>
              <a:t>zákona</a:t>
            </a:r>
            <a:r>
              <a:rPr lang="en-US" altLang="cs-CZ" sz="1600" i="1" dirty="0"/>
              <a:t> č. 50/1976 Sb., o </a:t>
            </a:r>
            <a:r>
              <a:rPr lang="en-US" altLang="cs-CZ" sz="1600" i="1" dirty="0" err="1"/>
              <a:t>územním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plánování</a:t>
            </a:r>
            <a:r>
              <a:rPr lang="en-US" altLang="cs-CZ" sz="1600" i="1" dirty="0"/>
              <a:t> a </a:t>
            </a:r>
            <a:r>
              <a:rPr lang="en-US" altLang="cs-CZ" sz="1600" i="1" dirty="0" err="1"/>
              <a:t>stavebním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řádu</a:t>
            </a:r>
            <a:r>
              <a:rPr lang="en-US" altLang="cs-CZ" sz="1600" i="1" dirty="0"/>
              <a:t>, </a:t>
            </a:r>
            <a:r>
              <a:rPr lang="en-US" altLang="cs-CZ" sz="1600" i="1" dirty="0" err="1"/>
              <a:t>ve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znění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pozdějších</a:t>
            </a:r>
            <a:r>
              <a:rPr lang="en-US" altLang="cs-CZ" sz="1600" i="1" dirty="0"/>
              <a:t> </a:t>
            </a:r>
            <a:r>
              <a:rPr lang="en-US" altLang="cs-CZ" sz="1600" i="1" dirty="0" err="1"/>
              <a:t>předpisů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4304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odpořené průmyslové zony">
            <a:extLst>
              <a:ext uri="{FF2B5EF4-FFF2-40B4-BE49-F238E27FC236}">
                <a16:creationId xmlns:a16="http://schemas.microsoft.com/office/drawing/2014/main" id="{6DF97445-4A9D-4485-AED6-5B6C08C3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b="4185"/>
          <a:stretch>
            <a:fillRect/>
          </a:stretch>
        </p:blipFill>
        <p:spPr bwMode="auto">
          <a:xfrm>
            <a:off x="2351089" y="1"/>
            <a:ext cx="7488237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B1BED0A9-3D5C-491A-9996-A453059FF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4395788"/>
            <a:ext cx="846137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 b="1">
                <a:cs typeface="Times New Roman" panose="02020603050405020304" pitchFamily="18" charset="0"/>
              </a:rPr>
              <a:t>Podpořené průmyslové zóny od roku 1998 (Czechinvest)</a:t>
            </a:r>
            <a:endParaRPr lang="cs-CZ" altLang="cs-CZ" sz="1200">
              <a:cs typeface="Times New Roman" panose="02020603050405020304" pitchFamily="18" charset="0"/>
            </a:endParaRPr>
          </a:p>
          <a:p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Český Krumlov,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Prachatice,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Písek,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Blatná,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Domažlice,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Stod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, 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Plzeň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Ostrov,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Podbořany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Žatec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Klášterec nad Ohří, 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Chomutov,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Most,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Lovosice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Přestanov,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Ústí nad Labem,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Rumburk,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Liberec,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19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Slaný,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Tuchlovice,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Kladno,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Unhošť,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Zdice,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Žebrák,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Zlatníky-Hodkovice,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Poříčany,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Zruč nad Sázavou,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Kutná Hora (3)*,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29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Kolín,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Velim,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Nymburk,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Mladá Boleslav,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Jičín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Hořice,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Vrchlabí,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Trutnov,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Kvasiny,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Chrudim,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39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Svitavy,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Moravská Třebová,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Ždírec nad Doubravou,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Havlíčkův Brod,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Pelhřimov,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Kamenice nad Lipou,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Třebíč,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Velké Meziříčí,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Žďár nad Sázavou, </a:t>
            </a:r>
            <a:r>
              <a:rPr lang="cs-CZ" altLang="cs-CZ" sz="1300" b="1">
                <a:solidFill>
                  <a:srgbClr val="FF0000"/>
                </a:solidFill>
                <a:cs typeface="Times New Roman" panose="02020603050405020304" pitchFamily="18" charset="0"/>
              </a:rPr>
              <a:t>48</a:t>
            </a:r>
            <a:r>
              <a:rPr lang="cs-CZ" altLang="cs-CZ" sz="1300">
                <a:solidFill>
                  <a:srgbClr val="FF0000"/>
                </a:solidFill>
                <a:cs typeface="Times New Roman" panose="02020603050405020304" pitchFamily="18" charset="0"/>
              </a:rPr>
              <a:t> Bystřice nad Pernštejnem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49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Blansko,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Brno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Pohořelice,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Mikulov,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Velké Pavlovice,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Vyškov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Brankovice,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Hodonín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Staré Město,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Zlín,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59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Vsetín,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Holešov,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Valašské Meziříčí,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Hranice,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Velká Bystřice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Olomouc (3)*,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Uničov,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Šumperk,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67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Mošnov,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68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Paskov,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69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Ostrava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70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Frýdek - Místek (2)*,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71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Nošovice,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72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Třanovice,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73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Třinec,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74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Český Těšín,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75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Karviná, </a:t>
            </a:r>
            <a:r>
              <a:rPr lang="cs-CZ" altLang="cs-CZ" sz="1300" b="1">
                <a:solidFill>
                  <a:srgbClr val="000000"/>
                </a:solidFill>
                <a:cs typeface="Times New Roman" panose="02020603050405020304" pitchFamily="18" charset="0"/>
              </a:rPr>
              <a:t>76</a:t>
            </a:r>
            <a:r>
              <a:rPr lang="cs-CZ" altLang="cs-CZ" sz="1300">
                <a:solidFill>
                  <a:srgbClr val="000000"/>
                </a:solidFill>
                <a:cs typeface="Times New Roman" panose="02020603050405020304" pitchFamily="18" charset="0"/>
              </a:rPr>
              <a:t> Krnov</a:t>
            </a:r>
            <a:endParaRPr lang="cs-CZ" alt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délník 4">
            <a:extLst>
              <a:ext uri="{FF2B5EF4-FFF2-40B4-BE49-F238E27FC236}">
                <a16:creationId xmlns:a16="http://schemas.microsoft.com/office/drawing/2014/main" id="{9A98FE73-99CA-47A4-BC99-208B2FE6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43664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Černovická terasa, Brno</a:t>
            </a: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E19FD21B-25E3-41F2-AF8F-BE182AA4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17699" r="7080" b="5972"/>
          <a:stretch>
            <a:fillRect/>
          </a:stretch>
        </p:blipFill>
        <p:spPr bwMode="auto">
          <a:xfrm>
            <a:off x="1524001" y="0"/>
            <a:ext cx="9166225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délník 4">
            <a:extLst>
              <a:ext uri="{FF2B5EF4-FFF2-40B4-BE49-F238E27FC236}">
                <a16:creationId xmlns:a16="http://schemas.microsoft.com/office/drawing/2014/main" id="{9CD42A29-6B11-4E06-AFAD-78D96B2D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43664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Černovická terasa, Brno</a:t>
            </a: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4D3BA307-C244-4AF9-BAE0-DAC1F844F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-20638"/>
            <a:ext cx="7954962" cy="641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CTPARK</a:t>
            </a:r>
            <a:endParaRPr lang="sk-SK" sz="4400" b="1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D22EFEDB-9B6F-4E43-A97A-09297D99C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07" y="1849157"/>
            <a:ext cx="8254539" cy="46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2">
            <a:extLst>
              <a:ext uri="{FF2B5EF4-FFF2-40B4-BE49-F238E27FC236}">
                <a16:creationId xmlns:a16="http://schemas.microsoft.com/office/drawing/2014/main" id="{DBC8F03A-37B0-42DC-BBC7-ADE55E3C8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6488113"/>
            <a:ext cx="825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https://www.ctp.eu/industrial-warehouse-office-finder/?filter-availableonly=false/</a:t>
            </a:r>
          </a:p>
        </p:txBody>
      </p:sp>
    </p:spTree>
    <p:extLst>
      <p:ext uri="{BB962C8B-B14F-4D97-AF65-F5344CB8AC3E}">
        <p14:creationId xmlns:p14="http://schemas.microsoft.com/office/powerpoint/2010/main" val="2351788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3" descr="2006-silicon-valley-guide.jpg">
            <a:extLst>
              <a:ext uri="{FF2B5EF4-FFF2-40B4-BE49-F238E27FC236}">
                <a16:creationId xmlns:a16="http://schemas.microsoft.com/office/drawing/2014/main" id="{D258D30A-ABF1-40EB-B453-F5EAE5D0C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6" y="0"/>
            <a:ext cx="4506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bdélník 4">
            <a:extLst>
              <a:ext uri="{FF2B5EF4-FFF2-40B4-BE49-F238E27FC236}">
                <a16:creationId xmlns:a16="http://schemas.microsoft.com/office/drawing/2014/main" id="{DB8E1763-A7F4-460D-8ED3-9224ED32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888" y="1860550"/>
            <a:ext cx="6684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Nejjižnější část sanfranciského pobřeží v S Kalifornii ve USA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Název z r. 1971 – v americkém časopise </a:t>
            </a:r>
            <a:r>
              <a:rPr lang="cs-CZ" dirty="0" err="1">
                <a:latin typeface="Arial" charset="0"/>
                <a:cs typeface="Arial" charset="0"/>
              </a:rPr>
              <a:t>Electronic</a:t>
            </a:r>
            <a:r>
              <a:rPr lang="cs-CZ" dirty="0">
                <a:latin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cs typeface="Arial" charset="0"/>
              </a:rPr>
              <a:t>News</a:t>
            </a:r>
            <a:r>
              <a:rPr lang="cs-CZ" dirty="0">
                <a:latin typeface="Arial" charset="0"/>
                <a:cs typeface="Arial" charset="0"/>
              </a:rPr>
              <a:t> začala vycházet týdenní rubrika „Silicon </a:t>
            </a:r>
            <a:r>
              <a:rPr lang="cs-CZ" dirty="0" err="1">
                <a:latin typeface="Arial" charset="0"/>
                <a:cs typeface="Arial" charset="0"/>
              </a:rPr>
              <a:t>Valley</a:t>
            </a:r>
            <a:r>
              <a:rPr lang="cs-CZ" dirty="0">
                <a:latin typeface="Arial" charset="0"/>
                <a:cs typeface="Arial" charset="0"/>
              </a:rPr>
              <a:t> USA“ o velké koncentraci společností zabývajících se křemíkovými mikročipy a počítači 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Silicon </a:t>
            </a:r>
            <a:r>
              <a:rPr lang="cs-CZ" dirty="0" err="1">
                <a:latin typeface="Arial" charset="0"/>
                <a:cs typeface="Arial" charset="0"/>
              </a:rPr>
              <a:t>Valley</a:t>
            </a:r>
            <a:r>
              <a:rPr lang="cs-CZ" dirty="0">
                <a:latin typeface="Arial" charset="0"/>
                <a:cs typeface="Arial" charset="0"/>
              </a:rPr>
              <a:t> se skládá z 19 sídel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Za hlavní město je považováno San José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Pobřeží SF původně využíváno námořnictvem USA pro výzkumy – firmy se zde usadily, aby pracovaly pro námořnictvo, poté NASA a letecký výzkum</a:t>
            </a:r>
          </a:p>
          <a:p>
            <a:pPr marL="179388" indent="-179388">
              <a:buFont typeface="Arial" pitchFamily="34" charset="0"/>
              <a:buChar char="•"/>
              <a:defRPr/>
            </a:pPr>
            <a:endParaRPr lang="cs-CZ" dirty="0">
              <a:latin typeface="Arial" charset="0"/>
              <a:cs typeface="Arial" charset="0"/>
            </a:endParaRPr>
          </a:p>
          <a:p>
            <a:pPr marL="179388" indent="-179388">
              <a:buFont typeface="Arial" pitchFamily="34" charset="0"/>
              <a:buChar char="•"/>
              <a:defRPr/>
            </a:pPr>
            <a:r>
              <a:rPr lang="cs-CZ" dirty="0">
                <a:latin typeface="Arial" charset="0"/>
                <a:cs typeface="Arial" charset="0"/>
              </a:rPr>
              <a:t>Dnes světové centrum počítačového a technologického výzkumu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35F90E2-2432-4335-95E2-E5C0C504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										Silicon  </a:t>
            </a:r>
            <a:r>
              <a:rPr lang="cs-CZ" altLang="cs-CZ" sz="4400" b="1" dirty="0" err="1"/>
              <a:t>Valley</a:t>
            </a:r>
            <a:endParaRPr lang="sk-SK" sz="4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Vědecko-technický park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Koncept vědeckotechnických parků se v zahraničí, zejména ve vyspělých zemích Evropské unie, používá již několik desítek let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Podnikatelská infrastruktura (průmyslová zóna, podnikatelské prostory k pronájmu) přispívající k růstu ekonomické úrovně regionu prostřednictvím podpory rozvoje a růstu firem se zajímavým nápadem a zaměřením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Často umístěn v blízkosti univerzity (případně může být i univerzitou provozován)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Dochází tak k rychlému přenosu informací z výzkumných pracovišť do firem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Kromě pronájmu prostor, montáže, výzkumu, technického vývoje a kancelářských prostor většinou park nabízí i službu </a:t>
            </a:r>
            <a:r>
              <a:rPr lang="cs-CZ" sz="1800" b="1" dirty="0"/>
              <a:t>Podnikatelský inkubátor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Součástí vědeckotechnického parku také bývá </a:t>
            </a:r>
            <a:r>
              <a:rPr lang="cs-CZ" sz="1800" b="1" dirty="0"/>
              <a:t>pracoviště pro transfer technologií</a:t>
            </a:r>
            <a:r>
              <a:rPr lang="cs-CZ" sz="1800" dirty="0"/>
              <a:t>, které pomáhá komerčně využít výsledky výzkumu v podnikové praxi.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Vědeckotechnické parky v ČR jsou sdruženy do </a:t>
            </a:r>
            <a:r>
              <a:rPr lang="cs-CZ" sz="1800" b="1" dirty="0"/>
              <a:t>Společnosti vědeckotechnických parků (</a:t>
            </a:r>
            <a:r>
              <a:rPr lang="cs-CZ" sz="1800" b="1" dirty="0">
                <a:hlinkClick r:id="rId2"/>
              </a:rPr>
              <a:t>http://www.svtp.cz/katalog/</a:t>
            </a:r>
            <a:r>
              <a:rPr lang="cs-CZ" sz="1800" b="1" dirty="0"/>
              <a:t>) </a:t>
            </a:r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3"/>
              </a:rPr>
              <a:t>BIC Brno,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4"/>
              </a:rPr>
              <a:t>Biology Park Brno,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5"/>
              </a:rPr>
              <a:t>Jihomoravské inovační centrum,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6"/>
              </a:rPr>
              <a:t>Podnikatelský inkubátor Brno - Jih,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7"/>
              </a:rPr>
              <a:t>Technologický inkubátor VUT a TI2 v Brně, Brno</a:t>
            </a:r>
            <a:endParaRPr lang="cs-CZ" sz="1100" dirty="0"/>
          </a:p>
          <a:p>
            <a:pPr marL="822960" lvl="1" indent="-457200" eaLnBrk="1" fontAlgn="auto" hangingPunct="1">
              <a:spcAft>
                <a:spcPts val="0"/>
              </a:spcAft>
              <a:defRPr/>
            </a:pPr>
            <a:r>
              <a:rPr lang="cs-CZ" sz="1100" dirty="0">
                <a:hlinkClick r:id="rId8"/>
              </a:rPr>
              <a:t>VTP Brno, a.s., Brno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058099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b="1"/>
              <a:t>Inovační centra</a:t>
            </a:r>
            <a:endParaRPr lang="sk-SK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Zaměřují se na podporu inovačního podnikání a komerčního využití výzkumu a vývoje 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Zprostředkování propojení univerzit a </a:t>
            </a:r>
            <a:r>
              <a:rPr lang="cs-CZ" altLang="cs-CZ" b="1">
                <a:solidFill>
                  <a:schemeClr val="bg1"/>
                </a:solidFill>
              </a:rPr>
              <a:t>vědecko-výzkumných institucí s podnikatelskou sférou</a:t>
            </a:r>
            <a:r>
              <a:rPr lang="cs-CZ" altLang="cs-CZ">
                <a:solidFill>
                  <a:schemeClr val="bg1"/>
                </a:solidFill>
              </a:rPr>
              <a:t>, s cílem maximalizovat přínos výzkumu a vývoje na regionální a národní úrovni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146ACE8-D1C3-4BDF-8017-3322DD70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29988" r="1666" b="9473"/>
          <a:stretch>
            <a:fillRect/>
          </a:stretch>
        </p:blipFill>
        <p:spPr bwMode="auto">
          <a:xfrm>
            <a:off x="4308732" y="601351"/>
            <a:ext cx="6489819" cy="322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F4481C3E-2864-44AF-A3BA-585610AE5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54" y="3736202"/>
            <a:ext cx="7952677" cy="298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95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Podnikatelský inkubátor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2000" dirty="0"/>
              <a:t>Kombinace dotovaného (zvýhodněného) nájemného </a:t>
            </a:r>
            <a:r>
              <a:rPr lang="cs-CZ" altLang="cs-CZ" sz="2000" b="1" dirty="0"/>
              <a:t>pro začínající inovativní firmy</a:t>
            </a:r>
            <a:r>
              <a:rPr lang="cs-CZ" altLang="cs-CZ" sz="2000" dirty="0"/>
              <a:t> (firmy se zajímavým nápadem a zaměřením) spolu </a:t>
            </a:r>
            <a:r>
              <a:rPr lang="cs-CZ" altLang="cs-CZ" sz="2000" b="1" dirty="0"/>
              <a:t>s poradenskými službami</a:t>
            </a:r>
            <a:r>
              <a:rPr lang="cs-CZ" altLang="cs-CZ" sz="2000" dirty="0"/>
              <a:t>, které tyto firmu potřebují (pomoc s podnikatelským záměrem, s </a:t>
            </a:r>
            <a:r>
              <a:rPr lang="cs-CZ" altLang="cs-CZ" sz="2000" b="1" dirty="0"/>
              <a:t>marketingem a propagací</a:t>
            </a:r>
            <a:r>
              <a:rPr lang="cs-CZ" altLang="cs-CZ" sz="2000" dirty="0"/>
              <a:t>, se </a:t>
            </a:r>
            <a:r>
              <a:rPr lang="cs-CZ" altLang="cs-CZ" sz="2000" b="1" dirty="0"/>
              <a:t>zajištěním financí</a:t>
            </a:r>
            <a:r>
              <a:rPr lang="cs-CZ" altLang="cs-CZ" sz="2000" dirty="0"/>
              <a:t>, </a:t>
            </a:r>
            <a:r>
              <a:rPr lang="cs-CZ" altLang="cs-CZ" sz="2000" b="1" dirty="0"/>
              <a:t>s účetnictvím</a:t>
            </a:r>
            <a:r>
              <a:rPr lang="cs-CZ" altLang="cs-CZ" sz="2000" dirty="0"/>
              <a:t>, </a:t>
            </a:r>
            <a:r>
              <a:rPr lang="cs-CZ" altLang="cs-CZ" sz="2000" b="1" dirty="0"/>
              <a:t>právní služby </a:t>
            </a:r>
            <a:r>
              <a:rPr lang="cs-CZ" altLang="cs-CZ" sz="2000" dirty="0"/>
              <a:t>apod.). </a:t>
            </a:r>
          </a:p>
          <a:p>
            <a:pPr eaLnBrk="1" hangingPunct="1"/>
            <a:r>
              <a:rPr lang="cs-CZ" altLang="cs-CZ" sz="2000" dirty="0"/>
              <a:t>Smyslem inkubátorů je koncentrovat na jednom místě rozmanité nástroje podpory začínajícím podnikatelům, které umožní úspěšně zvládnout počáteční fázi existence jejich firmy</a:t>
            </a:r>
          </a:p>
          <a:p>
            <a:pPr eaLnBrk="1" hangingPunct="1"/>
            <a:r>
              <a:rPr lang="cs-CZ" altLang="cs-CZ" sz="2000" dirty="0"/>
              <a:t>Pokud podnikatel splní vstupní kritéria, může se stát nájemníkem v inkubátoru, nájem v inkubátoru je nekomerční, tj. dotovaný. Výhodou inkubátoru je koncentrace služeb a </a:t>
            </a:r>
            <a:r>
              <a:rPr lang="cs-CZ" altLang="cs-CZ" sz="2000" u="sng" dirty="0"/>
              <a:t>podpůrných aktivit na jednom místě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Příklad: JIC  (www.jic.cz)</a:t>
            </a:r>
          </a:p>
          <a:p>
            <a:pPr lvl="1" eaLnBrk="1" hangingPunct="1"/>
            <a:r>
              <a:rPr lang="cs-CZ" altLang="cs-CZ" sz="2000" dirty="0"/>
              <a:t>pro inkubované  firmy poskytuje finance, prostory, poradenství, kontakty, propagaci i PR a pomoc při transferu technologií</a:t>
            </a:r>
          </a:p>
        </p:txBody>
      </p:sp>
    </p:spTree>
    <p:extLst>
      <p:ext uri="{BB962C8B-B14F-4D97-AF65-F5344CB8AC3E}">
        <p14:creationId xmlns:p14="http://schemas.microsoft.com/office/powerpoint/2010/main" val="63006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Geografie průmyslu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cs-CZ" altLang="cs-CZ" sz="2800" dirty="0"/>
              <a:t>Definice geografie průmyslu:</a:t>
            </a:r>
            <a:br>
              <a:rPr lang="cs-CZ" altLang="cs-CZ" sz="2800" b="0" dirty="0"/>
            </a:br>
            <a:r>
              <a:rPr lang="cs-CZ" altLang="cs-CZ" b="0" dirty="0"/>
              <a:t>(Toušek, V., Kunc, J. Ekonomická a sociální geografie. Plzeň: Vydavatelství a nakladatelství Aleš Čeněk, s.r.o., 2008. s. 177)</a:t>
            </a:r>
            <a:br>
              <a:rPr lang="cs-CZ" altLang="cs-CZ" b="0" dirty="0"/>
            </a:br>
            <a:endParaRPr lang="cs-CZ" altLang="cs-CZ" b="0" dirty="0"/>
          </a:p>
          <a:p>
            <a:r>
              <a:rPr lang="cs-CZ" altLang="cs-CZ" sz="2800" b="0" dirty="0"/>
              <a:t>	</a:t>
            </a:r>
            <a:r>
              <a:rPr lang="cs-CZ" altLang="cs-CZ" sz="2800" b="0" i="1" dirty="0"/>
              <a:t>Věda, která se zabývá </a:t>
            </a:r>
            <a:r>
              <a:rPr lang="cs-CZ" altLang="cs-CZ" sz="2800" i="1" dirty="0"/>
              <a:t>studiem vzájemných vztahů mezi průmyslovou výrobou a ostatními složkami krajiny, studiem zákonitostí a vývoje rozmístění průmyslu</a:t>
            </a:r>
            <a:r>
              <a:rPr lang="cs-CZ" altLang="cs-CZ" sz="2800" b="0" i="1" dirty="0"/>
              <a:t>, jako výsledného projevu těchto vztahů </a:t>
            </a:r>
            <a:r>
              <a:rPr lang="cs-CZ" altLang="cs-CZ" sz="2800" b="0" dirty="0"/>
              <a:t>(</a:t>
            </a:r>
            <a:r>
              <a:rPr lang="cs-CZ" altLang="cs-CZ" sz="2800" b="0" dirty="0" err="1"/>
              <a:t>Ivanička</a:t>
            </a:r>
            <a:r>
              <a:rPr lang="cs-CZ" altLang="cs-CZ" sz="2800" b="0" dirty="0"/>
              <a:t> 1964).</a:t>
            </a:r>
          </a:p>
        </p:txBody>
      </p:sp>
    </p:spTree>
    <p:extLst>
      <p:ext uri="{BB962C8B-B14F-4D97-AF65-F5344CB8AC3E}">
        <p14:creationId xmlns:p14="http://schemas.microsoft.com/office/powerpoint/2010/main" val="2779492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altLang="cs-CZ" sz="2600" b="1"/>
              <a:t>Technologická centra</a:t>
            </a:r>
            <a:endParaRPr lang="sk-SK" sz="2600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marL="179388" indent="-179388" eaLnBrk="1" hangingPunct="1"/>
            <a:r>
              <a:rPr lang="cs-CZ" altLang="cs-CZ" sz="1700">
                <a:solidFill>
                  <a:schemeClr val="bg1"/>
                </a:solidFill>
              </a:rPr>
              <a:t>Centra zaměřená na </a:t>
            </a:r>
            <a:r>
              <a:rPr lang="cs-CZ" altLang="cs-CZ" sz="1700" b="1">
                <a:solidFill>
                  <a:schemeClr val="bg1"/>
                </a:solidFill>
              </a:rPr>
              <a:t>vývoj a inovace high-tech výrobků </a:t>
            </a:r>
            <a:r>
              <a:rPr lang="cs-CZ" altLang="cs-CZ" sz="1700">
                <a:solidFill>
                  <a:schemeClr val="bg1"/>
                </a:solidFill>
              </a:rPr>
              <a:t>a </a:t>
            </a:r>
            <a:r>
              <a:rPr lang="cs-CZ" altLang="cs-CZ" sz="1700" b="1">
                <a:solidFill>
                  <a:schemeClr val="bg1"/>
                </a:solidFill>
              </a:rPr>
              <a:t>technologií</a:t>
            </a:r>
            <a:r>
              <a:rPr lang="cs-CZ" altLang="cs-CZ" sz="1700">
                <a:solidFill>
                  <a:schemeClr val="bg1"/>
                </a:solidFill>
              </a:rPr>
              <a:t>, </a:t>
            </a:r>
            <a:r>
              <a:rPr lang="cs-CZ" altLang="cs-CZ" sz="1700" b="1">
                <a:solidFill>
                  <a:schemeClr val="bg1"/>
                </a:solidFill>
              </a:rPr>
              <a:t>včetně vývoje specifického software </a:t>
            </a:r>
            <a:r>
              <a:rPr lang="cs-CZ" altLang="cs-CZ" sz="1700">
                <a:solidFill>
                  <a:schemeClr val="bg1"/>
                </a:solidFill>
              </a:rPr>
              <a:t>a aplikací, které jsou součástí těchto výrobků a technologií, zabývající se pravidelnými změnami produktů, produkčních řad, výrobních procesů, technologií, existujících vývojových služeb a dalších rozpracovaných operací, pokud takové změny představují jejich vylepšení, a existuje předpoklad, že budou přeneseny a </a:t>
            </a:r>
            <a:r>
              <a:rPr lang="cs-CZ" altLang="cs-CZ" sz="1700" b="1">
                <a:solidFill>
                  <a:schemeClr val="bg1"/>
                </a:solidFill>
              </a:rPr>
              <a:t>použity ve výrobě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284D4AA-7465-46C9-BFD5-6DADC5BB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0566" y="1111641"/>
            <a:ext cx="4811730" cy="46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87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Inovační strategie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900" dirty="0"/>
              <a:t>Nástroj, jehož prostřednictvím dochází k budování inovační infrastruktury potřebné pro tvorbu inovací</a:t>
            </a:r>
          </a:p>
          <a:p>
            <a:pPr eaLnBrk="1" hangingPunct="1"/>
            <a:r>
              <a:rPr lang="cs-CZ" altLang="cs-CZ" sz="1900" dirty="0"/>
              <a:t>Souborem opatření na řešení problémů a potřeb, které byly identifikovány na základě průzkumu podnikatelské a vědeckovýzkumné sféry </a:t>
            </a:r>
          </a:p>
          <a:p>
            <a:pPr eaLnBrk="1" hangingPunct="1"/>
            <a:r>
              <a:rPr lang="cs-CZ" altLang="cs-CZ" sz="1900" dirty="0"/>
              <a:t>Inovace představují v současné globalizované ekonomice hlavní konkurenční výhodu vyspělých ekonomik</a:t>
            </a:r>
          </a:p>
          <a:p>
            <a:pPr eaLnBrk="1" hangingPunct="1"/>
            <a:r>
              <a:rPr lang="cs-CZ" altLang="cs-CZ" sz="1900" dirty="0"/>
              <a:t>První regionální inovační strategie byly iniciovány ze strany Evropské komise v roce 1994 za účelem snížení regionálních rozdílů</a:t>
            </a:r>
          </a:p>
          <a:p>
            <a:pPr eaLnBrk="1" hangingPunct="1"/>
            <a:r>
              <a:rPr lang="cs-CZ" altLang="cs-CZ" sz="1900" dirty="0"/>
              <a:t>V  ČR byla jižní Morava prvním regionem v ČR, který se začal soustavně věnovat podpoře inovací, a to již v roce 2001</a:t>
            </a:r>
          </a:p>
          <a:p>
            <a:pPr lvl="1" eaLnBrk="1" hangingPunct="1"/>
            <a:r>
              <a:rPr lang="cs-CZ" altLang="cs-CZ" sz="1900" dirty="0"/>
              <a:t>2002 –JMK jako první region vypracoval a následně zrealizoval regionální inovační strategii</a:t>
            </a:r>
          </a:p>
          <a:p>
            <a:pPr lvl="1" eaLnBrk="1" hangingPunct="1"/>
            <a:r>
              <a:rPr lang="cs-CZ" altLang="cs-CZ" sz="1900" dirty="0"/>
              <a:t>Aktivity realizované v rámci obou dosavadních inovačních strategií (RIS I, RIS II, RIS III) stavějí jižní Moravu na přední místo v oblasti podpory inovací a inovačního podnikání v ČR</a:t>
            </a:r>
          </a:p>
        </p:txBody>
      </p:sp>
    </p:spTree>
    <p:extLst>
      <p:ext uri="{BB962C8B-B14F-4D97-AF65-F5344CB8AC3E}">
        <p14:creationId xmlns:p14="http://schemas.microsoft.com/office/powerpoint/2010/main" val="1212261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 err="1"/>
              <a:t>After</a:t>
            </a:r>
            <a:r>
              <a:rPr lang="cs-CZ" altLang="cs-CZ" sz="4400" b="1" dirty="0"/>
              <a:t> care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Následná péče o investory zahrnuje širokou škálu činností: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podpora expanzí, reinvestic, rozvoje výzkumu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pomoc s hledáním vhodných průmyslových zón a podnikatelských nemovitostí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poradenství ohledně čerpání investičních pobídek a spolufinancování projektů ze strukturálních fondů EU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vyhledání dodavatelů v daném regionu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podpora v oblasti lidských zdrojů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rozvoj spolupráce investorů se středními, vyššími odbornými a vysokými školami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zprostředkování vyjednávání s místní samosprávou, státní správou a veřejnými institucemi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předkládání návrhů investorů na změny české legislativy Vládě ČR a kultivace českého podnikatelského prostředí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organizace odborných seminářů, pracovních snídaní s vrcholnými představiteli státní správy, diskusních kulatých stolů a společenských akcí</a:t>
            </a:r>
          </a:p>
        </p:txBody>
      </p:sp>
    </p:spTree>
    <p:extLst>
      <p:ext uri="{BB962C8B-B14F-4D97-AF65-F5344CB8AC3E}">
        <p14:creationId xmlns:p14="http://schemas.microsoft.com/office/powerpoint/2010/main" val="4179788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100" b="1" dirty="0"/>
              <a:t>Etapa 4 – 4. průmyslová revoluce (průmysl 4.0)</a:t>
            </a:r>
            <a:endParaRPr lang="sk-SK" sz="31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Automatizace, robotizace, digitalizace ... a s tím související změny na trhu práce</a:t>
            </a:r>
          </a:p>
          <a:p>
            <a:pPr lvl="1"/>
            <a:r>
              <a:rPr lang="cs-CZ" altLang="cs-CZ" sz="2000" dirty="0"/>
              <a:t>Internet věcí</a:t>
            </a:r>
          </a:p>
          <a:p>
            <a:pPr lvl="1"/>
            <a:r>
              <a:rPr lang="cs-CZ" altLang="cs-CZ" sz="2000" dirty="0"/>
              <a:t>Internet služeb</a:t>
            </a:r>
          </a:p>
          <a:p>
            <a:pPr lvl="1"/>
            <a:r>
              <a:rPr lang="cs-CZ" altLang="cs-CZ" sz="2000" dirty="0"/>
              <a:t>Digitální ekonomika</a:t>
            </a:r>
          </a:p>
          <a:p>
            <a:r>
              <a:rPr lang="cs-CZ" altLang="cs-CZ" sz="2400" dirty="0"/>
              <a:t>Základní vize v roce 2011: </a:t>
            </a:r>
            <a:r>
              <a:rPr lang="cs-CZ" altLang="cs-CZ" sz="2400" i="1" dirty="0"/>
              <a:t>vzniknou „chytré továrny“, které budou využívat kyberneticko-fyzikální systémy …ty převezmou opakující se a jednoduché činnosti, které do té doby vykonávali lidé … mohla být ohrožena zaměstnanost osob s nízkou kvalifikací … měla by vznikat nová pracovní místa, která však budou vyžadovat vyšší kvalifikaci zaměstnanců</a:t>
            </a:r>
          </a:p>
          <a:p>
            <a:r>
              <a:rPr lang="cs-CZ" altLang="cs-CZ" sz="2400" dirty="0"/>
              <a:t>Rizika: hackerské útoky a zneužití dat</a:t>
            </a:r>
            <a:endParaRPr lang="cs-CZ" alt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1521978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1380068"/>
          </a:xfrm>
        </p:spPr>
        <p:txBody>
          <a:bodyPr rtlCol="0">
            <a:noAutofit/>
          </a:bodyPr>
          <a:lstStyle/>
          <a:p>
            <a:pPr rtl="0"/>
            <a:r>
              <a:rPr lang="cs-CZ" sz="4500" dirty="0">
                <a:solidFill>
                  <a:schemeClr val="bg1"/>
                </a:solidFill>
              </a:rPr>
              <a:t>Lokalizační faktory – geneze, vývojové etapy a současný význam</a:t>
            </a:r>
            <a:endParaRPr lang="sk-SK" sz="45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952068"/>
            <a:ext cx="10993546" cy="296332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2518449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Lokalizační Faktor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2400" dirty="0"/>
              <a:t>V regionálně ekonomickém pojetí představuje lokalizační faktor </a:t>
            </a:r>
            <a:r>
              <a:rPr lang="cs-CZ" altLang="cs-CZ" sz="2400" b="1" dirty="0"/>
              <a:t>výhodu úspory nákladů</a:t>
            </a:r>
            <a:r>
              <a:rPr lang="cs-CZ" altLang="cs-CZ" sz="2400" dirty="0"/>
              <a:t>, které dosáhneme tím, že danou aktivitu lokalizujeme právě na určitém místě a ne jinde</a:t>
            </a:r>
          </a:p>
          <a:p>
            <a:pPr eaLnBrk="1" hangingPunct="1"/>
            <a:r>
              <a:rPr lang="cs-CZ" altLang="cs-CZ" sz="2400" dirty="0"/>
              <a:t>Z územně-technického hlediska – místní </a:t>
            </a:r>
            <a:r>
              <a:rPr lang="cs-CZ" altLang="cs-CZ" sz="2400" b="1" dirty="0"/>
              <a:t>lokalizační podmínky </a:t>
            </a:r>
            <a:r>
              <a:rPr lang="cs-CZ" altLang="cs-CZ" sz="2400" dirty="0"/>
              <a:t>– požadavek, aby v daném místě byly v dostatečném rozsahu určité podmínky k dispozici</a:t>
            </a:r>
          </a:p>
          <a:p>
            <a:pPr eaLnBrk="1" hangingPunct="1"/>
            <a:r>
              <a:rPr lang="cs-CZ" altLang="cs-CZ" sz="2400" b="1" dirty="0"/>
              <a:t>Lokalizační zdroje </a:t>
            </a:r>
            <a:r>
              <a:rPr lang="cs-CZ" altLang="cs-CZ" sz="2400" dirty="0"/>
              <a:t>– nabídka pro zhodnocení dosud nevyužívaných nebo potenciálně využitelných místních přírodních, dopravních, aglomeračních či sociálních zdrojů</a:t>
            </a:r>
          </a:p>
          <a:p>
            <a:pPr eaLnBrk="1" hangingPunct="1"/>
            <a:r>
              <a:rPr lang="cs-CZ" altLang="cs-CZ" sz="2400" dirty="0"/>
              <a:t>Lokalizační faktory nepůsobí selektivně, mnohé jsou vzájemně podmíněné, jiné se vylučují, význam jednotlivých faktorů je proměnlivý v čase</a:t>
            </a:r>
          </a:p>
          <a:p>
            <a:pPr eaLnBrk="1" hangingPunct="1"/>
            <a:r>
              <a:rPr lang="cs-CZ" altLang="cs-CZ" sz="2400" dirty="0"/>
              <a:t>V případě zachování průmyslových kapacit při zániku nebo změně lokalizačních faktorů hovoříme o geografické setrvačnosti (tzv. </a:t>
            </a:r>
            <a:r>
              <a:rPr lang="cs-CZ" altLang="cs-CZ" sz="2400" b="1" dirty="0"/>
              <a:t>geografické inercii</a:t>
            </a:r>
            <a:r>
              <a:rPr lang="cs-CZ" alt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2063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Speciální lokalizační teorie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altLang="sk-SK" sz="2000" dirty="0"/>
              <a:t>Lokalizace zemědělské výroby – </a:t>
            </a:r>
            <a:r>
              <a:rPr lang="cs-CZ" altLang="sk-SK" sz="2000" b="1" dirty="0"/>
              <a:t>Johann Heinrich von </a:t>
            </a:r>
            <a:r>
              <a:rPr lang="cs-CZ" altLang="sk-SK" sz="2000" b="1" dirty="0" err="1"/>
              <a:t>Thünen</a:t>
            </a:r>
            <a:r>
              <a:rPr lang="cs-CZ" altLang="sk-SK" sz="2000" b="1" dirty="0"/>
              <a:t> </a:t>
            </a:r>
            <a:r>
              <a:rPr lang="cs-CZ" altLang="sk-SK" sz="2000" dirty="0"/>
              <a:t>– </a:t>
            </a:r>
            <a:r>
              <a:rPr lang="cs-CZ" altLang="sk-SK" sz="2000" dirty="0" err="1"/>
              <a:t>isolated</a:t>
            </a:r>
            <a:r>
              <a:rPr lang="cs-CZ" altLang="sk-SK" sz="2000" dirty="0"/>
              <a:t> </a:t>
            </a:r>
            <a:r>
              <a:rPr lang="cs-CZ" altLang="sk-SK" sz="2000" dirty="0" err="1"/>
              <a:t>state</a:t>
            </a:r>
            <a:endParaRPr lang="cs-CZ" altLang="sk-SK" sz="2000" dirty="0"/>
          </a:p>
          <a:p>
            <a:pPr>
              <a:spcBef>
                <a:spcPts val="0"/>
              </a:spcBef>
            </a:pPr>
            <a:r>
              <a:rPr lang="cs-CZ" altLang="sk-SK" sz="2000" dirty="0"/>
              <a:t>Lokalizace průmyslu</a:t>
            </a:r>
          </a:p>
          <a:p>
            <a:pPr marL="555750" lvl="2" indent="-285750">
              <a:spcBef>
                <a:spcPts val="0"/>
              </a:spcBef>
            </a:pPr>
            <a:r>
              <a:rPr lang="cs-CZ" altLang="sk-SK" sz="1800" dirty="0"/>
              <a:t>Řešení problému vynuceno ve 2. pol. 19. stol. rozvojem průmyslu</a:t>
            </a:r>
          </a:p>
          <a:p>
            <a:pPr marL="612900" lvl="2" indent="-342900">
              <a:spcBef>
                <a:spcPts val="0"/>
              </a:spcBef>
            </a:pPr>
            <a:r>
              <a:rPr lang="cs-CZ" altLang="sk-SK" sz="2000" dirty="0"/>
              <a:t>Především v Německu byla této problematice věnována pozornost</a:t>
            </a:r>
          </a:p>
          <a:p>
            <a:pPr marL="342900" lvl="1" indent="-342900">
              <a:spcBef>
                <a:spcPts val="0"/>
              </a:spcBef>
            </a:pPr>
            <a:endParaRPr lang="cs-CZ" altLang="sk-SK" sz="2000" dirty="0"/>
          </a:p>
          <a:p>
            <a:pPr>
              <a:spcBef>
                <a:spcPts val="0"/>
              </a:spcBef>
            </a:pPr>
            <a:r>
              <a:rPr lang="cs-CZ" altLang="sk-SK" sz="2000" b="1" dirty="0"/>
              <a:t>Alfred Weber </a:t>
            </a:r>
            <a:r>
              <a:rPr lang="cs-CZ" altLang="sk-SK" sz="2000" dirty="0"/>
              <a:t>(1909)</a:t>
            </a:r>
          </a:p>
          <a:p>
            <a:pPr lvl="1">
              <a:spcBef>
                <a:spcPts val="0"/>
              </a:spcBef>
            </a:pPr>
            <a:r>
              <a:rPr lang="cs-CZ" altLang="sk-SK" sz="1800" dirty="0"/>
              <a:t>Nejlepší umístění podniku je takové, u kterého jsou minimalizovány náklady</a:t>
            </a:r>
          </a:p>
          <a:p>
            <a:pPr lvl="1">
              <a:spcBef>
                <a:spcPts val="0"/>
              </a:spcBef>
            </a:pPr>
            <a:r>
              <a:rPr lang="cs-CZ" altLang="sk-SK" sz="1800" dirty="0"/>
              <a:t>Přepravní náklady doplnil náklady na pracovní sílu, další faktor – </a:t>
            </a:r>
            <a:r>
              <a:rPr lang="cs-CZ" altLang="sk-SK" sz="1800" u="sng" dirty="0"/>
              <a:t>aglomerační výhody</a:t>
            </a:r>
          </a:p>
          <a:p>
            <a:pPr lvl="1">
              <a:spcBef>
                <a:spcPts val="0"/>
              </a:spcBef>
            </a:pPr>
            <a:r>
              <a:rPr lang="cs-CZ" altLang="sk-SK" sz="1800" dirty="0"/>
              <a:t>Přepravované materiály dělí na </a:t>
            </a:r>
            <a:r>
              <a:rPr lang="cs-CZ" altLang="sk-SK" sz="1800" u="sng" dirty="0" err="1"/>
              <a:t>ubikvitní</a:t>
            </a:r>
            <a:r>
              <a:rPr lang="cs-CZ" altLang="sk-SK" sz="1800" dirty="0"/>
              <a:t> (ty suroviny nebo zdroje, které jsou v území rozmístěny rovnoměrně v dostatečném množství a v požadované kvalitě a za stejnou cenu) a </a:t>
            </a:r>
            <a:r>
              <a:rPr lang="cs-CZ" altLang="sk-SK" sz="1800" u="sng" dirty="0"/>
              <a:t>lokalizované</a:t>
            </a:r>
            <a:r>
              <a:rPr lang="cs-CZ" altLang="sk-SK" sz="1800" dirty="0"/>
              <a:t> (všudypřítomné suroviny, některé jsou dostupné jen v omezené míře)</a:t>
            </a:r>
          </a:p>
          <a:p>
            <a:pPr lvl="1">
              <a:spcBef>
                <a:spcPts val="0"/>
              </a:spcBef>
            </a:pPr>
            <a:r>
              <a:rPr lang="cs-CZ" altLang="sk-SK" sz="1800" dirty="0"/>
              <a:t>Definuje </a:t>
            </a:r>
            <a:r>
              <a:rPr lang="cs-CZ" altLang="sk-SK" sz="1800" u="sng" dirty="0"/>
              <a:t>materiálový index </a:t>
            </a:r>
            <a:r>
              <a:rPr lang="cs-CZ" altLang="sk-SK" sz="1800" dirty="0"/>
              <a:t>– množství vstupních surovin připadajících na 1 tunu výrobku, zahrnuty nikoli všechny potřebné suroviny ale jen ty, které je nutno dopravovat</a:t>
            </a:r>
          </a:p>
        </p:txBody>
      </p:sp>
    </p:spTree>
    <p:extLst>
      <p:ext uri="{BB962C8B-B14F-4D97-AF65-F5344CB8AC3E}">
        <p14:creationId xmlns:p14="http://schemas.microsoft.com/office/powerpoint/2010/main" val="1738919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Lokalizace zemědělských činností podle von </a:t>
            </a:r>
            <a:r>
              <a:rPr lang="cs-CZ" altLang="cs-CZ" sz="3200" b="1" dirty="0" err="1"/>
              <a:t>Thünena</a:t>
            </a:r>
            <a:endParaRPr lang="sk-SK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C85CD2-7ADF-4076-A72E-0FF0E12CB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2" y="1982788"/>
            <a:ext cx="7345363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4A94C3E-AC10-4162-9041-E191F3423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6629400"/>
            <a:ext cx="4572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sk-SK" sz="700" dirty="0"/>
              <a:t>https://transportgeography.org/contents/chapter8/urban-land-use-transportation/vonthunen-2/</a:t>
            </a:r>
          </a:p>
        </p:txBody>
      </p:sp>
    </p:spTree>
    <p:extLst>
      <p:ext uri="{BB962C8B-B14F-4D97-AF65-F5344CB8AC3E}">
        <p14:creationId xmlns:p14="http://schemas.microsoft.com/office/powerpoint/2010/main" val="700178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b="1" dirty="0"/>
              <a:t>Weberův lokalizační trojúhelník</a:t>
            </a:r>
            <a:endParaRPr lang="sk-SK" sz="3600" b="1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5E18B971-BF75-4B5A-B562-379ABD8B3D3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27463" y="1979132"/>
            <a:ext cx="287337" cy="360362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000"/>
              <a:t>x</a:t>
            </a:r>
          </a:p>
        </p:txBody>
      </p:sp>
      <p:sp>
        <p:nvSpPr>
          <p:cNvPr id="7" name="Obdélník 3">
            <a:extLst>
              <a:ext uri="{FF2B5EF4-FFF2-40B4-BE49-F238E27FC236}">
                <a16:creationId xmlns:a16="http://schemas.microsoft.com/office/drawing/2014/main" id="{4341B034-2BF2-494A-BC81-70B885FFCB6D}"/>
              </a:ext>
            </a:extLst>
          </p:cNvPr>
          <p:cNvSpPr/>
          <p:nvPr/>
        </p:nvSpPr>
        <p:spPr>
          <a:xfrm>
            <a:off x="4043363" y="4571519"/>
            <a:ext cx="360362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D</a:t>
            </a:r>
          </a:p>
        </p:txBody>
      </p:sp>
      <p:cxnSp>
        <p:nvCxnSpPr>
          <p:cNvPr id="8" name="Přímá spojovací šipka 8">
            <a:extLst>
              <a:ext uri="{FF2B5EF4-FFF2-40B4-BE49-F238E27FC236}">
                <a16:creationId xmlns:a16="http://schemas.microsoft.com/office/drawing/2014/main" id="{EE6675EA-58D8-4AEC-ADEB-9369CB8F076F}"/>
              </a:ext>
            </a:extLst>
          </p:cNvPr>
          <p:cNvCxnSpPr>
            <a:stCxn id="7" idx="0"/>
          </p:cNvCxnSpPr>
          <p:nvPr/>
        </p:nvCxnSpPr>
        <p:spPr>
          <a:xfrm rot="16200000" flipV="1">
            <a:off x="2873375" y="3222144"/>
            <a:ext cx="2663825" cy="34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4">
            <a:extLst>
              <a:ext uri="{FF2B5EF4-FFF2-40B4-BE49-F238E27FC236}">
                <a16:creationId xmlns:a16="http://schemas.microsoft.com/office/drawing/2014/main" id="{677553BA-3F15-467B-BB4A-94BF40546E9C}"/>
              </a:ext>
            </a:extLst>
          </p:cNvPr>
          <p:cNvSpPr/>
          <p:nvPr/>
        </p:nvSpPr>
        <p:spPr>
          <a:xfrm>
            <a:off x="4006850" y="2699857"/>
            <a:ext cx="358775" cy="360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Přímá spojovací šipka 10">
            <a:extLst>
              <a:ext uri="{FF2B5EF4-FFF2-40B4-BE49-F238E27FC236}">
                <a16:creationId xmlns:a16="http://schemas.microsoft.com/office/drawing/2014/main" id="{4510A62C-82C4-4796-82DA-CB33BD59EACE}"/>
              </a:ext>
            </a:extLst>
          </p:cNvPr>
          <p:cNvCxnSpPr/>
          <p:nvPr/>
        </p:nvCxnSpPr>
        <p:spPr>
          <a:xfrm>
            <a:off x="4403725" y="4931882"/>
            <a:ext cx="2232025" cy="18716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6">
            <a:extLst>
              <a:ext uri="{FF2B5EF4-FFF2-40B4-BE49-F238E27FC236}">
                <a16:creationId xmlns:a16="http://schemas.microsoft.com/office/drawing/2014/main" id="{CA7C4B61-3D3E-4095-A70B-BFA39EDA794D}"/>
              </a:ext>
            </a:extLst>
          </p:cNvPr>
          <p:cNvSpPr/>
          <p:nvPr/>
        </p:nvSpPr>
        <p:spPr>
          <a:xfrm>
            <a:off x="5915025" y="6155844"/>
            <a:ext cx="360363" cy="3603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100" dirty="0">
                <a:solidFill>
                  <a:schemeClr val="tx1"/>
                </a:solidFill>
              </a:rPr>
              <a:t>S2</a:t>
            </a:r>
          </a:p>
        </p:txBody>
      </p:sp>
      <p:cxnSp>
        <p:nvCxnSpPr>
          <p:cNvPr id="12" name="Přímá spojovací šipka 12">
            <a:extLst>
              <a:ext uri="{FF2B5EF4-FFF2-40B4-BE49-F238E27FC236}">
                <a16:creationId xmlns:a16="http://schemas.microsoft.com/office/drawing/2014/main" id="{D89A3F9F-6786-4DBE-8C62-1A71E84D4386}"/>
              </a:ext>
            </a:extLst>
          </p:cNvPr>
          <p:cNvCxnSpPr/>
          <p:nvPr/>
        </p:nvCxnSpPr>
        <p:spPr>
          <a:xfrm rot="10800000" flipV="1">
            <a:off x="1595438" y="4931882"/>
            <a:ext cx="2447925" cy="12969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5">
            <a:extLst>
              <a:ext uri="{FF2B5EF4-FFF2-40B4-BE49-F238E27FC236}">
                <a16:creationId xmlns:a16="http://schemas.microsoft.com/office/drawing/2014/main" id="{06D70234-40EB-46D5-A81C-F5E4E7BAF1FA}"/>
              </a:ext>
            </a:extLst>
          </p:cNvPr>
          <p:cNvSpPr/>
          <p:nvPr/>
        </p:nvSpPr>
        <p:spPr>
          <a:xfrm>
            <a:off x="2098675" y="5652607"/>
            <a:ext cx="360363" cy="358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100" dirty="0">
                <a:solidFill>
                  <a:schemeClr val="tx1"/>
                </a:solidFill>
              </a:rPr>
              <a:t>S1</a:t>
            </a:r>
          </a:p>
        </p:txBody>
      </p:sp>
      <p:cxnSp>
        <p:nvCxnSpPr>
          <p:cNvPr id="14" name="Přímá spojovací čára 14">
            <a:extLst>
              <a:ext uri="{FF2B5EF4-FFF2-40B4-BE49-F238E27FC236}">
                <a16:creationId xmlns:a16="http://schemas.microsoft.com/office/drawing/2014/main" id="{771BB79F-0704-44F1-B89E-368860046C47}"/>
              </a:ext>
            </a:extLst>
          </p:cNvPr>
          <p:cNvCxnSpPr/>
          <p:nvPr/>
        </p:nvCxnSpPr>
        <p:spPr>
          <a:xfrm>
            <a:off x="2459038" y="5868507"/>
            <a:ext cx="3455987" cy="503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7">
            <a:extLst>
              <a:ext uri="{FF2B5EF4-FFF2-40B4-BE49-F238E27FC236}">
                <a16:creationId xmlns:a16="http://schemas.microsoft.com/office/drawing/2014/main" id="{EC4C600E-75FD-4BD7-8847-2BA87520D13C}"/>
              </a:ext>
            </a:extLst>
          </p:cNvPr>
          <p:cNvCxnSpPr>
            <a:endCxn id="9" idx="1"/>
          </p:cNvCxnSpPr>
          <p:nvPr/>
        </p:nvCxnSpPr>
        <p:spPr>
          <a:xfrm rot="5400000" flipH="1" flipV="1">
            <a:off x="1846262" y="3492020"/>
            <a:ext cx="2773363" cy="1547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20">
            <a:extLst>
              <a:ext uri="{FF2B5EF4-FFF2-40B4-BE49-F238E27FC236}">
                <a16:creationId xmlns:a16="http://schemas.microsoft.com/office/drawing/2014/main" id="{567DE7E3-39C9-4B8B-BAEC-D701B31CA45A}"/>
              </a:ext>
            </a:extLst>
          </p:cNvPr>
          <p:cNvCxnSpPr>
            <a:stCxn id="9" idx="3"/>
            <a:endCxn id="11" idx="0"/>
          </p:cNvCxnSpPr>
          <p:nvPr/>
        </p:nvCxnSpPr>
        <p:spPr>
          <a:xfrm>
            <a:off x="4365625" y="2879244"/>
            <a:ext cx="1730375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2B0F8DDC-38C6-40A0-BA60-90F393CE9F21}"/>
              </a:ext>
            </a:extLst>
          </p:cNvPr>
          <p:cNvSpPr txBox="1">
            <a:spLocks/>
          </p:cNvSpPr>
          <p:nvPr/>
        </p:nvSpPr>
        <p:spPr bwMode="auto">
          <a:xfrm>
            <a:off x="6564313" y="6371744"/>
            <a:ext cx="2873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cs-CZ" sz="2000" dirty="0">
                <a:latin typeface="+mn-lt"/>
                <a:cs typeface="+mn-cs"/>
              </a:rPr>
              <a:t>z</a:t>
            </a: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87C6148B-5E9B-4EEE-AEE8-8E2F4F057C1A}"/>
              </a:ext>
            </a:extLst>
          </p:cNvPr>
          <p:cNvSpPr txBox="1">
            <a:spLocks/>
          </p:cNvSpPr>
          <p:nvPr/>
        </p:nvSpPr>
        <p:spPr bwMode="auto">
          <a:xfrm>
            <a:off x="1738313" y="6155844"/>
            <a:ext cx="2889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cs-CZ" sz="2000" dirty="0">
                <a:latin typeface="+mn-lt"/>
                <a:cs typeface="+mn-cs"/>
              </a:rPr>
              <a:t>y</a:t>
            </a:r>
          </a:p>
        </p:txBody>
      </p:sp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FE8C7CBB-0C2B-4ABD-B51A-E037698D6688}"/>
              </a:ext>
            </a:extLst>
          </p:cNvPr>
          <p:cNvSpPr txBox="1">
            <a:spLocks/>
          </p:cNvSpPr>
          <p:nvPr/>
        </p:nvSpPr>
        <p:spPr bwMode="auto">
          <a:xfrm>
            <a:off x="6059488" y="2123594"/>
            <a:ext cx="31686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cs-CZ" sz="2000" dirty="0">
                <a:latin typeface="+mn-lt"/>
                <a:cs typeface="+mn-cs"/>
              </a:rPr>
              <a:t>D – místo lokalizace provozu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cs-CZ" sz="2000" dirty="0">
                <a:latin typeface="+mn-lt"/>
                <a:cs typeface="+mn-cs"/>
              </a:rPr>
              <a:t>T – místo trhu (spotřeby)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cs-CZ" sz="2000" dirty="0">
                <a:latin typeface="+mn-lt"/>
                <a:cs typeface="+mn-cs"/>
              </a:rPr>
              <a:t>S1, S2 – místa zdrojů surovin </a:t>
            </a:r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2B9D3B67-9344-42E8-B65C-9F9AF4580071}"/>
              </a:ext>
            </a:extLst>
          </p:cNvPr>
          <p:cNvSpPr txBox="1">
            <a:spLocks/>
          </p:cNvSpPr>
          <p:nvPr/>
        </p:nvSpPr>
        <p:spPr bwMode="auto">
          <a:xfrm>
            <a:off x="6130925" y="3984144"/>
            <a:ext cx="31686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cs-CZ" sz="2000" dirty="0">
                <a:latin typeface="+mn-lt"/>
                <a:cs typeface="+mn-cs"/>
              </a:rPr>
              <a:t>Nejlepší umístění podniku je takové, u kterého jsou minimalizovány náklady</a:t>
            </a:r>
          </a:p>
        </p:txBody>
      </p:sp>
    </p:spTree>
    <p:extLst>
      <p:ext uri="{BB962C8B-B14F-4D97-AF65-F5344CB8AC3E}">
        <p14:creationId xmlns:p14="http://schemas.microsoft.com/office/powerpoint/2010/main" val="2379820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Teorie lokalizace všeobecné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Ve 20. a 30. letech se objevují nové lokalizační teorie pro které je charakteristické:</a:t>
            </a:r>
          </a:p>
          <a:p>
            <a:pPr lvl="1" eaLnBrk="1" hangingPunct="1"/>
            <a:r>
              <a:rPr lang="cs-CZ" altLang="cs-CZ" sz="2000" dirty="0"/>
              <a:t>zvýšení obecnosti – vyjádření vlivu vzdálenosti na libovolné odvětví</a:t>
            </a:r>
          </a:p>
          <a:p>
            <a:pPr lvl="1" eaLnBrk="1" hangingPunct="1"/>
            <a:r>
              <a:rPr lang="cs-CZ" altLang="cs-CZ" sz="2000" b="1" dirty="0"/>
              <a:t>snaha o integraci s ekonomickou teorií</a:t>
            </a:r>
          </a:p>
          <a:p>
            <a:pPr lvl="1"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A. </a:t>
            </a:r>
            <a:r>
              <a:rPr lang="cs-CZ" altLang="cs-CZ" sz="2000" b="1" dirty="0" err="1"/>
              <a:t>Predöhl</a:t>
            </a:r>
            <a:endParaRPr lang="cs-CZ" altLang="cs-CZ" sz="2000" b="1" dirty="0"/>
          </a:p>
          <a:p>
            <a:pPr lvl="1" eaLnBrk="1" hangingPunct="1"/>
            <a:r>
              <a:rPr lang="cs-CZ" altLang="cs-CZ" sz="2000" dirty="0"/>
              <a:t>Substituční princip výrobních faktorů (dopravních, nákladů na pracovní sílu…)</a:t>
            </a:r>
          </a:p>
          <a:p>
            <a:pPr lvl="1" eaLnBrk="1" hangingPunct="1"/>
            <a:r>
              <a:rPr lang="cs-CZ" altLang="cs-CZ" sz="2000" dirty="0"/>
              <a:t>Firma při hledání optimálních nákladů substituuje jeden výrobní faktor druhým, pokud tím dosáhne snížení nákladů</a:t>
            </a:r>
          </a:p>
          <a:p>
            <a:pPr eaLnBrk="1" hangingPunct="1"/>
            <a:r>
              <a:rPr lang="cs-CZ" altLang="cs-CZ" sz="2000" b="1" dirty="0"/>
              <a:t>T. </a:t>
            </a:r>
            <a:r>
              <a:rPr lang="cs-CZ" altLang="cs-CZ" sz="2000" b="1" dirty="0" err="1"/>
              <a:t>Palander</a:t>
            </a:r>
            <a:endParaRPr lang="cs-CZ" altLang="cs-CZ" sz="2000" b="1" dirty="0"/>
          </a:p>
          <a:p>
            <a:pPr lvl="1" eaLnBrk="1" hangingPunct="1"/>
            <a:r>
              <a:rPr lang="cs-CZ" altLang="cs-CZ" sz="2000" dirty="0"/>
              <a:t>Analyzuje optimum výrobní firmy z hlediska minimálních nákladů a z hlediska maximálního zisku jako jednoznačného cíle každé firmy</a:t>
            </a:r>
          </a:p>
        </p:txBody>
      </p:sp>
    </p:spTree>
    <p:extLst>
      <p:ext uri="{BB962C8B-B14F-4D97-AF65-F5344CB8AC3E}">
        <p14:creationId xmlns:p14="http://schemas.microsoft.com/office/powerpoint/2010/main" val="245137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Úvod do geografie průmyslu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Průmyslová výroba je součást světového ekonomického systému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Průmyslová výroba je ovlivňována a ovlivňuje hospodářskou strukturu každého ekonomického systému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Vývoj průmyslu odráží změny  strategického zaměření výroby, které jsou svázány s aktuální úrovní technického pokroku, poptávkou a organizací výroby =</a:t>
            </a:r>
            <a:r>
              <a:rPr lang="en-US" sz="2200" dirty="0"/>
              <a:t>&gt;</a:t>
            </a:r>
            <a:r>
              <a:rPr lang="cs-CZ" sz="2200" dirty="0"/>
              <a:t> výsledkem je odvětvová struktura a prostorová diferenciace výroby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2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Fáze „moderního“ průmyslu: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Manufaktury a vznik moderních průmyslových podniků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/>
              <a:t>Fordismus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200" dirty="0" err="1"/>
              <a:t>Postfordismus</a:t>
            </a:r>
            <a:r>
              <a:rPr lang="cs-CZ" sz="2200" dirty="0"/>
              <a:t> / postmodernismus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180093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000" b="1" dirty="0"/>
              <a:t>Teorie prostorového uspořádání</a:t>
            </a:r>
            <a:endParaRPr lang="sk-SK" sz="4000" b="1" dirty="0"/>
          </a:p>
        </p:txBody>
      </p:sp>
      <p:pic>
        <p:nvPicPr>
          <p:cNvPr id="6" name="Obrázek 3" descr="christal7.gif">
            <a:extLst>
              <a:ext uri="{FF2B5EF4-FFF2-40B4-BE49-F238E27FC236}">
                <a16:creationId xmlns:a16="http://schemas.microsoft.com/office/drawing/2014/main" id="{72BD4C59-1635-4286-AF30-676C8F5DC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1335" y="2361056"/>
            <a:ext cx="3454305" cy="36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Rozvoj výrobních sil a nezbytnost státních zásahů do ekonomiky se odrazily ve vývoji všeobecné ekonomické teorie. Ve 30. letech začala významné místo zaujímat teorie monopolistické konkurence.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Umístění firmy se vysvětlovalo kritériem </a:t>
            </a:r>
            <a:r>
              <a:rPr lang="cs-CZ" sz="2000" u="sng" dirty="0"/>
              <a:t>maximálního zisku</a:t>
            </a:r>
            <a:r>
              <a:rPr lang="cs-CZ" sz="2000" dirty="0"/>
              <a:t>. Jelikož tento cíl mají všechny firmy vede to k určitému uspořádání hospodářské činnosti v daném prostoru. Vysvětlit rozložení ekonomických aktivit se pokusil </a:t>
            </a:r>
            <a:r>
              <a:rPr lang="cs-CZ" sz="2000" b="1" dirty="0"/>
              <a:t>W. </a:t>
            </a:r>
            <a:r>
              <a:rPr lang="cs-CZ" sz="2000" b="1" dirty="0" err="1"/>
              <a:t>Christaller</a:t>
            </a:r>
            <a:r>
              <a:rPr lang="cs-CZ" sz="2000" b="1" dirty="0"/>
              <a:t> teorií centrálních míst </a:t>
            </a:r>
            <a:r>
              <a:rPr lang="cs-CZ" sz="2000" dirty="0"/>
              <a:t>a po něm </a:t>
            </a:r>
            <a:r>
              <a:rPr lang="cs-CZ" sz="2000" b="1" dirty="0"/>
              <a:t>A. </a:t>
            </a:r>
            <a:r>
              <a:rPr lang="cs-CZ" sz="2000" b="1" dirty="0" err="1"/>
              <a:t>Lösch</a:t>
            </a:r>
            <a:r>
              <a:rPr lang="cs-CZ" sz="2000" b="1" dirty="0"/>
              <a:t> teorie tržních zón</a:t>
            </a:r>
            <a:r>
              <a:rPr lang="cs-CZ" sz="2000" dirty="0"/>
              <a:t>.</a:t>
            </a:r>
          </a:p>
          <a:p>
            <a:pPr eaLnBrk="1" hangingPunct="1"/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969803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000" b="1" dirty="0"/>
              <a:t>Klastry</a:t>
            </a:r>
            <a:endParaRPr lang="sk-SK" sz="36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marL="171450" indent="-266700"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+mn-lt"/>
                <a:cs typeface="+mn-cs"/>
              </a:rPr>
              <a:t>80. léta – G. </a:t>
            </a:r>
            <a:r>
              <a:rPr lang="cs-CZ" sz="2200" dirty="0" err="1">
                <a:latin typeface="+mn-lt"/>
                <a:cs typeface="+mn-cs"/>
              </a:rPr>
              <a:t>Becattini</a:t>
            </a:r>
            <a:r>
              <a:rPr lang="cs-CZ" sz="2200" dirty="0">
                <a:latin typeface="+mn-lt"/>
                <a:cs typeface="+mn-cs"/>
              </a:rPr>
              <a:t> – „</a:t>
            </a:r>
            <a:r>
              <a:rPr lang="cs-CZ" sz="2200" b="1" dirty="0">
                <a:latin typeface="+mn-lt"/>
                <a:cs typeface="+mn-cs"/>
              </a:rPr>
              <a:t>koncept průmyslových okrsků</a:t>
            </a:r>
            <a:r>
              <a:rPr lang="cs-CZ" sz="2200" dirty="0">
                <a:latin typeface="+mn-lt"/>
                <a:cs typeface="+mn-cs"/>
              </a:rPr>
              <a:t>“ = územní koncentrace firem, v drtivé většině malé a střední velikosti, které vyrábí zboží nebo poskytují služby funkčně spojené s hlavní výrobní aktivitou</a:t>
            </a:r>
          </a:p>
          <a:p>
            <a:pPr marL="171450" indent="-266700" eaLnBrk="1" hangingPunct="1">
              <a:buFont typeface="Arial" pitchFamily="34" charset="0"/>
              <a:buChar char="•"/>
              <a:defRPr/>
            </a:pPr>
            <a:endParaRPr lang="cs-CZ" sz="2200" dirty="0">
              <a:latin typeface="+mn-lt"/>
              <a:cs typeface="+mn-cs"/>
            </a:endParaRPr>
          </a:p>
          <a:p>
            <a:pPr marL="171450" indent="-266700" eaLnBrk="1" hangingPunct="1">
              <a:buFont typeface="Arial" pitchFamily="34" charset="0"/>
              <a:buChar char="•"/>
              <a:defRPr/>
            </a:pPr>
            <a:r>
              <a:rPr lang="cs-CZ" sz="2200" dirty="0">
                <a:latin typeface="+mn-lt"/>
                <a:cs typeface="+mn-cs"/>
              </a:rPr>
              <a:t>90. léta – </a:t>
            </a:r>
            <a:r>
              <a:rPr lang="cs-CZ" sz="2200" b="1" dirty="0">
                <a:latin typeface="+mn-lt"/>
                <a:cs typeface="+mn-cs"/>
              </a:rPr>
              <a:t>teorie clusteru – Michael A. Porter </a:t>
            </a:r>
          </a:p>
          <a:p>
            <a:pPr marL="628650" lvl="1" indent="-266700" eaLnBrk="1" hangingPunct="1">
              <a:buFont typeface="Arial" pitchFamily="34" charset="0"/>
              <a:buChar char="•"/>
              <a:defRPr/>
            </a:pPr>
            <a:r>
              <a:rPr lang="cs-CZ" sz="2000" u="sng" dirty="0">
                <a:cs typeface="Arial" charset="0"/>
              </a:rPr>
              <a:t>Klastry</a:t>
            </a:r>
            <a:r>
              <a:rPr lang="cs-CZ" sz="2000" dirty="0">
                <a:cs typeface="Arial" charset="0"/>
              </a:rPr>
              <a:t> jsou geografická soustředění vzájemně provázených firem, specializovaných dodavatelů, poskytovatelů služeb, firem v příbuzných odvětvích a přidružených institucí, jako jsou univerzity, agentury, a obchodních asociací různých směrů, které soutěží, ale také spolupracují</a:t>
            </a:r>
            <a:endParaRPr lang="cs-CZ" sz="1400" u="sng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485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000" b="1" dirty="0"/>
              <a:t>Klastry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b="1" dirty="0"/>
              <a:t>Co může klastr: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zlepšit výsledky společností do nich zapojených,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zvýšit počet inovací,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iniciovat vznik nových firem,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zvýšit export,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přilákat atraktivní investice,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podpořit výzkumnou základnu,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podpořit rozvoj kraje…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altLang="sk-SK" sz="1800" dirty="0"/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b="1" dirty="0"/>
              <a:t>Přínosy pro firmy: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poskytují úspory z rozsahu a snižují náklady,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snižují omezení menších firem a zvyšují specializaci,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zvyšují místní konkurenci a rivalitu a tím globální konkurenční výhodu,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zvyšují rychlost přenosu informací a technologií,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zvyšují moc a hlas menších firem, podněcují vládu k investicím do specializované infrastruktury, 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altLang="sk-SK" sz="1800" dirty="0"/>
              <a:t>umožňují efektivní propojení a partnerství,…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09A24265-2B30-4BFE-B2F1-9576DEE6B3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6395" y="1960750"/>
          <a:ext cx="4824412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" r:id="rId3" imgW="3959636" imgH="2863007" progId="CorelDRAW.Graphic.14">
                  <p:embed/>
                </p:oleObj>
              </mc:Choice>
              <mc:Fallback>
                <p:oleObj name="CorelDRAW" r:id="rId3" imgW="3959636" imgH="2863007" progId="CorelDRAW.Graphic.14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09A24265-2B30-4BFE-B2F1-9576DEE6B3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395" y="1960750"/>
                        <a:ext cx="4824412" cy="349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2727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79744182-3542-4F04-96B5-EDF56E3A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66" y="1223817"/>
            <a:ext cx="7496617" cy="49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4000" b="1" dirty="0" err="1">
                <a:solidFill>
                  <a:srgbClr val="FFFFFF"/>
                </a:solidFill>
              </a:rPr>
              <a:t>Klastry</a:t>
            </a:r>
            <a:r>
              <a:rPr lang="en-US" altLang="cs-CZ" sz="4000" b="1" dirty="0">
                <a:solidFill>
                  <a:srgbClr val="FFFFFF"/>
                </a:solidFill>
              </a:rPr>
              <a:t>  v ČR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5" name="Obdélník 1">
            <a:extLst>
              <a:ext uri="{FF2B5EF4-FFF2-40B4-BE49-F238E27FC236}">
                <a16:creationId xmlns:a16="http://schemas.microsoft.com/office/drawing/2014/main" id="{B24EEABF-5786-482A-A356-95D9C13DB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215" y="855517"/>
            <a:ext cx="4724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sk-SK" dirty="0"/>
              <a:t>2021: </a:t>
            </a:r>
            <a:r>
              <a:rPr lang="cs-CZ" altLang="sk-SK" dirty="0">
                <a:hlinkClick r:id="rId3"/>
              </a:rPr>
              <a:t>https://www.nca.cz/mapa-klastru-v-cr</a:t>
            </a:r>
            <a:r>
              <a:rPr lang="cs-CZ" altLang="sk-SK" dirty="0"/>
              <a:t> /</a:t>
            </a:r>
          </a:p>
        </p:txBody>
      </p:sp>
      <p:sp>
        <p:nvSpPr>
          <p:cNvPr id="17" name="Obdélník 6">
            <a:extLst>
              <a:ext uri="{FF2B5EF4-FFF2-40B4-BE49-F238E27FC236}">
                <a16:creationId xmlns:a16="http://schemas.microsoft.com/office/drawing/2014/main" id="{CB31D863-C479-40D8-A654-067F8B3D2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66" y="6210822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8CADAE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C7B7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C7B7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C7B7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C7B7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C7B7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hlinkClick r:id="rId4"/>
              </a:rPr>
              <a:t>http://www.czechinvest.org/podporene-klastry-v-cr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9179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4" descr="global_innovation_clusters_L.gif">
            <a:extLst>
              <a:ext uri="{FF2B5EF4-FFF2-40B4-BE49-F238E27FC236}">
                <a16:creationId xmlns:a16="http://schemas.microsoft.com/office/drawing/2014/main" id="{96ECFCFE-ED72-41A0-91E9-5694B9104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7412" y="161925"/>
            <a:ext cx="9577176" cy="6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473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000" b="1" dirty="0"/>
              <a:t>Dělení lokalizačních faktorů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 hlediska prostorového: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u="sng" dirty="0" err="1"/>
              <a:t>Makrolokalizační</a:t>
            </a:r>
            <a:r>
              <a:rPr lang="cs-CZ" sz="2000" dirty="0"/>
              <a:t> – větší prostorový rozsah – klimatické podmínky, sídelní struktura, apod.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u="sng" dirty="0" err="1"/>
              <a:t>Mikrolokalizační</a:t>
            </a:r>
            <a:r>
              <a:rPr lang="cs-CZ" sz="2000" u="sng" dirty="0"/>
              <a:t> </a:t>
            </a:r>
            <a:r>
              <a:rPr lang="cs-CZ" sz="2000" dirty="0"/>
              <a:t>– v souvislosti s konkrétní lokalitou – suroviny, infrastruktura apod.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 hlediska změny dynamiky vlivu: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u="sng" dirty="0"/>
              <a:t>S klesajícím významem</a:t>
            </a:r>
            <a:r>
              <a:rPr lang="cs-CZ" sz="2000" dirty="0"/>
              <a:t> – klima, suroviny, dopravní náklady…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u="sng" dirty="0"/>
              <a:t>S nezměněným významem</a:t>
            </a:r>
            <a:r>
              <a:rPr lang="cs-CZ" sz="2000" dirty="0"/>
              <a:t> – voda, infrastruktura, kapitál…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u="sng" dirty="0"/>
              <a:t>S rostoucím významem</a:t>
            </a:r>
            <a:r>
              <a:rPr lang="cs-CZ" sz="2000" dirty="0"/>
              <a:t> – informace, ŽP…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 hlediska věcného charakteru: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u="sng" dirty="0"/>
              <a:t>Přírodní</a:t>
            </a:r>
            <a:r>
              <a:rPr lang="cs-CZ" sz="2000" dirty="0"/>
              <a:t> – klima, voda, reliéf, suroviny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u="sng" dirty="0"/>
              <a:t>Socioekonomické</a:t>
            </a:r>
            <a:r>
              <a:rPr lang="cs-CZ" sz="2000" dirty="0"/>
              <a:t> – cena, poptávka, výrobní náklady, infrastruktura, doprava…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u="sng" dirty="0"/>
              <a:t>Ostatní</a:t>
            </a:r>
            <a:r>
              <a:rPr lang="cs-CZ" sz="2000" dirty="0"/>
              <a:t> – ŽP, politické zájmy…</a:t>
            </a:r>
          </a:p>
        </p:txBody>
      </p:sp>
    </p:spTree>
    <p:extLst>
      <p:ext uri="{BB962C8B-B14F-4D97-AF65-F5344CB8AC3E}">
        <p14:creationId xmlns:p14="http://schemas.microsoft.com/office/powerpoint/2010/main" val="3466867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000" b="1" dirty="0"/>
              <a:t>Přírodní lokalizační faktory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Výskyt komplexu surovin dostupných v daném regionu formuje jeho prostorovou strukturu a má velký vliv na rozvoj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Struktura vytvořená v období rozvoj těžby obvykle získá nový charakter v pozdějších obdobích (nové impulsy rozvoje)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Se zkvalitněním dopravy – pokles významu jako lokalizačního faktoru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Voda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Při lokalizaci analýza z hlediska kvantity a kvality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Řada výrobních oborů spotřebovává velké objemy vody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Největší spotřeba – chemický průmysl, rafinace ropy, energetický průmysl, hutnictví železa a barevných kovů, průmysl papíru a celulózy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Na kvalitu vody náročné – potravinářský průmysl</a:t>
            </a:r>
          </a:p>
        </p:txBody>
      </p:sp>
    </p:spTree>
    <p:extLst>
      <p:ext uri="{BB962C8B-B14F-4D97-AF65-F5344CB8AC3E}">
        <p14:creationId xmlns:p14="http://schemas.microsoft.com/office/powerpoint/2010/main" val="1875269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000" b="1" dirty="0"/>
              <a:t>Přírodní lokalizační faktory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Klima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Faktor lokalizace s klesajícím významem, možnost klimatizace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Vliv na kvalitu produkce – při výrobě fotografických materiálů, zpracování vlny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Kvalita ovzduší důležitá pro farmaceutický a kosmetický průmysl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Suroviny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Význam surovin typický v období počátků rozvoje průmyslu – první manufaktury a továrny vznikaly v oblastech s dostatečným výskytem surovin (dřevo, uhlí, železná ruda, sklářské písky, oblasti chovu ovcí, pěstování lnu, obilovin…)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Výskyt uhlí a železné rudy – formování starých průmyslových oblastí (střední Anglie, Porúří, Horní Slezsko, oblast Velkých jezer, Lotrinsko) i nových průmyslových oblastí (SV Indie, </a:t>
            </a:r>
            <a:r>
              <a:rPr lang="cs-CZ" sz="1800" dirty="0" err="1"/>
              <a:t>Minas</a:t>
            </a:r>
            <a:r>
              <a:rPr lang="cs-CZ" sz="1800" dirty="0"/>
              <a:t> </a:t>
            </a:r>
            <a:r>
              <a:rPr lang="cs-CZ" sz="1800" dirty="0" err="1"/>
              <a:t>Gerais</a:t>
            </a:r>
            <a:r>
              <a:rPr lang="cs-CZ" sz="1800" dirty="0"/>
              <a:t> v Brazílii, </a:t>
            </a:r>
            <a:r>
              <a:rPr lang="cs-CZ" sz="1800" dirty="0" err="1"/>
              <a:t>Transvaal</a:t>
            </a:r>
            <a:r>
              <a:rPr lang="cs-CZ" sz="1800" dirty="0"/>
              <a:t> v JAR, východní Čína apod.)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Geochemické uzly – zóny se zvýšeným procesem mineralizace s zvýšeným výskytem nerostných surovin (severoamerický, středoamerický, jihoamerický, tichooceánský, jihoafrický, středoafrický, </a:t>
            </a:r>
            <a:r>
              <a:rPr lang="cs-CZ" sz="1800" dirty="0" err="1"/>
              <a:t>západostředomořský</a:t>
            </a:r>
            <a:r>
              <a:rPr lang="cs-CZ" sz="1800" dirty="0"/>
              <a:t>…)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Neobnovitelné (minerální, nerostné) x obnovitelné (biomasa)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83860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000" b="1" dirty="0"/>
              <a:t>Přírodní lokalizační faktory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Minerální suroviny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Rudné (zpracovatelné na kovy – železná ruda, rudy barevných a drahých kovů)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Energetické (ropa, zemní plyn, uhlí, uran…)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Chemické (fosfáty, nitráty, ropa, draselné soli…)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Stavební (stavební kámen – žula, pískovec; vápenec, jíly, písky, štěrky…)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Ostatní (sklářské písky…)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Biomasa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Souhrn látek tvořících těla organismů – rostlin i živočichů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Využitelná pro energetické účely – biopalivo</a:t>
            </a:r>
          </a:p>
        </p:txBody>
      </p:sp>
    </p:spTree>
    <p:extLst>
      <p:ext uri="{BB962C8B-B14F-4D97-AF65-F5344CB8AC3E}">
        <p14:creationId xmlns:p14="http://schemas.microsoft.com/office/powerpoint/2010/main" val="1767424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b="1" dirty="0"/>
              <a:t>Socioekonomické lokalizační faktory</a:t>
            </a:r>
            <a:endParaRPr lang="sk-SK" sz="36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Energie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Průmysl má největší spotřebu energie ze všech hospodářských odvětví, některé obory – energeticky náročné (hutnictví železa, barevných kovů, chemický průmysl, výroba skla)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Tendence ve spotřeby energie: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Růst celkové spotřeby energie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Strukturální změny ve využívání energetických zdrojů (dřevo – uhlí – ropa, zemní plyn – jaderná energetika – alternativní zdroje)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Nerovnoměrnost rozmístění zásob a spotřeby (exportní oblast – Perský záliv (ropa), Austrálie (uhlí, uran), Kanada (uran)… x oblasti deficitu – dovozci – Z Evropa, USA, Japonsko)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Intenzifikace využívání energetických zdrojů – snižování energetické náročnosti po ropné krizi, racionálnější využívání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Zavádění alternativních zdrojů energie – vodní, geotermální, větrná, sluneční, přílivová energie, biomasa…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23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3" descr="13.jpg">
            <a:extLst>
              <a:ext uri="{FF2B5EF4-FFF2-40B4-BE49-F238E27FC236}">
                <a16:creationId xmlns:a16="http://schemas.microsoft.com/office/drawing/2014/main" id="{5721B08F-484D-43B1-AA91-7082F8D82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2" y="0"/>
            <a:ext cx="5091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Obrázek 4" descr="Ford_assembly_line_-_1913.jpg">
            <a:extLst>
              <a:ext uri="{FF2B5EF4-FFF2-40B4-BE49-F238E27FC236}">
                <a16:creationId xmlns:a16="http://schemas.microsoft.com/office/drawing/2014/main" id="{9EFF32D2-9C5A-4C0E-AC08-1A2EDB27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606426"/>
            <a:ext cx="29527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6" descr="fordism.jpg">
            <a:extLst>
              <a:ext uri="{FF2B5EF4-FFF2-40B4-BE49-F238E27FC236}">
                <a16:creationId xmlns:a16="http://schemas.microsoft.com/office/drawing/2014/main" id="{FA7F177A-1C46-4FE7-B984-DDA735F4F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148930"/>
            <a:ext cx="29527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b="1" dirty="0"/>
              <a:t>Socioekonomické lokalizační faktory</a:t>
            </a:r>
            <a:endParaRPr lang="sk-SK" sz="36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b="1" dirty="0"/>
              <a:t>Doprava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Jeden z prvních lokalizačních faktorů, význam však klesá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Náklady na dopravu závisí na vzdálenosti, druhu přepravy, množství a druhu přepravovaného materiálu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Stálé (fixní) náklady – čím větší vzdálenost, tím menší náklady na přepravu jednotkového množství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Nestálé (provozní) náklady – závislé na vzdálenosti, diferencované podle jednotlivých druhů dopravy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endParaRPr lang="cs-CZ" altLang="cs-CZ" sz="2000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Lokalizační implikace prostorové diferenciace dopravních nákladů: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A) Průmyslová výroba může být vázaná na </a:t>
            </a:r>
            <a:r>
              <a:rPr lang="cs-CZ" altLang="cs-CZ" sz="2000" u="sng" dirty="0"/>
              <a:t>oblast odbytu </a:t>
            </a:r>
            <a:r>
              <a:rPr lang="cs-CZ" altLang="cs-CZ" sz="2000" dirty="0"/>
              <a:t>– velká hmotnost a objem (např. výroba nápojů) nebo rychle se kazící produkty (pekárny)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B) Na oblast s </a:t>
            </a:r>
            <a:r>
              <a:rPr lang="cs-CZ" altLang="cs-CZ" sz="2000" u="sng" dirty="0"/>
              <a:t>jinou lokalizační výhodou </a:t>
            </a:r>
            <a:r>
              <a:rPr lang="cs-CZ" altLang="cs-CZ" sz="2000" dirty="0"/>
              <a:t>(výskyt surovin) – objem zpracovávaných surovin – hutnictví, cukrovarnictví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C) Lokalizace v přechodné oblasti – významné dopravní uzly, např. přístavy – petrochemie, zpracování ryb</a:t>
            </a:r>
          </a:p>
        </p:txBody>
      </p:sp>
    </p:spTree>
    <p:extLst>
      <p:ext uri="{BB962C8B-B14F-4D97-AF65-F5344CB8AC3E}">
        <p14:creationId xmlns:p14="http://schemas.microsoft.com/office/powerpoint/2010/main" val="789001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b="1" dirty="0"/>
              <a:t>Socioekonomické lokalizační faktory</a:t>
            </a:r>
            <a:endParaRPr lang="sk-SK" sz="36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b="1" dirty="0"/>
              <a:t>Pracovní síla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Kvantita pracovní síly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Kvalita pracovní síly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Náklady na pracovní sílu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Kvalifikovaná x nekvalifikovaná pracovní síla (montáž x </a:t>
            </a:r>
            <a:r>
              <a:rPr lang="cs-CZ" altLang="cs-CZ" sz="2000" dirty="0" err="1"/>
              <a:t>hi</a:t>
            </a:r>
            <a:r>
              <a:rPr lang="cs-CZ" altLang="cs-CZ" sz="2000" dirty="0"/>
              <a:t>-tech)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endParaRPr lang="cs-CZ" altLang="cs-CZ" sz="2000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b="1" dirty="0"/>
              <a:t>Infrastruktura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Soubor technických a stavebních zařízení, která jsou potřebná pro technické zabezpečení výroby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Investice do území, která vytváří podmínky pro jeho rozvoj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u="sng" dirty="0"/>
              <a:t>Technická infrastruktura </a:t>
            </a:r>
            <a:r>
              <a:rPr lang="cs-CZ" altLang="cs-CZ" sz="2000" dirty="0"/>
              <a:t>– dopravní síť a </a:t>
            </a:r>
            <a:r>
              <a:rPr lang="cs-CZ" altLang="cs-CZ" sz="2000"/>
              <a:t>dopravní zařízení </a:t>
            </a:r>
            <a:r>
              <a:rPr lang="cs-CZ" altLang="cs-CZ" sz="2000" dirty="0"/>
              <a:t>(dopravní infrastruktura), energetická síť a zařízení (energetická infrastruktura), informační síť a zařízení (informační infrastruktura) 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u="sng" dirty="0"/>
              <a:t>Sociální infrastruktura </a:t>
            </a:r>
            <a:r>
              <a:rPr lang="cs-CZ" altLang="cs-CZ" sz="2000" dirty="0"/>
              <a:t>– soubor zařízení, které poskytuje služby pracovníkům resp. obyvatelstvu (školy, zdrav. , sport. a kult. zařízení) </a:t>
            </a:r>
          </a:p>
        </p:txBody>
      </p:sp>
    </p:spTree>
    <p:extLst>
      <p:ext uri="{BB962C8B-B14F-4D97-AF65-F5344CB8AC3E}">
        <p14:creationId xmlns:p14="http://schemas.microsoft.com/office/powerpoint/2010/main" val="2530665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b="1" dirty="0"/>
              <a:t>Socioekonomické lokalizační faktory</a:t>
            </a:r>
            <a:endParaRPr lang="sk-SK" sz="36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b="1" dirty="0"/>
              <a:t>Informace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Zesilující tendence faktoru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Návaznost na informační infrastrukturu = technická základna pro difúzi inovací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1) Informace pro strategické řízení podniku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Inputové – vstupují zvenku (průzkum trhu, chování spotřebitelů, informace o konkurenci…)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 err="1"/>
              <a:t>Outputové</a:t>
            </a:r>
            <a:r>
              <a:rPr lang="cs-CZ" altLang="cs-CZ" sz="2000" dirty="0"/>
              <a:t> – směřují ze subjektu ven (reklama, účast na veletrhu…)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2) informace vědecko-technického charakteru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Vynálezy</a:t>
            </a:r>
          </a:p>
          <a:p>
            <a:pPr lvl="2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Inovace – zavádění nových technologií a procesů do výroby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cs-CZ" altLang="cs-CZ" sz="2000" dirty="0"/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b="1" dirty="0"/>
              <a:t>Životní prostředí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Stále větší význam faktoru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2000" dirty="0"/>
              <a:t>Každá větší stavba musí projít procesem EIA (posuzování vlivů na ŽP) – zhodnocení předpokládaných vlivu záměrů na ŽP a formulace opatření ke zmírnění negativních vlivů</a:t>
            </a:r>
          </a:p>
        </p:txBody>
      </p:sp>
    </p:spTree>
    <p:extLst>
      <p:ext uri="{BB962C8B-B14F-4D97-AF65-F5344CB8AC3E}">
        <p14:creationId xmlns:p14="http://schemas.microsoft.com/office/powerpoint/2010/main" val="2829844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000" b="1" dirty="0"/>
              <a:t>Vliv průmyslu na ŽP</a:t>
            </a:r>
            <a:endParaRPr lang="sk-SK" sz="4000" b="1" dirty="0"/>
          </a:p>
        </p:txBody>
      </p:sp>
      <p:pic>
        <p:nvPicPr>
          <p:cNvPr id="4" name="Obrázek 6" descr="hlukova mapa brna.png">
            <a:extLst>
              <a:ext uri="{FF2B5EF4-FFF2-40B4-BE49-F238E27FC236}">
                <a16:creationId xmlns:a16="http://schemas.microsoft.com/office/drawing/2014/main" id="{C22E033E-3476-43BB-9A36-52D1CBE2B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942" y="2361056"/>
            <a:ext cx="4135090" cy="36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2000" dirty="0"/>
              <a:t>Průmysl je jedním z největších znečišťovatelů ŽP</a:t>
            </a:r>
          </a:p>
          <a:p>
            <a:pPr eaLnBrk="1" hangingPunct="1"/>
            <a:r>
              <a:rPr lang="cs-CZ" altLang="cs-CZ" sz="2000" dirty="0"/>
              <a:t>Často spojováno s narušováním klimatického systému, vznikem skleníkových plynů, zvyšování koncentrace toxických látek, hluk, atd. (zejména v nově industrializovaných státech je devastace ŽP vysoká – např. Čína ad.)</a:t>
            </a:r>
          </a:p>
          <a:p>
            <a:pPr eaLnBrk="1" hangingPunct="1"/>
            <a:r>
              <a:rPr lang="cs-CZ" altLang="cs-CZ" sz="2000" dirty="0"/>
              <a:t>V energetice – zvyšující se zájem o ŽP</a:t>
            </a:r>
          </a:p>
          <a:p>
            <a:pPr lvl="1" eaLnBrk="1" hangingPunct="1"/>
            <a:r>
              <a:rPr lang="cs-CZ" altLang="cs-CZ" sz="1800" dirty="0"/>
              <a:t>Prognózy o vyčerpání zdrojů – strukturální změny ve využívání energetických zdrojů + zpomalení růstu spotřeby energií – posilování pozice alternativních zdrojů energie – alternativní paliva, solární, větrné…elektrárny</a:t>
            </a:r>
          </a:p>
        </p:txBody>
      </p:sp>
    </p:spTree>
    <p:extLst>
      <p:ext uri="{BB962C8B-B14F-4D97-AF65-F5344CB8AC3E}">
        <p14:creationId xmlns:p14="http://schemas.microsoft.com/office/powerpoint/2010/main" val="41923874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Digitálne pripojenia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1380068"/>
          </a:xfrm>
        </p:spPr>
        <p:txBody>
          <a:bodyPr rtlCol="0">
            <a:noAutofit/>
          </a:bodyPr>
          <a:lstStyle/>
          <a:p>
            <a:pPr rtl="0"/>
            <a:r>
              <a:rPr lang="cs-CZ" sz="4500" dirty="0">
                <a:solidFill>
                  <a:schemeClr val="bg1"/>
                </a:solidFill>
              </a:rPr>
              <a:t>Charakteristika průmyslových odvětví </a:t>
            </a:r>
            <a:r>
              <a:rPr lang="cs-CZ" dirty="0">
                <a:solidFill>
                  <a:schemeClr val="bg1"/>
                </a:solidFill>
              </a:rPr>
              <a:t>(Těžba surovin + energetika)</a:t>
            </a:r>
            <a:endParaRPr lang="sk-SK" sz="45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952068"/>
            <a:ext cx="10993546" cy="296332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sk-SK" dirty="0">
                <a:solidFill>
                  <a:srgbClr val="7CEBFF"/>
                </a:solidFill>
              </a:rPr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1713088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ezba-prumysl.JPG">
            <a:extLst>
              <a:ext uri="{FF2B5EF4-FFF2-40B4-BE49-F238E27FC236}">
                <a16:creationId xmlns:a16="http://schemas.microsoft.com/office/drawing/2014/main" id="{857B14D4-C751-446A-8C7A-8201FAF0C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325" y="0"/>
            <a:ext cx="9144000" cy="6858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47C404E-EDA3-498F-91AF-C95253450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9275" y="6581775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Pramen: </a:t>
            </a:r>
            <a:r>
              <a:rPr lang="cs-CZ" altLang="cs-CZ" sz="1200" dirty="0" err="1">
                <a:latin typeface="Arial" panose="020B0604020202020204" pitchFamily="34" charset="0"/>
              </a:rPr>
              <a:t>Diercke</a:t>
            </a:r>
            <a:r>
              <a:rPr lang="cs-CZ" altLang="cs-CZ" sz="1200" dirty="0">
                <a:latin typeface="Arial" panose="020B0604020202020204" pitchFamily="34" charset="0"/>
              </a:rPr>
              <a:t> International Atlas</a:t>
            </a:r>
          </a:p>
        </p:txBody>
      </p:sp>
    </p:spTree>
    <p:extLst>
      <p:ext uri="{BB962C8B-B14F-4D97-AF65-F5344CB8AC3E}">
        <p14:creationId xmlns:p14="http://schemas.microsoft.com/office/powerpoint/2010/main" val="3807443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Těžba nerostných surovin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83975"/>
            <a:ext cx="11029615" cy="4930589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Získávání surovin, které se obvykle vyskytují v pevném (uhlí, rudy, stavební materiál), kapalném (ropa) a plynném (zemní plyn) skupenství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Těžba: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podzemní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povrchová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vrty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Těžební průmysl – dobývání surovin, v některých případech prvotní úprava (drcení kameniva, čištění, fyzikálně-chemické procesy – kvůli zvyšování obsahu požadované látky)</a:t>
            </a:r>
          </a:p>
          <a:p>
            <a:pPr marL="320040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Těžba surovin: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Jeden z hl. lokalizačních faktorů vzniku prvních průmyslových oblastí zejména v 19. století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Centra vázána na naleziště černého uhlí nebo železné rudy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Na základě těžby těchto surovin – rozvoj průmyslových odvětví – hnací odvětví průmyslové revoluce (hutnictví aj.)</a:t>
            </a:r>
          </a:p>
          <a:p>
            <a:pPr marL="640080" lvl="1" indent="-27432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Současnost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Nárůst spotřeby a těžby surovin díky rozvoji rozvíjejících se ekonomik (Čína, Indie, Taiwan, Mexiko…) -</a:t>
            </a:r>
            <a:r>
              <a:rPr lang="en-US" altLang="cs-CZ" sz="1800" dirty="0"/>
              <a:t>&gt;</a:t>
            </a:r>
            <a:r>
              <a:rPr lang="cs-CZ" altLang="cs-CZ" sz="1800" dirty="0"/>
              <a:t> růst cen komodit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Změna teritoriálního rozmístění těžby surovin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altLang="cs-CZ" sz="1800" dirty="0"/>
              <a:t>Problém – ekologické aspekty těžby surovin – vliv na vývoj a vzhled krajiny – dominance antropogenních tvarů reliéfu (haldy, lomy…), při chemickém způsobu těžby – ohrožení povrchových i podzemních vod</a:t>
            </a:r>
          </a:p>
        </p:txBody>
      </p:sp>
    </p:spTree>
    <p:extLst>
      <p:ext uri="{BB962C8B-B14F-4D97-AF65-F5344CB8AC3E}">
        <p14:creationId xmlns:p14="http://schemas.microsoft.com/office/powerpoint/2010/main" val="7659781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Těžba energetických surovin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2500" dirty="0"/>
              <a:t>Nerosty, z nichž je možno získávat energie</a:t>
            </a:r>
          </a:p>
          <a:p>
            <a:pPr eaLnBrk="1" hangingPunct="1"/>
            <a:r>
              <a:rPr lang="cs-CZ" altLang="cs-CZ" sz="2500" dirty="0"/>
              <a:t>Dělení: </a:t>
            </a:r>
          </a:p>
          <a:p>
            <a:pPr lvl="1" eaLnBrk="1" hangingPunct="1"/>
            <a:r>
              <a:rPr lang="cs-CZ" altLang="cs-CZ" sz="2500" dirty="0"/>
              <a:t>Fosilní paliva:</a:t>
            </a:r>
          </a:p>
          <a:p>
            <a:pPr lvl="2" eaLnBrk="1" hangingPunct="1"/>
            <a:r>
              <a:rPr lang="cs-CZ" altLang="cs-CZ" sz="2500" dirty="0"/>
              <a:t>Uhelná řada: rašelina, lignit, hnědé uhlí, černé uhlí, antracit</a:t>
            </a:r>
          </a:p>
          <a:p>
            <a:pPr lvl="2" eaLnBrk="1" hangingPunct="1"/>
            <a:r>
              <a:rPr lang="cs-CZ" altLang="cs-CZ" sz="2500" dirty="0"/>
              <a:t>Živičná řada: ropa, roponosné písky, roponosné břidlice, zemní plyn, hydráty metanu, ozokerit, minerální vosky, asfalt</a:t>
            </a:r>
          </a:p>
          <a:p>
            <a:pPr lvl="1" eaLnBrk="1" hangingPunct="1"/>
            <a:r>
              <a:rPr lang="cs-CZ" altLang="cs-CZ" sz="2500" dirty="0"/>
              <a:t>Radioaktivní suroviny:</a:t>
            </a:r>
          </a:p>
          <a:p>
            <a:pPr lvl="2" eaLnBrk="1" hangingPunct="1"/>
            <a:r>
              <a:rPr lang="cs-CZ" altLang="cs-CZ" sz="2500" dirty="0"/>
              <a:t>Uran, thorium, radium</a:t>
            </a:r>
          </a:p>
        </p:txBody>
      </p:sp>
    </p:spTree>
    <p:extLst>
      <p:ext uri="{BB962C8B-B14F-4D97-AF65-F5344CB8AC3E}">
        <p14:creationId xmlns:p14="http://schemas.microsoft.com/office/powerpoint/2010/main" val="3105593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Těžba energetických surovin</a:t>
            </a:r>
            <a:endParaRPr lang="sk-SK" sz="4400" b="1" dirty="0"/>
          </a:p>
        </p:txBody>
      </p:sp>
      <p:pic>
        <p:nvPicPr>
          <p:cNvPr id="6" name="Zástupný symbol pro obsah 4" descr="1300_big.jpg">
            <a:extLst>
              <a:ext uri="{FF2B5EF4-FFF2-40B4-BE49-F238E27FC236}">
                <a16:creationId xmlns:a16="http://schemas.microsoft.com/office/drawing/2014/main" id="{101049E5-4D3B-48D7-A93C-528ADBEB974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50610"/>
            <a:ext cx="2735262" cy="1827213"/>
          </a:xfrm>
        </p:spPr>
      </p:pic>
      <p:pic>
        <p:nvPicPr>
          <p:cNvPr id="7" name="Obrázek 5" descr="ropobridl 01_resize.JPG">
            <a:extLst>
              <a:ext uri="{FF2B5EF4-FFF2-40B4-BE49-F238E27FC236}">
                <a16:creationId xmlns:a16="http://schemas.microsoft.com/office/drawing/2014/main" id="{EF0F6D8C-ACF6-4926-86AD-BD5CE46A2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31801"/>
            <a:ext cx="24955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6">
            <a:extLst>
              <a:ext uri="{FF2B5EF4-FFF2-40B4-BE49-F238E27FC236}">
                <a16:creationId xmlns:a16="http://schemas.microsoft.com/office/drawing/2014/main" id="{824AEF48-76B9-424E-BE52-8111B1E48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4" y="3977949"/>
            <a:ext cx="196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Roponosné písky</a:t>
            </a:r>
          </a:p>
        </p:txBody>
      </p:sp>
      <p:sp>
        <p:nvSpPr>
          <p:cNvPr id="9" name="Obdélník 7">
            <a:extLst>
              <a:ext uri="{FF2B5EF4-FFF2-40B4-BE49-F238E27FC236}">
                <a16:creationId xmlns:a16="http://schemas.microsoft.com/office/drawing/2014/main" id="{E6071362-5160-495F-B8CB-8BF2D6035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90" y="6275948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Roponosná břidlice</a:t>
            </a:r>
          </a:p>
        </p:txBody>
      </p:sp>
      <p:pic>
        <p:nvPicPr>
          <p:cNvPr id="10" name="Obrázek 8" descr="568-methane_hydrate.jpg">
            <a:extLst>
              <a:ext uri="{FF2B5EF4-FFF2-40B4-BE49-F238E27FC236}">
                <a16:creationId xmlns:a16="http://schemas.microsoft.com/office/drawing/2014/main" id="{B36EB626-D896-4A66-915F-5454A0AB2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90" y="2599003"/>
            <a:ext cx="23129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9">
            <a:extLst>
              <a:ext uri="{FF2B5EF4-FFF2-40B4-BE49-F238E27FC236}">
                <a16:creationId xmlns:a16="http://schemas.microsoft.com/office/drawing/2014/main" id="{E0BB2BC6-7F1B-4E73-A235-B89814C6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90" y="5084926"/>
            <a:ext cx="194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Hydráty methanu</a:t>
            </a:r>
          </a:p>
        </p:txBody>
      </p:sp>
      <p:pic>
        <p:nvPicPr>
          <p:cNvPr id="12" name="Obrázek 12" descr="ozokerit 01_resize.JPG">
            <a:extLst>
              <a:ext uri="{FF2B5EF4-FFF2-40B4-BE49-F238E27FC236}">
                <a16:creationId xmlns:a16="http://schemas.microsoft.com/office/drawing/2014/main" id="{DFBAC5C9-D5FD-4632-B462-5B31D404B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17" y="2680159"/>
            <a:ext cx="2520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3">
            <a:extLst>
              <a:ext uri="{FF2B5EF4-FFF2-40B4-BE49-F238E27FC236}">
                <a16:creationId xmlns:a16="http://schemas.microsoft.com/office/drawing/2014/main" id="{0F6B2057-2647-47B6-BA13-DF80FA7D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023" y="4723655"/>
            <a:ext cx="2903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Ozokerit a minerální vosky</a:t>
            </a:r>
          </a:p>
        </p:txBody>
      </p:sp>
      <p:sp>
        <p:nvSpPr>
          <p:cNvPr id="14" name="Obdélník 11">
            <a:extLst>
              <a:ext uri="{FF2B5EF4-FFF2-40B4-BE49-F238E27FC236}">
                <a16:creationId xmlns:a16="http://schemas.microsoft.com/office/drawing/2014/main" id="{31CB4A1C-BCDC-4D55-8B6B-836813F1B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337861"/>
            <a:ext cx="543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latin typeface="Arial" panose="020B0604020202020204" pitchFamily="34" charset="0"/>
                <a:hlinkClick r:id="rId6"/>
              </a:rPr>
              <a:t>http://geologie.vsb.cz/loziska/suroviny/energeticke_suroviny.html</a:t>
            </a:r>
            <a:endParaRPr lang="cs-CZ" altLang="cs-CZ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990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Černé uhlí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700" dirty="0"/>
              <a:t>Nejkvalitnější černé uhlí – v karbonských vrstvách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V Evropě – od britských ostrovů přes S Francii, Belgii, Porúří, Hornoslezská pánev dále na východ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700" dirty="0"/>
              <a:t>Černé uhlí: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 err="1"/>
              <a:t>Antracitické</a:t>
            </a:r>
            <a:r>
              <a:rPr lang="cs-CZ" altLang="cs-CZ" sz="1700" dirty="0"/>
              <a:t> – využití v energetice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Žírné – výroba koksu, chemický průmysl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700" dirty="0"/>
              <a:t>Způsoby těžby: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Povrchová – pokud je vrstva uhlí blízko povrchu, výrazné narušení vzhledu krajiny, po ukončení těžby nutná rekultivace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Podpovrchová – většina těžby ČU, hloubky více než 1500 m – vyšší riziko práce (Čína, JAR…)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700" dirty="0"/>
              <a:t>Prozkoumané zásoby: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USA, Indie, Čína (dohromady 55 % světových zásob)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Evropa – Rusko, Polsko, Ukrajina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700" dirty="0"/>
              <a:t>Těžba měla v historii vždy rostoucí trend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Největší nárůst v průběhu 19. století – hlavní energetický zdroj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dirty="0"/>
              <a:t>2. pol. 20. stol. – rostoucí spotřeba v sílícím průmyslu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07909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</a:t>
            </a:r>
            <a:r>
              <a:rPr lang="cs-CZ" altLang="cs-CZ" sz="4400" b="1" dirty="0" err="1"/>
              <a:t>postfordizmus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>
            <a:normAutofit fontScale="92500"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1900" u="sng" dirty="0"/>
              <a:t>Etapa 3 = </a:t>
            </a:r>
            <a:r>
              <a:rPr lang="cs-CZ" sz="1900" b="1" u="sng" dirty="0" err="1"/>
              <a:t>postfodrdimus</a:t>
            </a:r>
            <a:r>
              <a:rPr lang="cs-CZ" sz="1900" b="1" u="sng" dirty="0"/>
              <a:t>/postmodernismus</a:t>
            </a:r>
            <a:r>
              <a:rPr lang="cs-CZ" sz="1900" b="1" dirty="0"/>
              <a:t>: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Počátek v 70. letech na vrcholu fordismu do současnosti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Nový systém kapitalistické akumulace, který se zformoval jako reakce na krizi fordismu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Období charakteristické: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strukturální transformací hospodářství,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strukturálními změnami v průmyslové výrobě,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prostorovými přesuny,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významem nových technologií, 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organizačními a institucionálními změnami,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změnami v zaměstnanosti,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globalizací ekonomických a sociálních vazeb,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změnami v ekonomickém myšlení, chování a motivací.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041435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000" b="1" dirty="0"/>
              <a:t>Černé uhlí</a:t>
            </a:r>
            <a:endParaRPr lang="sk-SK" sz="4000" b="1" dirty="0"/>
          </a:p>
        </p:txBody>
      </p:sp>
      <p:pic>
        <p:nvPicPr>
          <p:cNvPr id="4" name="Obrázek 4" descr="coal_deposits.jpg">
            <a:extLst>
              <a:ext uri="{FF2B5EF4-FFF2-40B4-BE49-F238E27FC236}">
                <a16:creationId xmlns:a16="http://schemas.microsoft.com/office/drawing/2014/main" id="{E6D6AE47-2C48-4886-B73D-14EEA1736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25" y="2473594"/>
            <a:ext cx="4962525" cy="34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865" y="1885950"/>
            <a:ext cx="5930110" cy="474345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600" dirty="0"/>
              <a:t>V </a:t>
            </a:r>
            <a:r>
              <a:rPr lang="cs-CZ" altLang="cs-CZ" sz="1600" dirty="0" err="1"/>
              <a:t>posl</a:t>
            </a:r>
            <a:r>
              <a:rPr lang="cs-CZ" altLang="cs-CZ" sz="1600" dirty="0"/>
              <a:t>. desetiletích – </a:t>
            </a:r>
            <a:r>
              <a:rPr lang="cs-CZ" altLang="cs-CZ" sz="1600" u="sng" dirty="0"/>
              <a:t>teritoriální restrukturalizace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Státy Z Evropy (Francie, Belgie, V. Británie, Německo, ČR, Polsko …) ustupují od těžby a zavírají doly </a:t>
            </a:r>
            <a:r>
              <a:rPr lang="en-US" altLang="cs-CZ" dirty="0"/>
              <a:t>&lt;</a:t>
            </a:r>
            <a:r>
              <a:rPr lang="cs-CZ" altLang="cs-CZ" dirty="0"/>
              <a:t>- zvyšování ceny práce na </a:t>
            </a:r>
            <a:r>
              <a:rPr lang="cs-CZ" altLang="cs-CZ" dirty="0" err="1"/>
              <a:t>Zevr</a:t>
            </a:r>
            <a:r>
              <a:rPr lang="cs-CZ" altLang="cs-CZ" dirty="0"/>
              <a:t>. trzích a snižování cen dovozců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Rusko, Kazachstán, USA, Kanada – po poklesu v 90. letech mírný nárůst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Největší nárůst – Čína, Indie, Austrálie, Indonésie, JAR, Kolumbie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600" dirty="0"/>
              <a:t>Hl. oblasti těžby: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SV Číny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SV Indie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Pánev Newcastle v Austrálie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Apalačské pohoří a SV USA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JAR – </a:t>
            </a:r>
            <a:r>
              <a:rPr lang="cs-CZ" altLang="cs-CZ" dirty="0" err="1"/>
              <a:t>Transvaal</a:t>
            </a:r>
            <a:r>
              <a:rPr lang="cs-CZ" altLang="cs-CZ" dirty="0"/>
              <a:t> (Johannesburg)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Německo – Porúří a Sársko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Hornoslezská pánev v Polsku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Kuzbas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Rusko – Pečorská, Lenská,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cs-CZ" altLang="cs-CZ" dirty="0"/>
              <a:t>	 Tajmyrská a Tunguzská pánev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Ukrajina – Donbas </a:t>
            </a:r>
          </a:p>
        </p:txBody>
      </p:sp>
    </p:spTree>
    <p:extLst>
      <p:ext uri="{BB962C8B-B14F-4D97-AF65-F5344CB8AC3E}">
        <p14:creationId xmlns:p14="http://schemas.microsoft.com/office/powerpoint/2010/main" val="293517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/>
              <a:t>Černé Uhlí v ČR</a:t>
            </a:r>
            <a:endParaRPr lang="sk-SK" sz="4400" b="1" dirty="0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E1A4E143-287E-4B79-B240-770137731A7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0825" y="1557338"/>
            <a:ext cx="8642350" cy="3105944"/>
          </a:xfrm>
        </p:spPr>
        <p:txBody>
          <a:bodyPr/>
          <a:lstStyle/>
          <a:p>
            <a:pPr eaLnBrk="1" hangingPunct="1">
              <a:spcAft>
                <a:spcPts val="0"/>
              </a:spcAft>
            </a:pPr>
            <a:r>
              <a:rPr lang="cs-CZ" altLang="cs-CZ" sz="1800" dirty="0"/>
              <a:t>Významný evropský producent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1800" dirty="0"/>
              <a:t>Avšak jako ve vyspělých státech Z Evropy i v ČR pokles těžby z max. hodnot v 80. letech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1800" dirty="0"/>
              <a:t>Oblast těžby soustředěna do Ostravsko-karvinského revíru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cs-CZ" sz="1400" dirty="0"/>
          </a:p>
          <a:p>
            <a:pPr lvl="1" eaLnBrk="1" hangingPunct="1"/>
            <a:endParaRPr lang="cs-CZ" altLang="cs-CZ" sz="1400" dirty="0"/>
          </a:p>
          <a:p>
            <a:pPr lvl="1" eaLnBrk="1" hangingPunct="1"/>
            <a:endParaRPr lang="cs-CZ" altLang="cs-CZ" sz="1400" dirty="0"/>
          </a:p>
          <a:p>
            <a:pPr lvl="1" eaLnBrk="1" hangingPunct="1"/>
            <a:endParaRPr lang="cs-CZ" altLang="cs-CZ" dirty="0"/>
          </a:p>
        </p:txBody>
      </p:sp>
      <p:pic>
        <p:nvPicPr>
          <p:cNvPr id="17" name="Obrázek 2" descr="tezba_uhli_graf.jpg">
            <a:extLst>
              <a:ext uri="{FF2B5EF4-FFF2-40B4-BE49-F238E27FC236}">
                <a16:creationId xmlns:a16="http://schemas.microsoft.com/office/drawing/2014/main" id="{FDFBE3F3-8BF7-4C65-889B-8E45440D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7" y="2501106"/>
            <a:ext cx="42068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Tabulka 5">
            <a:extLst>
              <a:ext uri="{FF2B5EF4-FFF2-40B4-BE49-F238E27FC236}">
                <a16:creationId xmlns:a16="http://schemas.microsoft.com/office/drawing/2014/main" id="{605891A4-7B7B-429D-B72C-4D230495B853}"/>
              </a:ext>
            </a:extLst>
          </p:cNvPr>
          <p:cNvGraphicFramePr>
            <a:graphicFrameLocks noGrp="1"/>
          </p:cNvGraphicFramePr>
          <p:nvPr/>
        </p:nvGraphicFramePr>
        <p:xfrm>
          <a:off x="354499" y="5671344"/>
          <a:ext cx="4927600" cy="1020762"/>
        </p:xfrm>
        <a:graphic>
          <a:graphicData uri="http://schemas.openxmlformats.org/drawingml/2006/table">
            <a:tbl>
              <a:tblPr/>
              <a:tblGrid>
                <a:gridCol w="246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254">
                <a:tc>
                  <a:txBody>
                    <a:bodyPr/>
                    <a:lstStyle/>
                    <a:p>
                      <a:pPr algn="l"/>
                      <a:r>
                        <a:rPr lang="cs-CZ" sz="1500" dirty="0"/>
                        <a:t>1. Hornoslezská pánev</a:t>
                      </a:r>
                    </a:p>
                  </a:txBody>
                  <a:tcPr marL="91463" marR="91463" marT="55808" marB="558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/>
                        <a:t>4 Středočeské pánve</a:t>
                      </a:r>
                    </a:p>
                  </a:txBody>
                  <a:tcPr marL="91463" marR="91463" marT="55808" marB="558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254">
                <a:tc>
                  <a:txBody>
                    <a:bodyPr/>
                    <a:lstStyle/>
                    <a:p>
                      <a:pPr algn="l"/>
                      <a:r>
                        <a:rPr lang="cs-CZ" sz="1500"/>
                        <a:t>2. Vnitrosudetská pánev</a:t>
                      </a:r>
                    </a:p>
                  </a:txBody>
                  <a:tcPr marL="91463" marR="91463" marT="55808" marB="558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dirty="0"/>
                        <a:t>5 Mělnická pánev</a:t>
                      </a:r>
                    </a:p>
                  </a:txBody>
                  <a:tcPr marL="91463" marR="91463" marT="55808" marB="558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54">
                <a:tc>
                  <a:txBody>
                    <a:bodyPr/>
                    <a:lstStyle/>
                    <a:p>
                      <a:pPr algn="l"/>
                      <a:r>
                        <a:rPr lang="cs-CZ" sz="1500"/>
                        <a:t>3. Podkrkonošská pánev</a:t>
                      </a:r>
                    </a:p>
                  </a:txBody>
                  <a:tcPr marL="91463" marR="91463" marT="55808" marB="558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500" dirty="0"/>
                        <a:t>6 Plzeňská a Radnická pánev</a:t>
                      </a:r>
                    </a:p>
                  </a:txBody>
                  <a:tcPr marL="91463" marR="91463" marT="55808" marB="558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Obrázek 7" descr="img11.gif">
            <a:extLst>
              <a:ext uri="{FF2B5EF4-FFF2-40B4-BE49-F238E27FC236}">
                <a16:creationId xmlns:a16="http://schemas.microsoft.com/office/drawing/2014/main" id="{0C218F92-9503-4BF0-A996-76B16BBE9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2" y="3164682"/>
            <a:ext cx="413861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délník 8">
            <a:extLst>
              <a:ext uri="{FF2B5EF4-FFF2-40B4-BE49-F238E27FC236}">
                <a16:creationId xmlns:a16="http://schemas.microsoft.com/office/drawing/2014/main" id="{285CA56B-FD52-46A4-A63D-53DAE4F8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986" y="6550025"/>
            <a:ext cx="8928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  <a:hlinkClick r:id="rId4"/>
              </a:rPr>
              <a:t>http://www.geofond.cz/dokumenty/nersur_rocenky/rocenkanerudy99/html/c_uhli.html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8114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Hnědé uhlí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Energetická surovina, těžba objemově menší než ČU, povrchové doly</a:t>
            </a:r>
          </a:p>
          <a:p>
            <a:pPr eaLnBrk="1" hangingPunct="1"/>
            <a:r>
              <a:rPr lang="cs-CZ" altLang="cs-CZ" sz="2400" dirty="0"/>
              <a:t>Max. světové těžby v r. 1989, v 90. l. – snížení</a:t>
            </a:r>
          </a:p>
          <a:p>
            <a:pPr eaLnBrk="1" hangingPunct="1"/>
            <a:r>
              <a:rPr lang="cs-CZ" altLang="cs-CZ" sz="2400" dirty="0"/>
              <a:t>Největší producent – Německo, další: USA, Rusko, Austrálie, ČR (v první 10)</a:t>
            </a:r>
          </a:p>
          <a:p>
            <a:pPr eaLnBrk="1" hangingPunct="1"/>
            <a:r>
              <a:rPr lang="cs-CZ" altLang="cs-CZ" sz="2400" dirty="0"/>
              <a:t>Těžba důležitá ve státech, kde je jedinou surovinou – balkánské země – Řecko, Srbsko, Bulharsko, Makedonie, Bosna a Hercegovina</a:t>
            </a: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06638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Hnědé uhlí v ČR</a:t>
            </a:r>
            <a:endParaRPr lang="sk-SK" sz="4400" b="1" dirty="0"/>
          </a:p>
        </p:txBody>
      </p:sp>
      <p:pic>
        <p:nvPicPr>
          <p:cNvPr id="9" name="Zástupný symbol pro obsah 3" descr="img12.gif">
            <a:extLst>
              <a:ext uri="{FF2B5EF4-FFF2-40B4-BE49-F238E27FC236}">
                <a16:creationId xmlns:a16="http://schemas.microsoft.com/office/drawing/2014/main" id="{FB9D529D-3A7E-48A6-B9F3-972E37AE39A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874" y="1879600"/>
            <a:ext cx="5438775" cy="3371850"/>
          </a:xfrm>
        </p:spPr>
      </p:pic>
      <p:graphicFrame>
        <p:nvGraphicFramePr>
          <p:cNvPr id="10" name="Tabulka 4">
            <a:extLst>
              <a:ext uri="{FF2B5EF4-FFF2-40B4-BE49-F238E27FC236}">
                <a16:creationId xmlns:a16="http://schemas.microsoft.com/office/drawing/2014/main" id="{26580DA1-EAE8-4862-AFC4-4ADACC9D8A60}"/>
              </a:ext>
            </a:extLst>
          </p:cNvPr>
          <p:cNvGraphicFramePr>
            <a:graphicFrameLocks noGrp="1"/>
          </p:cNvGraphicFramePr>
          <p:nvPr/>
        </p:nvGraphicFramePr>
        <p:xfrm>
          <a:off x="736974" y="5337175"/>
          <a:ext cx="6096000" cy="701676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838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1 Chebská pánev</a:t>
                      </a:r>
                    </a:p>
                  </a:txBody>
                  <a:tcPr marL="38100" marR="38100" marT="38135" marB="381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/>
                        <a:t>3 Severočeská pánev</a:t>
                      </a:r>
                    </a:p>
                  </a:txBody>
                  <a:tcPr marL="38100" marR="38100" marT="38135" marB="381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38">
                <a:tc>
                  <a:txBody>
                    <a:bodyPr/>
                    <a:lstStyle/>
                    <a:p>
                      <a:pPr algn="l"/>
                      <a:r>
                        <a:rPr lang="cs-CZ" sz="1800"/>
                        <a:t>2 Sokolovská pánev         </a:t>
                      </a:r>
                    </a:p>
                  </a:txBody>
                  <a:tcPr marL="38100" marR="38100" marT="38135" marB="381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4 Žitavská pánev</a:t>
                      </a:r>
                    </a:p>
                  </a:txBody>
                  <a:tcPr marL="38100" marR="38100" marT="38135" marB="381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délník 6">
            <a:extLst>
              <a:ext uri="{FF2B5EF4-FFF2-40B4-BE49-F238E27FC236}">
                <a16:creationId xmlns:a16="http://schemas.microsoft.com/office/drawing/2014/main" id="{45EE23F0-2652-4BA7-A6D8-FFFFBCDE8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74" y="6488112"/>
            <a:ext cx="8891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  <a:hlinkClick r:id="rId3"/>
              </a:rPr>
              <a:t>http://www.geofond.cz/dokumenty/nersur_rocenky/rocenkanerudy99/html/h_uhli.html</a:t>
            </a:r>
            <a:endParaRPr lang="cs-CZ" altLang="cs-CZ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37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Ropa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64659"/>
            <a:ext cx="11029615" cy="4912659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Výskyt v pórovitých horninách mezi nepropustnými vrstvami, cca 85 % z písčitých a 15 % z vápencových vrstev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Těžba pomocí vrtů – obtížná – </a:t>
            </a:r>
            <a:r>
              <a:rPr lang="cs-CZ" altLang="cs-CZ" dirty="0" err="1"/>
              <a:t>prům</a:t>
            </a:r>
            <a:r>
              <a:rPr lang="cs-CZ" altLang="cs-CZ" dirty="0"/>
              <a:t>. výtěžnost cca 35 % (zbytek nevytěžen), začátek v 2. pol. 19. stol. – Rusko a USA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Po r. 1900 nárůst těžby – vyšší využití motorů (auta, letadla) během 1. sv. v., 2. sv. v.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V současnosti hl. energetický zdroj a široké využití v chemickém průmyslu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Vliv těžby na mezinárodní vztahy – rozvojové země bohaté na ropu začaly vyvíjet politický tlak skrze </a:t>
            </a:r>
            <a:r>
              <a:rPr lang="cs-CZ" altLang="cs-CZ" b="1" dirty="0"/>
              <a:t>OPEC </a:t>
            </a:r>
            <a:r>
              <a:rPr lang="cs-CZ" altLang="cs-CZ" dirty="0"/>
              <a:t>(*1960, Bagdád)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V současné době 13 států – Alžírsko, Angola, Indonésie, Irák, Írán, Kuvajt, Libye, Nigerie, Katar, Saudská Arábie, SAE, Venezuela, Gabon – sídlo ve Vídni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Kartel určující objem a cenu exportované ropy pomocí těžebních kvót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V 70. letech – kontrola ropného průmyslu státy Středního východu, snaha o zajištění většího vlivu rozvojových zemí na světových záležitostech – problémy pro země dovážející ropu – nedostatek paliva na světových trzích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Od 80. let – rozvinuté země hledají nová naleziště, zavádění úsporných opatření, snižování spotřeby ropy („3. průmyslová revoluce“) =</a:t>
            </a:r>
            <a:r>
              <a:rPr lang="en-US" altLang="cs-CZ" sz="1800" dirty="0"/>
              <a:t>&gt; op</a:t>
            </a:r>
            <a:r>
              <a:rPr lang="cs-CZ" altLang="cs-CZ" sz="1800" dirty="0"/>
              <a:t>ě</a:t>
            </a:r>
            <a:r>
              <a:rPr lang="en-US" altLang="cs-CZ" sz="1800" dirty="0" err="1"/>
              <a:t>tovn</a:t>
            </a:r>
            <a:r>
              <a:rPr lang="cs-CZ" altLang="cs-CZ" sz="1800" dirty="0"/>
              <a:t>ý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pokles</a:t>
            </a:r>
            <a:r>
              <a:rPr lang="en-US" altLang="cs-CZ" sz="1800" dirty="0"/>
              <a:t> </a:t>
            </a:r>
            <a:r>
              <a:rPr lang="en-US" altLang="cs-CZ" sz="1800" dirty="0" err="1"/>
              <a:t>cen</a:t>
            </a:r>
            <a:r>
              <a:rPr lang="en-US" altLang="cs-CZ" sz="1800" dirty="0"/>
              <a:t> </a:t>
            </a:r>
            <a:r>
              <a:rPr lang="en-US" altLang="cs-CZ" sz="1800" dirty="0" err="1"/>
              <a:t>rop</a:t>
            </a:r>
            <a:r>
              <a:rPr lang="cs-CZ" altLang="cs-CZ" sz="1800" dirty="0"/>
              <a:t>y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kter</a:t>
            </a:r>
            <a:r>
              <a:rPr lang="cs-CZ" altLang="cs-CZ" sz="1800" dirty="0"/>
              <a:t>ý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nastal</a:t>
            </a:r>
            <a:r>
              <a:rPr lang="en-US" altLang="cs-CZ" sz="1800" dirty="0"/>
              <a:t> </a:t>
            </a:r>
            <a:r>
              <a:rPr lang="cs-CZ" altLang="cs-CZ" sz="1800" dirty="0"/>
              <a:t>z</a:t>
            </a:r>
            <a:r>
              <a:rPr lang="en-US" altLang="cs-CZ" sz="1800" dirty="0" err="1"/>
              <a:t>novu</a:t>
            </a:r>
            <a:r>
              <a:rPr lang="en-US" altLang="cs-CZ" sz="1800" dirty="0"/>
              <a:t> v 90. </a:t>
            </a:r>
            <a:r>
              <a:rPr lang="en-US" altLang="cs-CZ" sz="1800" dirty="0" err="1"/>
              <a:t>letech</a:t>
            </a:r>
            <a:endParaRPr lang="cs-CZ" altLang="cs-CZ" sz="1800" dirty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solidFill>
                  <a:srgbClr val="FF0000"/>
                </a:solidFill>
                <a:hlinkClick r:id="rId2"/>
              </a:rPr>
              <a:t>https://www.stream.cz/slavnedny/10007757-den-kdy-zacal-prvni-ropny-sok-16-rijen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8323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Ropa</a:t>
            </a:r>
            <a:endParaRPr lang="sk-SK" sz="4400" b="1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4B39BD6C-9A82-4CFD-A73E-EA7C3BC4FCF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81192" y="1809750"/>
            <a:ext cx="5362407" cy="4967287"/>
          </a:xfrm>
        </p:spPr>
        <p:txBody>
          <a:bodyPr>
            <a:normAutofit fontScale="92500" lnSpcReduction="10000"/>
          </a:bodyPr>
          <a:lstStyle/>
          <a:p>
            <a:pPr marL="180975" indent="-180975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Těžba:</a:t>
            </a:r>
          </a:p>
          <a:p>
            <a:pPr marL="581025" lvl="1" indent="-18097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2000" dirty="0"/>
              <a:t>Perský záliv (Saudská Arábie, Írán, Irák, Kuvajt, SAE)</a:t>
            </a:r>
          </a:p>
          <a:p>
            <a:pPr marL="581025" lvl="1" indent="-18097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2000" dirty="0"/>
              <a:t>Rusko</a:t>
            </a:r>
          </a:p>
          <a:p>
            <a:pPr marL="581025" lvl="1" indent="-18097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2000" dirty="0"/>
              <a:t>Venezuela</a:t>
            </a:r>
          </a:p>
          <a:p>
            <a:pPr marL="180975" indent="-180975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Cca ½ vytěžené ropy je předmětem mezinárodního obchodu</a:t>
            </a:r>
          </a:p>
          <a:p>
            <a:pPr marL="180975" indent="-180975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Přeprava z místa těžby sítí ropovodů nebo tankery</a:t>
            </a:r>
          </a:p>
          <a:p>
            <a:pPr marL="180975" indent="-180975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Oblasti importu:</a:t>
            </a:r>
          </a:p>
          <a:p>
            <a:pPr marL="581025" lvl="1" indent="-18097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2000" dirty="0"/>
              <a:t>Evropa (bez Noska, VB a Ruska)</a:t>
            </a:r>
          </a:p>
          <a:p>
            <a:pPr marL="581025" lvl="1" indent="-18097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2000" dirty="0"/>
              <a:t>USA</a:t>
            </a:r>
          </a:p>
          <a:p>
            <a:pPr marL="581025" lvl="1" indent="-18097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2000" dirty="0"/>
              <a:t>Japonsko</a:t>
            </a:r>
          </a:p>
          <a:p>
            <a:pPr marL="581025" lvl="1" indent="-180975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2000" dirty="0"/>
              <a:t>Čína</a:t>
            </a:r>
          </a:p>
          <a:p>
            <a:pPr marL="180975" indent="-180975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Prvotní zpracování v rafinériích (největší v USA, Číně, Rusku, Japonsku, Indii a J Koreji)</a:t>
            </a:r>
            <a:endParaRPr lang="cs-CZ" altLang="cs-CZ" sz="2400" dirty="0"/>
          </a:p>
        </p:txBody>
      </p:sp>
      <p:pic>
        <p:nvPicPr>
          <p:cNvPr id="7" name="Zástupný symbol pro obsah 3" descr="ropa-12.jpg">
            <a:extLst>
              <a:ext uri="{FF2B5EF4-FFF2-40B4-BE49-F238E27FC236}">
                <a16:creationId xmlns:a16="http://schemas.microsoft.com/office/drawing/2014/main" id="{7D451D13-019C-4204-BB22-D49542922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9709"/>
            <a:ext cx="51784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doprava-ropy-01.jpg">
            <a:extLst>
              <a:ext uri="{FF2B5EF4-FFF2-40B4-BE49-F238E27FC236}">
                <a16:creationId xmlns:a16="http://schemas.microsoft.com/office/drawing/2014/main" id="{DCAB0654-453D-475C-BE4D-9FE6F6CF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2" y="5025544"/>
            <a:ext cx="3175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2011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Ropa</a:t>
            </a:r>
            <a:endParaRPr lang="sk-SK" sz="4400" b="1" dirty="0"/>
          </a:p>
        </p:txBody>
      </p:sp>
      <p:pic>
        <p:nvPicPr>
          <p:cNvPr id="9" name="Obrázek 4" descr="doprava-ropy-02-full.jpg">
            <a:extLst>
              <a:ext uri="{FF2B5EF4-FFF2-40B4-BE49-F238E27FC236}">
                <a16:creationId xmlns:a16="http://schemas.microsoft.com/office/drawing/2014/main" id="{9B3C40FE-B3C1-4D43-9838-9E52E8FBC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620837"/>
            <a:ext cx="8785225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917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Zemní plyn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64659"/>
            <a:ext cx="11029615" cy="4912659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Směs plynů nahromaděná v zemské kůře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Z velké části vázán na ložiska černého uhlí nebo ropy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Využití v energetice na poč. 20. stol., dlouho vypouštěn jako odpadní plyn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Větší rozvoj plynárenské energetiky až v 2. pol. 20. stol.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Využití původně vázáno na místa těžby, později síť dálkových plynovodů a přeprava tankery v kapalném stavu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Oblasti těžby: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Oblast Kaspického moře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Západosibiřská nížina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Perský záliv (Írán, Katar, méně Saudská Arábie, SAE)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USA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Venezuela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900" dirty="0"/>
              <a:t>Alžírsko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900" dirty="0"/>
              <a:t>Nejhustší síť plynovodů v USA, Rusku a Blízkém východě</a:t>
            </a:r>
          </a:p>
        </p:txBody>
      </p:sp>
    </p:spTree>
    <p:extLst>
      <p:ext uri="{BB962C8B-B14F-4D97-AF65-F5344CB8AC3E}">
        <p14:creationId xmlns:p14="http://schemas.microsoft.com/office/powerpoint/2010/main" val="22897488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000" b="1" dirty="0"/>
              <a:t>Těžba ropy a zemního plynu v ČR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64661"/>
            <a:ext cx="11029615" cy="186465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Aft>
                <a:spcPts val="0"/>
              </a:spcAft>
            </a:pPr>
            <a:r>
              <a:rPr lang="cs-CZ" altLang="cs-CZ" sz="1900" dirty="0"/>
              <a:t>Podíl tuzemských zdrojů na celkové spotřebě malý: ropa – 4 %, zemní plyn – 2,0 %</a:t>
            </a:r>
          </a:p>
          <a:p>
            <a:pPr eaLnBrk="1" hangingPunct="1">
              <a:lnSpc>
                <a:spcPct val="80000"/>
              </a:lnSpc>
              <a:spcAft>
                <a:spcPts val="0"/>
              </a:spcAft>
            </a:pPr>
            <a:r>
              <a:rPr lang="cs-CZ" altLang="cs-CZ" sz="1900" dirty="0"/>
              <a:t>Celkem je v ČR 70 dobývacích prostor, z toho je 38 v těžbě</a:t>
            </a:r>
          </a:p>
          <a:p>
            <a:pPr eaLnBrk="1" hangingPunct="1">
              <a:lnSpc>
                <a:spcPct val="80000"/>
              </a:lnSpc>
              <a:spcAft>
                <a:spcPts val="0"/>
              </a:spcAft>
            </a:pPr>
            <a:r>
              <a:rPr lang="cs-CZ" altLang="cs-CZ" sz="1900" b="1" dirty="0"/>
              <a:t>MND </a:t>
            </a:r>
            <a:r>
              <a:rPr lang="cs-CZ" altLang="cs-CZ" sz="1900" dirty="0"/>
              <a:t>(dříve Moravské naftové doly, a.s. ) – Hodonín </a:t>
            </a:r>
          </a:p>
          <a:p>
            <a:pPr eaLnBrk="1" hangingPunct="1">
              <a:lnSpc>
                <a:spcPct val="80000"/>
              </a:lnSpc>
              <a:spcAft>
                <a:spcPts val="0"/>
              </a:spcAft>
            </a:pPr>
            <a:r>
              <a:rPr lang="cs-CZ" altLang="cs-CZ" sz="1900" dirty="0"/>
              <a:t>Hlavním centrem těžby je oblast Břeclav – Hodonín, posun také na Vyškovsko a Kroměřížsko (Ždánický les)</a:t>
            </a:r>
          </a:p>
          <a:p>
            <a:pPr eaLnBrk="1" hangingPunct="1">
              <a:lnSpc>
                <a:spcPct val="80000"/>
              </a:lnSpc>
              <a:spcAft>
                <a:spcPts val="0"/>
              </a:spcAft>
            </a:pPr>
            <a:r>
              <a:rPr lang="cs-CZ" altLang="cs-CZ" sz="1900" dirty="0"/>
              <a:t>Na většině ložisek se společně s ropou vyskytuje i zemní plyn</a:t>
            </a:r>
          </a:p>
          <a:p>
            <a:pPr eaLnBrk="1" hangingPunct="1">
              <a:lnSpc>
                <a:spcPct val="80000"/>
              </a:lnSpc>
              <a:spcAft>
                <a:spcPts val="0"/>
              </a:spcAft>
            </a:pPr>
            <a:r>
              <a:rPr lang="cs-CZ" altLang="cs-CZ" sz="1900" dirty="0"/>
              <a:t>Průzkum pokračuje, ale není reálné do budoucna očekávat výraznější posílení domácích zdrojů v bilanci tekutých paliv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4B33296-A8A8-429A-817B-9FD3E021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29980" r="6061" b="7561"/>
          <a:stretch>
            <a:fillRect/>
          </a:stretch>
        </p:blipFill>
        <p:spPr bwMode="auto">
          <a:xfrm>
            <a:off x="1437154" y="3833813"/>
            <a:ext cx="51403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vyskyt_ropy_soucasnost_6.jpg">
            <a:extLst>
              <a:ext uri="{FF2B5EF4-FFF2-40B4-BE49-F238E27FC236}">
                <a16:creationId xmlns:a16="http://schemas.microsoft.com/office/drawing/2014/main" id="{4FD29312-7939-418C-AFF2-65D73D120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858" y="3619500"/>
            <a:ext cx="29511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382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Uran</a:t>
            </a:r>
            <a:endParaRPr lang="sk-SK" sz="4400" b="1" dirty="0"/>
          </a:p>
        </p:txBody>
      </p:sp>
      <p:pic>
        <p:nvPicPr>
          <p:cNvPr id="4" name="Obrázek 34" descr="uranova_mapa.jpg">
            <a:extLst>
              <a:ext uri="{FF2B5EF4-FFF2-40B4-BE49-F238E27FC236}">
                <a16:creationId xmlns:a16="http://schemas.microsoft.com/office/drawing/2014/main" id="{9049F05E-576E-425C-8BF2-3A1B5C878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381" y="2361056"/>
            <a:ext cx="4590212" cy="36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90. léta 20. stol. – recese těžby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V posledních letech – opět oživení – strategický materiál (proto některé státy nezveřejňují údaje o těžbě)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Těžba: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Kanada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Austrálie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Kazachstán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Niger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Rusko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Namibie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Uzbekistán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/>
              <a:t>USA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Co po situaci ve Fukušimě???</a:t>
            </a:r>
          </a:p>
        </p:txBody>
      </p:sp>
    </p:spTree>
    <p:extLst>
      <p:ext uri="{BB962C8B-B14F-4D97-AF65-F5344CB8AC3E}">
        <p14:creationId xmlns:p14="http://schemas.microsoft.com/office/powerpoint/2010/main" val="368492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 descr="84598-top_foto2-psbud.jpg">
            <a:extLst>
              <a:ext uri="{FF2B5EF4-FFF2-40B4-BE49-F238E27FC236}">
                <a16:creationId xmlns:a16="http://schemas.microsoft.com/office/drawing/2014/main" id="{CCD8297A-2F78-4005-A345-21B084F3E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91" y="4243294"/>
            <a:ext cx="40322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ázek 5" descr="tovarna100319.jpg">
            <a:extLst>
              <a:ext uri="{FF2B5EF4-FFF2-40B4-BE49-F238E27FC236}">
                <a16:creationId xmlns:a16="http://schemas.microsoft.com/office/drawing/2014/main" id="{82EE9853-5785-40E9-AEB0-F9A41F7F6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01" y="876300"/>
            <a:ext cx="420687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6" descr="tovarna-automobily.jpg">
            <a:extLst>
              <a:ext uri="{FF2B5EF4-FFF2-40B4-BE49-F238E27FC236}">
                <a16:creationId xmlns:a16="http://schemas.microsoft.com/office/drawing/2014/main" id="{8036323C-EBAE-4BF4-9CF7-3F7C9F41D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6" y="693738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1">
            <a:extLst>
              <a:ext uri="{FF2B5EF4-FFF2-40B4-BE49-F238E27FC236}">
                <a16:creationId xmlns:a16="http://schemas.microsoft.com/office/drawing/2014/main" id="{448FE50E-8753-488A-8560-2F2E028F443A}"/>
              </a:ext>
            </a:extLst>
          </p:cNvPr>
          <p:cNvGraphicFramePr>
            <a:graphicFrameLocks noGrp="1"/>
          </p:cNvGraphicFramePr>
          <p:nvPr/>
        </p:nvGraphicFramePr>
        <p:xfrm>
          <a:off x="3478911" y="421374"/>
          <a:ext cx="8713089" cy="6198501"/>
        </p:xfrm>
        <a:graphic>
          <a:graphicData uri="http://schemas.openxmlformats.org/drawingml/2006/table">
            <a:tbl>
              <a:tblPr/>
              <a:tblGrid>
                <a:gridCol w="792099">
                  <a:extLst>
                    <a:ext uri="{9D8B030D-6E8A-4147-A177-3AD203B41FA5}">
                      <a16:colId xmlns:a16="http://schemas.microsoft.com/office/drawing/2014/main" val="2000531926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3813997633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950256684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3148561088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792386018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807134873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2979741594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2451175701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3916605096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3947706626"/>
                    </a:ext>
                  </a:extLst>
                </a:gridCol>
                <a:gridCol w="792099">
                  <a:extLst>
                    <a:ext uri="{9D8B030D-6E8A-4147-A177-3AD203B41FA5}">
                      <a16:colId xmlns:a16="http://schemas.microsoft.com/office/drawing/2014/main" val="3241344433"/>
                    </a:ext>
                  </a:extLst>
                </a:gridCol>
              </a:tblGrid>
              <a:tr h="267999"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Country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2019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629548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Kazakhstan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17,803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19,451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21,317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22,451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23,127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23,607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24,586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23,321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21,705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22,808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754306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Canada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9783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9145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8999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9331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9134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13,325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14,039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13,116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7001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6938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637762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Australia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5900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5983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6991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6350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5001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5654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6315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5882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6517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6613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643668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Namibia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4496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3258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4495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4323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3255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2993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3654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4224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5525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5476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133805"/>
                  </a:ext>
                </a:extLst>
              </a:tr>
              <a:tr h="4165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Uzbekistan (est.)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2400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2500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2400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2400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2400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2385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2404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2404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2404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3500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109389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Niger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4198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4351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4667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4518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4057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4116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3479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3449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2911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2983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44562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Russia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3562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2993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2872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3135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2990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3055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3004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2917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2904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2911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18954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China (est.)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827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885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1500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1500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1500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1616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1616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1885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1885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1885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13470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Ukraine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850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890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960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922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926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1200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1005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550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1180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801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883175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USA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1660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1537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1596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1792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1919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1256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1125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940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582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238039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India (est.)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400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385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421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423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308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71725"/>
                  </a:ext>
                </a:extLst>
              </a:tr>
              <a:tr h="4165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South Africa (est.)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583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582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465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531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573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393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490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308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346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346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412191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Iran (est.)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71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71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496764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Pakistan (est.)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67851"/>
                  </a:ext>
                </a:extLst>
              </a:tr>
              <a:tr h="4165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Czech Republic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254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229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228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215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193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155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138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451238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Romania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77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77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90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77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77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77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02226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Brazil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148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265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326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192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44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740952"/>
                  </a:ext>
                </a:extLst>
              </a:tr>
              <a:tr h="217001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France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041246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Germany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8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50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27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33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625524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Malawi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670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846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1101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1132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369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0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44741"/>
                  </a:ext>
                </a:extLst>
              </a:tr>
              <a:tr h="267999">
                <a:tc>
                  <a:txBody>
                    <a:bodyPr/>
                    <a:lstStyle/>
                    <a:p>
                      <a:pPr algn="l"/>
                      <a:r>
                        <a:rPr lang="cs-CZ" sz="1200" b="0">
                          <a:solidFill>
                            <a:srgbClr val="FFFFFF"/>
                          </a:solidFill>
                          <a:effectLst/>
                        </a:rPr>
                        <a:t>Total world</a:t>
                      </a: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D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53,671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53,493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58,493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59,331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56,041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60,304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62,379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59,462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</a:rPr>
                        <a:t>53,498</a:t>
                      </a:r>
                      <a:endParaRPr lang="cs-CZ" sz="120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</a:rPr>
                        <a:t>54,752</a:t>
                      </a:r>
                      <a:endParaRPr lang="cs-CZ" sz="1200" dirty="0">
                        <a:effectLst/>
                      </a:endParaRPr>
                    </a:p>
                  </a:txBody>
                  <a:tcPr marL="17440" marR="17440" marT="6976" marB="6976" anchor="ctr">
                    <a:lnL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D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12020"/>
                  </a:ext>
                </a:extLst>
              </a:tr>
            </a:tbl>
          </a:graphicData>
        </a:graphic>
      </p:graphicFrame>
      <p:sp>
        <p:nvSpPr>
          <p:cNvPr id="6" name="Obdélník 33">
            <a:extLst>
              <a:ext uri="{FF2B5EF4-FFF2-40B4-BE49-F238E27FC236}">
                <a16:creationId xmlns:a16="http://schemas.microsoft.com/office/drawing/2014/main" id="{7EA35748-E0AD-4798-9180-BAC0951C2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13" y="6619875"/>
            <a:ext cx="75739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050" dirty="0"/>
              <a:t>http://www.world-nuclear.org/information-library/nuclear-fuel-cycle/mining-of-uranium/world-uranium-mining-production.aspx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0F8513D-AC38-4640-B92D-A34503BF9638}"/>
              </a:ext>
            </a:extLst>
          </p:cNvPr>
          <p:cNvSpPr txBox="1"/>
          <p:nvPr/>
        </p:nvSpPr>
        <p:spPr>
          <a:xfrm>
            <a:off x="590549" y="733425"/>
            <a:ext cx="28883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accent1"/>
                </a:solidFill>
                <a:latin typeface="+mj-lt"/>
              </a:rPr>
              <a:t>Těžba uranu ve světe</a:t>
            </a:r>
            <a:endParaRPr lang="sk-SK" sz="44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7747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Uran</a:t>
            </a:r>
            <a:endParaRPr lang="sk-SK" sz="4400" b="1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F5F81A7C-F726-4912-AFB8-CE93BFE36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4039" y="1143000"/>
            <a:ext cx="809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898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Výroba elektrické energie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Rozvoj výroby elektrické energie je spojený s rozvojem průmyslu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Dostatek elektrické energie je základním předpokladem úspěšného fungování hospodářství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Největším konzumentem – průmysl</a:t>
            </a:r>
          </a:p>
          <a:p>
            <a:pPr eaLnBrk="1" hangingPunct="1">
              <a:spcAft>
                <a:spcPts val="0"/>
              </a:spcAft>
            </a:pPr>
            <a:endParaRPr lang="cs-CZ" altLang="cs-CZ" sz="2000" dirty="0"/>
          </a:p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Elektrická energie se získává přeměnou primárních zdrojů (uhlí, ropa, zemní plyn, uran…) v elektrárnách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V procesu přeměny primárních zdrojů dochází ke ztrátám – efektivita spalovacího procesu – ztráty kolísají mezi 10–90 % (nejefektivnější hydroelektrárny, pak jaderné a tepelné – zemní plyn, ropa, černé uhlí, hnědé uhlí)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Výroba el. E má ve světě rostoucí trend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sz="2000" dirty="0"/>
              <a:t>Největší spotřeba v S Americe, Evropě a V Čína + Japonsko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sz="2000" dirty="0"/>
              <a:t>Výroba zajišťována ze 2/3 v tepelných elektrárnách, 17 % jaderné elektrárny, 15 % vodní, 2 % ostatní</a:t>
            </a:r>
          </a:p>
        </p:txBody>
      </p:sp>
    </p:spTree>
    <p:extLst>
      <p:ext uri="{BB962C8B-B14F-4D97-AF65-F5344CB8AC3E}">
        <p14:creationId xmlns:p14="http://schemas.microsoft.com/office/powerpoint/2010/main" val="19165238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Výroba elektrické energie</a:t>
            </a:r>
            <a:endParaRPr lang="sk-SK" sz="4400" b="1" dirty="0"/>
          </a:p>
        </p:txBody>
      </p:sp>
      <p:sp>
        <p:nvSpPr>
          <p:cNvPr id="6" name="Obdélník 2">
            <a:extLst>
              <a:ext uri="{FF2B5EF4-FFF2-40B4-BE49-F238E27FC236}">
                <a16:creationId xmlns:a16="http://schemas.microsoft.com/office/drawing/2014/main" id="{569C7F37-10BC-4583-A7D2-66F2AC039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576" y="6361181"/>
            <a:ext cx="4608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 dirty="0"/>
              <a:t>https://www.iea.org/data-and-statistics?country=WORLD&amp;fuel=Energy%20supply&amp;indicator=ElecGenByFue</a:t>
            </a:r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3A18193A-4864-4799-BA36-59E0EB7F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96" y="1805081"/>
            <a:ext cx="7812360" cy="43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474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/>
              <a:t>Lokalizační faktory pro průmysl paliv a energie</a:t>
            </a:r>
            <a:endParaRPr lang="sk-SK" sz="32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Úzká vazba na zdroj </a:t>
            </a:r>
            <a:r>
              <a:rPr lang="cs-CZ" altLang="cs-CZ" sz="2400" u="sng" dirty="0"/>
              <a:t>primárních paliv, energii a značné množství vody</a:t>
            </a:r>
          </a:p>
          <a:p>
            <a:pPr eaLnBrk="1" hangingPunct="1"/>
            <a:r>
              <a:rPr lang="cs-CZ" altLang="cs-CZ" sz="2400" dirty="0"/>
              <a:t>Původně – vznik elektráren přímo v pánvích (zdroj surovin) nebo ve velkých městech s velkou spotřebou</a:t>
            </a:r>
          </a:p>
          <a:p>
            <a:pPr eaLnBrk="1" hangingPunct="1"/>
            <a:r>
              <a:rPr lang="cs-CZ" altLang="cs-CZ" sz="2400" dirty="0"/>
              <a:t>Později – menší vazba na zdroje a spotřeby (především jaderné elektrárny), někdy lokalizace do energeticky deficitního regionu</a:t>
            </a:r>
          </a:p>
          <a:p>
            <a:pPr eaLnBrk="1" hangingPunct="1"/>
            <a:r>
              <a:rPr lang="cs-CZ" altLang="cs-CZ" sz="2400" dirty="0"/>
              <a:t>Důležitá konstelace faktorů bezpečnostních, geologických, tektonických, (klimatických, hydrologických)</a:t>
            </a:r>
          </a:p>
          <a:p>
            <a:pPr eaLnBrk="1" hangingPunct="1"/>
            <a:r>
              <a:rPr lang="cs-CZ" altLang="cs-CZ" sz="2400" dirty="0"/>
              <a:t>Budoucnost – tokamak ITER (termojaderná fúze, stavba elektrárny 2050 ?)</a:t>
            </a:r>
          </a:p>
        </p:txBody>
      </p:sp>
    </p:spTree>
    <p:extLst>
      <p:ext uri="{BB962C8B-B14F-4D97-AF65-F5344CB8AC3E}">
        <p14:creationId xmlns:p14="http://schemas.microsoft.com/office/powerpoint/2010/main" val="33314177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Jaderná energetika</a:t>
            </a:r>
            <a:endParaRPr lang="sk-SK" sz="4400" b="1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68C25C27-465A-46B8-BF52-53C2E985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r="8829"/>
          <a:stretch>
            <a:fillRect/>
          </a:stretch>
        </p:blipFill>
        <p:spPr bwMode="auto">
          <a:xfrm>
            <a:off x="869127" y="2361056"/>
            <a:ext cx="4538721" cy="364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845" y="1715956"/>
            <a:ext cx="5795906" cy="5218244"/>
          </a:xfrm>
        </p:spPr>
        <p:txBody>
          <a:bodyPr>
            <a:normAutofit/>
          </a:bodyPr>
          <a:lstStyle/>
          <a:p>
            <a:pPr marL="182563" indent="-182563" eaLnBrk="1" hangingPunct="1">
              <a:lnSpc>
                <a:spcPct val="90000"/>
              </a:lnSpc>
            </a:pPr>
            <a:r>
              <a:rPr lang="cs-CZ" altLang="cs-CZ" dirty="0"/>
              <a:t>K 1. lednu 2015 bylo ve 30 státech světa v provozu 437 jaderných reaktorů s celkovou instalovanou kapacitou 377 728 </a:t>
            </a:r>
            <a:r>
              <a:rPr lang="cs-CZ" altLang="cs-CZ" dirty="0" err="1"/>
              <a:t>MW</a:t>
            </a:r>
            <a:r>
              <a:rPr lang="cs-CZ" altLang="cs-CZ" baseline="-25000" dirty="0" err="1"/>
              <a:t>e</a:t>
            </a:r>
            <a:r>
              <a:rPr lang="cs-CZ" altLang="cs-CZ" dirty="0"/>
              <a:t>. </a:t>
            </a:r>
          </a:p>
          <a:p>
            <a:pPr marL="182563" indent="-182563" eaLnBrk="1" hangingPunct="1">
              <a:lnSpc>
                <a:spcPct val="90000"/>
              </a:lnSpc>
            </a:pPr>
            <a:r>
              <a:rPr lang="cs-CZ" altLang="cs-CZ" dirty="0"/>
              <a:t>1. 1. 2017 bylo ve 30 státech v provozu 447 jaderných reaktorů s celkovou instalovanou kapacitou 391 386 </a:t>
            </a:r>
            <a:r>
              <a:rPr lang="cs-CZ" altLang="cs-CZ" dirty="0" err="1"/>
              <a:t>MW</a:t>
            </a:r>
            <a:r>
              <a:rPr lang="cs-CZ" altLang="cs-CZ" baseline="-25000" dirty="0" err="1"/>
              <a:t>e</a:t>
            </a:r>
            <a:r>
              <a:rPr lang="cs-CZ" altLang="cs-CZ" dirty="0"/>
              <a:t>. Ve výstavbě je jich 60 ve 14 zemích.</a:t>
            </a:r>
          </a:p>
          <a:p>
            <a:pPr marL="182563" indent="-182563" eaLnBrk="1" hangingPunct="1">
              <a:lnSpc>
                <a:spcPct val="90000"/>
              </a:lnSpc>
            </a:pPr>
            <a:r>
              <a:rPr lang="cs-CZ" i="0" dirty="0">
                <a:effectLst/>
              </a:rPr>
              <a:t>K 1. 9. 2020 bylo ve 31 státech světa v provozu 441 jaderných reaktorů s celkovou instalovanou kapacitou 391 665 </a:t>
            </a:r>
            <a:r>
              <a:rPr lang="cs-CZ" i="0" dirty="0" err="1">
                <a:effectLst/>
              </a:rPr>
              <a:t>MW</a:t>
            </a:r>
            <a:r>
              <a:rPr lang="cs-CZ" i="0" baseline="-25000" dirty="0" err="1">
                <a:effectLst/>
              </a:rPr>
              <a:t>e</a:t>
            </a:r>
            <a:r>
              <a:rPr lang="cs-CZ" i="0" dirty="0">
                <a:effectLst/>
              </a:rPr>
              <a:t>. Ve výstavbě je jich 53 v 19 zemích. Plánuje se výstavba 106 reaktorů. Uvažuje o vybudování dalších 325 reaktorů, jejichž instalovaný výkon by měl dosáhnout asi 354 162 MW.</a:t>
            </a:r>
            <a:endParaRPr lang="cs-CZ" altLang="cs-CZ" dirty="0"/>
          </a:p>
          <a:p>
            <a:pPr marL="182563" indent="-182563" eaLnBrk="1" hangingPunct="1">
              <a:lnSpc>
                <a:spcPct val="90000"/>
              </a:lnSpc>
            </a:pPr>
            <a:r>
              <a:rPr lang="cs-CZ" altLang="cs-CZ" dirty="0"/>
              <a:t>Celosvětově tyto reaktory vyrábějí asi 11 % světové elektřiny. </a:t>
            </a:r>
          </a:p>
          <a:p>
            <a:pPr marL="182563" indent="-182563" eaLnBrk="1" hangingPunct="1">
              <a:lnSpc>
                <a:spcPct val="90000"/>
              </a:lnSpc>
            </a:pPr>
            <a:r>
              <a:rPr lang="cs-CZ" b="0" i="0" dirty="0">
                <a:effectLst/>
                <a:latin typeface="NimbusCEZ"/>
              </a:rPr>
              <a:t>Nejvíce jaderných zdrojů stojí v USA (95), ve Francii (56), Číně (48), Rusku (38), Japonsku (33), Jižní Koreji (24), Indii (22), Kanadě (19) a Ukrajině a Velké Británii (obě 15).</a:t>
            </a:r>
            <a:endParaRPr lang="cs-CZ" altLang="cs-CZ" dirty="0"/>
          </a:p>
        </p:txBody>
      </p:sp>
      <p:sp>
        <p:nvSpPr>
          <p:cNvPr id="7" name="Obdélník 4">
            <a:extLst>
              <a:ext uri="{FF2B5EF4-FFF2-40B4-BE49-F238E27FC236}">
                <a16:creationId xmlns:a16="http://schemas.microsoft.com/office/drawing/2014/main" id="{D3821417-5A08-4407-965A-4B6EE418E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49" y="6268239"/>
            <a:ext cx="52750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https://www.cez.cz/cs/pro-media/cisla-a-statistiky/energetika-ve-svete.html</a:t>
            </a:r>
          </a:p>
        </p:txBody>
      </p:sp>
    </p:spTree>
    <p:extLst>
      <p:ext uri="{BB962C8B-B14F-4D97-AF65-F5344CB8AC3E}">
        <p14:creationId xmlns:p14="http://schemas.microsoft.com/office/powerpoint/2010/main" val="34150381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34519"/>
          </a:xfrm>
        </p:spPr>
        <p:txBody>
          <a:bodyPr>
            <a:normAutofit fontScale="90000"/>
          </a:bodyPr>
          <a:lstStyle/>
          <a:p>
            <a:r>
              <a:rPr lang="cs-CZ" altLang="cs-CZ" sz="4400" b="1" dirty="0"/>
              <a:t>Jaderná energetika</a:t>
            </a:r>
            <a:endParaRPr lang="sk-SK" sz="4400" b="1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4D80D9DA-EA46-447C-A318-E6C398A3C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1336675"/>
            <a:ext cx="91440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2">
            <a:extLst>
              <a:ext uri="{FF2B5EF4-FFF2-40B4-BE49-F238E27FC236}">
                <a16:creationId xmlns:a16="http://schemas.microsoft.com/office/drawing/2014/main" id="{E5274445-D0EE-472A-B814-344726424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838" y="689292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/>
              <a:t>http://benjamin2121.blog.cz/1604/jaderne-elektrarny-ve-svete</a:t>
            </a:r>
          </a:p>
        </p:txBody>
      </p:sp>
      <p:sp>
        <p:nvSpPr>
          <p:cNvPr id="11" name="Obdélník 2">
            <a:extLst>
              <a:ext uri="{FF2B5EF4-FFF2-40B4-BE49-F238E27FC236}">
                <a16:creationId xmlns:a16="http://schemas.microsoft.com/office/drawing/2014/main" id="{C92DCED0-639E-4948-BCC8-A767BEF1E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6238875"/>
            <a:ext cx="2474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dirty="0"/>
              <a:t>http://benjamin2121.blog.cz/1604/jaderne-elektrarny-ve-svete</a:t>
            </a:r>
          </a:p>
        </p:txBody>
      </p:sp>
    </p:spTree>
    <p:extLst>
      <p:ext uri="{BB962C8B-B14F-4D97-AF65-F5344CB8AC3E}">
        <p14:creationId xmlns:p14="http://schemas.microsoft.com/office/powerpoint/2010/main" val="3446994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34519"/>
          </a:xfrm>
        </p:spPr>
        <p:txBody>
          <a:bodyPr>
            <a:normAutofit fontScale="90000"/>
          </a:bodyPr>
          <a:lstStyle/>
          <a:p>
            <a:r>
              <a:rPr lang="cs-CZ" altLang="cs-CZ" sz="4400" b="1" dirty="0"/>
              <a:t>Jaderná energetika</a:t>
            </a:r>
            <a:endParaRPr lang="sk-SK" sz="4400" b="1" dirty="0"/>
          </a:p>
        </p:txBody>
      </p:sp>
      <p:sp>
        <p:nvSpPr>
          <p:cNvPr id="10" name="Obdélník 2">
            <a:extLst>
              <a:ext uri="{FF2B5EF4-FFF2-40B4-BE49-F238E27FC236}">
                <a16:creationId xmlns:a16="http://schemas.microsoft.com/office/drawing/2014/main" id="{E5274445-D0EE-472A-B814-344726424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838" y="689292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/>
              <a:t>http://benjamin2121.blog.cz/1604/jaderne-elektrarny-ve-svete</a:t>
            </a:r>
          </a:p>
        </p:txBody>
      </p:sp>
      <p:sp>
        <p:nvSpPr>
          <p:cNvPr id="11" name="Obdélník 2">
            <a:extLst>
              <a:ext uri="{FF2B5EF4-FFF2-40B4-BE49-F238E27FC236}">
                <a16:creationId xmlns:a16="http://schemas.microsoft.com/office/drawing/2014/main" id="{C92DCED0-639E-4948-BCC8-A767BEF1E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6211669"/>
            <a:ext cx="2474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dirty="0"/>
              <a:t>https://www.statista.com/chart/20750/number-of-operational-reactor-units-by-country/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103777A-7E24-47C5-84A0-5D05AFC9B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222" y="1327760"/>
            <a:ext cx="5686190" cy="55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350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6831"/>
          </a:xfrm>
        </p:spPr>
        <p:txBody>
          <a:bodyPr>
            <a:normAutofit/>
          </a:bodyPr>
          <a:lstStyle/>
          <a:p>
            <a:r>
              <a:rPr lang="cs-CZ" altLang="cs-CZ" sz="4400" b="1" dirty="0"/>
              <a:t>Jaderná energetika</a:t>
            </a:r>
            <a:endParaRPr lang="sk-SK" sz="4400" b="1" dirty="0"/>
          </a:p>
        </p:txBody>
      </p:sp>
      <p:sp>
        <p:nvSpPr>
          <p:cNvPr id="10" name="Obdélník 2">
            <a:extLst>
              <a:ext uri="{FF2B5EF4-FFF2-40B4-BE49-F238E27FC236}">
                <a16:creationId xmlns:a16="http://schemas.microsoft.com/office/drawing/2014/main" id="{E5274445-D0EE-472A-B814-344726424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838" y="689292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/>
              <a:t>http://benjamin2121.blog.cz/1604/jaderne-elektrarny-ve-svete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DC78F073-4857-4EDA-9C94-F24B49DC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639281"/>
            <a:ext cx="446405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B66E3038-A0EC-4CA4-B80B-A6EE5B730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3" y="2379383"/>
            <a:ext cx="6896435" cy="3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7B45EE8C-54AB-40D8-8E54-43BA662300C6}"/>
              </a:ext>
            </a:extLst>
          </p:cNvPr>
          <p:cNvSpPr txBox="1"/>
          <p:nvPr/>
        </p:nvSpPr>
        <p:spPr>
          <a:xfrm>
            <a:off x="6411438" y="6155844"/>
            <a:ext cx="493283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dirty="0"/>
              <a:t>Aktuální data: https://www.cez.cz/cs/pro-media/cisla-a-statistiky/energetika-ve-svete</a:t>
            </a:r>
          </a:p>
        </p:txBody>
      </p:sp>
    </p:spTree>
    <p:extLst>
      <p:ext uri="{BB962C8B-B14F-4D97-AF65-F5344CB8AC3E}">
        <p14:creationId xmlns:p14="http://schemas.microsoft.com/office/powerpoint/2010/main" val="20665351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80D4C-D6D6-473A-B92A-15B5AF82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Alternativní zdroje energie</a:t>
            </a:r>
            <a:endParaRPr lang="sk-SK" sz="4400" b="1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F3152A74-BC2A-4735-AF84-598CD3A5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07" y="1743075"/>
            <a:ext cx="6781800" cy="5114925"/>
          </a:xfrm>
          <a:prstGeom prst="rect">
            <a:avLst/>
          </a:prstGeom>
        </p:spPr>
      </p:pic>
      <p:sp>
        <p:nvSpPr>
          <p:cNvPr id="5" name="TextovéPole 6">
            <a:extLst>
              <a:ext uri="{FF2B5EF4-FFF2-40B4-BE49-F238E27FC236}">
                <a16:creationId xmlns:a16="http://schemas.microsoft.com/office/drawing/2014/main" id="{0D04C494-F7F3-4E63-8EC1-5C621E4968D6}"/>
              </a:ext>
            </a:extLst>
          </p:cNvPr>
          <p:cNvSpPr txBox="1"/>
          <p:nvPr/>
        </p:nvSpPr>
        <p:spPr>
          <a:xfrm>
            <a:off x="8148407" y="643224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https://ourworldindata.org/renewable-energy</a:t>
            </a:r>
          </a:p>
        </p:txBody>
      </p:sp>
    </p:spTree>
    <p:extLst>
      <p:ext uri="{BB962C8B-B14F-4D97-AF65-F5344CB8AC3E}">
        <p14:creationId xmlns:p14="http://schemas.microsoft.com/office/powerpoint/2010/main" val="1590261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4" descr="fordpost.gif">
            <a:extLst>
              <a:ext uri="{FF2B5EF4-FFF2-40B4-BE49-F238E27FC236}">
                <a16:creationId xmlns:a16="http://schemas.microsoft.com/office/drawing/2014/main" id="{E6E7795A-3782-4A94-A7E5-26AD60DE3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593725"/>
            <a:ext cx="72104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4F286A86-6E92-4462-9BEC-01D95CFE1178}"/>
              </a:ext>
            </a:extLst>
          </p:cNvPr>
          <p:cNvSpPr txBox="1"/>
          <p:nvPr/>
        </p:nvSpPr>
        <p:spPr>
          <a:xfrm>
            <a:off x="4295800" y="6315075"/>
            <a:ext cx="637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/>
              <a:t>Renewable</a:t>
            </a:r>
            <a:r>
              <a:rPr lang="cs-CZ" sz="1600" dirty="0"/>
              <a:t> data </a:t>
            </a:r>
            <a:r>
              <a:rPr lang="cs-CZ" sz="1600" dirty="0" err="1"/>
              <a:t>book</a:t>
            </a:r>
            <a:r>
              <a:rPr lang="cs-CZ" sz="1600" dirty="0"/>
              <a:t>: https://www.nrel.gov/docs/fy20osti/75284.pdf</a:t>
            </a: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99F437CF-CD5F-4753-8C16-F3133A8A7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2586"/>
            <a:ext cx="9144000" cy="62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134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16831"/>
          </a:xfrm>
        </p:spPr>
        <p:txBody>
          <a:bodyPr>
            <a:normAutofit/>
          </a:bodyPr>
          <a:lstStyle/>
          <a:p>
            <a:r>
              <a:rPr lang="cs-CZ" altLang="cs-CZ" sz="4400" b="1" dirty="0" err="1"/>
              <a:t>Hydroelekrárny</a:t>
            </a:r>
            <a:endParaRPr lang="sk-SK" sz="4400" b="1" dirty="0"/>
          </a:p>
        </p:txBody>
      </p:sp>
      <p:sp>
        <p:nvSpPr>
          <p:cNvPr id="10" name="Obdélník 2">
            <a:extLst>
              <a:ext uri="{FF2B5EF4-FFF2-40B4-BE49-F238E27FC236}">
                <a16:creationId xmlns:a16="http://schemas.microsoft.com/office/drawing/2014/main" id="{E5274445-D0EE-472A-B814-344726424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838" y="689292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/>
              <a:t>http://benjamin2121.blog.cz/1604/jaderne-elektrarny-ve-svete</a:t>
            </a:r>
          </a:p>
        </p:txBody>
      </p:sp>
      <p:pic>
        <p:nvPicPr>
          <p:cNvPr id="11" name="Obrázek 1">
            <a:extLst>
              <a:ext uri="{FF2B5EF4-FFF2-40B4-BE49-F238E27FC236}">
                <a16:creationId xmlns:a16="http://schemas.microsoft.com/office/drawing/2014/main" id="{640A2C79-4BC4-4CFA-B435-26543E294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82" y="582986"/>
            <a:ext cx="40671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2">
            <a:extLst>
              <a:ext uri="{FF2B5EF4-FFF2-40B4-BE49-F238E27FC236}">
                <a16:creationId xmlns:a16="http://schemas.microsoft.com/office/drawing/2014/main" id="{5AEFD07F-5FDA-43A4-A5E8-768DEC99A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282" y="6396037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dirty="0"/>
              <a:t>http://www.ren21.net/wp-content/uploads/2015/07/REN12-GSR2015_Onlinebook_low1.pdf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20468BA0-0526-41E0-829A-6A00724C033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28775"/>
            <a:ext cx="6381731" cy="48244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/>
              <a:t>Využití potenciálu řek</a:t>
            </a:r>
          </a:p>
          <a:p>
            <a:pPr eaLnBrk="1" hangingPunct="1"/>
            <a:r>
              <a:rPr lang="cs-CZ" altLang="cs-CZ" sz="2400" dirty="0"/>
              <a:t>Výhoda – nízká cena výroby, nevyčerpatelnost zdroje, nezatěžování ŽP</a:t>
            </a:r>
          </a:p>
          <a:p>
            <a:pPr eaLnBrk="1" hangingPunct="1"/>
            <a:r>
              <a:rPr lang="cs-CZ" altLang="cs-CZ" sz="2400" dirty="0"/>
              <a:t>Nevýhoda – velké zásahy do krajiny, vysoké vstupní investice</a:t>
            </a:r>
          </a:p>
          <a:p>
            <a:pPr eaLnBrk="1" hangingPunct="1"/>
            <a:r>
              <a:rPr lang="cs-CZ" altLang="cs-CZ" sz="2400" dirty="0"/>
              <a:t>2 typy:</a:t>
            </a:r>
          </a:p>
          <a:p>
            <a:pPr lvl="1" eaLnBrk="1" hangingPunct="1"/>
            <a:r>
              <a:rPr lang="cs-CZ" altLang="cs-CZ" sz="1800" dirty="0"/>
              <a:t>V horských oblastech – založeno na spádu toku – obvyklé velké množství malých vodních energetických stupňů (Alpy, Skandinávie)</a:t>
            </a:r>
          </a:p>
          <a:p>
            <a:pPr lvl="1" eaLnBrk="1" hangingPunct="1"/>
            <a:r>
              <a:rPr lang="cs-CZ" altLang="cs-CZ" sz="1800" dirty="0"/>
              <a:t>Na velkých nížinných řekách – založeno na velkém průtoku (Čína, Brazílie, USA, Rusko) </a:t>
            </a:r>
          </a:p>
        </p:txBody>
      </p:sp>
    </p:spTree>
    <p:extLst>
      <p:ext uri="{BB962C8B-B14F-4D97-AF65-F5344CB8AC3E}">
        <p14:creationId xmlns:p14="http://schemas.microsoft.com/office/powerpoint/2010/main" val="25316416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4BB3D2-0DD8-4A23-980E-F068C45B3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77" y="814916"/>
            <a:ext cx="4359275" cy="261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A picture containing device&#10;&#10;Description automatically generated">
            <a:extLst>
              <a:ext uri="{FF2B5EF4-FFF2-40B4-BE49-F238E27FC236}">
                <a16:creationId xmlns:a16="http://schemas.microsoft.com/office/drawing/2014/main" id="{53C0856F-C98E-49B9-8542-4D4F0D9E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78" y="2210469"/>
            <a:ext cx="4842120" cy="433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6">
            <a:extLst>
              <a:ext uri="{FF2B5EF4-FFF2-40B4-BE49-F238E27FC236}">
                <a16:creationId xmlns:a16="http://schemas.microsoft.com/office/drawing/2014/main" id="{7DC41AF3-DDA3-4FF2-8FD3-BA262715574C}"/>
              </a:ext>
            </a:extLst>
          </p:cNvPr>
          <p:cNvSpPr txBox="1"/>
          <p:nvPr/>
        </p:nvSpPr>
        <p:spPr>
          <a:xfrm>
            <a:off x="107504" y="6439417"/>
            <a:ext cx="6655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https://www.hydropower.org/publications/2020-hydropower-status-report-ppt</a:t>
            </a:r>
          </a:p>
        </p:txBody>
      </p:sp>
    </p:spTree>
    <p:extLst>
      <p:ext uri="{BB962C8B-B14F-4D97-AF65-F5344CB8AC3E}">
        <p14:creationId xmlns:p14="http://schemas.microsoft.com/office/powerpoint/2010/main" val="34059782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Zástupný symbol pro obsah 4">
            <a:extLst>
              <a:ext uri="{FF2B5EF4-FFF2-40B4-BE49-F238E27FC236}">
                <a16:creationId xmlns:a16="http://schemas.microsoft.com/office/drawing/2014/main" id="{95090ABC-5BBC-4B65-A8CB-0D60B48CF603}"/>
              </a:ext>
            </a:extLst>
          </p:cNvPr>
          <p:cNvGraphicFramePr>
            <a:graphicFrameLocks/>
          </p:cNvGraphicFramePr>
          <p:nvPr/>
        </p:nvGraphicFramePr>
        <p:xfrm>
          <a:off x="161365" y="1125536"/>
          <a:ext cx="4321176" cy="5724522"/>
        </p:xfrm>
        <a:graphic>
          <a:graphicData uri="http://schemas.openxmlformats.org/drawingml/2006/table">
            <a:tbl>
              <a:tblPr/>
              <a:tblGrid>
                <a:gridCol w="1440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6122">
                <a:tc>
                  <a:txBody>
                    <a:bodyPr/>
                    <a:lstStyle/>
                    <a:p>
                      <a:pPr algn="ctr"/>
                      <a:r>
                        <a:rPr lang="cs-CZ" sz="1700" dirty="0">
                          <a:effectLst/>
                        </a:rPr>
                        <a:t>Country</a:t>
                      </a:r>
                    </a:p>
                  </a:txBody>
                  <a:tcPr marL="91445" marR="200036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err="1">
                          <a:effectLst/>
                        </a:rPr>
                        <a:t>Annual</a:t>
                      </a:r>
                      <a:r>
                        <a:rPr lang="cs-CZ" sz="1700" dirty="0">
                          <a:effectLst/>
                        </a:rPr>
                        <a:t> </a:t>
                      </a:r>
                      <a:r>
                        <a:rPr lang="cs-CZ" sz="1700" dirty="0" err="1">
                          <a:effectLst/>
                        </a:rPr>
                        <a:t>hydroelectric</a:t>
                      </a:r>
                      <a:br>
                        <a:rPr lang="cs-CZ" sz="1700" dirty="0">
                          <a:effectLst/>
                        </a:rPr>
                      </a:br>
                      <a:r>
                        <a:rPr lang="cs-CZ" sz="1700" dirty="0" err="1">
                          <a:effectLst/>
                        </a:rPr>
                        <a:t>production</a:t>
                      </a:r>
                      <a:r>
                        <a:rPr lang="cs-CZ" sz="1700" dirty="0">
                          <a:effectLst/>
                        </a:rPr>
                        <a:t> (</a:t>
                      </a:r>
                      <a:r>
                        <a:rPr lang="cs-CZ" sz="1700" u="none" strike="noStrike" dirty="0" err="1">
                          <a:solidFill>
                            <a:srgbClr val="0B0080"/>
                          </a:solidFill>
                          <a:effectLst/>
                          <a:hlinkClick r:id="rId2" tooltip="TWh"/>
                        </a:rPr>
                        <a:t>TWh</a:t>
                      </a:r>
                      <a:r>
                        <a:rPr lang="cs-CZ" sz="1700" dirty="0">
                          <a:effectLst/>
                        </a:rPr>
                        <a:t>)</a:t>
                      </a:r>
                    </a:p>
                  </a:txBody>
                  <a:tcPr marL="91445" marR="200036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700" dirty="0" err="1">
                          <a:effectLst/>
                        </a:rPr>
                        <a:t>Installed</a:t>
                      </a:r>
                      <a:br>
                        <a:rPr lang="cs-CZ" sz="1700" dirty="0">
                          <a:effectLst/>
                        </a:rPr>
                      </a:br>
                      <a:r>
                        <a:rPr lang="cs-CZ" sz="1700" dirty="0" err="1">
                          <a:effectLst/>
                        </a:rPr>
                        <a:t>capacity</a:t>
                      </a:r>
                      <a:r>
                        <a:rPr lang="cs-CZ" sz="1700" dirty="0">
                          <a:effectLst/>
                        </a:rPr>
                        <a:t> (</a:t>
                      </a:r>
                      <a:r>
                        <a:rPr lang="cs-CZ" sz="1700" u="none" strike="noStrike" dirty="0">
                          <a:solidFill>
                            <a:srgbClr val="0B0080"/>
                          </a:solidFill>
                          <a:effectLst/>
                          <a:hlinkClick r:id="rId3" tooltip="Gigawatt"/>
                        </a:rPr>
                        <a:t>GW</a:t>
                      </a:r>
                      <a:r>
                        <a:rPr lang="cs-CZ" sz="1700" dirty="0">
                          <a:effectLst/>
                        </a:rPr>
                        <a:t>)</a:t>
                      </a:r>
                    </a:p>
                  </a:txBody>
                  <a:tcPr marL="91445" marR="200036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4" tooltip="China"/>
                        </a:rPr>
                        <a:t>China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652.05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196.79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5" tooltip="Canada"/>
                        </a:rPr>
                        <a:t>Canada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369.5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88.974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6" tooltip="Brazil"/>
                        </a:rPr>
                        <a:t>Brazil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363.8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69.080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7" tooltip="United States"/>
                        </a:rPr>
                        <a:t>United States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250.6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79.511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8" tooltip="Russia"/>
                        </a:rPr>
                        <a:t>Russia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167.0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45.000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9" tooltip="Norway"/>
                        </a:rPr>
                        <a:t>Norway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140.5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27.528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10" tooltip="India"/>
                        </a:rPr>
                        <a:t>India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115.6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33.600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11" tooltip="Venezuela"/>
                        </a:rPr>
                        <a:t>Venezuela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85.96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14.622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12" tooltip="Japan"/>
                        </a:rPr>
                        <a:t>Japan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69.2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27.229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840">
                <a:tc>
                  <a:txBody>
                    <a:bodyPr/>
                    <a:lstStyle/>
                    <a:p>
                      <a:r>
                        <a:rPr lang="cs-CZ" sz="1700">
                          <a:effectLst/>
                        </a:rPr>
                        <a:t> </a:t>
                      </a:r>
                      <a:r>
                        <a:rPr lang="cs-CZ" sz="1700" u="none" strike="noStrike">
                          <a:solidFill>
                            <a:srgbClr val="0B0080"/>
                          </a:solidFill>
                          <a:effectLst/>
                          <a:hlinkClick r:id="rId13" tooltip="Sweden"/>
                        </a:rPr>
                        <a:t>Sweden</a:t>
                      </a:r>
                      <a:endParaRPr lang="cs-CZ" sz="1700">
                        <a:effectLst/>
                      </a:endParaRP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65.5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effectLst/>
                        </a:rPr>
                        <a:t>16.209</a:t>
                      </a:r>
                    </a:p>
                  </a:txBody>
                  <a:tcPr marL="91445" marR="91445" marT="49119" marB="49119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Tabulka 1">
            <a:extLst>
              <a:ext uri="{FF2B5EF4-FFF2-40B4-BE49-F238E27FC236}">
                <a16:creationId xmlns:a16="http://schemas.microsoft.com/office/drawing/2014/main" id="{B50796AC-7205-4C1A-AD57-14FF0987D387}"/>
              </a:ext>
            </a:extLst>
          </p:cNvPr>
          <p:cNvGraphicFramePr>
            <a:graphicFrameLocks noGrp="1"/>
          </p:cNvGraphicFramePr>
          <p:nvPr/>
        </p:nvGraphicFramePr>
        <p:xfrm>
          <a:off x="5010244" y="1125536"/>
          <a:ext cx="4716462" cy="5732464"/>
        </p:xfrm>
        <a:graphic>
          <a:graphicData uri="http://schemas.openxmlformats.org/drawingml/2006/table">
            <a:tbl>
              <a:tblPr/>
              <a:tblGrid>
                <a:gridCol w="600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984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effectLst/>
                        </a:rPr>
                        <a:t>Rank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effectLst/>
                        </a:rPr>
                        <a:t>Station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Country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Capacity (</a:t>
                      </a:r>
                      <a:r>
                        <a:rPr lang="cs-CZ" sz="1600" u="none" strike="noStrike">
                          <a:solidFill>
                            <a:srgbClr val="0B0080"/>
                          </a:solidFill>
                          <a:effectLst/>
                          <a:hlinkClick r:id="rId14" tooltip="Megawatt"/>
                        </a:rPr>
                        <a:t>MW</a:t>
                      </a:r>
                      <a:r>
                        <a:rPr lang="cs-CZ" sz="1600">
                          <a:effectLst/>
                        </a:rPr>
                        <a:t>)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770"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1.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strike="noStrike" dirty="0" err="1">
                          <a:solidFill>
                            <a:srgbClr val="0B0080"/>
                          </a:solidFill>
                          <a:effectLst/>
                          <a:hlinkClick r:id="rId15" tooltip="Three Gorges Dam"/>
                        </a:rPr>
                        <a:t>Three</a:t>
                      </a:r>
                      <a:r>
                        <a:rPr lang="cs-CZ" sz="1600" u="none" strike="noStrike" dirty="0">
                          <a:solidFill>
                            <a:srgbClr val="0B0080"/>
                          </a:solidFill>
                          <a:effectLst/>
                          <a:hlinkClick r:id="rId15" tooltip="Three Gorges Dam"/>
                        </a:rPr>
                        <a:t> </a:t>
                      </a:r>
                      <a:r>
                        <a:rPr lang="cs-CZ" sz="1600" u="none" strike="noStrike" dirty="0" err="1">
                          <a:solidFill>
                            <a:srgbClr val="0B0080"/>
                          </a:solidFill>
                          <a:effectLst/>
                          <a:hlinkClick r:id="rId15" tooltip="Three Gorges Dam"/>
                        </a:rPr>
                        <a:t>Gorges</a:t>
                      </a:r>
                      <a:r>
                        <a:rPr lang="cs-CZ" sz="1600" u="none" strike="noStrike" dirty="0">
                          <a:solidFill>
                            <a:srgbClr val="0B0080"/>
                          </a:solidFill>
                          <a:effectLst/>
                          <a:hlinkClick r:id="rId15" tooltip="Three Gorges Dam"/>
                        </a:rPr>
                        <a:t> Dam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effectLst/>
                        </a:rPr>
                        <a:t> </a:t>
                      </a:r>
                      <a:r>
                        <a:rPr lang="cs-CZ" sz="1600" u="none" strike="noStrike" dirty="0" err="1">
                          <a:solidFill>
                            <a:srgbClr val="0B0080"/>
                          </a:solidFill>
                          <a:effectLst/>
                          <a:hlinkClick r:id="rId4" tooltip="China"/>
                        </a:rPr>
                        <a:t>China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22,500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770"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2.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strike="noStrike" dirty="0" err="1">
                          <a:solidFill>
                            <a:srgbClr val="0B0080"/>
                          </a:solidFill>
                          <a:effectLst/>
                          <a:hlinkClick r:id="rId16" tooltip="Itaipu Dam"/>
                        </a:rPr>
                        <a:t>Itaipu</a:t>
                      </a:r>
                      <a:r>
                        <a:rPr lang="cs-CZ" sz="1600" u="none" strike="noStrike" dirty="0">
                          <a:solidFill>
                            <a:srgbClr val="0B0080"/>
                          </a:solidFill>
                          <a:effectLst/>
                          <a:hlinkClick r:id="rId16" tooltip="Itaipu Dam"/>
                        </a:rPr>
                        <a:t> Dam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effectLst/>
                        </a:rPr>
                        <a:t> </a:t>
                      </a:r>
                      <a:r>
                        <a:rPr lang="cs-CZ" sz="1600" u="none" strike="noStrike" dirty="0" err="1">
                          <a:solidFill>
                            <a:srgbClr val="0B0080"/>
                          </a:solidFill>
                          <a:effectLst/>
                          <a:hlinkClick r:id="rId6" tooltip="Brazil"/>
                        </a:rPr>
                        <a:t>Brazil</a:t>
                      </a:r>
                      <a:br>
                        <a:rPr lang="cs-CZ" sz="1600" dirty="0">
                          <a:effectLst/>
                        </a:rPr>
                      </a:br>
                      <a:r>
                        <a:rPr lang="cs-CZ" sz="1600" dirty="0">
                          <a:effectLst/>
                        </a:rPr>
                        <a:t> </a:t>
                      </a:r>
                      <a:r>
                        <a:rPr lang="cs-CZ" sz="1600" u="none" strike="noStrike" dirty="0">
                          <a:solidFill>
                            <a:srgbClr val="0B0080"/>
                          </a:solidFill>
                          <a:effectLst/>
                          <a:hlinkClick r:id="rId17" tooltip="Paraguay"/>
                        </a:rPr>
                        <a:t>Paraguay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14,000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770"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3.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strike="noStrike">
                          <a:solidFill>
                            <a:srgbClr val="0B0080"/>
                          </a:solidFill>
                          <a:effectLst/>
                          <a:hlinkClick r:id="rId18" tooltip="Xiluodu Dam"/>
                        </a:rPr>
                        <a:t>Xiluodu Dam</a:t>
                      </a:r>
                      <a:endParaRPr lang="cs-CZ" sz="160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effectLst/>
                        </a:rPr>
                        <a:t> </a:t>
                      </a:r>
                      <a:r>
                        <a:rPr lang="cs-CZ" sz="1600" u="none" strike="noStrike" dirty="0" err="1">
                          <a:solidFill>
                            <a:srgbClr val="0B0080"/>
                          </a:solidFill>
                          <a:effectLst/>
                          <a:hlinkClick r:id="rId4" tooltip="China"/>
                        </a:rPr>
                        <a:t>China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13,860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8770"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4.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strike="noStrike">
                          <a:solidFill>
                            <a:srgbClr val="0B0080"/>
                          </a:solidFill>
                          <a:effectLst/>
                          <a:hlinkClick r:id="rId19" tooltip="Guri Dam"/>
                        </a:rPr>
                        <a:t>Guri Dam</a:t>
                      </a:r>
                      <a:endParaRPr lang="cs-CZ" sz="160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effectLst/>
                        </a:rPr>
                        <a:t> </a:t>
                      </a:r>
                      <a:r>
                        <a:rPr lang="cs-CZ" sz="16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Venezuela"/>
                        </a:rPr>
                        <a:t>Venezuela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10,235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770"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5.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strike="noStrike">
                          <a:solidFill>
                            <a:srgbClr val="0B0080"/>
                          </a:solidFill>
                          <a:effectLst/>
                          <a:hlinkClick r:id="rId20" tooltip="Tucurui Dam"/>
                        </a:rPr>
                        <a:t>Tucurui Dam</a:t>
                      </a:r>
                      <a:endParaRPr lang="cs-CZ" sz="160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effectLst/>
                        </a:rPr>
                        <a:t> </a:t>
                      </a:r>
                      <a:r>
                        <a:rPr lang="cs-CZ" sz="1600" u="none" strike="noStrike" dirty="0" err="1">
                          <a:solidFill>
                            <a:srgbClr val="0B0080"/>
                          </a:solidFill>
                          <a:effectLst/>
                          <a:hlinkClick r:id="rId6" tooltip="Brazil"/>
                        </a:rPr>
                        <a:t>Brazil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8,370</a:t>
                      </a:r>
                      <a:endParaRPr lang="cs-CZ" sz="1600" dirty="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8770"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effectLst/>
                        </a:rPr>
                        <a:t>6.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u="none" strike="noStrike">
                          <a:solidFill>
                            <a:srgbClr val="0B0080"/>
                          </a:solidFill>
                          <a:effectLst/>
                          <a:hlinkClick r:id="rId21" tooltip="Grand Coulee Dam"/>
                        </a:rPr>
                        <a:t>Grand Coulee Dam</a:t>
                      </a:r>
                      <a:endParaRPr lang="cs-CZ" sz="160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effectLst/>
                        </a:rPr>
                        <a:t> </a:t>
                      </a:r>
                      <a:r>
                        <a:rPr lang="cs-CZ" sz="1600" u="none" strike="noStrike">
                          <a:solidFill>
                            <a:srgbClr val="0B0080"/>
                          </a:solidFill>
                          <a:effectLst/>
                          <a:hlinkClick r:id="rId7" tooltip="United States"/>
                        </a:rPr>
                        <a:t>United States</a:t>
                      </a:r>
                      <a:endParaRPr lang="cs-CZ" sz="1600">
                        <a:effectLst/>
                      </a:endParaRP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effectLst/>
                        </a:rPr>
                        <a:t>6,809</a:t>
                      </a:r>
                    </a:p>
                  </a:txBody>
                  <a:tcPr marL="22080" marR="22080" marT="11037" marB="11037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ovéPole 5">
            <a:extLst>
              <a:ext uri="{FF2B5EF4-FFF2-40B4-BE49-F238E27FC236}">
                <a16:creationId xmlns:a16="http://schemas.microsoft.com/office/drawing/2014/main" id="{67020A8F-5E33-4923-AAC5-1F9B82283D1B}"/>
              </a:ext>
            </a:extLst>
          </p:cNvPr>
          <p:cNvSpPr txBox="1"/>
          <p:nvPr/>
        </p:nvSpPr>
        <p:spPr>
          <a:xfrm>
            <a:off x="9726706" y="6106124"/>
            <a:ext cx="240429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dirty="0"/>
              <a:t>https://en.wikipedia.org/wiki/Hydroelectricity</a:t>
            </a:r>
          </a:p>
        </p:txBody>
      </p:sp>
    </p:spTree>
    <p:extLst>
      <p:ext uri="{BB962C8B-B14F-4D97-AF65-F5344CB8AC3E}">
        <p14:creationId xmlns:p14="http://schemas.microsoft.com/office/powerpoint/2010/main" val="28615720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6A0D9FA8-0285-4E06-99D3-01F323CE9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5372"/>
            <a:ext cx="9144000" cy="53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90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cs-CZ" altLang="cs-CZ" b="1"/>
              <a:t>Těžba rudných surovin – železná ruda</a:t>
            </a:r>
            <a:endParaRPr lang="sk-SK" b="1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208A370B-0238-49BC-B8C7-D5B9A1480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2237150"/>
            <a:ext cx="3914775" cy="3974392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Objemově nejvýznamnější ruda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Výskyt vázaný na oblast mírného pásma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K těžbě vhodné rudy, které obsahují aspoň 20 % železa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Světové zásoby: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Celkem cca 160 mld. tun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dirty="0"/>
              <a:t>Největší: viz obrázek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dirty="0"/>
              <a:t>V 90. letech pokles těžby ve vyspělých zemích (USA, Rusko, Austrálie, Ukrajina), nárůst  v rozvíjejících se zemích (Čína, Indie, Brazílie, Venezuela), zvyšující se poptávka a ceny přinutily zvýšil těžbu i producenty ve vyspělých zemích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altLang="cs-CZ" dirty="0"/>
              <a:t>	-</a:t>
            </a:r>
            <a:r>
              <a:rPr lang="en-US" altLang="cs-CZ" dirty="0"/>
              <a:t>&gt;</a:t>
            </a:r>
            <a:r>
              <a:rPr lang="cs-CZ" altLang="cs-CZ" dirty="0"/>
              <a:t> za posledních 20 let nárůst těžby až 3násobně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2CC4B6A-0F9B-4D87-8B1B-ED11CBC0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33" y="6367555"/>
            <a:ext cx="50208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spcBef>
                <a:spcPts val="400"/>
              </a:spcBef>
              <a:buClr>
                <a:srgbClr val="969696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spcBef>
                <a:spcPts val="400"/>
              </a:spcBef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08080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Estimated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iron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ore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production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million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metric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tons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cs-CZ" altLang="cs-CZ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2010-2020</a:t>
            </a:r>
            <a:endParaRPr lang="cs-CZ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846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/>
              <a:t>Těžba rudných surovin – železná ruda</a:t>
            </a:r>
            <a:endParaRPr lang="sk-SK" b="1"/>
          </a:p>
        </p:txBody>
      </p:sp>
      <p:pic>
        <p:nvPicPr>
          <p:cNvPr id="6" name="Obrázok 5" descr="Obrázok, na ktorom je mapa&#10;&#10;Automaticky generovaný popis">
            <a:extLst>
              <a:ext uri="{FF2B5EF4-FFF2-40B4-BE49-F238E27FC236}">
                <a16:creationId xmlns:a16="http://schemas.microsoft.com/office/drawing/2014/main" id="{27FE062E-8A70-4955-972C-9CC13B843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8" y="1822857"/>
            <a:ext cx="9558338" cy="503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182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000" b="1" dirty="0"/>
              <a:t>Hutnický průmysl - lokalizace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Původně vázán na místní ekonomicko-technologické faktory – železnou rudu, dřevo (dřevěné uhlí) a vodní energii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S rozvojem mechanizace a technologického vývoje železa mnohá centra zanikají nebo přecházejí přes slévárenství ke strojírenské výrobě (Blansko, Adamov)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V místech těžby kvalitnějších železných rud – vznik závodů s nižšími náklady na výrobu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Hutní základna může být fixována na rudu a palivo (např. Porúří, </a:t>
            </a:r>
            <a:r>
              <a:rPr lang="cs-CZ" altLang="cs-CZ" sz="2000" dirty="0" err="1"/>
              <a:t>stř</a:t>
            </a:r>
            <a:r>
              <a:rPr lang="cs-CZ" altLang="cs-CZ" sz="2000" dirty="0"/>
              <a:t>. Anglie, Kladno) nebo na jednu z potřebných surovin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Někdy lokalizace bere ohled na dopravu výchozích surovin (dovoz železného šrotu apod., Košice)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Hutní závody barevných kovů (hliník, nikl, slitiny) lokalizovány v blízkosti vodních toků a energetických závodů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Významných faktorem je ochrana ŽP</a:t>
            </a:r>
          </a:p>
        </p:txBody>
      </p:sp>
    </p:spTree>
    <p:extLst>
      <p:ext uri="{BB962C8B-B14F-4D97-AF65-F5344CB8AC3E}">
        <p14:creationId xmlns:p14="http://schemas.microsoft.com/office/powerpoint/2010/main" val="5623523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Měď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4572000" cy="411272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Jedním z nejdéle využívaných kovů – ve slitině s cínem (bronz) sloužila od starověku k výrobě šperků, nástrojů a zbraní</a:t>
            </a:r>
          </a:p>
          <a:p>
            <a:pPr eaLnBrk="1" hangingPunct="1"/>
            <a:r>
              <a:rPr lang="cs-CZ" altLang="cs-CZ" sz="2000" dirty="0"/>
              <a:t>V 2. pol. 20. stol. – růst významu díky rozvoji elektrotechnického průmyslu (vodič)</a:t>
            </a:r>
          </a:p>
          <a:p>
            <a:pPr eaLnBrk="1" hangingPunct="1"/>
            <a:r>
              <a:rPr lang="cs-CZ" altLang="cs-CZ" sz="2000" dirty="0"/>
              <a:t>Světová produkce roste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3600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49996258-A111-4D1C-89FE-0A917CF4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960" y="3351595"/>
            <a:ext cx="4572000" cy="3264665"/>
          </a:xfrm>
          <a:prstGeom prst="rect">
            <a:avLst/>
          </a:prstGeom>
        </p:spPr>
      </p:pic>
      <p:sp>
        <p:nvSpPr>
          <p:cNvPr id="5" name="TextovéPole 10">
            <a:extLst>
              <a:ext uri="{FF2B5EF4-FFF2-40B4-BE49-F238E27FC236}">
                <a16:creationId xmlns:a16="http://schemas.microsoft.com/office/drawing/2014/main" id="{3230B4E9-E59E-4F9F-934B-AE3973C5BF80}"/>
              </a:ext>
            </a:extLst>
          </p:cNvPr>
          <p:cNvSpPr txBox="1"/>
          <p:nvPr/>
        </p:nvSpPr>
        <p:spPr>
          <a:xfrm>
            <a:off x="7620000" y="65810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/>
              <a:t>Leyo</a:t>
            </a:r>
            <a:r>
              <a:rPr lang="cs-CZ" sz="1200" dirty="0"/>
              <a:t>, Public </a:t>
            </a:r>
            <a:r>
              <a:rPr lang="cs-CZ" sz="1200" dirty="0" err="1"/>
              <a:t>domain</a:t>
            </a:r>
            <a:r>
              <a:rPr lang="cs-CZ" sz="1200" dirty="0"/>
              <a:t>, via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Commons</a:t>
            </a:r>
            <a:endParaRPr lang="cs-CZ" sz="1200" dirty="0"/>
          </a:p>
        </p:txBody>
      </p:sp>
      <p:pic>
        <p:nvPicPr>
          <p:cNvPr id="6" name="Obrázek 4" descr="Copper_wire_comparison.JPG">
            <a:extLst>
              <a:ext uri="{FF2B5EF4-FFF2-40B4-BE49-F238E27FC236}">
                <a16:creationId xmlns:a16="http://schemas.microsoft.com/office/drawing/2014/main" id="{C9C2B028-38E2-41DC-8CB9-66548DC84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182" y="927762"/>
            <a:ext cx="14938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5" descr="644px-NatCopper.jpg">
            <a:extLst>
              <a:ext uri="{FF2B5EF4-FFF2-40B4-BE49-F238E27FC236}">
                <a16:creationId xmlns:a16="http://schemas.microsoft.com/office/drawing/2014/main" id="{058B0E00-73F5-45DA-8CF8-3621ECAFF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927762"/>
            <a:ext cx="169227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800px-Kupferfittings_4062.jpg">
            <a:extLst>
              <a:ext uri="{FF2B5EF4-FFF2-40B4-BE49-F238E27FC236}">
                <a16:creationId xmlns:a16="http://schemas.microsoft.com/office/drawing/2014/main" id="{8FB9C6B2-CA72-40DF-990C-668099A8F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793" y="5115619"/>
            <a:ext cx="23368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7678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1014413"/>
          </a:xfrm>
        </p:spPr>
        <p:txBody>
          <a:bodyPr>
            <a:noAutofit/>
          </a:bodyPr>
          <a:lstStyle/>
          <a:p>
            <a:r>
              <a:rPr lang="cs-CZ" altLang="cs-CZ" sz="4400" b="1" dirty="0"/>
              <a:t>Měď</a:t>
            </a:r>
            <a:endParaRPr lang="sk-SK" sz="4400" b="1" dirty="0"/>
          </a:p>
        </p:txBody>
      </p:sp>
      <p:pic>
        <p:nvPicPr>
          <p:cNvPr id="10" name="Obrázok 9" descr="Obrázok, na ktorom je mapa&#10;&#10;Automaticky generovaný popis">
            <a:extLst>
              <a:ext uri="{FF2B5EF4-FFF2-40B4-BE49-F238E27FC236}">
                <a16:creationId xmlns:a16="http://schemas.microsoft.com/office/drawing/2014/main" id="{EB922657-D7E7-4554-AB60-94A431DC3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" y="0"/>
            <a:ext cx="12184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4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400" b="1" dirty="0"/>
              <a:t>Etapa 3 - </a:t>
            </a:r>
            <a:r>
              <a:rPr lang="cs-CZ" altLang="cs-CZ" sz="4400" b="1" dirty="0" err="1"/>
              <a:t>Deindustrializace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5"/>
            <a:ext cx="11029615" cy="4256164"/>
          </a:xfrm>
        </p:spPr>
        <p:txBody>
          <a:bodyPr>
            <a:normAutofit fontScale="925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 err="1"/>
              <a:t>Deindustrializace</a:t>
            </a:r>
            <a:r>
              <a:rPr lang="cs-CZ" sz="1800" dirty="0"/>
              <a:t> – další typický jev pro tuto etapu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Pokles zaměstnanosti v průmyslu (hl. u výrob s nižší přidanou hodnotou) a navazující sociální a ekonomické změny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Typický jev pro vyspělé světové ekonomiky -</a:t>
            </a:r>
            <a:r>
              <a:rPr lang="en-US" sz="1800" dirty="0"/>
              <a:t>&gt;</a:t>
            </a:r>
            <a:r>
              <a:rPr lang="cs-CZ" sz="1800" dirty="0"/>
              <a:t> přesun výrob do tranzitních nebo rozvojových zemí (</a:t>
            </a:r>
            <a:r>
              <a:rPr lang="cs-CZ" sz="1800" b="1" dirty="0" err="1"/>
              <a:t>delokalizace</a:t>
            </a:r>
            <a:r>
              <a:rPr lang="cs-CZ" sz="1800" b="1" dirty="0"/>
              <a:t> výroby</a:t>
            </a:r>
            <a:r>
              <a:rPr lang="cs-CZ" sz="1800" dirty="0"/>
              <a:t>) -</a:t>
            </a:r>
            <a:r>
              <a:rPr lang="en-US" sz="1800" dirty="0"/>
              <a:t>&gt;</a:t>
            </a:r>
            <a:r>
              <a:rPr lang="cs-CZ" sz="1800" dirty="0"/>
              <a:t> růst terciérního sektoru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a)</a:t>
            </a:r>
            <a:r>
              <a:rPr lang="cs-CZ" sz="1800" b="1" dirty="0"/>
              <a:t> Outsourcing</a:t>
            </a:r>
            <a:r>
              <a:rPr lang="cs-CZ" sz="1800" dirty="0"/>
              <a:t> – najmutí zahraničního dodavatele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b) </a:t>
            </a:r>
            <a:r>
              <a:rPr lang="cs-CZ" sz="1800" b="1" dirty="0" err="1"/>
              <a:t>Offshoring</a:t>
            </a:r>
            <a:r>
              <a:rPr lang="cs-CZ" sz="1800" dirty="0"/>
              <a:t> – založení dceřiné společnosti v zahraničí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 rámci </a:t>
            </a:r>
            <a:r>
              <a:rPr lang="cs-CZ" sz="1800" dirty="0" err="1"/>
              <a:t>deindustrializace</a:t>
            </a:r>
            <a:r>
              <a:rPr lang="cs-CZ" sz="1800" dirty="0"/>
              <a:t> také rozvoj </a:t>
            </a:r>
            <a:r>
              <a:rPr lang="cs-CZ" sz="1800" b="1" dirty="0"/>
              <a:t>high-tech</a:t>
            </a:r>
            <a:r>
              <a:rPr lang="cs-CZ" sz="1800" dirty="0"/>
              <a:t> oborů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Obory s nadprůměrnou úrovní uplatňovaných vědeckých a technických znalostí a systematickým zaváděním </a:t>
            </a:r>
            <a:r>
              <a:rPr lang="cs-CZ" sz="1800" u="sng" dirty="0"/>
              <a:t>inovací</a:t>
            </a:r>
            <a:r>
              <a:rPr lang="cs-CZ" sz="1800" dirty="0"/>
              <a:t> ve výrobních procesech (elektronika, optické a lékařské přístroje)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Na základě úzké spolupráce průmyslu s vědeckou základnou vznikají specializovaná </a:t>
            </a:r>
            <a:r>
              <a:rPr lang="cs-CZ" sz="1800" u="sng" dirty="0"/>
              <a:t>inovační a technologická centra – vědeckotechnické parky (technologické, vědecké)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Instituce orientované do oblasti vědy, nových technologií a inovací – hl. cílem je zajišťování transferu technologií a podpora inovačního podnikání (viz dále)</a:t>
            </a:r>
            <a:endParaRPr lang="cs-CZ" sz="1600" dirty="0"/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8954293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Bauxit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4572000" cy="4112728"/>
          </a:xfrm>
        </p:spPr>
        <p:txBody>
          <a:bodyPr>
            <a:noAutofit/>
          </a:bodyPr>
          <a:lstStyle/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Výchozí surovina pro výrobu hliníku (nejvyužívanější barevný kov)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Využití nejvíce v automobilovém a leteckém průmyslu</a:t>
            </a:r>
          </a:p>
          <a:p>
            <a:pPr eaLnBrk="1" hangingPunct="1">
              <a:spcAft>
                <a:spcPts val="0"/>
              </a:spcAft>
            </a:pPr>
            <a:r>
              <a:rPr lang="cs-CZ" altLang="cs-CZ" sz="2000" dirty="0"/>
              <a:t>Zásoby: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dirty="0"/>
              <a:t>V tropickém pásu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dirty="0"/>
              <a:t>Těžba roste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dirty="0"/>
              <a:t>Karibská oblast (Jamajka, Guyana, Surinam)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dirty="0"/>
              <a:t>Z Afrika (Guinea, </a:t>
            </a:r>
            <a:r>
              <a:rPr lang="cs-CZ" altLang="cs-CZ" dirty="0" err="1"/>
              <a:t>Siera</a:t>
            </a:r>
            <a:r>
              <a:rPr lang="cs-CZ" altLang="cs-CZ" dirty="0"/>
              <a:t> Leone)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dirty="0"/>
              <a:t>Austrálie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dirty="0"/>
              <a:t>Čína</a:t>
            </a:r>
          </a:p>
          <a:p>
            <a:pPr lvl="1" eaLnBrk="1" hangingPunct="1">
              <a:spcAft>
                <a:spcPts val="0"/>
              </a:spcAft>
            </a:pPr>
            <a:r>
              <a:rPr lang="cs-CZ" altLang="cs-CZ" dirty="0"/>
              <a:t>Brazílie </a:t>
            </a:r>
          </a:p>
        </p:txBody>
      </p:sp>
      <p:pic>
        <p:nvPicPr>
          <p:cNvPr id="10" name="Obrázek 36" descr="bauxite-pisolitic-14.jpg">
            <a:extLst>
              <a:ext uri="{FF2B5EF4-FFF2-40B4-BE49-F238E27FC236}">
                <a16:creationId xmlns:a16="http://schemas.microsoft.com/office/drawing/2014/main" id="{876EDC15-71FE-4CC6-A583-8E2D8C60A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23" y="709543"/>
            <a:ext cx="20193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17F3E24-2AB6-4E29-9A21-5C6CEF67A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44" y="1466781"/>
            <a:ext cx="3077004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59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11029950" cy="1014413"/>
          </a:xfrm>
        </p:spPr>
        <p:txBody>
          <a:bodyPr>
            <a:noAutofit/>
          </a:bodyPr>
          <a:lstStyle/>
          <a:p>
            <a:r>
              <a:rPr lang="cs-CZ" altLang="cs-CZ" sz="4400" b="1" dirty="0"/>
              <a:t>Bauxit</a:t>
            </a:r>
            <a:endParaRPr lang="sk-SK" sz="4400" b="1" dirty="0"/>
          </a:p>
        </p:txBody>
      </p:sp>
      <p:pic>
        <p:nvPicPr>
          <p:cNvPr id="4" name="Obrázok 3" descr="Obrázok, na ktorom je mapa&#10;&#10;Automaticky generovaný popis">
            <a:extLst>
              <a:ext uri="{FF2B5EF4-FFF2-40B4-BE49-F238E27FC236}">
                <a16:creationId xmlns:a16="http://schemas.microsoft.com/office/drawing/2014/main" id="{BB493355-A673-4D1B-AAED-5A11D2CF2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0"/>
            <a:ext cx="12192000" cy="68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445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NIKL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2373575"/>
          </a:xfrm>
        </p:spPr>
        <p:txBody>
          <a:bodyPr>
            <a:noAutofit/>
          </a:bodyPr>
          <a:lstStyle/>
          <a:p>
            <a:pPr marL="180975" indent="-180975" eaLnBrk="1" hangingPunct="1"/>
            <a:r>
              <a:rPr lang="cs-CZ" altLang="cs-CZ" dirty="0"/>
              <a:t>Využití k zušlechťování železa (zejména na výrobu nerezové oceli) a jako legovací kov v barevné metalurgii a na elektrolytické pokovování </a:t>
            </a:r>
            <a:r>
              <a:rPr lang="cs-CZ" altLang="cs-CZ" i="1" dirty="0"/>
              <a:t>(tzn. přidávání do základního kovu jiný kov pro zlepšení jeho mechanických vlastností)</a:t>
            </a:r>
          </a:p>
          <a:p>
            <a:pPr marL="180975" indent="-180975" eaLnBrk="1" hangingPunct="1"/>
            <a:r>
              <a:rPr lang="cs-CZ" altLang="cs-CZ" dirty="0"/>
              <a:t>Koncové použití niklových slitin zejména v dopravě, chemickém průmyslu a elektrotechnice</a:t>
            </a:r>
          </a:p>
          <a:p>
            <a:pPr marL="180975" indent="-180975" eaLnBrk="1" hangingPunct="1"/>
            <a:r>
              <a:rPr lang="cs-CZ" altLang="cs-CZ" dirty="0"/>
              <a:t>Těžba roste</a:t>
            </a:r>
          </a:p>
          <a:p>
            <a:pPr marL="180975" indent="-180975" eaLnBrk="1" hangingPunct="1"/>
            <a:r>
              <a:rPr lang="cs-CZ" altLang="cs-CZ" dirty="0"/>
              <a:t>Největší rezervy má Austrálie, Indonésie, Brazílie</a:t>
            </a:r>
          </a:p>
          <a:p>
            <a:pPr marL="180975" indent="-180975" eaLnBrk="1" hangingPunct="1"/>
            <a:r>
              <a:rPr lang="cs-CZ" altLang="cs-CZ" dirty="0"/>
              <a:t>Největší těžba:</a:t>
            </a:r>
          </a:p>
          <a:p>
            <a:pPr marL="581025" lvl="2" indent="-180975" eaLnBrk="1" hangingPunct="1">
              <a:buFont typeface="Calibri" panose="020F0502020204030204" pitchFamily="34" charset="0"/>
              <a:buChar char="–"/>
            </a:pPr>
            <a:r>
              <a:rPr lang="cs-CZ" altLang="cs-CZ" sz="1800" dirty="0"/>
              <a:t>Filipíny, Indonésie, Austrálie</a:t>
            </a:r>
          </a:p>
          <a:p>
            <a:pPr marL="581025" lvl="2" indent="-180975" eaLnBrk="1" hangingPunct="1">
              <a:buFont typeface="Calibri" panose="020F0502020204030204" pitchFamily="34" charset="0"/>
              <a:buChar char="–"/>
            </a:pPr>
            <a:r>
              <a:rPr lang="cs-CZ" altLang="cs-CZ" sz="1800" dirty="0"/>
              <a:t>Růst v Číně, Brazílii, Kolumbii </a:t>
            </a:r>
          </a:p>
        </p:txBody>
      </p:sp>
      <p:pic>
        <p:nvPicPr>
          <p:cNvPr id="8" name="Obrázok 7" descr="Obrázok, na ktorom je mapa&#10;&#10;Automaticky generovaný popis">
            <a:extLst>
              <a:ext uri="{FF2B5EF4-FFF2-40B4-BE49-F238E27FC236}">
                <a16:creationId xmlns:a16="http://schemas.microsoft.com/office/drawing/2014/main" id="{583A78F1-0E63-4E3F-BCA1-C9CC4F9C0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4" y="2888828"/>
            <a:ext cx="6810375" cy="39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42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Zinek</a:t>
            </a:r>
            <a:endParaRPr lang="sk-SK" sz="4400" b="1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4B26796-E83F-44E8-A331-D37EC019FFD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85775" y="1887537"/>
            <a:ext cx="3178175" cy="1541463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Využití na výrobu plechů, ochranu železa před korozí a výrobu slitin</a:t>
            </a:r>
          </a:p>
          <a:p>
            <a:pPr eaLnBrk="1" hangingPunct="1"/>
            <a:r>
              <a:rPr lang="cs-CZ" altLang="cs-CZ" sz="1800" dirty="0"/>
              <a:t>Těžba: Čína, Peru, USA…</a:t>
            </a:r>
          </a:p>
        </p:txBody>
      </p:sp>
      <p:pic>
        <p:nvPicPr>
          <p:cNvPr id="8" name="Obrázek 22" descr="800px-World_Zinc_Production_2006.svg.png">
            <a:extLst>
              <a:ext uri="{FF2B5EF4-FFF2-40B4-BE49-F238E27FC236}">
                <a16:creationId xmlns:a16="http://schemas.microsoft.com/office/drawing/2014/main" id="{F6F1FAA7-3630-49C9-AD34-660017190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500438"/>
            <a:ext cx="76073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FAF06F-5637-46F7-8EBF-247A9662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798" y="850763"/>
            <a:ext cx="3953427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37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DF65FC60-97A2-480F-A2C0-72E7B493A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92950"/>
            <a:ext cx="7467600" cy="32981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4400" b="1" dirty="0"/>
              <a:t>Olovo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1272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Výskyt společně s dalšími kovy v polymetalických rudách, často jako vedlejší produkt při těžbě zinku</a:t>
            </a:r>
          </a:p>
          <a:p>
            <a:pPr eaLnBrk="1" hangingPunct="1"/>
            <a:r>
              <a:rPr lang="cs-CZ" altLang="cs-CZ" sz="2000" dirty="0"/>
              <a:t>Využití v automobilovém průmyslu (baterie), telekomunikacích a elektrotechnickém průmyslu</a:t>
            </a:r>
          </a:p>
          <a:p>
            <a:pPr eaLnBrk="1" hangingPunct="1"/>
            <a:r>
              <a:rPr lang="cs-CZ" altLang="cs-CZ" sz="2000" dirty="0"/>
              <a:t>Největší zásoby: Austrálie, Čína, Kazachstán</a:t>
            </a:r>
          </a:p>
          <a:p>
            <a:pPr eaLnBrk="1" hangingPunct="1"/>
            <a:r>
              <a:rPr lang="cs-CZ" altLang="cs-CZ" sz="2000" dirty="0"/>
              <a:t>Růst těžby</a:t>
            </a:r>
          </a:p>
          <a:p>
            <a:pPr eaLnBrk="1" hangingPunct="1"/>
            <a:r>
              <a:rPr lang="cs-CZ" altLang="cs-CZ" sz="2000" dirty="0"/>
              <a:t>Producenti: </a:t>
            </a:r>
          </a:p>
          <a:p>
            <a:pPr lvl="1" eaLnBrk="1" hangingPunct="1"/>
            <a:r>
              <a:rPr lang="cs-CZ" altLang="cs-CZ" sz="2000" dirty="0"/>
              <a:t>Čína, Austrálie, USA, Peru</a:t>
            </a:r>
          </a:p>
          <a:p>
            <a:pPr lvl="1" eaLnBrk="1" hangingPunct="1"/>
            <a:r>
              <a:rPr lang="cs-CZ" altLang="cs-CZ" sz="2000" dirty="0"/>
              <a:t>Švédsko, Irsko, Polsko</a:t>
            </a:r>
          </a:p>
        </p:txBody>
      </p:sp>
      <p:pic>
        <p:nvPicPr>
          <p:cNvPr id="4" name="Obrázek 4" descr="800px-Lead_electrolytic_and_1cm3_cube.jpg">
            <a:extLst>
              <a:ext uri="{FF2B5EF4-FFF2-40B4-BE49-F238E27FC236}">
                <a16:creationId xmlns:a16="http://schemas.microsoft.com/office/drawing/2014/main" id="{FBB66BFA-E6D9-40C6-B55B-5B36D1102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51" y="231775"/>
            <a:ext cx="351948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2444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b="1" dirty="0"/>
              <a:t>cín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1648554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Snadno tavitelný</a:t>
            </a:r>
          </a:p>
          <a:p>
            <a:pPr eaLnBrk="1" hangingPunct="1"/>
            <a:r>
              <a:rPr lang="cs-CZ" altLang="cs-CZ" sz="2000" dirty="0"/>
              <a:t>V minulosti využití ve slitině s mědí (bronz), snadná opracovatelnost – výroba předmětů denní potřeby </a:t>
            </a:r>
          </a:p>
          <a:p>
            <a:pPr eaLnBrk="1" hangingPunct="1"/>
            <a:r>
              <a:rPr lang="cs-CZ" altLang="cs-CZ" sz="2000" dirty="0"/>
              <a:t>V současnosti – výroba konzerv a přepravních kontejnerů, elektrotechnický průmysl</a:t>
            </a:r>
          </a:p>
          <a:p>
            <a:pPr eaLnBrk="1" hangingPunct="1"/>
            <a:r>
              <a:rPr lang="cs-CZ" altLang="cs-CZ" sz="2000" dirty="0"/>
              <a:t>Zásoby: Čína, Malajsie, Peru, Indonésie, Brazílie</a:t>
            </a:r>
          </a:p>
          <a:p>
            <a:pPr eaLnBrk="1" hangingPunct="1"/>
            <a:r>
              <a:rPr lang="cs-CZ" altLang="cs-CZ" sz="2000" dirty="0"/>
              <a:t>Producenti: Čína, Indonésie, Myanmar, Brazílie </a:t>
            </a:r>
          </a:p>
        </p:txBody>
      </p:sp>
      <p:graphicFrame>
        <p:nvGraphicFramePr>
          <p:cNvPr id="5" name="Tabulka 17">
            <a:extLst>
              <a:ext uri="{FF2B5EF4-FFF2-40B4-BE49-F238E27FC236}">
                <a16:creationId xmlns:a16="http://schemas.microsoft.com/office/drawing/2014/main" id="{1A7154BA-7031-496F-9A29-1EAF10DB2248}"/>
              </a:ext>
            </a:extLst>
          </p:cNvPr>
          <p:cNvGraphicFramePr>
            <a:graphicFrameLocks noGrp="1"/>
          </p:cNvGraphicFramePr>
          <p:nvPr/>
        </p:nvGraphicFramePr>
        <p:xfrm>
          <a:off x="7288307" y="3200400"/>
          <a:ext cx="4903695" cy="3657600"/>
        </p:xfrm>
        <a:graphic>
          <a:graphicData uri="http://schemas.openxmlformats.org/drawingml/2006/table">
            <a:tbl>
              <a:tblPr/>
              <a:tblGrid>
                <a:gridCol w="1634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4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 gridSpan="3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World tin mine reserves and reserve base in tons</a:t>
                      </a:r>
                    </a:p>
                  </a:txBody>
                  <a:tcPr marL="84664" marR="84664" marT="42333" marB="42333" anchor="ctr"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Country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Reserves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Reserve base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>
                          <a:solidFill>
                            <a:schemeClr val="tx1"/>
                          </a:solidFill>
                        </a:rPr>
                        <a:t>China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1,700,000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3,500,000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 err="1">
                          <a:solidFill>
                            <a:schemeClr val="tx1"/>
                          </a:solidFill>
                        </a:rPr>
                        <a:t>Malaysia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1,000,000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1,200,000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>
                          <a:solidFill>
                            <a:schemeClr val="tx1"/>
                          </a:solidFill>
                        </a:rPr>
                        <a:t>Peru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710,000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1,000,000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 err="1">
                          <a:solidFill>
                            <a:schemeClr val="tx1"/>
                          </a:solidFill>
                        </a:rPr>
                        <a:t>Indonesia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800,000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 err="1">
                          <a:solidFill>
                            <a:schemeClr val="tx1"/>
                          </a:solidFill>
                        </a:rPr>
                        <a:t>Brazil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540,000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2,500,000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 err="1">
                          <a:solidFill>
                            <a:schemeClr val="tx1"/>
                          </a:solidFill>
                        </a:rPr>
                        <a:t>Bolivia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450,000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900,000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 err="1">
                          <a:solidFill>
                            <a:schemeClr val="tx1"/>
                          </a:solidFill>
                        </a:rPr>
                        <a:t>Russia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350,000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 err="1">
                          <a:solidFill>
                            <a:schemeClr val="tx1"/>
                          </a:solidFill>
                        </a:rPr>
                        <a:t>Thailand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170,000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250,000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cs-CZ" sz="1000" u="none" strike="noStrike" dirty="0" err="1">
                          <a:solidFill>
                            <a:schemeClr val="tx1"/>
                          </a:solidFill>
                        </a:rPr>
                        <a:t>Australia</a:t>
                      </a:r>
                      <a:endParaRPr lang="cs-CZ" sz="1000" dirty="0">
                        <a:solidFill>
                          <a:schemeClr val="tx1"/>
                        </a:solidFill>
                      </a:endParaRP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150,000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300,000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cs-CZ" sz="1000">
                          <a:solidFill>
                            <a:schemeClr val="tx1"/>
                          </a:solidFill>
                        </a:rPr>
                        <a:t>  Other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180,000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200,000</a:t>
                      </a:r>
                    </a:p>
                  </a:txBody>
                  <a:tcPr marL="84664" marR="84664" marT="42333" marB="4233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Obrázek 30" descr="Pewterplate_exb.jpg">
            <a:extLst>
              <a:ext uri="{FF2B5EF4-FFF2-40B4-BE49-F238E27FC236}">
                <a16:creationId xmlns:a16="http://schemas.microsoft.com/office/drawing/2014/main" id="{593CBB92-FFE6-46BE-BA25-DBCB6EC5B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94" y="622817"/>
            <a:ext cx="2192338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31" descr="800px-Inside_of_a_tin_platted_can.jpg">
            <a:extLst>
              <a:ext uri="{FF2B5EF4-FFF2-40B4-BE49-F238E27FC236}">
                <a16:creationId xmlns:a16="http://schemas.microsoft.com/office/drawing/2014/main" id="{87642DC1-BBCE-43E0-9375-D8AF0272B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30" y="622817"/>
            <a:ext cx="19431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7" descr="Obrázok, na ktorom je mapa&#10;&#10;Automaticky generovaný popis">
            <a:extLst>
              <a:ext uri="{FF2B5EF4-FFF2-40B4-BE49-F238E27FC236}">
                <a16:creationId xmlns:a16="http://schemas.microsoft.com/office/drawing/2014/main" id="{A14F0131-4CFC-44AE-85B8-914DF1874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16" y="4157688"/>
            <a:ext cx="7067035" cy="24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75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cs-CZ" b="1"/>
              <a:t>Drahé kovy - stříbro</a:t>
            </a:r>
            <a:endParaRPr lang="sk-SK" b="1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Často v polymetalických ložiscích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Surovinou pro fotografický průmyslu a šperkařství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Zásoby: Rusko, Čína, Mexiko</a:t>
            </a:r>
          </a:p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Producenti: Peru, Mexiko, Čína, Čile</a:t>
            </a:r>
          </a:p>
        </p:txBody>
      </p:sp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83C621D5-D4C8-4155-BB59-4BFF47135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003" y="550003"/>
            <a:ext cx="6387843" cy="63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100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b="1" dirty="0"/>
              <a:t>Zlato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2561"/>
            <a:ext cx="11029615" cy="1648554"/>
          </a:xfr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cs-CZ" sz="2000" dirty="0">
                <a:latin typeface="+mn-lt"/>
                <a:cs typeface="+mn-cs"/>
              </a:rPr>
              <a:t>Vnímáno jako ekonomický kov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cs-CZ" sz="2000" dirty="0">
                <a:latin typeface="+mn-lt"/>
                <a:cs typeface="+mn-cs"/>
              </a:rPr>
              <a:t>Využití: elektrotechnika, výroba šperků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cs-CZ" sz="2000" dirty="0">
                <a:latin typeface="+mn-lt"/>
                <a:cs typeface="+mn-cs"/>
              </a:rPr>
              <a:t>Zásoby: Austrálie, Rusko, JAR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cs-CZ" sz="2000" dirty="0">
                <a:latin typeface="+mn-lt"/>
                <a:cs typeface="+mn-cs"/>
              </a:rPr>
              <a:t>Těžba: Čína, Rusko, Austrálie</a:t>
            </a:r>
          </a:p>
        </p:txBody>
      </p:sp>
      <p:pic>
        <p:nvPicPr>
          <p:cNvPr id="7" name="Zástupný symbol pro obsah 5" descr="Native_gold_nuggets.jpg">
            <a:extLst>
              <a:ext uri="{FF2B5EF4-FFF2-40B4-BE49-F238E27FC236}">
                <a16:creationId xmlns:a16="http://schemas.microsoft.com/office/drawing/2014/main" id="{7A60DB74-2D4E-4C4F-8DD8-AC7AB7C3C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0" y="800762"/>
            <a:ext cx="1244600" cy="1773238"/>
          </a:xfrm>
          <a:prstGeom prst="rect">
            <a:avLst/>
          </a:prstGeom>
        </p:spPr>
      </p:pic>
      <p:pic>
        <p:nvPicPr>
          <p:cNvPr id="10" name="Obrázek 6" descr="gold.jpg">
            <a:extLst>
              <a:ext uri="{FF2B5EF4-FFF2-40B4-BE49-F238E27FC236}">
                <a16:creationId xmlns:a16="http://schemas.microsoft.com/office/drawing/2014/main" id="{3C4FBDB5-5626-4F61-B511-643803B7E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800762"/>
            <a:ext cx="23637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D6356031-7801-4209-A4AF-F59E82041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461" y="2604794"/>
            <a:ext cx="7263539" cy="425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015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b="1" dirty="0"/>
              <a:t>Platina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2561"/>
            <a:ext cx="11029615" cy="1648554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Vlastnosti: odolnost, špatná tavitelnost, odolnost vůči kyselinám</a:t>
            </a:r>
          </a:p>
          <a:p>
            <a:pPr eaLnBrk="1" hangingPunct="1"/>
            <a:r>
              <a:rPr lang="cs-CZ" altLang="cs-CZ" sz="2000" dirty="0"/>
              <a:t>Využití: elektrotechnický průmysl, medicína, keramický průmysl</a:t>
            </a:r>
          </a:p>
          <a:p>
            <a:pPr eaLnBrk="1" hangingPunct="1"/>
            <a:r>
              <a:rPr lang="cs-CZ" altLang="cs-CZ" sz="2000" dirty="0"/>
              <a:t>Výskyt v malých množstvích</a:t>
            </a:r>
          </a:p>
          <a:p>
            <a:pPr eaLnBrk="1" hangingPunct="1"/>
            <a:r>
              <a:rPr lang="cs-CZ" altLang="cs-CZ" sz="2000" dirty="0"/>
              <a:t>Producenti: JAR, Rusko, Zimbabwe</a:t>
            </a:r>
          </a:p>
        </p:txBody>
      </p:sp>
      <p:pic>
        <p:nvPicPr>
          <p:cNvPr id="11" name="Obrázek 6" descr="800px-Platinum-nugget.jpg">
            <a:extLst>
              <a:ext uri="{FF2B5EF4-FFF2-40B4-BE49-F238E27FC236}">
                <a16:creationId xmlns:a16="http://schemas.microsoft.com/office/drawing/2014/main" id="{6A2F7CAB-61CF-4B3C-902E-033DAD472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837662"/>
            <a:ext cx="2438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9F665274-9C9F-40E3-AB9C-4C65B41A2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11125"/>
            <a:ext cx="6051402" cy="404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038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DB2FD-460A-4A00-96BA-831334DF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Těžba chemických surovin - síra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FECC45-22E4-468C-8048-16079E4AB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2561"/>
            <a:ext cx="11029615" cy="1648554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/>
              <a:t>Významná chemická surovina</a:t>
            </a:r>
          </a:p>
          <a:p>
            <a:pPr eaLnBrk="1" hangingPunct="1"/>
            <a:r>
              <a:rPr lang="cs-CZ" altLang="cs-CZ" sz="2000" dirty="0"/>
              <a:t>Výskyt v ryzím stavu i sloučeniny (pyrity)</a:t>
            </a:r>
          </a:p>
          <a:p>
            <a:pPr eaLnBrk="1" hangingPunct="1"/>
            <a:r>
              <a:rPr lang="cs-CZ" altLang="cs-CZ" sz="2000" dirty="0"/>
              <a:t>Využití jako součást výbušnin, chemický průmysl (vulkanizace kaučuku),  kyselina sírová</a:t>
            </a:r>
          </a:p>
          <a:p>
            <a:pPr eaLnBrk="1" hangingPunct="1"/>
            <a:r>
              <a:rPr lang="cs-CZ" altLang="cs-CZ" sz="2000" dirty="0"/>
              <a:t>Producenti: Kanada, USA, Čína, Rusko, státy Perského zálivu</a:t>
            </a:r>
          </a:p>
        </p:txBody>
      </p:sp>
      <p:pic>
        <p:nvPicPr>
          <p:cNvPr id="6" name="Obrázek 5" descr="250px-Sulfur-sample.jpg">
            <a:extLst>
              <a:ext uri="{FF2B5EF4-FFF2-40B4-BE49-F238E27FC236}">
                <a16:creationId xmlns:a16="http://schemas.microsoft.com/office/drawing/2014/main" id="{4DB44A3C-6533-400A-AFB3-E33D79757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" y="3943654"/>
            <a:ext cx="345598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9D2EE71F-1941-4F01-9D3D-432E4201A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146" y="3851070"/>
            <a:ext cx="8707854" cy="30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2951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Technológia s návrhom Dividenda</Template>
  <TotalTime>199</TotalTime>
  <Words>12100</Words>
  <Application>Microsoft Office PowerPoint</Application>
  <PresentationFormat>Širokouhlá</PresentationFormat>
  <Paragraphs>1601</Paragraphs>
  <Slides>157</Slides>
  <Notes>5</Notes>
  <HiddenSlides>0</HiddenSlides>
  <MMClips>0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157</vt:i4>
      </vt:variant>
    </vt:vector>
  </HeadingPairs>
  <TitlesOfParts>
    <vt:vector size="166" baseType="lpstr">
      <vt:lpstr>Arial</vt:lpstr>
      <vt:lpstr>Calibri</vt:lpstr>
      <vt:lpstr>Gill Sans MT</vt:lpstr>
      <vt:lpstr>NimbusCEZ</vt:lpstr>
      <vt:lpstr>Times New Roman</vt:lpstr>
      <vt:lpstr>Wingdings</vt:lpstr>
      <vt:lpstr>Wingdings 2</vt:lpstr>
      <vt:lpstr>Dividenda</vt:lpstr>
      <vt:lpstr>CorelDRAW</vt:lpstr>
      <vt:lpstr>Zec016 ekonomická geografie - průmysl</vt:lpstr>
      <vt:lpstr>Geografie průmyslu</vt:lpstr>
      <vt:lpstr>Geografie průmyslu</vt:lpstr>
      <vt:lpstr>Úvod do geografie průmyslu</vt:lpstr>
      <vt:lpstr>Prezentácia programu PowerPoint</vt:lpstr>
      <vt:lpstr>Etapa 3 - postfordizmus</vt:lpstr>
      <vt:lpstr>Prezentácia programu PowerPoint</vt:lpstr>
      <vt:lpstr>Prezentácia programu PowerPoint</vt:lpstr>
      <vt:lpstr>Etapa 3 - Deindustrializace</vt:lpstr>
      <vt:lpstr>Největší nadnárodní společnosti – 2020 vs 2015</vt:lpstr>
      <vt:lpstr>Global 500, 2015</vt:lpstr>
      <vt:lpstr>Global 500, 2020</vt:lpstr>
      <vt:lpstr>Global 500, 2020, Evropa</vt:lpstr>
      <vt:lpstr>Prezentácia programu PowerPoint</vt:lpstr>
      <vt:lpstr>Etapa 3 - PZI</vt:lpstr>
      <vt:lpstr>Etapa 3 - PZI</vt:lpstr>
      <vt:lpstr>Etapa 3 - PZI</vt:lpstr>
      <vt:lpstr>Investiční pobídky v ČR</vt:lpstr>
      <vt:lpstr>Investiční pobídky v ČR</vt:lpstr>
      <vt:lpstr>Investiční pobídky v ČR</vt:lpstr>
      <vt:lpstr>Podnikatelská / průmyslová zóna</vt:lpstr>
      <vt:lpstr>Prezentácia programu PowerPoint</vt:lpstr>
      <vt:lpstr>Prezentácia programu PowerPoint</vt:lpstr>
      <vt:lpstr>Prezentácia programu PowerPoint</vt:lpstr>
      <vt:lpstr>CTPARK</vt:lpstr>
      <vt:lpstr>          Silicon  Valley</vt:lpstr>
      <vt:lpstr>Vědecko-technický park</vt:lpstr>
      <vt:lpstr>Inovační centra</vt:lpstr>
      <vt:lpstr>Podnikatelský inkubátor</vt:lpstr>
      <vt:lpstr>Technologická centra</vt:lpstr>
      <vt:lpstr>Inovační strategie</vt:lpstr>
      <vt:lpstr>After care</vt:lpstr>
      <vt:lpstr>Etapa 4 – 4. průmyslová revoluce (průmysl 4.0)</vt:lpstr>
      <vt:lpstr>Lokalizační faktory – geneze, vývojové etapy a současný význam</vt:lpstr>
      <vt:lpstr>Lokalizační Faktor</vt:lpstr>
      <vt:lpstr>Speciální lokalizační teorie</vt:lpstr>
      <vt:lpstr>Lokalizace zemědělských činností podle von Thünena</vt:lpstr>
      <vt:lpstr>Weberův lokalizační trojúhelník</vt:lpstr>
      <vt:lpstr>Teorie lokalizace všeobecné</vt:lpstr>
      <vt:lpstr>Teorie prostorového uspořádání</vt:lpstr>
      <vt:lpstr>Klastry</vt:lpstr>
      <vt:lpstr>Klastry</vt:lpstr>
      <vt:lpstr>Klastry  v ČR</vt:lpstr>
      <vt:lpstr>Prezentácia programu PowerPoint</vt:lpstr>
      <vt:lpstr>Dělení lokalizačních faktorů</vt:lpstr>
      <vt:lpstr>Přírodní lokalizační faktory</vt:lpstr>
      <vt:lpstr>Přírodní lokalizační faktory</vt:lpstr>
      <vt:lpstr>Přírodní lokalizační faktory</vt:lpstr>
      <vt:lpstr>Socioekonomické lokalizační faktory</vt:lpstr>
      <vt:lpstr>Socioekonomické lokalizační faktory</vt:lpstr>
      <vt:lpstr>Socioekonomické lokalizační faktory</vt:lpstr>
      <vt:lpstr>Socioekonomické lokalizační faktory</vt:lpstr>
      <vt:lpstr>Vliv průmyslu na ŽP</vt:lpstr>
      <vt:lpstr>Charakteristika průmyslových odvětví (Těžba surovin + energetika)</vt:lpstr>
      <vt:lpstr>Prezentácia programu PowerPoint</vt:lpstr>
      <vt:lpstr>Těžba nerostných surovin</vt:lpstr>
      <vt:lpstr>Těžba energetických surovin</vt:lpstr>
      <vt:lpstr>Těžba energetických surovin</vt:lpstr>
      <vt:lpstr>Černé uhlí</vt:lpstr>
      <vt:lpstr>Černé uhlí</vt:lpstr>
      <vt:lpstr>Černé Uhlí v ČR</vt:lpstr>
      <vt:lpstr>Hnědé uhlí</vt:lpstr>
      <vt:lpstr>Hnědé uhlí v ČR</vt:lpstr>
      <vt:lpstr>Ropa</vt:lpstr>
      <vt:lpstr>Ropa</vt:lpstr>
      <vt:lpstr>Ropa</vt:lpstr>
      <vt:lpstr>Zemní plyn</vt:lpstr>
      <vt:lpstr>Těžba ropy a zemního plynu v ČR</vt:lpstr>
      <vt:lpstr>Uran</vt:lpstr>
      <vt:lpstr>Prezentácia programu PowerPoint</vt:lpstr>
      <vt:lpstr>Uran</vt:lpstr>
      <vt:lpstr>Výroba elektrické energie</vt:lpstr>
      <vt:lpstr>Výroba elektrické energie</vt:lpstr>
      <vt:lpstr>Lokalizační faktory pro průmysl paliv a energie</vt:lpstr>
      <vt:lpstr>Jaderná energetika</vt:lpstr>
      <vt:lpstr>Jaderná energetika</vt:lpstr>
      <vt:lpstr>Jaderná energetika</vt:lpstr>
      <vt:lpstr>Jaderná energetika</vt:lpstr>
      <vt:lpstr>Alternativní zdroje energie</vt:lpstr>
      <vt:lpstr>Prezentácia programu PowerPoint</vt:lpstr>
      <vt:lpstr>Hydroelekrárny</vt:lpstr>
      <vt:lpstr>Prezentácia programu PowerPoint</vt:lpstr>
      <vt:lpstr>Prezentácia programu PowerPoint</vt:lpstr>
      <vt:lpstr>Prezentácia programu PowerPoint</vt:lpstr>
      <vt:lpstr>Těžba rudných surovin – železná ruda</vt:lpstr>
      <vt:lpstr>Těžba rudných surovin – železná ruda</vt:lpstr>
      <vt:lpstr>Hutnický průmysl - lokalizace</vt:lpstr>
      <vt:lpstr>Měď</vt:lpstr>
      <vt:lpstr>Měď</vt:lpstr>
      <vt:lpstr>Bauxit</vt:lpstr>
      <vt:lpstr>Bauxit</vt:lpstr>
      <vt:lpstr>NIKL</vt:lpstr>
      <vt:lpstr>Zinek</vt:lpstr>
      <vt:lpstr>Olovo</vt:lpstr>
      <vt:lpstr>cín</vt:lpstr>
      <vt:lpstr>Drahé kovy - stříbro</vt:lpstr>
      <vt:lpstr>Zlato</vt:lpstr>
      <vt:lpstr>Platina</vt:lpstr>
      <vt:lpstr>Těžba chemických surovin - síra</vt:lpstr>
      <vt:lpstr>Fosfáty</vt:lpstr>
      <vt:lpstr>Soli</vt:lpstr>
      <vt:lpstr>Charakteristika průmyslových odvětví (Zpracovatelský průmysl)</vt:lpstr>
      <vt:lpstr>Úvod do zpracovatelského průmyslu</vt:lpstr>
      <vt:lpstr>Strojírenský průmysl</vt:lpstr>
      <vt:lpstr>Strojírenský průmysl</vt:lpstr>
      <vt:lpstr>Strojírenský průmysl</vt:lpstr>
      <vt:lpstr>Strojírenský průmysl</vt:lpstr>
      <vt:lpstr>Strojírenský průmysl</vt:lpstr>
      <vt:lpstr>Strojírenský průmysl</vt:lpstr>
      <vt:lpstr>Dopravní strojírenství</vt:lpstr>
      <vt:lpstr>Dopravní strojírenství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Chemický průmysl</vt:lpstr>
      <vt:lpstr>Chemický průmysl</vt:lpstr>
      <vt:lpstr>Chemický průmysl</vt:lpstr>
      <vt:lpstr>Chemický průmysl</vt:lpstr>
      <vt:lpstr>Chemický průmysl</vt:lpstr>
      <vt:lpstr>Textilní Průmysl</vt:lpstr>
      <vt:lpstr>Textilní Průmysl</vt:lpstr>
      <vt:lpstr>Bavlnářský průmysl</vt:lpstr>
      <vt:lpstr>Výroba hedvábí a vlnařský průmysl</vt:lpstr>
      <vt:lpstr>Hlavní světové textilní oblasti</vt:lpstr>
      <vt:lpstr>Potravinářský průmysl</vt:lpstr>
      <vt:lpstr>Potravinářský průmysl</vt:lpstr>
      <vt:lpstr>Potravinářský průmysl</vt:lpstr>
      <vt:lpstr>Dřevozpracující a papírenský průmysl</vt:lpstr>
      <vt:lpstr>Geografie průmyslu (vývojové proudy, historie, klasifikace, metody hodnocení průmyslu)</vt:lpstr>
      <vt:lpstr>Průmyslová výroba</vt:lpstr>
      <vt:lpstr>historie průmyslového vývoje</vt:lpstr>
      <vt:lpstr>historie průmyslového vývoje</vt:lpstr>
      <vt:lpstr>historie průmyslového vývoje</vt:lpstr>
      <vt:lpstr>historie průmyslového vývoje</vt:lpstr>
      <vt:lpstr>globalizace průmyslu</vt:lpstr>
      <vt:lpstr>Kondratěvovy dlouhé Vědecko-technické cykly</vt:lpstr>
      <vt:lpstr>Kondratěvovy cykly</vt:lpstr>
      <vt:lpstr>Geografická etapizace vývoje světové ekonomiky</vt:lpstr>
      <vt:lpstr>Klasifikace průmyslu</vt:lpstr>
      <vt:lpstr>Prezentácia programu PowerPoint</vt:lpstr>
      <vt:lpstr>Prezentácia programu PowerPoint</vt:lpstr>
      <vt:lpstr>Členění podle funkce využití finálních výrobků</vt:lpstr>
      <vt:lpstr>Členění podle funkce využití finálních výrobků</vt:lpstr>
      <vt:lpstr>Členění podle charakteru postavení výrobního procesu k výchozím surovinám</vt:lpstr>
      <vt:lpstr>Prezentácia programu PowerPoint</vt:lpstr>
      <vt:lpstr>Geografické metody hodnocení průmyslu</vt:lpstr>
      <vt:lpstr>Velikost průmyslu</vt:lpstr>
      <vt:lpstr>Prezentácia programu PowerPoint</vt:lpstr>
      <vt:lpstr>Struktura průmyslu</vt:lpstr>
      <vt:lpstr>specializace Průmyslu</vt:lpstr>
      <vt:lpstr>Prezentácia programu PowerPoint</vt:lpstr>
      <vt:lpstr>Prezentácia programu PowerPoint</vt:lpstr>
      <vt:lpstr>Diverzifikace Průmyslu</vt:lpstr>
      <vt:lpstr>koncentrace průmyslu</vt:lpstr>
      <vt:lpstr>Lorenzova Křivka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Ze0116 Geografie výrobní sféry</dc:title>
  <dc:creator>Jozef Lopuch</dc:creator>
  <cp:lastModifiedBy>Jozef Lopuch</cp:lastModifiedBy>
  <cp:revision>20</cp:revision>
  <dcterms:created xsi:type="dcterms:W3CDTF">2022-02-11T15:43:24Z</dcterms:created>
  <dcterms:modified xsi:type="dcterms:W3CDTF">2022-05-06T07:30:30Z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