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120"/>
  </p:notesMasterIdLst>
  <p:sldIdLst>
    <p:sldId id="256" r:id="rId2"/>
    <p:sldId id="264" r:id="rId3"/>
    <p:sldId id="418" r:id="rId4"/>
    <p:sldId id="419" r:id="rId5"/>
    <p:sldId id="420" r:id="rId6"/>
    <p:sldId id="257" r:id="rId7"/>
    <p:sldId id="417" r:id="rId8"/>
    <p:sldId id="266" r:id="rId9"/>
    <p:sldId id="268" r:id="rId10"/>
    <p:sldId id="271" r:id="rId11"/>
    <p:sldId id="273" r:id="rId12"/>
    <p:sldId id="274" r:id="rId13"/>
    <p:sldId id="277" r:id="rId14"/>
    <p:sldId id="279" r:id="rId15"/>
    <p:sldId id="282" r:id="rId16"/>
    <p:sldId id="283" r:id="rId17"/>
    <p:sldId id="284" r:id="rId18"/>
    <p:sldId id="285" r:id="rId19"/>
    <p:sldId id="286" r:id="rId20"/>
    <p:sldId id="287" r:id="rId21"/>
    <p:sldId id="288" r:id="rId22"/>
    <p:sldId id="289" r:id="rId23"/>
    <p:sldId id="290" r:id="rId24"/>
    <p:sldId id="291" r:id="rId25"/>
    <p:sldId id="292" r:id="rId26"/>
    <p:sldId id="293" r:id="rId27"/>
    <p:sldId id="294" r:id="rId28"/>
    <p:sldId id="295" r:id="rId29"/>
    <p:sldId id="304" r:id="rId30"/>
    <p:sldId id="303" r:id="rId31"/>
    <p:sldId id="302" r:id="rId32"/>
    <p:sldId id="305" r:id="rId33"/>
    <p:sldId id="306" r:id="rId34"/>
    <p:sldId id="307" r:id="rId35"/>
    <p:sldId id="308" r:id="rId36"/>
    <p:sldId id="309" r:id="rId37"/>
    <p:sldId id="310" r:id="rId38"/>
    <p:sldId id="311" r:id="rId39"/>
    <p:sldId id="312" r:id="rId40"/>
    <p:sldId id="325" r:id="rId41"/>
    <p:sldId id="314" r:id="rId42"/>
    <p:sldId id="315" r:id="rId43"/>
    <p:sldId id="316" r:id="rId44"/>
    <p:sldId id="317" r:id="rId45"/>
    <p:sldId id="318" r:id="rId46"/>
    <p:sldId id="326" r:id="rId47"/>
    <p:sldId id="327" r:id="rId48"/>
    <p:sldId id="332" r:id="rId49"/>
    <p:sldId id="333" r:id="rId50"/>
    <p:sldId id="334" r:id="rId51"/>
    <p:sldId id="335" r:id="rId52"/>
    <p:sldId id="336" r:id="rId53"/>
    <p:sldId id="337" r:id="rId54"/>
    <p:sldId id="338" r:id="rId55"/>
    <p:sldId id="339" r:id="rId56"/>
    <p:sldId id="340" r:id="rId57"/>
    <p:sldId id="341" r:id="rId58"/>
    <p:sldId id="342" r:id="rId59"/>
    <p:sldId id="343" r:id="rId60"/>
    <p:sldId id="344" r:id="rId61"/>
    <p:sldId id="345" r:id="rId62"/>
    <p:sldId id="346" r:id="rId63"/>
    <p:sldId id="347" r:id="rId64"/>
    <p:sldId id="348" r:id="rId65"/>
    <p:sldId id="349" r:id="rId66"/>
    <p:sldId id="350" r:id="rId67"/>
    <p:sldId id="351" r:id="rId68"/>
    <p:sldId id="352" r:id="rId69"/>
    <p:sldId id="353" r:id="rId70"/>
    <p:sldId id="354" r:id="rId71"/>
    <p:sldId id="355" r:id="rId72"/>
    <p:sldId id="356" r:id="rId73"/>
    <p:sldId id="357" r:id="rId74"/>
    <p:sldId id="358" r:id="rId75"/>
    <p:sldId id="359" r:id="rId76"/>
    <p:sldId id="360" r:id="rId77"/>
    <p:sldId id="361" r:id="rId78"/>
    <p:sldId id="362" r:id="rId79"/>
    <p:sldId id="364" r:id="rId80"/>
    <p:sldId id="365" r:id="rId81"/>
    <p:sldId id="366" r:id="rId82"/>
    <p:sldId id="367" r:id="rId83"/>
    <p:sldId id="368" r:id="rId84"/>
    <p:sldId id="369" r:id="rId85"/>
    <p:sldId id="370" r:id="rId86"/>
    <p:sldId id="371" r:id="rId87"/>
    <p:sldId id="372" r:id="rId88"/>
    <p:sldId id="373" r:id="rId89"/>
    <p:sldId id="374" r:id="rId90"/>
    <p:sldId id="375" r:id="rId91"/>
    <p:sldId id="376" r:id="rId92"/>
    <p:sldId id="377" r:id="rId93"/>
    <p:sldId id="378" r:id="rId94"/>
    <p:sldId id="379" r:id="rId95"/>
    <p:sldId id="380" r:id="rId96"/>
    <p:sldId id="381" r:id="rId97"/>
    <p:sldId id="384" r:id="rId98"/>
    <p:sldId id="385" r:id="rId99"/>
    <p:sldId id="386" r:id="rId100"/>
    <p:sldId id="387" r:id="rId101"/>
    <p:sldId id="388" r:id="rId102"/>
    <p:sldId id="389" r:id="rId103"/>
    <p:sldId id="390" r:id="rId104"/>
    <p:sldId id="393" r:id="rId105"/>
    <p:sldId id="399" r:id="rId106"/>
    <p:sldId id="400" r:id="rId107"/>
    <p:sldId id="401" r:id="rId108"/>
    <p:sldId id="402" r:id="rId109"/>
    <p:sldId id="403" r:id="rId110"/>
    <p:sldId id="404" r:id="rId111"/>
    <p:sldId id="407" r:id="rId112"/>
    <p:sldId id="408" r:id="rId113"/>
    <p:sldId id="409" r:id="rId114"/>
    <p:sldId id="410" r:id="rId115"/>
    <p:sldId id="411" r:id="rId116"/>
    <p:sldId id="412" r:id="rId117"/>
    <p:sldId id="413" r:id="rId118"/>
    <p:sldId id="414" r:id="rId1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54" autoAdjust="0"/>
  </p:normalViewPr>
  <p:slideViewPr>
    <p:cSldViewPr snapToGrid="0">
      <p:cViewPr varScale="1">
        <p:scale>
          <a:sx n="80" d="100"/>
          <a:sy n="80" d="100"/>
        </p:scale>
        <p:origin x="58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theme" Target="theme/theme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tableStyles" Target="tableStyles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presProps" Target="presProps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FBAD32A-457F-417F-B675-65DFFB14BF70}" type="doc">
      <dgm:prSet loTypeId="urn:microsoft.com/office/officeart/2005/8/layout/radial6" loCatId="cycle" qsTypeId="urn:microsoft.com/office/officeart/2005/8/quickstyle/simple2" qsCatId="simple" csTypeId="urn:microsoft.com/office/officeart/2005/8/colors/accent0_1" csCatId="mainScheme" phldr="1"/>
      <dgm:spPr/>
      <dgm:t>
        <a:bodyPr/>
        <a:lstStyle/>
        <a:p>
          <a:endParaRPr lang="cs-CZ"/>
        </a:p>
      </dgm:t>
    </dgm:pt>
    <dgm:pt modelId="{EFDF554D-D7B1-4A67-B8FA-9672441FCD8C}">
      <dgm:prSet phldrT="[Text]"/>
      <dgm:spPr>
        <a:solidFill>
          <a:srgbClr val="FFFF00"/>
        </a:solidFill>
      </dgm:spPr>
      <dgm:t>
        <a:bodyPr/>
        <a:lstStyle/>
        <a:p>
          <a:r>
            <a:rPr lang="cs-CZ" dirty="0"/>
            <a:t>Geografie zemědělství</a:t>
          </a:r>
        </a:p>
      </dgm:t>
    </dgm:pt>
    <dgm:pt modelId="{A2347658-1D37-4B39-A1D2-61CA97B3F490}" type="parTrans" cxnId="{5C7D533F-BD51-4065-B05B-07D17C3F6D02}">
      <dgm:prSet/>
      <dgm:spPr/>
      <dgm:t>
        <a:bodyPr/>
        <a:lstStyle/>
        <a:p>
          <a:endParaRPr lang="cs-CZ"/>
        </a:p>
      </dgm:t>
    </dgm:pt>
    <dgm:pt modelId="{F2592D79-6EDC-4DCE-B478-CAFC18943296}" type="sibTrans" cxnId="{5C7D533F-BD51-4065-B05B-07D17C3F6D02}">
      <dgm:prSet/>
      <dgm:spPr/>
      <dgm:t>
        <a:bodyPr/>
        <a:lstStyle/>
        <a:p>
          <a:endParaRPr lang="cs-CZ"/>
        </a:p>
      </dgm:t>
    </dgm:pt>
    <dgm:pt modelId="{EA926BA8-F8A6-4DEC-A279-8801C467663A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cs-CZ" dirty="0"/>
            <a:t>Ekonomika</a:t>
          </a:r>
        </a:p>
      </dgm:t>
    </dgm:pt>
    <dgm:pt modelId="{5A8CE8FD-6083-4165-88C2-1EA5727840F1}" type="parTrans" cxnId="{D54D3DCF-F66C-4AE9-A21F-F225D047B251}">
      <dgm:prSet/>
      <dgm:spPr/>
      <dgm:t>
        <a:bodyPr/>
        <a:lstStyle/>
        <a:p>
          <a:endParaRPr lang="cs-CZ"/>
        </a:p>
      </dgm:t>
    </dgm:pt>
    <dgm:pt modelId="{98C23AA6-BB04-4744-9B4F-64CEF6AF5095}" type="sibTrans" cxnId="{D54D3DCF-F66C-4AE9-A21F-F225D047B251}">
      <dgm:prSet/>
      <dgm:spPr/>
      <dgm:t>
        <a:bodyPr/>
        <a:lstStyle/>
        <a:p>
          <a:endParaRPr lang="cs-CZ"/>
        </a:p>
      </dgm:t>
    </dgm:pt>
    <dgm:pt modelId="{3F7143FE-988E-457E-961E-EE13567AB511}">
      <dgm:prSet phldrT="[Text]"/>
      <dgm:spPr>
        <a:solidFill>
          <a:srgbClr val="00B050"/>
        </a:solidFill>
      </dgm:spPr>
      <dgm:t>
        <a:bodyPr/>
        <a:lstStyle/>
        <a:p>
          <a:r>
            <a:rPr lang="cs-CZ" dirty="0"/>
            <a:t>SE geografie</a:t>
          </a:r>
        </a:p>
      </dgm:t>
    </dgm:pt>
    <dgm:pt modelId="{DD3DCF94-F563-4152-8BA7-DA996FC70FEE}" type="parTrans" cxnId="{E59F39D2-28BF-45EA-A039-86A2983A54A9}">
      <dgm:prSet/>
      <dgm:spPr/>
      <dgm:t>
        <a:bodyPr/>
        <a:lstStyle/>
        <a:p>
          <a:endParaRPr lang="cs-CZ"/>
        </a:p>
      </dgm:t>
    </dgm:pt>
    <dgm:pt modelId="{867A8111-B39C-480B-96C2-E2BDBF2D25B5}" type="sibTrans" cxnId="{E59F39D2-28BF-45EA-A039-86A2983A54A9}">
      <dgm:prSet/>
      <dgm:spPr/>
      <dgm:t>
        <a:bodyPr/>
        <a:lstStyle/>
        <a:p>
          <a:endParaRPr lang="cs-CZ"/>
        </a:p>
      </dgm:t>
    </dgm:pt>
    <dgm:pt modelId="{23D64CD4-2A27-4BAC-B25F-E62CECF0B43B}">
      <dgm:prSet phldrT="[Text]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cs-CZ" dirty="0"/>
            <a:t>Zemědělské vědy</a:t>
          </a:r>
        </a:p>
      </dgm:t>
    </dgm:pt>
    <dgm:pt modelId="{BFE51D44-7480-4801-967B-6B3E4B036C8F}" type="parTrans" cxnId="{15741408-9E6F-4E5C-AF58-32370756CFCF}">
      <dgm:prSet/>
      <dgm:spPr/>
      <dgm:t>
        <a:bodyPr/>
        <a:lstStyle/>
        <a:p>
          <a:endParaRPr lang="cs-CZ"/>
        </a:p>
      </dgm:t>
    </dgm:pt>
    <dgm:pt modelId="{F01A4C35-C1C8-4CFA-9DF8-059BA0CD406F}" type="sibTrans" cxnId="{15741408-9E6F-4E5C-AF58-32370756CFCF}">
      <dgm:prSet/>
      <dgm:spPr/>
      <dgm:t>
        <a:bodyPr/>
        <a:lstStyle/>
        <a:p>
          <a:endParaRPr lang="cs-CZ"/>
        </a:p>
      </dgm:t>
    </dgm:pt>
    <dgm:pt modelId="{3CDBF539-1FEB-4BA4-AC02-FA618CD51154}">
      <dgm:prSet phldrT="[Text]"/>
      <dgm:spPr>
        <a:solidFill>
          <a:srgbClr val="92D050"/>
        </a:solidFill>
      </dgm:spPr>
      <dgm:t>
        <a:bodyPr/>
        <a:lstStyle/>
        <a:p>
          <a:r>
            <a:rPr lang="cs-CZ" dirty="0"/>
            <a:t>FG geografie</a:t>
          </a:r>
        </a:p>
      </dgm:t>
    </dgm:pt>
    <dgm:pt modelId="{69F96B78-792F-4F99-B54F-85E23646D9F5}" type="parTrans" cxnId="{C63BE1CB-4B13-4F2F-904D-72FDFDFCADD1}">
      <dgm:prSet/>
      <dgm:spPr/>
      <dgm:t>
        <a:bodyPr/>
        <a:lstStyle/>
        <a:p>
          <a:endParaRPr lang="cs-CZ"/>
        </a:p>
      </dgm:t>
    </dgm:pt>
    <dgm:pt modelId="{A6413C89-FCD3-48BF-91E9-96D35BCA0EB2}" type="sibTrans" cxnId="{C63BE1CB-4B13-4F2F-904D-72FDFDFCADD1}">
      <dgm:prSet/>
      <dgm:spPr/>
      <dgm:t>
        <a:bodyPr/>
        <a:lstStyle/>
        <a:p>
          <a:endParaRPr lang="cs-CZ"/>
        </a:p>
      </dgm:t>
    </dgm:pt>
    <dgm:pt modelId="{B8630EDE-2E5B-496A-BF00-BCDE0D379E61}" type="pres">
      <dgm:prSet presAssocID="{1FBAD32A-457F-417F-B675-65DFFB14BF70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1FD3094E-5A9A-42F4-A56A-9D8E539BFEFC}" type="pres">
      <dgm:prSet presAssocID="{EFDF554D-D7B1-4A67-B8FA-9672441FCD8C}" presName="centerShape" presStyleLbl="node0" presStyleIdx="0" presStyleCnt="1"/>
      <dgm:spPr/>
    </dgm:pt>
    <dgm:pt modelId="{1577CC18-86ED-4975-9347-6AC974422106}" type="pres">
      <dgm:prSet presAssocID="{EA926BA8-F8A6-4DEC-A279-8801C467663A}" presName="node" presStyleLbl="node1" presStyleIdx="0" presStyleCnt="4">
        <dgm:presLayoutVars>
          <dgm:bulletEnabled val="1"/>
        </dgm:presLayoutVars>
      </dgm:prSet>
      <dgm:spPr/>
    </dgm:pt>
    <dgm:pt modelId="{8C3ED088-B8AD-414E-AD02-A7E24C7BB740}" type="pres">
      <dgm:prSet presAssocID="{EA926BA8-F8A6-4DEC-A279-8801C467663A}" presName="dummy" presStyleCnt="0"/>
      <dgm:spPr/>
    </dgm:pt>
    <dgm:pt modelId="{983F7042-72F5-4E11-BF7C-FA596F0F5FB6}" type="pres">
      <dgm:prSet presAssocID="{98C23AA6-BB04-4744-9B4F-64CEF6AF5095}" presName="sibTrans" presStyleLbl="sibTrans2D1" presStyleIdx="0" presStyleCnt="4"/>
      <dgm:spPr/>
    </dgm:pt>
    <dgm:pt modelId="{EB069EFD-B83C-4606-A3FC-886FA2EF9FD2}" type="pres">
      <dgm:prSet presAssocID="{3F7143FE-988E-457E-961E-EE13567AB511}" presName="node" presStyleLbl="node1" presStyleIdx="1" presStyleCnt="4">
        <dgm:presLayoutVars>
          <dgm:bulletEnabled val="1"/>
        </dgm:presLayoutVars>
      </dgm:prSet>
      <dgm:spPr/>
    </dgm:pt>
    <dgm:pt modelId="{F1B16D75-DFC2-4D0C-8275-77543C4DC44A}" type="pres">
      <dgm:prSet presAssocID="{3F7143FE-988E-457E-961E-EE13567AB511}" presName="dummy" presStyleCnt="0"/>
      <dgm:spPr/>
    </dgm:pt>
    <dgm:pt modelId="{07469896-E318-4991-9B78-C6575848939E}" type="pres">
      <dgm:prSet presAssocID="{867A8111-B39C-480B-96C2-E2BDBF2D25B5}" presName="sibTrans" presStyleLbl="sibTrans2D1" presStyleIdx="1" presStyleCnt="4"/>
      <dgm:spPr/>
    </dgm:pt>
    <dgm:pt modelId="{D602D9EA-BC8F-486E-9960-87562FBF7760}" type="pres">
      <dgm:prSet presAssocID="{23D64CD4-2A27-4BAC-B25F-E62CECF0B43B}" presName="node" presStyleLbl="node1" presStyleIdx="2" presStyleCnt="4">
        <dgm:presLayoutVars>
          <dgm:bulletEnabled val="1"/>
        </dgm:presLayoutVars>
      </dgm:prSet>
      <dgm:spPr/>
    </dgm:pt>
    <dgm:pt modelId="{21C26135-559E-49D0-A0DE-E7E81E8B798E}" type="pres">
      <dgm:prSet presAssocID="{23D64CD4-2A27-4BAC-B25F-E62CECF0B43B}" presName="dummy" presStyleCnt="0"/>
      <dgm:spPr/>
    </dgm:pt>
    <dgm:pt modelId="{D088C354-67AE-485D-9483-ADDF2A8E90FC}" type="pres">
      <dgm:prSet presAssocID="{F01A4C35-C1C8-4CFA-9DF8-059BA0CD406F}" presName="sibTrans" presStyleLbl="sibTrans2D1" presStyleIdx="2" presStyleCnt="4"/>
      <dgm:spPr/>
    </dgm:pt>
    <dgm:pt modelId="{02BB38EF-7360-45CC-8EF2-E63C5740FF61}" type="pres">
      <dgm:prSet presAssocID="{3CDBF539-1FEB-4BA4-AC02-FA618CD51154}" presName="node" presStyleLbl="node1" presStyleIdx="3" presStyleCnt="4">
        <dgm:presLayoutVars>
          <dgm:bulletEnabled val="1"/>
        </dgm:presLayoutVars>
      </dgm:prSet>
      <dgm:spPr/>
    </dgm:pt>
    <dgm:pt modelId="{A891B2FA-B418-48FE-B9C9-189FD3E8B1FB}" type="pres">
      <dgm:prSet presAssocID="{3CDBF539-1FEB-4BA4-AC02-FA618CD51154}" presName="dummy" presStyleCnt="0"/>
      <dgm:spPr/>
    </dgm:pt>
    <dgm:pt modelId="{7C3A3658-3E3C-47A5-A051-3C08C5C10394}" type="pres">
      <dgm:prSet presAssocID="{A6413C89-FCD3-48BF-91E9-96D35BCA0EB2}" presName="sibTrans" presStyleLbl="sibTrans2D1" presStyleIdx="3" presStyleCnt="4"/>
      <dgm:spPr/>
    </dgm:pt>
  </dgm:ptLst>
  <dgm:cxnLst>
    <dgm:cxn modelId="{611EC306-D158-45D5-9CB9-4385DF6F2AFF}" type="presOf" srcId="{1FBAD32A-457F-417F-B675-65DFFB14BF70}" destId="{B8630EDE-2E5B-496A-BF00-BCDE0D379E61}" srcOrd="0" destOrd="0" presId="urn:microsoft.com/office/officeart/2005/8/layout/radial6"/>
    <dgm:cxn modelId="{15741408-9E6F-4E5C-AF58-32370756CFCF}" srcId="{EFDF554D-D7B1-4A67-B8FA-9672441FCD8C}" destId="{23D64CD4-2A27-4BAC-B25F-E62CECF0B43B}" srcOrd="2" destOrd="0" parTransId="{BFE51D44-7480-4801-967B-6B3E4B036C8F}" sibTransId="{F01A4C35-C1C8-4CFA-9DF8-059BA0CD406F}"/>
    <dgm:cxn modelId="{9C881818-553C-4E44-A2F7-E29707658BDB}" type="presOf" srcId="{F01A4C35-C1C8-4CFA-9DF8-059BA0CD406F}" destId="{D088C354-67AE-485D-9483-ADDF2A8E90FC}" srcOrd="0" destOrd="0" presId="urn:microsoft.com/office/officeart/2005/8/layout/radial6"/>
    <dgm:cxn modelId="{B413BA23-823D-4C92-8F49-402097EB60B0}" type="presOf" srcId="{98C23AA6-BB04-4744-9B4F-64CEF6AF5095}" destId="{983F7042-72F5-4E11-BF7C-FA596F0F5FB6}" srcOrd="0" destOrd="0" presId="urn:microsoft.com/office/officeart/2005/8/layout/radial6"/>
    <dgm:cxn modelId="{6C44B028-E888-45CF-A5EA-392A4981EEE1}" type="presOf" srcId="{3CDBF539-1FEB-4BA4-AC02-FA618CD51154}" destId="{02BB38EF-7360-45CC-8EF2-E63C5740FF61}" srcOrd="0" destOrd="0" presId="urn:microsoft.com/office/officeart/2005/8/layout/radial6"/>
    <dgm:cxn modelId="{36252934-026E-42F3-BB31-4D47F6F30EF5}" type="presOf" srcId="{A6413C89-FCD3-48BF-91E9-96D35BCA0EB2}" destId="{7C3A3658-3E3C-47A5-A051-3C08C5C10394}" srcOrd="0" destOrd="0" presId="urn:microsoft.com/office/officeart/2005/8/layout/radial6"/>
    <dgm:cxn modelId="{5C7D533F-BD51-4065-B05B-07D17C3F6D02}" srcId="{1FBAD32A-457F-417F-B675-65DFFB14BF70}" destId="{EFDF554D-D7B1-4A67-B8FA-9672441FCD8C}" srcOrd="0" destOrd="0" parTransId="{A2347658-1D37-4B39-A1D2-61CA97B3F490}" sibTransId="{F2592D79-6EDC-4DCE-B478-CAFC18943296}"/>
    <dgm:cxn modelId="{5E417868-7710-408B-ADD5-1C1E197276C3}" type="presOf" srcId="{3F7143FE-988E-457E-961E-EE13567AB511}" destId="{EB069EFD-B83C-4606-A3FC-886FA2EF9FD2}" srcOrd="0" destOrd="0" presId="urn:microsoft.com/office/officeart/2005/8/layout/radial6"/>
    <dgm:cxn modelId="{8147954A-B985-4C14-9420-4D70D7D30445}" type="presOf" srcId="{EA926BA8-F8A6-4DEC-A279-8801C467663A}" destId="{1577CC18-86ED-4975-9347-6AC974422106}" srcOrd="0" destOrd="0" presId="urn:microsoft.com/office/officeart/2005/8/layout/radial6"/>
    <dgm:cxn modelId="{FE0A5D87-F312-47E3-84CB-E0FFD6987D6F}" type="presOf" srcId="{EFDF554D-D7B1-4A67-B8FA-9672441FCD8C}" destId="{1FD3094E-5A9A-42F4-A56A-9D8E539BFEFC}" srcOrd="0" destOrd="0" presId="urn:microsoft.com/office/officeart/2005/8/layout/radial6"/>
    <dgm:cxn modelId="{F63D90B0-B76E-442A-A7A9-186F5B449347}" type="presOf" srcId="{23D64CD4-2A27-4BAC-B25F-E62CECF0B43B}" destId="{D602D9EA-BC8F-486E-9960-87562FBF7760}" srcOrd="0" destOrd="0" presId="urn:microsoft.com/office/officeart/2005/8/layout/radial6"/>
    <dgm:cxn modelId="{C63BE1CB-4B13-4F2F-904D-72FDFDFCADD1}" srcId="{EFDF554D-D7B1-4A67-B8FA-9672441FCD8C}" destId="{3CDBF539-1FEB-4BA4-AC02-FA618CD51154}" srcOrd="3" destOrd="0" parTransId="{69F96B78-792F-4F99-B54F-85E23646D9F5}" sibTransId="{A6413C89-FCD3-48BF-91E9-96D35BCA0EB2}"/>
    <dgm:cxn modelId="{D54D3DCF-F66C-4AE9-A21F-F225D047B251}" srcId="{EFDF554D-D7B1-4A67-B8FA-9672441FCD8C}" destId="{EA926BA8-F8A6-4DEC-A279-8801C467663A}" srcOrd="0" destOrd="0" parTransId="{5A8CE8FD-6083-4165-88C2-1EA5727840F1}" sibTransId="{98C23AA6-BB04-4744-9B4F-64CEF6AF5095}"/>
    <dgm:cxn modelId="{E59F39D2-28BF-45EA-A039-86A2983A54A9}" srcId="{EFDF554D-D7B1-4A67-B8FA-9672441FCD8C}" destId="{3F7143FE-988E-457E-961E-EE13567AB511}" srcOrd="1" destOrd="0" parTransId="{DD3DCF94-F563-4152-8BA7-DA996FC70FEE}" sibTransId="{867A8111-B39C-480B-96C2-E2BDBF2D25B5}"/>
    <dgm:cxn modelId="{DD8915E0-0588-41CA-AED6-DDE9C53A18E1}" type="presOf" srcId="{867A8111-B39C-480B-96C2-E2BDBF2D25B5}" destId="{07469896-E318-4991-9B78-C6575848939E}" srcOrd="0" destOrd="0" presId="urn:microsoft.com/office/officeart/2005/8/layout/radial6"/>
    <dgm:cxn modelId="{AFE38905-885A-40DC-ACF1-170C1B5FA1B4}" type="presParOf" srcId="{B8630EDE-2E5B-496A-BF00-BCDE0D379E61}" destId="{1FD3094E-5A9A-42F4-A56A-9D8E539BFEFC}" srcOrd="0" destOrd="0" presId="urn:microsoft.com/office/officeart/2005/8/layout/radial6"/>
    <dgm:cxn modelId="{8DFA60E2-76E5-470F-9100-85321780295B}" type="presParOf" srcId="{B8630EDE-2E5B-496A-BF00-BCDE0D379E61}" destId="{1577CC18-86ED-4975-9347-6AC974422106}" srcOrd="1" destOrd="0" presId="urn:microsoft.com/office/officeart/2005/8/layout/radial6"/>
    <dgm:cxn modelId="{867F3624-08AF-4D4C-8F8F-FE54EE774733}" type="presParOf" srcId="{B8630EDE-2E5B-496A-BF00-BCDE0D379E61}" destId="{8C3ED088-B8AD-414E-AD02-A7E24C7BB740}" srcOrd="2" destOrd="0" presId="urn:microsoft.com/office/officeart/2005/8/layout/radial6"/>
    <dgm:cxn modelId="{91AA6D58-4FAF-4568-AC9E-20F96026DD54}" type="presParOf" srcId="{B8630EDE-2E5B-496A-BF00-BCDE0D379E61}" destId="{983F7042-72F5-4E11-BF7C-FA596F0F5FB6}" srcOrd="3" destOrd="0" presId="urn:microsoft.com/office/officeart/2005/8/layout/radial6"/>
    <dgm:cxn modelId="{5AE33D1C-ED1C-4803-83D9-A412E76AD405}" type="presParOf" srcId="{B8630EDE-2E5B-496A-BF00-BCDE0D379E61}" destId="{EB069EFD-B83C-4606-A3FC-886FA2EF9FD2}" srcOrd="4" destOrd="0" presId="urn:microsoft.com/office/officeart/2005/8/layout/radial6"/>
    <dgm:cxn modelId="{492F0A1A-B1FA-4C05-891F-A69EA8BED083}" type="presParOf" srcId="{B8630EDE-2E5B-496A-BF00-BCDE0D379E61}" destId="{F1B16D75-DFC2-4D0C-8275-77543C4DC44A}" srcOrd="5" destOrd="0" presId="urn:microsoft.com/office/officeart/2005/8/layout/radial6"/>
    <dgm:cxn modelId="{754FD355-D526-4788-9B7E-6D775CEF2BF4}" type="presParOf" srcId="{B8630EDE-2E5B-496A-BF00-BCDE0D379E61}" destId="{07469896-E318-4991-9B78-C6575848939E}" srcOrd="6" destOrd="0" presId="urn:microsoft.com/office/officeart/2005/8/layout/radial6"/>
    <dgm:cxn modelId="{7D7C976C-1666-4D72-B1A0-BB0C532EF726}" type="presParOf" srcId="{B8630EDE-2E5B-496A-BF00-BCDE0D379E61}" destId="{D602D9EA-BC8F-486E-9960-87562FBF7760}" srcOrd="7" destOrd="0" presId="urn:microsoft.com/office/officeart/2005/8/layout/radial6"/>
    <dgm:cxn modelId="{D573E1AF-F94F-482A-AA0D-FEEB1E6A8492}" type="presParOf" srcId="{B8630EDE-2E5B-496A-BF00-BCDE0D379E61}" destId="{21C26135-559E-49D0-A0DE-E7E81E8B798E}" srcOrd="8" destOrd="0" presId="urn:microsoft.com/office/officeart/2005/8/layout/radial6"/>
    <dgm:cxn modelId="{2A75A133-B0F1-4C02-8C17-9E142CA91274}" type="presParOf" srcId="{B8630EDE-2E5B-496A-BF00-BCDE0D379E61}" destId="{D088C354-67AE-485D-9483-ADDF2A8E90FC}" srcOrd="9" destOrd="0" presId="urn:microsoft.com/office/officeart/2005/8/layout/radial6"/>
    <dgm:cxn modelId="{53ED1902-8C15-4C01-8C5A-27C5CF04EF84}" type="presParOf" srcId="{B8630EDE-2E5B-496A-BF00-BCDE0D379E61}" destId="{02BB38EF-7360-45CC-8EF2-E63C5740FF61}" srcOrd="10" destOrd="0" presId="urn:microsoft.com/office/officeart/2005/8/layout/radial6"/>
    <dgm:cxn modelId="{89057F1D-E4D9-4E77-A973-8ABD50705133}" type="presParOf" srcId="{B8630EDE-2E5B-496A-BF00-BCDE0D379E61}" destId="{A891B2FA-B418-48FE-B9C9-189FD3E8B1FB}" srcOrd="11" destOrd="0" presId="urn:microsoft.com/office/officeart/2005/8/layout/radial6"/>
    <dgm:cxn modelId="{6FD8919C-1D27-4D27-A32C-A82BBAB24771}" type="presParOf" srcId="{B8630EDE-2E5B-496A-BF00-BCDE0D379E61}" destId="{7C3A3658-3E3C-47A5-A051-3C08C5C10394}" srcOrd="12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C3A3658-3E3C-47A5-A051-3C08C5C10394}">
      <dsp:nvSpPr>
        <dsp:cNvPr id="0" name=""/>
        <dsp:cNvSpPr/>
      </dsp:nvSpPr>
      <dsp:spPr>
        <a:xfrm>
          <a:off x="692109" y="468197"/>
          <a:ext cx="3127604" cy="3127604"/>
        </a:xfrm>
        <a:prstGeom prst="blockArc">
          <a:avLst>
            <a:gd name="adj1" fmla="val 10800000"/>
            <a:gd name="adj2" fmla="val 16200000"/>
            <a:gd name="adj3" fmla="val 4644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D088C354-67AE-485D-9483-ADDF2A8E90FC}">
      <dsp:nvSpPr>
        <dsp:cNvPr id="0" name=""/>
        <dsp:cNvSpPr/>
      </dsp:nvSpPr>
      <dsp:spPr>
        <a:xfrm>
          <a:off x="692109" y="468197"/>
          <a:ext cx="3127604" cy="3127604"/>
        </a:xfrm>
        <a:prstGeom prst="blockArc">
          <a:avLst>
            <a:gd name="adj1" fmla="val 5400000"/>
            <a:gd name="adj2" fmla="val 10800000"/>
            <a:gd name="adj3" fmla="val 4644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07469896-E318-4991-9B78-C6575848939E}">
      <dsp:nvSpPr>
        <dsp:cNvPr id="0" name=""/>
        <dsp:cNvSpPr/>
      </dsp:nvSpPr>
      <dsp:spPr>
        <a:xfrm>
          <a:off x="692109" y="468197"/>
          <a:ext cx="3127604" cy="3127604"/>
        </a:xfrm>
        <a:prstGeom prst="blockArc">
          <a:avLst>
            <a:gd name="adj1" fmla="val 0"/>
            <a:gd name="adj2" fmla="val 5400000"/>
            <a:gd name="adj3" fmla="val 4644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983F7042-72F5-4E11-BF7C-FA596F0F5FB6}">
      <dsp:nvSpPr>
        <dsp:cNvPr id="0" name=""/>
        <dsp:cNvSpPr/>
      </dsp:nvSpPr>
      <dsp:spPr>
        <a:xfrm>
          <a:off x="692109" y="468197"/>
          <a:ext cx="3127604" cy="3127604"/>
        </a:xfrm>
        <a:prstGeom prst="blockArc">
          <a:avLst>
            <a:gd name="adj1" fmla="val 16200000"/>
            <a:gd name="adj2" fmla="val 0"/>
            <a:gd name="adj3" fmla="val 4644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1FD3094E-5A9A-42F4-A56A-9D8E539BFEFC}">
      <dsp:nvSpPr>
        <dsp:cNvPr id="0" name=""/>
        <dsp:cNvSpPr/>
      </dsp:nvSpPr>
      <dsp:spPr>
        <a:xfrm>
          <a:off x="1535518" y="1311606"/>
          <a:ext cx="1440787" cy="1440787"/>
        </a:xfrm>
        <a:prstGeom prst="ellipse">
          <a:avLst/>
        </a:prstGeom>
        <a:solidFill>
          <a:srgbClr val="FFFF00"/>
        </a:solidFill>
        <a:ln w="25400" cap="rnd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kern="1200" dirty="0"/>
            <a:t>Geografie zemědělství</a:t>
          </a:r>
        </a:p>
      </dsp:txBody>
      <dsp:txXfrm>
        <a:off x="1746516" y="1522604"/>
        <a:ext cx="1018791" cy="1018791"/>
      </dsp:txXfrm>
    </dsp:sp>
    <dsp:sp modelId="{1577CC18-86ED-4975-9347-6AC974422106}">
      <dsp:nvSpPr>
        <dsp:cNvPr id="0" name=""/>
        <dsp:cNvSpPr/>
      </dsp:nvSpPr>
      <dsp:spPr>
        <a:xfrm>
          <a:off x="1751636" y="229"/>
          <a:ext cx="1008551" cy="1008551"/>
        </a:xfrm>
        <a:prstGeom prst="ellipse">
          <a:avLst/>
        </a:prstGeom>
        <a:solidFill>
          <a:schemeClr val="accent1">
            <a:lumMod val="60000"/>
            <a:lumOff val="40000"/>
          </a:schemeClr>
        </a:solidFill>
        <a:ln w="25400" cap="rnd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000" kern="1200" dirty="0"/>
            <a:t>Ekonomika</a:t>
          </a:r>
        </a:p>
      </dsp:txBody>
      <dsp:txXfrm>
        <a:off x="1899335" y="147928"/>
        <a:ext cx="713153" cy="713153"/>
      </dsp:txXfrm>
    </dsp:sp>
    <dsp:sp modelId="{EB069EFD-B83C-4606-A3FC-886FA2EF9FD2}">
      <dsp:nvSpPr>
        <dsp:cNvPr id="0" name=""/>
        <dsp:cNvSpPr/>
      </dsp:nvSpPr>
      <dsp:spPr>
        <a:xfrm>
          <a:off x="3279130" y="1527724"/>
          <a:ext cx="1008551" cy="1008551"/>
        </a:xfrm>
        <a:prstGeom prst="ellipse">
          <a:avLst/>
        </a:prstGeom>
        <a:solidFill>
          <a:srgbClr val="00B050"/>
        </a:solidFill>
        <a:ln w="25400" cap="rnd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000" kern="1200" dirty="0"/>
            <a:t>SE geografie</a:t>
          </a:r>
        </a:p>
      </dsp:txBody>
      <dsp:txXfrm>
        <a:off x="3426829" y="1675423"/>
        <a:ext cx="713153" cy="713153"/>
      </dsp:txXfrm>
    </dsp:sp>
    <dsp:sp modelId="{D602D9EA-BC8F-486E-9960-87562FBF7760}">
      <dsp:nvSpPr>
        <dsp:cNvPr id="0" name=""/>
        <dsp:cNvSpPr/>
      </dsp:nvSpPr>
      <dsp:spPr>
        <a:xfrm>
          <a:off x="1751636" y="3055218"/>
          <a:ext cx="1008551" cy="1008551"/>
        </a:xfrm>
        <a:prstGeom prst="ellipse">
          <a:avLst/>
        </a:prstGeom>
        <a:solidFill>
          <a:schemeClr val="accent1">
            <a:lumMod val="75000"/>
          </a:schemeClr>
        </a:solidFill>
        <a:ln w="25400" cap="rnd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000" kern="1200" dirty="0"/>
            <a:t>Zemědělské vědy</a:t>
          </a:r>
        </a:p>
      </dsp:txBody>
      <dsp:txXfrm>
        <a:off x="1899335" y="3202917"/>
        <a:ext cx="713153" cy="713153"/>
      </dsp:txXfrm>
    </dsp:sp>
    <dsp:sp modelId="{02BB38EF-7360-45CC-8EF2-E63C5740FF61}">
      <dsp:nvSpPr>
        <dsp:cNvPr id="0" name=""/>
        <dsp:cNvSpPr/>
      </dsp:nvSpPr>
      <dsp:spPr>
        <a:xfrm>
          <a:off x="224141" y="1527724"/>
          <a:ext cx="1008551" cy="1008551"/>
        </a:xfrm>
        <a:prstGeom prst="ellipse">
          <a:avLst/>
        </a:prstGeom>
        <a:solidFill>
          <a:srgbClr val="92D050"/>
        </a:solidFill>
        <a:ln w="25400" cap="rnd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000" kern="1200" dirty="0"/>
            <a:t>FG geografie</a:t>
          </a:r>
        </a:p>
      </dsp:txBody>
      <dsp:txXfrm>
        <a:off x="371840" y="1675423"/>
        <a:ext cx="713153" cy="71315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hlavičk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Zástupný objekt pre dá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C4F9A4-69C7-43A4-B680-CDC3A4C71A0B}" type="datetimeFigureOut">
              <a:rPr lang="sk-SK" smtClean="0"/>
              <a:t>12. 5. 2022</a:t>
            </a:fld>
            <a:endParaRPr lang="sk-SK"/>
          </a:p>
        </p:txBody>
      </p:sp>
      <p:sp>
        <p:nvSpPr>
          <p:cNvPr id="4" name="Zástupný objekt pre obrázok snímky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k-SK"/>
          </a:p>
        </p:txBody>
      </p:sp>
      <p:sp>
        <p:nvSpPr>
          <p:cNvPr id="5" name="Zástupný objekt pre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6" name="Zástupný objekt pre pät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7" name="Zástupný objekt pre číslo snímk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D3FA72-073B-4A2A-BFDF-2CF0CBEF66E8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3551724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3BFC09-4400-47FE-A35C-ACB9FD7A9108}" type="slidenum">
              <a:rPr lang="cs-CZ" smtClean="0"/>
              <a:t>52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60862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3BFC09-4400-47FE-A35C-ACB9FD7A9108}" type="slidenum">
              <a:rPr lang="cs-CZ" smtClean="0"/>
              <a:t>67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099824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3BFC09-4400-47FE-A35C-ACB9FD7A9108}" type="slidenum">
              <a:rPr lang="cs-CZ" smtClean="0"/>
              <a:t>68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814021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3BFC09-4400-47FE-A35C-ACB9FD7A9108}" type="slidenum">
              <a:rPr lang="cs-CZ" smtClean="0"/>
              <a:t>89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60862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3BFC09-4400-47FE-A35C-ACB9FD7A9108}" type="slidenum">
              <a:rPr lang="cs-CZ" smtClean="0"/>
              <a:t>90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42365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3BFC09-4400-47FE-A35C-ACB9FD7A9108}" type="slidenum">
              <a:rPr lang="cs-CZ" smtClean="0"/>
              <a:t>91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5371600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3BFC09-4400-47FE-A35C-ACB9FD7A9108}" type="slidenum">
              <a:rPr lang="cs-CZ" smtClean="0"/>
              <a:t>92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5949604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3BFC09-4400-47FE-A35C-ACB9FD7A9108}" type="slidenum">
              <a:rPr lang="cs-CZ" smtClean="0"/>
              <a:t>93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344802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3BFC09-4400-47FE-A35C-ACB9FD7A9108}" type="slidenum">
              <a:rPr lang="cs-CZ" smtClean="0"/>
              <a:t>94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827024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3BFC09-4400-47FE-A35C-ACB9FD7A9108}" type="slidenum">
              <a:rPr lang="cs-CZ" smtClean="0"/>
              <a:t>54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85618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3BFC09-4400-47FE-A35C-ACB9FD7A9108}" type="slidenum">
              <a:rPr lang="cs-CZ" smtClean="0"/>
              <a:t>57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149102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3BFC09-4400-47FE-A35C-ACB9FD7A9108}" type="slidenum">
              <a:rPr lang="cs-CZ" smtClean="0"/>
              <a:t>58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024891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3BFC09-4400-47FE-A35C-ACB9FD7A9108}" type="slidenum">
              <a:rPr lang="cs-CZ" smtClean="0"/>
              <a:t>59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594960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3BFC09-4400-47FE-A35C-ACB9FD7A9108}" type="slidenum">
              <a:rPr lang="cs-CZ" smtClean="0"/>
              <a:t>60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639802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3BFC09-4400-47FE-A35C-ACB9FD7A9108}" type="slidenum">
              <a:rPr lang="cs-CZ" smtClean="0"/>
              <a:t>61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988058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3BFC09-4400-47FE-A35C-ACB9FD7A9108}" type="slidenum">
              <a:rPr lang="cs-CZ" smtClean="0"/>
              <a:t>64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682341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3BFC09-4400-47FE-A35C-ACB9FD7A9108}" type="slidenum">
              <a:rPr lang="cs-CZ" smtClean="0"/>
              <a:t>65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518849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/>
              <a:t>Kliknutím upravte štýl predlohy podnadpisu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ov a po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nuka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s náz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s názvom ponu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alebo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5/12/2022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5/12/2022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5/12/2022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5/12/2022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5/12/2022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5/12/2022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k-SK"/>
              <a:t>Kliknutím na ikonu pridáte obrázok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5/12/2022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5/12/2022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ao.org/state-of-fisheries-aquaculture" TargetMode="External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fao.org/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atlas.mapy.cz/?p=010101&amp;id=znehodnoceni-pud&amp;n=m&amp;z=2.7&amp;x=0.000&amp;y=0.000&amp;m=m" TargetMode="Externa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938E0BD-277A-4F83-BCB2-66350658A60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b="1" dirty="0"/>
              <a:t>ZeC016 Ekonomická geografie - zemědělství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6FCE63C7-A647-41C8-BFCF-6734184FE56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rtl="0"/>
            <a:r>
              <a:rPr lang="cs-CZ" dirty="0"/>
              <a:t>KGE, PED MUNI, 2022</a:t>
            </a:r>
          </a:p>
        </p:txBody>
      </p:sp>
    </p:spTree>
    <p:extLst>
      <p:ext uri="{BB962C8B-B14F-4D97-AF65-F5344CB8AC3E}">
        <p14:creationId xmlns:p14="http://schemas.microsoft.com/office/powerpoint/2010/main" val="26387784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B59C0E3-B29C-426D-BCC4-360E090209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400" b="1" dirty="0"/>
              <a:t>Postavení zemědělství v NH</a:t>
            </a:r>
            <a:endParaRPr lang="sk-SK" sz="4400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AEE13984-54CA-4EF4-9613-7624973042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596326"/>
            <a:ext cx="8596668" cy="4990454"/>
          </a:xfrm>
        </p:spPr>
        <p:txBody>
          <a:bodyPr>
            <a:normAutofit fontScale="70000" lnSpcReduction="20000"/>
          </a:bodyPr>
          <a:lstStyle/>
          <a:p>
            <a:pPr marL="320040" indent="-320040" eaLnBrk="1" fontAlgn="auto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cs-CZ" sz="2400" dirty="0"/>
              <a:t>Je dáno: </a:t>
            </a:r>
          </a:p>
          <a:p>
            <a:pPr marL="320040" indent="-320040" eaLnBrk="1" fontAlgn="auto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Font typeface="Wingdings"/>
              <a:buChar char=""/>
              <a:defRPr/>
            </a:pPr>
            <a:r>
              <a:rPr lang="cs-CZ" sz="2400" dirty="0"/>
              <a:t>stupněm zajištění výživy obyvatelstva</a:t>
            </a:r>
          </a:p>
          <a:p>
            <a:pPr marL="320040" indent="-320040" eaLnBrk="1" fontAlgn="auto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Font typeface="Wingdings"/>
              <a:buChar char=""/>
              <a:defRPr/>
            </a:pPr>
            <a:r>
              <a:rPr lang="cs-CZ" sz="2400" dirty="0"/>
              <a:t>účastí na zahraničním obchodě</a:t>
            </a:r>
          </a:p>
          <a:p>
            <a:pPr marL="320040" indent="-320040" eaLnBrk="1" fontAlgn="auto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Font typeface="Wingdings"/>
              <a:buChar char=""/>
              <a:defRPr/>
            </a:pPr>
            <a:r>
              <a:rPr lang="cs-CZ" sz="2400" dirty="0"/>
              <a:t>vztahy k ostatním odvětvím</a:t>
            </a:r>
          </a:p>
          <a:p>
            <a:pPr marL="320040" indent="-320040" eaLnBrk="1" fontAlgn="auto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Font typeface="Wingdings"/>
              <a:buChar char=""/>
              <a:defRPr/>
            </a:pPr>
            <a:r>
              <a:rPr lang="cs-CZ" sz="2400" dirty="0"/>
              <a:t>podílem na tvorbě společenského a národního produktu</a:t>
            </a:r>
          </a:p>
          <a:p>
            <a:pPr marL="320040" indent="-320040" eaLnBrk="1" fontAlgn="auto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Font typeface="Wingdings"/>
              <a:buChar char=""/>
              <a:defRPr/>
            </a:pPr>
            <a:r>
              <a:rPr lang="cs-CZ" sz="2400" dirty="0"/>
              <a:t>podílem obyvatelstva zaměstnaného v zemědělství</a:t>
            </a:r>
          </a:p>
          <a:p>
            <a:pPr marL="320040" indent="-320040" eaLnBrk="1" fontAlgn="auto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Font typeface="Wingdings"/>
              <a:buChar char=""/>
              <a:defRPr/>
            </a:pPr>
            <a:endParaRPr lang="cs-CZ" sz="2400" dirty="0"/>
          </a:p>
          <a:p>
            <a:pPr marL="320040" indent="-320040" eaLnBrk="1" fontAlgn="auto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cs-CZ" sz="2400" b="1" dirty="0">
                <a:solidFill>
                  <a:schemeClr val="accent1"/>
                </a:solidFill>
              </a:rPr>
              <a:t>Zemědělství – základní výrobní orientace:</a:t>
            </a:r>
          </a:p>
          <a:p>
            <a:pPr marL="320040" indent="-320040" eaLnBrk="1" fontAlgn="auto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Font typeface="Wingdings"/>
              <a:buChar char=""/>
              <a:defRPr/>
            </a:pPr>
            <a:r>
              <a:rPr lang="cs-CZ" sz="2400" dirty="0"/>
              <a:t>rostlinná výroba</a:t>
            </a:r>
          </a:p>
          <a:p>
            <a:pPr marL="320040" indent="-320040" eaLnBrk="1" fontAlgn="auto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Font typeface="Wingdings"/>
              <a:buChar char=""/>
              <a:defRPr/>
            </a:pPr>
            <a:r>
              <a:rPr lang="cs-CZ" sz="2400" dirty="0"/>
              <a:t>živočišná výroba</a:t>
            </a:r>
          </a:p>
          <a:p>
            <a:pPr marL="320040" indent="-320040" eaLnBrk="1" fontAlgn="auto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Font typeface="Wingdings"/>
              <a:buChar char=""/>
              <a:defRPr/>
            </a:pPr>
            <a:endParaRPr lang="cs-CZ" sz="2400" dirty="0"/>
          </a:p>
          <a:p>
            <a:pPr marL="320040" indent="-320040" eaLnBrk="1" fontAlgn="auto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cs-CZ" sz="2400" b="1" dirty="0">
                <a:solidFill>
                  <a:schemeClr val="accent1"/>
                </a:solidFill>
              </a:rPr>
              <a:t>Funkční (účelové) hledisko při členění struktury zemědělské výroby:</a:t>
            </a:r>
          </a:p>
          <a:p>
            <a:pPr marL="320040" indent="-320040" eaLnBrk="1" fontAlgn="auto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Font typeface="Wingdings"/>
              <a:buChar char=""/>
              <a:defRPr/>
            </a:pPr>
            <a:r>
              <a:rPr lang="cs-CZ" sz="2400" dirty="0"/>
              <a:t>primární zemědělská výroba – (RV)</a:t>
            </a:r>
          </a:p>
          <a:p>
            <a:pPr marL="320040" indent="-320040" eaLnBrk="1" fontAlgn="auto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Font typeface="Wingdings"/>
              <a:buChar char=""/>
              <a:defRPr/>
            </a:pPr>
            <a:r>
              <a:rPr lang="cs-CZ" sz="2400" dirty="0"/>
              <a:t>sekundární zemědělská výroba – (ŽV, včetně organických hnojiv, zásoby krmiv apod.)</a:t>
            </a:r>
          </a:p>
        </p:txBody>
      </p:sp>
    </p:spTree>
    <p:extLst>
      <p:ext uri="{BB962C8B-B14F-4D97-AF65-F5344CB8AC3E}">
        <p14:creationId xmlns:p14="http://schemas.microsoft.com/office/powerpoint/2010/main" val="3672498355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B59C0E3-B29C-426D-BCC4-360E09020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821390" cy="1320800"/>
          </a:xfrm>
        </p:spPr>
        <p:txBody>
          <a:bodyPr>
            <a:normAutofit/>
          </a:bodyPr>
          <a:lstStyle/>
          <a:p>
            <a:r>
              <a:rPr lang="cs-CZ" sz="4400" b="1" dirty="0"/>
              <a:t>Vodní hospodářství a rybolov</a:t>
            </a:r>
            <a:endParaRPr lang="sk-SK" sz="4400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AEE13984-54CA-4EF4-9613-7624973042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5" y="1426779"/>
            <a:ext cx="10610776" cy="5020515"/>
          </a:xfrm>
        </p:spPr>
        <p:txBody>
          <a:bodyPr>
            <a:noAutofit/>
          </a:bodyPr>
          <a:lstStyle/>
          <a:p>
            <a:pPr marL="320040" indent="-320040" fontAlgn="auto">
              <a:spcBef>
                <a:spcPts val="0"/>
              </a:spcBef>
              <a:spcAft>
                <a:spcPts val="0"/>
              </a:spcAft>
              <a:buFont typeface="Wingdings"/>
              <a:buChar char=""/>
              <a:defRPr/>
            </a:pPr>
            <a:r>
              <a:rPr lang="cs-CZ" sz="1700" b="1" dirty="0"/>
              <a:t>Dominuje námořní rybolov</a:t>
            </a:r>
            <a:r>
              <a:rPr lang="cs-CZ" sz="1700" dirty="0"/>
              <a:t>, ve vyspělých zemích i sladkovodní – chov kaprů, pstruhů (cca 1/10 produkce – hlavně Asie)</a:t>
            </a:r>
          </a:p>
          <a:p>
            <a:pPr marL="320040" indent="-320040" fontAlgn="auto">
              <a:spcBef>
                <a:spcPts val="0"/>
              </a:spcBef>
              <a:spcAft>
                <a:spcPts val="0"/>
              </a:spcAft>
              <a:buFont typeface="Wingdings"/>
              <a:buChar char=""/>
              <a:defRPr/>
            </a:pPr>
            <a:r>
              <a:rPr lang="cs-CZ" sz="1700" dirty="0"/>
              <a:t>10 % bílkovin živočišného původu dodává světový oceán</a:t>
            </a:r>
          </a:p>
          <a:p>
            <a:pPr marL="320040" indent="-320040" fontAlgn="auto">
              <a:spcBef>
                <a:spcPts val="0"/>
              </a:spcBef>
              <a:spcAft>
                <a:spcPts val="0"/>
              </a:spcAft>
              <a:buFont typeface="Wingdings"/>
              <a:buChar char=""/>
              <a:defRPr/>
            </a:pPr>
            <a:r>
              <a:rPr lang="cs-CZ" sz="1700" dirty="0"/>
              <a:t>Hlavní dovozní trh – Evropa</a:t>
            </a:r>
          </a:p>
          <a:p>
            <a:pPr marL="320040" indent="-320040" fontAlgn="auto">
              <a:spcBef>
                <a:spcPts val="0"/>
              </a:spcBef>
              <a:spcAft>
                <a:spcPts val="0"/>
              </a:spcAft>
              <a:buFont typeface="Wingdings"/>
              <a:buChar char=""/>
              <a:defRPr/>
            </a:pPr>
            <a:r>
              <a:rPr lang="cs-CZ" sz="1700" dirty="0"/>
              <a:t>Konzumace ryb vysoká – Island, Japonsko, Portugalsko</a:t>
            </a:r>
          </a:p>
          <a:p>
            <a:pPr marL="320040" indent="-320040" fontAlgn="auto">
              <a:spcBef>
                <a:spcPts val="0"/>
              </a:spcBef>
              <a:spcAft>
                <a:spcPts val="0"/>
              </a:spcAft>
              <a:buFont typeface="Wingdings"/>
              <a:buChar char=""/>
              <a:defRPr/>
            </a:pPr>
            <a:r>
              <a:rPr lang="cs-CZ" sz="1700" b="1" dirty="0"/>
              <a:t>Rybolov v šelfech</a:t>
            </a:r>
          </a:p>
          <a:p>
            <a:pPr marL="320040" indent="-320040" fontAlgn="auto">
              <a:spcBef>
                <a:spcPts val="0"/>
              </a:spcBef>
              <a:spcAft>
                <a:spcPts val="0"/>
              </a:spcAft>
              <a:buFont typeface="Wingdings"/>
              <a:buChar char=""/>
              <a:defRPr/>
            </a:pPr>
            <a:r>
              <a:rPr lang="cs-CZ" sz="1700" b="1" dirty="0"/>
              <a:t>Vliv má teplota a salinita vody, znečištění, množství lovu (vylovení)</a:t>
            </a:r>
          </a:p>
          <a:p>
            <a:pPr marL="320040" indent="-320040" fontAlgn="auto">
              <a:spcBef>
                <a:spcPts val="0"/>
              </a:spcBef>
              <a:spcAft>
                <a:spcPts val="0"/>
              </a:spcAft>
              <a:buFont typeface="Wingdings"/>
              <a:buChar char=""/>
              <a:defRPr/>
            </a:pPr>
            <a:r>
              <a:rPr lang="cs-CZ" sz="1700" dirty="0"/>
              <a:t>Častá loviště v mezinárodních vodách, vybavení lodí na dlouhý pobyt na vodě, přímo zpracování na lodi</a:t>
            </a:r>
          </a:p>
          <a:p>
            <a:pPr marL="320040" indent="-320040" fontAlgn="auto">
              <a:spcBef>
                <a:spcPts val="0"/>
              </a:spcBef>
              <a:spcAft>
                <a:spcPts val="0"/>
              </a:spcAft>
              <a:buFont typeface="Wingdings"/>
              <a:buChar char=""/>
              <a:defRPr/>
            </a:pPr>
            <a:r>
              <a:rPr lang="cs-CZ" sz="1700" dirty="0"/>
              <a:t>Konvence o mořském právu z roku 1982 – stanovení </a:t>
            </a:r>
            <a:r>
              <a:rPr lang="cs-CZ" sz="1700" b="1" dirty="0"/>
              <a:t>200 mílová pásma</a:t>
            </a:r>
            <a:r>
              <a:rPr lang="cs-CZ" sz="1700" dirty="0"/>
              <a:t>, kde mohou lovit jen pobřežní země</a:t>
            </a:r>
          </a:p>
          <a:p>
            <a:pPr marL="320040" indent="-320040" fontAlgn="auto">
              <a:spcBef>
                <a:spcPts val="0"/>
              </a:spcBef>
              <a:spcAft>
                <a:spcPts val="0"/>
              </a:spcAft>
              <a:buFont typeface="Wingdings"/>
              <a:buChar char=""/>
              <a:defRPr/>
            </a:pPr>
            <a:r>
              <a:rPr lang="cs-CZ" sz="1700" dirty="0"/>
              <a:t>Ryby – 90 % biologické produkce získávané ze světového oceánu – mezinárodní obchod jen asi 10 druhů ryb (70–75 %) – tresky, sledi, sardele, makrely, tuňáci</a:t>
            </a:r>
          </a:p>
          <a:p>
            <a:pPr marL="320040" indent="-320040" fontAlgn="auto">
              <a:spcBef>
                <a:spcPts val="0"/>
              </a:spcBef>
              <a:spcAft>
                <a:spcPts val="0"/>
              </a:spcAft>
              <a:buFont typeface="Wingdings"/>
              <a:buChar char=""/>
              <a:defRPr/>
            </a:pPr>
            <a:r>
              <a:rPr lang="cs-CZ" sz="1700" dirty="0"/>
              <a:t>Před rokem 1960 jen tresky a sledi – postupné vytlačování sardinkami…</a:t>
            </a:r>
          </a:p>
          <a:p>
            <a:pPr marL="320040" indent="-320040" fontAlgn="auto">
              <a:spcBef>
                <a:spcPts val="0"/>
              </a:spcBef>
              <a:spcAft>
                <a:spcPts val="0"/>
              </a:spcAft>
              <a:buFont typeface="Wingdings"/>
              <a:buChar char=""/>
              <a:defRPr/>
            </a:pPr>
            <a:r>
              <a:rPr lang="cs-CZ" sz="1700" dirty="0"/>
              <a:t>Menší druhy ryb – výroba rybí moučky – krmivo </a:t>
            </a:r>
          </a:p>
          <a:p>
            <a:pPr marL="320040" indent="-320040" fontAlgn="auto">
              <a:spcBef>
                <a:spcPts val="0"/>
              </a:spcBef>
              <a:spcAft>
                <a:spcPts val="0"/>
              </a:spcAft>
              <a:buFont typeface="Wingdings"/>
              <a:buChar char=""/>
              <a:defRPr/>
            </a:pPr>
            <a:endParaRPr lang="cs-CZ" sz="1700" dirty="0"/>
          </a:p>
          <a:p>
            <a:pPr marL="320040" indent="-320040" fontAlgn="auto">
              <a:spcBef>
                <a:spcPts val="0"/>
              </a:spcBef>
              <a:spcAft>
                <a:spcPts val="0"/>
              </a:spcAft>
              <a:buFont typeface="Wingdings"/>
              <a:buChar char=""/>
              <a:defRPr/>
            </a:pPr>
            <a:r>
              <a:rPr lang="cs-CZ" sz="1700" dirty="0"/>
              <a:t>Měkkýši, korýši…</a:t>
            </a:r>
          </a:p>
          <a:p>
            <a:pPr marL="640080" lvl="1" indent="-274320" fontAlgn="auto">
              <a:spcBef>
                <a:spcPts val="0"/>
              </a:spcBef>
              <a:spcAft>
                <a:spcPts val="0"/>
              </a:spcAft>
              <a:buFont typeface="Wingdings 2"/>
              <a:buChar char=""/>
              <a:defRPr/>
            </a:pPr>
            <a:r>
              <a:rPr lang="cs-CZ" sz="1700" dirty="0"/>
              <a:t>Ústřice, slávky, krevety</a:t>
            </a:r>
          </a:p>
          <a:p>
            <a:pPr marL="640080" lvl="1" indent="-274320" fontAlgn="auto">
              <a:spcBef>
                <a:spcPts val="0"/>
              </a:spcBef>
              <a:spcAft>
                <a:spcPts val="0"/>
              </a:spcAft>
              <a:buFont typeface="Wingdings 2"/>
              <a:buChar char=""/>
              <a:defRPr/>
            </a:pPr>
            <a:r>
              <a:rPr lang="cs-CZ" sz="1700" dirty="0"/>
              <a:t>Umělé chovy – </a:t>
            </a:r>
            <a:r>
              <a:rPr lang="cs-CZ" sz="1700" dirty="0" err="1"/>
              <a:t>marikultury</a:t>
            </a:r>
            <a:r>
              <a:rPr lang="cs-CZ" sz="1700" dirty="0"/>
              <a:t> – např. Japonsko</a:t>
            </a:r>
          </a:p>
          <a:p>
            <a:pPr marL="640080" lvl="1" indent="-274320" fontAlgn="auto">
              <a:spcBef>
                <a:spcPts val="0"/>
              </a:spcBef>
              <a:spcAft>
                <a:spcPts val="0"/>
              </a:spcAft>
              <a:buFont typeface="Wingdings 2"/>
              <a:buChar char=""/>
              <a:defRPr/>
            </a:pPr>
            <a:r>
              <a:rPr lang="cs-CZ" sz="1700" dirty="0"/>
              <a:t>Perlorodky – umělý chov</a:t>
            </a:r>
          </a:p>
          <a:p>
            <a:pPr marL="640080" lvl="1" indent="-274320" fontAlgn="auto">
              <a:spcBef>
                <a:spcPts val="0"/>
              </a:spcBef>
              <a:spcAft>
                <a:spcPts val="0"/>
              </a:spcAft>
              <a:buFont typeface="Wingdings 2"/>
              <a:buChar char=""/>
              <a:defRPr/>
            </a:pPr>
            <a:r>
              <a:rPr lang="cs-CZ" sz="1700" dirty="0"/>
              <a:t>Slávky – Španělsko, Nizozemí</a:t>
            </a:r>
          </a:p>
        </p:txBody>
      </p:sp>
    </p:spTree>
    <p:extLst>
      <p:ext uri="{BB962C8B-B14F-4D97-AF65-F5344CB8AC3E}">
        <p14:creationId xmlns:p14="http://schemas.microsoft.com/office/powerpoint/2010/main" val="2903399676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B59C0E3-B29C-426D-BCC4-360E09020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821390" cy="1320800"/>
          </a:xfrm>
        </p:spPr>
        <p:txBody>
          <a:bodyPr>
            <a:normAutofit/>
          </a:bodyPr>
          <a:lstStyle/>
          <a:p>
            <a:r>
              <a:rPr lang="cs-CZ" sz="4400" b="1" dirty="0"/>
              <a:t>Vodní hospodářství a rybolov</a:t>
            </a:r>
            <a:endParaRPr lang="sk-SK" sz="4400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AEE13984-54CA-4EF4-9613-7624973042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5" y="1426779"/>
            <a:ext cx="10610776" cy="5020515"/>
          </a:xfrm>
        </p:spPr>
        <p:txBody>
          <a:bodyPr>
            <a:noAutofit/>
          </a:bodyPr>
          <a:lstStyle/>
          <a:p>
            <a:r>
              <a:rPr lang="cs-CZ" altLang="cs-CZ" sz="1800" b="1" dirty="0"/>
              <a:t>Rozmístění dáno specifickými podmínkami </a:t>
            </a:r>
            <a:r>
              <a:rPr lang="cs-CZ" altLang="cs-CZ" sz="1800"/>
              <a:t>– hlavně </a:t>
            </a:r>
            <a:r>
              <a:rPr lang="cs-CZ" altLang="cs-CZ" sz="1800" dirty="0"/>
              <a:t>v hlubinných vodách nebo proudech – </a:t>
            </a:r>
            <a:r>
              <a:rPr lang="cs-CZ" altLang="cs-CZ" sz="1800" dirty="0" err="1"/>
              <a:t>Humboltův</a:t>
            </a:r>
            <a:r>
              <a:rPr lang="cs-CZ" altLang="cs-CZ" sz="1800" dirty="0"/>
              <a:t> proud, Andy, okolí New Foundland, břehy Japonska, Západní Austrálie, pobřeží Afriky</a:t>
            </a:r>
          </a:p>
          <a:p>
            <a:pPr lvl="1"/>
            <a:r>
              <a:rPr lang="cs-CZ" altLang="cs-CZ" sz="1800" b="1" dirty="0"/>
              <a:t>Severozápadní Atlantik </a:t>
            </a:r>
            <a:r>
              <a:rPr lang="cs-CZ" altLang="cs-CZ" sz="1800" dirty="0"/>
              <a:t>– oblast Newfoundlandu, oblast Lofot, jižní Grónsko</a:t>
            </a:r>
          </a:p>
          <a:p>
            <a:pPr lvl="1"/>
            <a:r>
              <a:rPr lang="cs-CZ" altLang="cs-CZ" sz="1800" b="1" dirty="0"/>
              <a:t>Severozápadní Pacifik </a:t>
            </a:r>
            <a:r>
              <a:rPr lang="cs-CZ" altLang="cs-CZ" sz="1800" dirty="0"/>
              <a:t>– oblast západní Aljašky, západní pobřeží USA</a:t>
            </a:r>
          </a:p>
          <a:p>
            <a:pPr lvl="1"/>
            <a:r>
              <a:rPr lang="cs-CZ" altLang="cs-CZ" sz="1800" b="1" dirty="0"/>
              <a:t>Západně-centrální Pacifik </a:t>
            </a:r>
            <a:r>
              <a:rPr lang="cs-CZ" altLang="cs-CZ" sz="1800" dirty="0"/>
              <a:t>– při pobřeží Chile a Peru</a:t>
            </a:r>
          </a:p>
          <a:p>
            <a:pPr lvl="1"/>
            <a:r>
              <a:rPr lang="cs-CZ" altLang="cs-CZ" sz="1800" b="1" dirty="0"/>
              <a:t>Jihovýchodní Pacifik </a:t>
            </a:r>
            <a:r>
              <a:rPr lang="cs-CZ" altLang="cs-CZ" sz="1800" dirty="0"/>
              <a:t>– </a:t>
            </a:r>
            <a:r>
              <a:rPr lang="cs-CZ" altLang="cs-CZ" sz="1800" dirty="0" err="1"/>
              <a:t>západoaustralské</a:t>
            </a:r>
            <a:r>
              <a:rPr lang="cs-CZ" altLang="cs-CZ" sz="1800" dirty="0"/>
              <a:t> břehy, oblast Japonska</a:t>
            </a:r>
          </a:p>
          <a:p>
            <a:pPr lvl="1"/>
            <a:r>
              <a:rPr lang="cs-CZ" altLang="cs-CZ" sz="1800" dirty="0"/>
              <a:t>Problémové oblasti – přetěžování - Thajský záliv, jižní část Severního moře, severní část Středozemního moře a oblast moří v jihovýchodní Asii.</a:t>
            </a:r>
          </a:p>
          <a:p>
            <a:r>
              <a:rPr lang="cs-CZ" altLang="cs-CZ" sz="1800" dirty="0"/>
              <a:t>Severní Atlantik + </a:t>
            </a:r>
            <a:r>
              <a:rPr lang="cs-CZ" altLang="cs-CZ" dirty="0"/>
              <a:t>severozápadní</a:t>
            </a:r>
            <a:r>
              <a:rPr lang="cs-CZ" altLang="cs-CZ" sz="1800" dirty="0"/>
              <a:t>, jihovýchodní, stř</a:t>
            </a:r>
            <a:r>
              <a:rPr lang="cs-CZ" altLang="cs-CZ" dirty="0"/>
              <a:t>ední</a:t>
            </a:r>
            <a:r>
              <a:rPr lang="cs-CZ" altLang="cs-CZ" sz="1800" dirty="0"/>
              <a:t> Pacifik – na sever od 30 °s. š. </a:t>
            </a:r>
            <a:r>
              <a:rPr lang="en-US" altLang="cs-CZ" sz="1800" dirty="0"/>
              <a:t>&gt;</a:t>
            </a:r>
            <a:r>
              <a:rPr lang="cs-CZ" altLang="cs-CZ" sz="1800" dirty="0"/>
              <a:t>3/4 produkce</a:t>
            </a:r>
          </a:p>
          <a:p>
            <a:r>
              <a:rPr lang="cs-CZ" altLang="cs-CZ" sz="1800" dirty="0"/>
              <a:t>2. polovina 19. století – 2 miliony tun, za 2. světové války </a:t>
            </a:r>
            <a:r>
              <a:rPr lang="en-US" altLang="cs-CZ" sz="1800" dirty="0"/>
              <a:t>&gt; 20 mil</a:t>
            </a:r>
            <a:r>
              <a:rPr lang="cs-CZ" altLang="cs-CZ" sz="1800" dirty="0"/>
              <a:t>ionů</a:t>
            </a:r>
            <a:r>
              <a:rPr lang="en-US" altLang="cs-CZ" sz="1800" dirty="0"/>
              <a:t> tun, </a:t>
            </a:r>
            <a:r>
              <a:rPr lang="cs-CZ" altLang="cs-CZ" sz="1800" dirty="0"/>
              <a:t>polovina</a:t>
            </a:r>
            <a:r>
              <a:rPr lang="en-US" altLang="cs-CZ" sz="1800" dirty="0"/>
              <a:t> 70. let </a:t>
            </a:r>
            <a:r>
              <a:rPr lang="cs-CZ" altLang="cs-CZ" sz="1800" dirty="0"/>
              <a:t>–</a:t>
            </a:r>
            <a:r>
              <a:rPr lang="en-US" altLang="cs-CZ" sz="1800" dirty="0"/>
              <a:t> 75 mil</a:t>
            </a:r>
            <a:r>
              <a:rPr lang="cs-CZ" altLang="cs-CZ" sz="1800" dirty="0"/>
              <a:t>ionů</a:t>
            </a:r>
            <a:r>
              <a:rPr lang="en-US" altLang="cs-CZ" sz="1800" dirty="0"/>
              <a:t> </a:t>
            </a:r>
            <a:r>
              <a:rPr lang="cs-CZ" altLang="cs-CZ" sz="1800" dirty="0"/>
              <a:t>t</a:t>
            </a:r>
            <a:r>
              <a:rPr lang="en-US" altLang="cs-CZ" sz="1800" dirty="0"/>
              <a:t>un, r. </a:t>
            </a:r>
            <a:r>
              <a:rPr lang="cs-CZ" altLang="cs-CZ" sz="1800" dirty="0"/>
              <a:t>19</a:t>
            </a:r>
            <a:r>
              <a:rPr lang="en-US" altLang="cs-CZ" sz="1800" dirty="0"/>
              <a:t>99 </a:t>
            </a:r>
            <a:r>
              <a:rPr lang="cs-CZ" altLang="cs-CZ" sz="1800" dirty="0"/>
              <a:t>–</a:t>
            </a:r>
            <a:r>
              <a:rPr lang="en-US" altLang="cs-CZ" sz="1800" dirty="0"/>
              <a:t> 126 mil</a:t>
            </a:r>
            <a:r>
              <a:rPr lang="cs-CZ" altLang="cs-CZ" dirty="0"/>
              <a:t>ionů</a:t>
            </a:r>
            <a:r>
              <a:rPr lang="en-US" altLang="cs-CZ" sz="1800" dirty="0"/>
              <a:t> </a:t>
            </a:r>
            <a:r>
              <a:rPr lang="cs-CZ" altLang="cs-CZ" sz="1800" dirty="0"/>
              <a:t>t</a:t>
            </a:r>
            <a:r>
              <a:rPr lang="en-US" altLang="cs-CZ" sz="1800" dirty="0"/>
              <a:t>un</a:t>
            </a:r>
            <a:endParaRPr lang="cs-CZ" altLang="cs-CZ" sz="1800" dirty="0"/>
          </a:p>
          <a:p>
            <a:r>
              <a:rPr lang="cs-CZ" altLang="cs-CZ" sz="1800" dirty="0"/>
              <a:t>Asie ¼ ryb na trhu – čerstvé, 1/3 – mražené, dále – konzervy, sušení, uzení…</a:t>
            </a:r>
          </a:p>
          <a:p>
            <a:r>
              <a:rPr lang="cs-CZ" altLang="cs-CZ" sz="1800" dirty="0"/>
              <a:t>Státy: Čína – 41,5 mil. tun, Peru – 8,4 mil. tun, 3. Japonsko – 5,9, 4. USA, 5. Chile, Indonésie, Rusko, Thajsko, Norsko, Jižní Korea, Filipíny</a:t>
            </a:r>
          </a:p>
        </p:txBody>
      </p:sp>
    </p:spTree>
    <p:extLst>
      <p:ext uri="{BB962C8B-B14F-4D97-AF65-F5344CB8AC3E}">
        <p14:creationId xmlns:p14="http://schemas.microsoft.com/office/powerpoint/2010/main" val="1897691300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45D16D3A-EE0A-4560-9EC3-542A29D33A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8494" y="89989"/>
            <a:ext cx="9144705" cy="6104090"/>
          </a:xfrm>
          <a:prstGeom prst="rect">
            <a:avLst/>
          </a:prstGeom>
          <a:noFill/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BCEDA8DF-2E4C-4CE4-AAE6-DE2E1867E4B3}"/>
              </a:ext>
            </a:extLst>
          </p:cNvPr>
          <p:cNvSpPr txBox="1"/>
          <p:nvPr/>
        </p:nvSpPr>
        <p:spPr>
          <a:xfrm>
            <a:off x="1379164" y="6352010"/>
            <a:ext cx="6100618" cy="341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cs-CZ" sz="1800" dirty="0">
                <a:hlinkClick r:id="rId3"/>
              </a:rPr>
              <a:t>http://www.fao.org/state-of-fisheries-aquaculture</a:t>
            </a:r>
            <a:r>
              <a:rPr lang="cs-CZ" sz="1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06243487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938E0BD-277A-4F83-BCB2-66350658A60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b="1" dirty="0"/>
              <a:t>Společná zemědělská politika EU,</a:t>
            </a:r>
            <a:br>
              <a:rPr lang="cs-CZ" b="1" dirty="0"/>
            </a:br>
            <a:r>
              <a:rPr lang="cs-CZ" b="1" dirty="0"/>
              <a:t>Zemědělská politika ČR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6FCE63C7-A647-41C8-BFCF-6734184FE56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ZE0116 GEOGRAFIE VÝROBNÍ SFÉRY</a:t>
            </a:r>
          </a:p>
        </p:txBody>
      </p:sp>
      <p:pic>
        <p:nvPicPr>
          <p:cNvPr id="4" name="Picture 5" descr="800px-Flag_of_the_Czech_Republic_svg">
            <a:extLst>
              <a:ext uri="{FF2B5EF4-FFF2-40B4-BE49-F238E27FC236}">
                <a16:creationId xmlns:a16="http://schemas.microsoft.com/office/drawing/2014/main" id="{C83935F5-5F4C-4C46-B0D7-801EA5C05F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3259" y="3296403"/>
            <a:ext cx="811213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800px-Flag_of_Europe_svg">
            <a:extLst>
              <a:ext uri="{FF2B5EF4-FFF2-40B4-BE49-F238E27FC236}">
                <a16:creationId xmlns:a16="http://schemas.microsoft.com/office/drawing/2014/main" id="{76EB53AB-FDE0-437A-9BBA-9A771DF92A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5797" y="2471209"/>
            <a:ext cx="828675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82677175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60F36576-4B71-43BD-9797-BE50071222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18" t="35973" r="8066" b="17516"/>
          <a:stretch>
            <a:fillRect/>
          </a:stretch>
        </p:blipFill>
        <p:spPr bwMode="auto">
          <a:xfrm>
            <a:off x="589046" y="1545389"/>
            <a:ext cx="9144000" cy="420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90830984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B59C0E3-B29C-426D-BCC4-360E09020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880241"/>
          </a:xfrm>
        </p:spPr>
        <p:txBody>
          <a:bodyPr>
            <a:normAutofit/>
          </a:bodyPr>
          <a:lstStyle/>
          <a:p>
            <a:r>
              <a:rPr lang="cs-CZ" sz="4400" b="1" dirty="0"/>
              <a:t>SZP EU 2014-2020</a:t>
            </a:r>
            <a:endParaRPr lang="sk-SK" sz="4400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AEE13984-54CA-4EF4-9613-7624973042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2" y="2069432"/>
            <a:ext cx="8675215" cy="4377862"/>
          </a:xfrm>
        </p:spPr>
        <p:txBody>
          <a:bodyPr>
            <a:noAutofit/>
          </a:bodyPr>
          <a:lstStyle/>
          <a:p>
            <a:r>
              <a:rPr lang="cs-CZ" sz="2000" dirty="0"/>
              <a:t>Zvyšování konkurenceschopnosti</a:t>
            </a:r>
          </a:p>
          <a:p>
            <a:r>
              <a:rPr lang="cs-CZ" sz="2000" dirty="0"/>
              <a:t>Postupné sbližování úrovně přímých plateb</a:t>
            </a:r>
          </a:p>
          <a:p>
            <a:r>
              <a:rPr lang="cs-CZ" sz="2000" dirty="0" err="1"/>
              <a:t>Zastropování</a:t>
            </a:r>
            <a:r>
              <a:rPr lang="cs-CZ" sz="2000" dirty="0"/>
              <a:t> neboli </a:t>
            </a:r>
            <a:r>
              <a:rPr lang="cs-CZ" sz="2000" dirty="0" err="1"/>
              <a:t>capping</a:t>
            </a:r>
            <a:endParaRPr lang="cs-CZ" sz="2000" dirty="0"/>
          </a:p>
          <a:p>
            <a:r>
              <a:rPr lang="cs-CZ" sz="2000" dirty="0"/>
              <a:t>Zelená složka neboli </a:t>
            </a:r>
            <a:r>
              <a:rPr lang="cs-CZ" sz="2000" dirty="0" err="1"/>
              <a:t>greening</a:t>
            </a:r>
            <a:endParaRPr lang="cs-CZ" sz="2000" dirty="0"/>
          </a:p>
          <a:p>
            <a:r>
              <a:rPr lang="cs-CZ" sz="2000" dirty="0"/>
              <a:t>Platby pro znevýhodněné oblasti (LFA platby – ČR / ANC)</a:t>
            </a:r>
          </a:p>
          <a:p>
            <a:r>
              <a:rPr lang="cs-CZ" sz="2000" dirty="0"/>
              <a:t>Podpory pro aktivní zemědělce, pro drobné zemědělce a mladé farmáře </a:t>
            </a:r>
          </a:p>
          <a:p>
            <a:r>
              <a:rPr lang="cs-CZ" sz="2000" dirty="0"/>
              <a:t>Platby vázané k produkci zvláště citlivých komodit</a:t>
            </a:r>
          </a:p>
          <a:p>
            <a:pPr eaLnBrk="1" hangingPunct="1">
              <a:lnSpc>
                <a:spcPct val="80000"/>
              </a:lnSpc>
            </a:pPr>
            <a:endParaRPr lang="cs-CZ" altLang="cs-CZ" sz="2400" dirty="0"/>
          </a:p>
        </p:txBody>
      </p:sp>
    </p:spTree>
    <p:extLst>
      <p:ext uri="{BB962C8B-B14F-4D97-AF65-F5344CB8AC3E}">
        <p14:creationId xmlns:p14="http://schemas.microsoft.com/office/powerpoint/2010/main" val="944262202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DC9543D5-1E0D-4BC3-89EB-A521EF865B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662" y="1223462"/>
            <a:ext cx="7667625" cy="4619625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E0BAF691-A949-48A1-89BC-FD8068176154}"/>
              </a:ext>
            </a:extLst>
          </p:cNvPr>
          <p:cNvSpPr txBox="1"/>
          <p:nvPr/>
        </p:nvSpPr>
        <p:spPr>
          <a:xfrm>
            <a:off x="1991580" y="6052267"/>
            <a:ext cx="589101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00" dirty="0"/>
              <a:t>http://cmszp.cz/content/uploads/2015/11/Perglerov%C3%A1-LFA-od-roku-2018-ANC.pdf</a:t>
            </a:r>
          </a:p>
        </p:txBody>
      </p:sp>
      <p:sp>
        <p:nvSpPr>
          <p:cNvPr id="12" name="Rectangle 4">
            <a:extLst>
              <a:ext uri="{FF2B5EF4-FFF2-40B4-BE49-F238E27FC236}">
                <a16:creationId xmlns:a16="http://schemas.microsoft.com/office/drawing/2014/main" id="{5536DF33-48C0-4B03-ACCF-A90EDC33E1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3662" y="404664"/>
            <a:ext cx="7948613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4000" b="1" dirty="0">
                <a:solidFill>
                  <a:schemeClr val="accent1"/>
                </a:solidFill>
                <a:latin typeface="+mj-lt"/>
              </a:rPr>
              <a:t>ANC </a:t>
            </a:r>
            <a:r>
              <a:rPr lang="cs-CZ" altLang="cs-CZ" sz="1600" b="1" dirty="0">
                <a:solidFill>
                  <a:schemeClr val="accent1"/>
                </a:solidFill>
                <a:latin typeface="+mj-lt"/>
              </a:rPr>
              <a:t>(</a:t>
            </a:r>
            <a:r>
              <a:rPr lang="cs-CZ" sz="1600" b="1" dirty="0">
                <a:solidFill>
                  <a:schemeClr val="accent1"/>
                </a:solidFill>
                <a:latin typeface="+mj-lt"/>
              </a:rPr>
              <a:t>Oblasti s přírodními nebo jinými zvláštními omezeními od r. 2018)</a:t>
            </a:r>
            <a:endParaRPr lang="cs-CZ" altLang="cs-CZ" sz="1600" b="1" dirty="0">
              <a:solidFill>
                <a:schemeClr val="accent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394874385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B59C0E3-B29C-426D-BCC4-360E09020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754" y="643467"/>
            <a:ext cx="4203045" cy="1375608"/>
          </a:xfrm>
        </p:spPr>
        <p:txBody>
          <a:bodyPr anchor="ctr">
            <a:normAutofit/>
          </a:bodyPr>
          <a:lstStyle/>
          <a:p>
            <a:r>
              <a:rPr lang="cs-CZ" b="1" dirty="0"/>
              <a:t>SZP EU po 2020</a:t>
            </a:r>
            <a:endParaRPr lang="sk-SK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AEE13984-54CA-4EF4-9613-7624973042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3754" y="2160589"/>
            <a:ext cx="3973943" cy="4053944"/>
          </a:xfrm>
        </p:spPr>
        <p:txBody>
          <a:bodyPr>
            <a:normAutofit fontScale="92500" lnSpcReduction="10000"/>
          </a:bodyPr>
          <a:lstStyle/>
          <a:p>
            <a:r>
              <a:rPr lang="cs-CZ" b="0" i="0" dirty="0">
                <a:solidFill>
                  <a:schemeClr val="tx1"/>
                </a:solidFill>
                <a:effectLst/>
                <a:latin typeface="+mj-lt"/>
              </a:rPr>
              <a:t>Nová SZP by měla zohledňovat </a:t>
            </a:r>
            <a:r>
              <a:rPr lang="cs-CZ" i="0" dirty="0">
                <a:solidFill>
                  <a:schemeClr val="tx1"/>
                </a:solidFill>
                <a:effectLst/>
                <a:latin typeface="+mj-lt"/>
              </a:rPr>
              <a:t>ekologii</a:t>
            </a:r>
            <a:r>
              <a:rPr lang="cs-CZ" b="0" i="0" dirty="0">
                <a:solidFill>
                  <a:schemeClr val="tx1"/>
                </a:solidFill>
                <a:effectLst/>
                <a:latin typeface="+mj-lt"/>
              </a:rPr>
              <a:t> a vést k udržitelnosti zemědělství (eko-schémata).</a:t>
            </a:r>
            <a:endParaRPr lang="cs-CZ" b="0" i="0" baseline="30000" dirty="0">
              <a:solidFill>
                <a:schemeClr val="tx1"/>
              </a:solidFill>
              <a:effectLst/>
              <a:latin typeface="+mj-lt"/>
            </a:endParaRPr>
          </a:p>
          <a:p>
            <a:r>
              <a:rPr lang="cs-CZ" b="0" i="0" dirty="0" err="1">
                <a:solidFill>
                  <a:schemeClr val="tx1"/>
                </a:solidFill>
                <a:effectLst/>
                <a:latin typeface="+mj-lt"/>
              </a:rPr>
              <a:t>zastropování</a:t>
            </a:r>
            <a:r>
              <a:rPr lang="cs-CZ" b="0" i="0" dirty="0">
                <a:solidFill>
                  <a:schemeClr val="tx1"/>
                </a:solidFill>
                <a:effectLst/>
                <a:latin typeface="+mj-lt"/>
              </a:rPr>
              <a:t> evropských dotací a hlavně vytvoření rejstříku konečných beneficientů</a:t>
            </a:r>
          </a:p>
          <a:p>
            <a:r>
              <a:rPr lang="cs-CZ" b="0" i="0" dirty="0">
                <a:solidFill>
                  <a:schemeClr val="tx1"/>
                </a:solidFill>
                <a:effectLst/>
                <a:latin typeface="+mj-lt"/>
              </a:rPr>
              <a:t>transparentnější vyplácení dotací - Žádný majitel zemědělského koncernu by podle schváleného návrhu nemohl dostat více než 500 tisíc eur na přímých dotacích a jeden milion eur na investičních dotacích</a:t>
            </a:r>
          </a:p>
          <a:p>
            <a:r>
              <a:rPr lang="cs-CZ" altLang="cs-CZ" dirty="0">
                <a:solidFill>
                  <a:schemeClr val="tx1"/>
                </a:solidFill>
                <a:latin typeface="+mj-lt"/>
              </a:rPr>
              <a:t>https://www.consilium.europa.eu/en/infographics/cap-reform/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954BD380-B5DB-4986-936D-DC6E7AAAC3B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551" r="10154"/>
          <a:stretch/>
        </p:blipFill>
        <p:spPr>
          <a:xfrm>
            <a:off x="6224014" y="972608"/>
            <a:ext cx="4887473" cy="4900269"/>
          </a:xfrm>
          <a:prstGeom prst="rect">
            <a:avLst/>
          </a:prstGeom>
        </p:spPr>
      </p:pic>
      <p:sp>
        <p:nvSpPr>
          <p:cNvPr id="16" name="TextovéPole 15">
            <a:extLst>
              <a:ext uri="{FF2B5EF4-FFF2-40B4-BE49-F238E27FC236}">
                <a16:creationId xmlns:a16="http://schemas.microsoft.com/office/drawing/2014/main" id="{CC476D42-2DCB-4A08-B90A-2FE9C5D4D3DB}"/>
              </a:ext>
            </a:extLst>
          </p:cNvPr>
          <p:cNvSpPr txBox="1"/>
          <p:nvPr/>
        </p:nvSpPr>
        <p:spPr>
          <a:xfrm>
            <a:off x="6289271" y="6014478"/>
            <a:ext cx="380091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00" dirty="0"/>
              <a:t>https://www.consilium.europa.eu/media/36986/1811_cap_reform_objectives_4_thumb.jpg</a:t>
            </a:r>
          </a:p>
        </p:txBody>
      </p:sp>
    </p:spTree>
    <p:extLst>
      <p:ext uri="{BB962C8B-B14F-4D97-AF65-F5344CB8AC3E}">
        <p14:creationId xmlns:p14="http://schemas.microsoft.com/office/powerpoint/2010/main" val="1099295603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B59C0E3-B29C-426D-BCC4-360E09020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880241"/>
          </a:xfrm>
        </p:spPr>
        <p:txBody>
          <a:bodyPr>
            <a:normAutofit/>
          </a:bodyPr>
          <a:lstStyle/>
          <a:p>
            <a:r>
              <a:rPr lang="cs-CZ" sz="4400" b="1" dirty="0"/>
              <a:t>SZP EU po 2020</a:t>
            </a:r>
            <a:endParaRPr lang="sk-SK" sz="4400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15F5B5E7-3635-40F5-8044-CBAE3427C2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5098" y="1327916"/>
            <a:ext cx="7159752" cy="5062168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34BC41B6-F3DE-4F9F-95AB-0D9C36A0D47E}"/>
              </a:ext>
            </a:extLst>
          </p:cNvPr>
          <p:cNvSpPr txBox="1"/>
          <p:nvPr/>
        </p:nvSpPr>
        <p:spPr>
          <a:xfrm>
            <a:off x="1801479" y="5990155"/>
            <a:ext cx="610552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https://www.fertilizerseurope.com/agriculture-environment/cap-post-2020/</a:t>
            </a:r>
          </a:p>
        </p:txBody>
      </p:sp>
    </p:spTree>
    <p:extLst>
      <p:ext uri="{BB962C8B-B14F-4D97-AF65-F5344CB8AC3E}">
        <p14:creationId xmlns:p14="http://schemas.microsoft.com/office/powerpoint/2010/main" val="3636306064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B59C0E3-B29C-426D-BCC4-360E09020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880241"/>
          </a:xfrm>
        </p:spPr>
        <p:txBody>
          <a:bodyPr>
            <a:normAutofit/>
          </a:bodyPr>
          <a:lstStyle/>
          <a:p>
            <a:r>
              <a:rPr lang="cs-CZ" sz="4400" b="1" dirty="0"/>
              <a:t>Zemědělská politika ČR</a:t>
            </a:r>
            <a:endParaRPr lang="sk-SK" sz="4400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AEE13984-54CA-4EF4-9613-7624973042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2" y="2069432"/>
            <a:ext cx="8675215" cy="4377862"/>
          </a:xfrm>
        </p:spPr>
        <p:txBody>
          <a:bodyPr>
            <a:noAutofit/>
          </a:bodyPr>
          <a:lstStyle/>
          <a:p>
            <a:pPr eaLnBrk="1" hangingPunct="1">
              <a:lnSpc>
                <a:spcPct val="90000"/>
              </a:lnSpc>
            </a:pPr>
            <a:r>
              <a:rPr lang="cs-CZ" altLang="cs-CZ" sz="2000" dirty="0"/>
              <a:t>Česká zemědělská politika se pohybuje v mantinelech SZP i v mantinelech vnitřní povahy:</a:t>
            </a:r>
          </a:p>
          <a:p>
            <a:pPr lvl="1" eaLnBrk="1" hangingPunct="1">
              <a:lnSpc>
                <a:spcPct val="90000"/>
              </a:lnSpc>
            </a:pPr>
            <a:r>
              <a:rPr lang="cs-CZ" altLang="cs-CZ" sz="2000" dirty="0"/>
              <a:t>kolektivizace má dodnes za následek, že převažují velcí producenti (na rozdíl např. od Polska) nad tzv. rodinnými farmami (typické pro řadu zemí EU), kterým nahrává současný systém podpor SZP</a:t>
            </a:r>
          </a:p>
          <a:p>
            <a:pPr lvl="1" eaLnBrk="1" hangingPunct="1">
              <a:lnSpc>
                <a:spcPct val="90000"/>
              </a:lnSpc>
            </a:pPr>
            <a:r>
              <a:rPr lang="cs-CZ" altLang="cs-CZ" sz="2000" dirty="0"/>
              <a:t>industrializace a modernizace daly zemědělské výrobě poměrně vysokou efektivitu a podílejí se do určité míry i na její konkurenceschopnosti, kterou prokázalo otevření tržních bariér v 90. letech. 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9E29CB37-2BBC-426C-BBD8-05D4CAA996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8736" y="133732"/>
            <a:ext cx="1403350" cy="209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67119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731C69A3-5C4B-4CA1-B04C-A8E13351ED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7388" y="144463"/>
            <a:ext cx="4646612" cy="652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178D07AE-C0DC-4000-A0DC-E0B4FD1781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0350"/>
            <a:ext cx="4391025" cy="6443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49288516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B59C0E3-B29C-426D-BCC4-360E09020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880241"/>
          </a:xfrm>
        </p:spPr>
        <p:txBody>
          <a:bodyPr>
            <a:noAutofit/>
          </a:bodyPr>
          <a:lstStyle/>
          <a:p>
            <a:r>
              <a:rPr lang="cs-CZ" b="1" dirty="0"/>
              <a:t>Koncepce agrární politiky ČR na období po vstupu do EU (2004 - 2013)</a:t>
            </a:r>
            <a:endParaRPr lang="sk-SK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AEE13984-54CA-4EF4-9613-7624973042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2" y="2069432"/>
            <a:ext cx="8675215" cy="4377862"/>
          </a:xfrm>
        </p:spPr>
        <p:txBody>
          <a:bodyPr>
            <a:noAutofit/>
          </a:bodyPr>
          <a:lstStyle/>
          <a:p>
            <a:pPr eaLnBrk="1" hangingPunct="1">
              <a:lnSpc>
                <a:spcPct val="80000"/>
              </a:lnSpc>
            </a:pPr>
            <a:r>
              <a:rPr lang="cs-CZ" altLang="cs-CZ" dirty="0"/>
              <a:t>Koncepce reagovala na potřebu odstartování </a:t>
            </a:r>
            <a:r>
              <a:rPr lang="cs-CZ" altLang="cs-CZ" b="1" dirty="0"/>
              <a:t>přeorientování zemědělské politiky ČR</a:t>
            </a:r>
            <a:r>
              <a:rPr lang="cs-CZ" altLang="cs-CZ" dirty="0"/>
              <a:t> v souladu s celosvětovými a evropskými trendy a s naléhavostí domácích problémů</a:t>
            </a:r>
          </a:p>
          <a:p>
            <a:pPr lvl="1" eaLnBrk="1" hangingPunct="1">
              <a:lnSpc>
                <a:spcPct val="80000"/>
              </a:lnSpc>
            </a:pPr>
            <a:r>
              <a:rPr lang="cs-CZ" altLang="cs-CZ" sz="1800" b="1" dirty="0"/>
              <a:t>Posílení environmentálních, sociálních a ekonomických principů </a:t>
            </a:r>
            <a:r>
              <a:rPr lang="cs-CZ" altLang="cs-CZ" sz="1800" dirty="0"/>
              <a:t>trvale udržitelného českého zemědělství, při zohlednění jeho specifických podmínek a problémů jako důsledků dlouhodobě uplatňované zemědělské politiky více zaměřené na podporu velkovýrobního industriálního zemědělství a jeho sociální stability</a:t>
            </a:r>
          </a:p>
          <a:p>
            <a:pPr lvl="1" eaLnBrk="1" hangingPunct="1">
              <a:lnSpc>
                <a:spcPct val="80000"/>
              </a:lnSpc>
            </a:pPr>
            <a:r>
              <a:rPr lang="cs-CZ" altLang="cs-CZ" sz="1800" b="1" dirty="0"/>
              <a:t>Konkurenceschopnost českého zemědělství </a:t>
            </a:r>
            <a:r>
              <a:rPr lang="cs-CZ" altLang="cs-CZ" sz="1800" dirty="0"/>
              <a:t>při pokračující globalizaci je koncepčně stimulována do produkce, která zohledňuje stále sílící požadavky spotřebitelů na bezpečnost potravin a na environmentální a k pohodě zvířat přihlížející způsoby výroby</a:t>
            </a:r>
          </a:p>
          <a:p>
            <a:pPr lvl="1" eaLnBrk="1" hangingPunct="1">
              <a:lnSpc>
                <a:spcPct val="80000"/>
              </a:lnSpc>
            </a:pPr>
            <a:r>
              <a:rPr lang="cs-CZ" altLang="cs-CZ" sz="1800" dirty="0"/>
              <a:t>Koncepce vytváří předpoklady, aby se zemědělství </a:t>
            </a:r>
            <a:r>
              <a:rPr lang="cs-CZ" altLang="cs-CZ" sz="1800" b="1" dirty="0"/>
              <a:t>stalo integrální součástí a páteří rozvoje venkovských oblastí </a:t>
            </a:r>
            <a:r>
              <a:rPr lang="cs-CZ" altLang="cs-CZ" sz="1800" dirty="0"/>
              <a:t>a zlepšování kvality života venkovské populace, včetně podmínek pro diverzifikaci činností zemědělských podniků podle místních podmínek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dirty="0"/>
              <a:t>Kompatibilní s principy a opatřeními SZP EU a s dalšími opatřeními EU ve vztahu k zemědělství, bezpečnosti potravin, životnímu prostředí a rozvoji venkova</a:t>
            </a:r>
          </a:p>
        </p:txBody>
      </p:sp>
    </p:spTree>
    <p:extLst>
      <p:ext uri="{BB962C8B-B14F-4D97-AF65-F5344CB8AC3E}">
        <p14:creationId xmlns:p14="http://schemas.microsoft.com/office/powerpoint/2010/main" val="2308367679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AC89A952-AE35-4CF7-AD96-E3C7D08D5B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207000"/>
            <a:ext cx="9144000" cy="64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643991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084997E9-AAA5-4448-A1F2-813B185A6E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341" y="302629"/>
            <a:ext cx="8502978" cy="6386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96285105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B59C0E3-B29C-426D-BCC4-360E09020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880241"/>
          </a:xfrm>
        </p:spPr>
        <p:txBody>
          <a:bodyPr>
            <a:noAutofit/>
          </a:bodyPr>
          <a:lstStyle/>
          <a:p>
            <a:r>
              <a:rPr lang="cs-CZ" b="1" dirty="0"/>
              <a:t>Venkov jako nedílná součást zemědělské politiky</a:t>
            </a:r>
            <a:endParaRPr lang="sk-SK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AEE13984-54CA-4EF4-9613-7624973042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2" y="2069432"/>
            <a:ext cx="8675215" cy="4377862"/>
          </a:xfrm>
        </p:spPr>
        <p:txBody>
          <a:bodyPr>
            <a:noAutofit/>
          </a:bodyPr>
          <a:lstStyle/>
          <a:p>
            <a:r>
              <a:rPr lang="cs-CZ" altLang="cs-CZ" sz="2000" dirty="0"/>
              <a:t>Venkovské oblasti představují 91 % území 27 členských států Evropské unie a jsou domovem více než 56 % jejích obyvatel, což z rozvoje venkova činí politiku prvořadého významu</a:t>
            </a:r>
          </a:p>
          <a:p>
            <a:r>
              <a:rPr lang="cs-CZ" altLang="cs-CZ" sz="2000" dirty="0"/>
              <a:t>V České republice zaujímá venkov téměř 90 % obcí, tři čtvrtiny rozlohy území, avšak pouze zhruba čtvrtinu obyvatel</a:t>
            </a:r>
          </a:p>
          <a:p>
            <a:endParaRPr lang="cs-CZ" altLang="cs-CZ" sz="2000" dirty="0"/>
          </a:p>
          <a:p>
            <a:pPr algn="just" eaLnBrk="1" hangingPunct="1"/>
            <a:r>
              <a:rPr lang="cs-CZ" altLang="cs-CZ" sz="2000" b="1" dirty="0">
                <a:cs typeface="Arial" panose="020B0604020202020204" pitchFamily="34" charset="0"/>
              </a:rPr>
              <a:t>Má být venkovská politika součástí regionálního rozvoje nebo ne?</a:t>
            </a:r>
          </a:p>
        </p:txBody>
      </p:sp>
    </p:spTree>
    <p:extLst>
      <p:ext uri="{BB962C8B-B14F-4D97-AF65-F5344CB8AC3E}">
        <p14:creationId xmlns:p14="http://schemas.microsoft.com/office/powerpoint/2010/main" val="2036106458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" name="Tabulka 22">
            <a:extLst>
              <a:ext uri="{FF2B5EF4-FFF2-40B4-BE49-F238E27FC236}">
                <a16:creationId xmlns:a16="http://schemas.microsoft.com/office/drawing/2014/main" id="{8FC71CAC-37C7-4543-BC11-E1FE4C1E75F8}"/>
              </a:ext>
            </a:extLst>
          </p:cNvPr>
          <p:cNvGraphicFramePr>
            <a:graphicFrameLocks noGrp="1"/>
          </p:cNvGraphicFramePr>
          <p:nvPr/>
        </p:nvGraphicFramePr>
        <p:xfrm>
          <a:off x="1012979" y="1637465"/>
          <a:ext cx="8208911" cy="4584680"/>
        </p:xfrm>
        <a:graphic>
          <a:graphicData uri="http://schemas.openxmlformats.org/drawingml/2006/table">
            <a:tbl>
              <a:tblPr/>
              <a:tblGrid>
                <a:gridCol w="10092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573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4227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1748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2" marR="68582" marT="0" marB="0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Starý přístup</a:t>
                      </a:r>
                      <a:endParaRPr kumimoji="0" lang="cs-CZ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2" marR="68582" marT="0" marB="0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Nový přístup</a:t>
                      </a:r>
                      <a:endParaRPr kumimoji="0" lang="cs-CZ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2" marR="6858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0540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Cíle</a:t>
                      </a:r>
                    </a:p>
                  </a:txBody>
                  <a:tcPr marL="68582" marR="68582" marT="0" marB="0" anchor="ctr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Rovnoměrné rozdělení, příjmy zemědělců, konkurenceschopnost zemědělství</a:t>
                      </a:r>
                    </a:p>
                  </a:txBody>
                  <a:tcPr marL="68582" marR="68582" marT="0" marB="0" anchor="ctr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Konkurenceschopnost venkovských oblastí, zhodnocení místních aktiv, využití nevyužívaných zdrojů</a:t>
                      </a:r>
                    </a:p>
                  </a:txBody>
                  <a:tcPr marL="68582" marR="6858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0675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Hlavní cílové sektory</a:t>
                      </a:r>
                    </a:p>
                  </a:txBody>
                  <a:tcPr marL="68582" marR="68582" marT="0" marB="0" anchor="ctr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Zemědělství</a:t>
                      </a:r>
                    </a:p>
                  </a:txBody>
                  <a:tcPr marL="68582" marR="68582" marT="0" marB="0" anchor="ctr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Různé sektory venkovské ekonomiky (např. venkovská turistika, zpracovatelský průmysl, informační a komunikační technologie)</a:t>
                      </a:r>
                    </a:p>
                  </a:txBody>
                  <a:tcPr marL="68582" marR="6858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135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Nástroje</a:t>
                      </a:r>
                    </a:p>
                  </a:txBody>
                  <a:tcPr marL="68582" marR="68582" marT="0" marB="0" anchor="ctr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Podpory (subvence)</a:t>
                      </a:r>
                    </a:p>
                  </a:txBody>
                  <a:tcPr marL="68582" marR="68582" marT="0" marB="0" anchor="ctr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Investice</a:t>
                      </a:r>
                    </a:p>
                  </a:txBody>
                  <a:tcPr marL="68582" marR="6858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20540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Klíčoví aktéři</a:t>
                      </a:r>
                    </a:p>
                  </a:txBody>
                  <a:tcPr marL="68582" marR="68582" marT="0" marB="0" anchor="ctr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Národní vlády, zemědělci</a:t>
                      </a:r>
                    </a:p>
                  </a:txBody>
                  <a:tcPr marL="68582" marR="68582" marT="0" marB="0" anchor="ctr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Všechny úrovně veřejné správy (nadnárodní, národní, regionální a místní), různí aktéři z veřejného i soukromého sektoru</a:t>
                      </a:r>
                    </a:p>
                  </a:txBody>
                  <a:tcPr marL="68582" marR="6858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7" name="Obdélník 23">
            <a:extLst>
              <a:ext uri="{FF2B5EF4-FFF2-40B4-BE49-F238E27FC236}">
                <a16:creationId xmlns:a16="http://schemas.microsoft.com/office/drawing/2014/main" id="{ADF0F56A-DAD6-40E4-A180-18B594BBE6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2979" y="635855"/>
            <a:ext cx="8713788" cy="701731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r>
              <a:rPr lang="cs-CZ" sz="2200" b="1" dirty="0">
                <a:solidFill>
                  <a:srgbClr val="000000"/>
                </a:solidFill>
                <a:latin typeface="Arial" charset="0"/>
              </a:rPr>
              <a:t>Dlouhodobý vývoj změny paradigma v pojetí rozvoje venkova</a:t>
            </a:r>
          </a:p>
          <a:p>
            <a:pPr defTabSz="9144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r>
              <a:rPr lang="cs-CZ" sz="2200" dirty="0">
                <a:solidFill>
                  <a:srgbClr val="000000"/>
                </a:solidFill>
                <a:latin typeface="Arial" charset="0"/>
              </a:rPr>
              <a:t>Pramen: OECD, 2006, s. 60</a:t>
            </a:r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7" name="Picture 4">
            <a:extLst>
              <a:ext uri="{FF2B5EF4-FFF2-40B4-BE49-F238E27FC236}">
                <a16:creationId xmlns:a16="http://schemas.microsoft.com/office/drawing/2014/main" id="{C9D3EDE1-C251-4113-8647-9A43D4EDFA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79" t="12422" r="24460" b="13751"/>
          <a:stretch>
            <a:fillRect/>
          </a:stretch>
        </p:blipFill>
        <p:spPr bwMode="auto">
          <a:xfrm>
            <a:off x="2279576" y="1196976"/>
            <a:ext cx="5473700" cy="540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Elipsa 3">
            <a:extLst>
              <a:ext uri="{FF2B5EF4-FFF2-40B4-BE49-F238E27FC236}">
                <a16:creationId xmlns:a16="http://schemas.microsoft.com/office/drawing/2014/main" id="{E6F4D8B2-679A-4920-86D6-4862ED2D80A4}"/>
              </a:ext>
            </a:extLst>
          </p:cNvPr>
          <p:cNvSpPr/>
          <p:nvPr/>
        </p:nvSpPr>
        <p:spPr>
          <a:xfrm>
            <a:off x="4430754" y="1243013"/>
            <a:ext cx="1223962" cy="1223962"/>
          </a:xfrm>
          <a:prstGeom prst="ellipse">
            <a:avLst/>
          </a:prstGeom>
          <a:noFill/>
          <a:ln w="57150">
            <a:solidFill>
              <a:srgbClr val="99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lnSpc>
                <a:spcPct val="80000"/>
              </a:lnSpc>
              <a:spcBef>
                <a:spcPct val="20000"/>
              </a:spcBef>
              <a:buFontTx/>
              <a:buChar char="•"/>
              <a:defRPr/>
            </a:pPr>
            <a:endParaRPr lang="cs-CZ"/>
          </a:p>
        </p:txBody>
      </p:sp>
      <p:sp>
        <p:nvSpPr>
          <p:cNvPr id="5" name="Šipka doleva 4">
            <a:extLst>
              <a:ext uri="{FF2B5EF4-FFF2-40B4-BE49-F238E27FC236}">
                <a16:creationId xmlns:a16="http://schemas.microsoft.com/office/drawing/2014/main" id="{AB9E44BE-CBDC-4A9A-82C5-D319ABFDB3B6}"/>
              </a:ext>
            </a:extLst>
          </p:cNvPr>
          <p:cNvSpPr/>
          <p:nvPr/>
        </p:nvSpPr>
        <p:spPr>
          <a:xfrm>
            <a:off x="5592690" y="1268413"/>
            <a:ext cx="3995737" cy="792162"/>
          </a:xfrm>
          <a:prstGeom prst="leftArrow">
            <a:avLst/>
          </a:prstGeom>
          <a:solidFill>
            <a:srgbClr val="99CC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lnSpc>
                <a:spcPct val="80000"/>
              </a:lnSpc>
              <a:spcBef>
                <a:spcPct val="20000"/>
              </a:spcBef>
              <a:defRPr/>
            </a:pPr>
            <a:r>
              <a:rPr lang="cs-CZ" dirty="0">
                <a:solidFill>
                  <a:schemeClr val="tx1"/>
                </a:solidFill>
              </a:rPr>
              <a:t>V minulosti: venkov = zemědělství</a:t>
            </a:r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6E5F08FB-2FCA-4764-871F-ED2C4DDA1F7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274638"/>
            <a:ext cx="82296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cs-CZ" sz="4000" b="1" dirty="0"/>
              <a:t>Činnosti na venkově</a:t>
            </a:r>
            <a:endParaRPr lang="cs-CZ" altLang="cs-CZ" sz="5400" b="1" dirty="0"/>
          </a:p>
        </p:txBody>
      </p:sp>
      <p:pic>
        <p:nvPicPr>
          <p:cNvPr id="11" name="Picture 5">
            <a:extLst>
              <a:ext uri="{FF2B5EF4-FFF2-40B4-BE49-F238E27FC236}">
                <a16:creationId xmlns:a16="http://schemas.microsoft.com/office/drawing/2014/main" id="{27E48D8D-5FFC-43EF-BA63-036073356C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19" r="12019"/>
          <a:stretch>
            <a:fillRect/>
          </a:stretch>
        </p:blipFill>
        <p:spPr bwMode="auto">
          <a:xfrm>
            <a:off x="7929702" y="3692526"/>
            <a:ext cx="2414447" cy="290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B59C0E3-B29C-426D-BCC4-360E09020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880241"/>
          </a:xfrm>
        </p:spPr>
        <p:txBody>
          <a:bodyPr>
            <a:noAutofit/>
          </a:bodyPr>
          <a:lstStyle/>
          <a:p>
            <a:r>
              <a:rPr lang="cs-CZ" sz="4000" b="1" dirty="0"/>
              <a:t>Proměna funkcí venkova</a:t>
            </a:r>
            <a:endParaRPr lang="sk-SK" sz="4000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AEE13984-54CA-4EF4-9613-7624973042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2" y="2069432"/>
            <a:ext cx="8675215" cy="4377862"/>
          </a:xfrm>
        </p:spPr>
        <p:txBody>
          <a:bodyPr>
            <a:noAutofit/>
          </a:bodyPr>
          <a:lstStyle/>
          <a:p>
            <a:pPr algn="just">
              <a:lnSpc>
                <a:spcPct val="80000"/>
              </a:lnSpc>
            </a:pPr>
            <a:r>
              <a:rPr lang="cs-CZ" altLang="cs-CZ" sz="2000" dirty="0">
                <a:cs typeface="Times New Roman" panose="02020603050405020304" pitchFamily="18" charset="0"/>
              </a:rPr>
              <a:t>Venkovské prostředí je definováno </a:t>
            </a:r>
            <a:r>
              <a:rPr lang="cs-CZ" altLang="cs-CZ" sz="2000" b="1" dirty="0">
                <a:cs typeface="Times New Roman" panose="02020603050405020304" pitchFamily="18" charset="0"/>
              </a:rPr>
              <a:t>třemi základními funkcemi:</a:t>
            </a:r>
          </a:p>
          <a:p>
            <a:pPr lvl="1" algn="just">
              <a:lnSpc>
                <a:spcPct val="80000"/>
              </a:lnSpc>
              <a:buFont typeface="Courier New" panose="02070309020205020404" pitchFamily="49" charset="0"/>
              <a:buChar char="o"/>
            </a:pPr>
            <a:r>
              <a:rPr lang="cs-CZ" altLang="cs-CZ" sz="2000" b="1" dirty="0">
                <a:cs typeface="Times New Roman" panose="02020603050405020304" pitchFamily="18" charset="0"/>
              </a:rPr>
              <a:t>produkční</a:t>
            </a:r>
          </a:p>
          <a:p>
            <a:pPr lvl="1" algn="just">
              <a:lnSpc>
                <a:spcPct val="80000"/>
              </a:lnSpc>
              <a:buFont typeface="Courier New" panose="02070309020205020404" pitchFamily="49" charset="0"/>
              <a:buChar char="o"/>
            </a:pPr>
            <a:r>
              <a:rPr lang="cs-CZ" altLang="cs-CZ" sz="2000" b="1" dirty="0">
                <a:cs typeface="Times New Roman" panose="02020603050405020304" pitchFamily="18" charset="0"/>
              </a:rPr>
              <a:t>rezidenční</a:t>
            </a:r>
          </a:p>
          <a:p>
            <a:pPr lvl="1" algn="just">
              <a:lnSpc>
                <a:spcPct val="80000"/>
              </a:lnSpc>
              <a:buFont typeface="Courier New" panose="02070309020205020404" pitchFamily="49" charset="0"/>
              <a:buChar char="o"/>
            </a:pPr>
            <a:r>
              <a:rPr lang="cs-CZ" altLang="cs-CZ" sz="2000" b="1" dirty="0">
                <a:cs typeface="Times New Roman" panose="02020603050405020304" pitchFamily="18" charset="0"/>
              </a:rPr>
              <a:t>rekreační</a:t>
            </a:r>
          </a:p>
          <a:p>
            <a:pPr algn="just">
              <a:lnSpc>
                <a:spcPct val="80000"/>
              </a:lnSpc>
            </a:pPr>
            <a:endParaRPr lang="cs-CZ" altLang="cs-CZ" sz="2000" b="1" dirty="0">
              <a:cs typeface="Times New Roman" panose="02020603050405020304" pitchFamily="18" charset="0"/>
            </a:endParaRPr>
          </a:p>
          <a:p>
            <a:pPr algn="just">
              <a:lnSpc>
                <a:spcPct val="80000"/>
              </a:lnSpc>
            </a:pPr>
            <a:r>
              <a:rPr lang="cs-CZ" altLang="cs-CZ" sz="2000" dirty="0">
                <a:cs typeface="Times New Roman" panose="02020603050405020304" pitchFamily="18" charset="0"/>
              </a:rPr>
              <a:t>Význam jednotlivých funkcí se v průběhu času proměňuje </a:t>
            </a:r>
          </a:p>
          <a:p>
            <a:pPr algn="just">
              <a:lnSpc>
                <a:spcPct val="80000"/>
              </a:lnSpc>
            </a:pPr>
            <a:r>
              <a:rPr lang="cs-CZ" altLang="cs-CZ" sz="2000" b="1" dirty="0">
                <a:cs typeface="Times New Roman" panose="02020603050405020304" pitchFamily="18" charset="0"/>
              </a:rPr>
              <a:t>Produkční funkce venkova ustupuje</a:t>
            </a:r>
            <a:r>
              <a:rPr lang="cs-CZ" altLang="cs-CZ" sz="2000" dirty="0">
                <a:cs typeface="Times New Roman" panose="02020603050405020304" pitchFamily="18" charset="0"/>
              </a:rPr>
              <a:t> </a:t>
            </a:r>
            <a:r>
              <a:rPr lang="cs-CZ" altLang="cs-CZ" sz="2000" b="1" dirty="0">
                <a:cs typeface="Times New Roman" panose="02020603050405020304" pitchFamily="18" charset="0"/>
              </a:rPr>
              <a:t>funkci rekreační a rezidenční </a:t>
            </a:r>
            <a:r>
              <a:rPr lang="cs-CZ" altLang="cs-CZ" sz="2000" dirty="0">
                <a:cs typeface="Times New Roman" panose="02020603050405020304" pitchFamily="18" charset="0"/>
              </a:rPr>
              <a:t>a proměňuje se i vnitřně, když dříve zcela dominantní zemědělskou činnost stále více nahrazuje průmysl a služby (z pohledu zaměstnanosti obyvatel venkova)</a:t>
            </a:r>
          </a:p>
          <a:p>
            <a:pPr algn="just">
              <a:lnSpc>
                <a:spcPct val="80000"/>
              </a:lnSpc>
            </a:pPr>
            <a:r>
              <a:rPr lang="cs-CZ" altLang="cs-CZ" sz="2000" dirty="0">
                <a:cs typeface="Times New Roman" panose="02020603050405020304" pitchFamily="18" charset="0"/>
              </a:rPr>
              <a:t>Stále více se snižující pracovní příležitosti jsou jedním z významných problémů současného českého venkova</a:t>
            </a:r>
          </a:p>
          <a:p>
            <a:pPr algn="just">
              <a:lnSpc>
                <a:spcPct val="80000"/>
              </a:lnSpc>
            </a:pPr>
            <a:r>
              <a:rPr lang="cs-CZ" altLang="cs-CZ" sz="2000" dirty="0">
                <a:cs typeface="Times New Roman" panose="02020603050405020304" pitchFamily="18" charset="0"/>
              </a:rPr>
              <a:t>Nutná </a:t>
            </a:r>
            <a:r>
              <a:rPr lang="cs-CZ" altLang="cs-CZ" sz="2000" b="1" dirty="0">
                <a:cs typeface="Times New Roman" panose="02020603050405020304" pitchFamily="18" charset="0"/>
              </a:rPr>
              <a:t>diverzifikace činností </a:t>
            </a:r>
            <a:r>
              <a:rPr lang="cs-CZ" altLang="cs-CZ" sz="2000" dirty="0">
                <a:cs typeface="Times New Roman" panose="02020603050405020304" pitchFamily="18" charset="0"/>
              </a:rPr>
              <a:t>na venkově</a:t>
            </a:r>
            <a:endParaRPr lang="cs-CZ" altLang="cs-CZ" sz="2000" dirty="0"/>
          </a:p>
        </p:txBody>
      </p:sp>
    </p:spTree>
    <p:extLst>
      <p:ext uri="{BB962C8B-B14F-4D97-AF65-F5344CB8AC3E}">
        <p14:creationId xmlns:p14="http://schemas.microsoft.com/office/powerpoint/2010/main" val="2505188910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Rectangle 6">
            <a:extLst>
              <a:ext uri="{FF2B5EF4-FFF2-40B4-BE49-F238E27FC236}">
                <a16:creationId xmlns:a16="http://schemas.microsoft.com/office/drawing/2014/main" id="{1B57F136-4579-40CC-8553-26C63B3B05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cs-CZ" altLang="cs-CZ"/>
          </a:p>
        </p:txBody>
      </p:sp>
      <p:pic>
        <p:nvPicPr>
          <p:cNvPr id="27652" name="Picture 5" descr="7399031">
            <a:extLst>
              <a:ext uri="{FF2B5EF4-FFF2-40B4-BE49-F238E27FC236}">
                <a16:creationId xmlns:a16="http://schemas.microsoft.com/office/drawing/2014/main" id="{DC7E947B-E1B9-4087-A896-9D5A215EBF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288" y="1125539"/>
            <a:ext cx="4373562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Picture 6" descr="01_sub1">
            <a:extLst>
              <a:ext uri="{FF2B5EF4-FFF2-40B4-BE49-F238E27FC236}">
                <a16:creationId xmlns:a16="http://schemas.microsoft.com/office/drawing/2014/main" id="{D290C085-D719-46C7-B082-D90B521491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10" r="10760"/>
          <a:stretch>
            <a:fillRect/>
          </a:stretch>
        </p:blipFill>
        <p:spPr bwMode="auto">
          <a:xfrm>
            <a:off x="5375275" y="3387725"/>
            <a:ext cx="5041900" cy="3011488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Obrázek 4" descr="racice_02_kralikarna.jpg">
            <a:extLst>
              <a:ext uri="{FF2B5EF4-FFF2-40B4-BE49-F238E27FC236}">
                <a16:creationId xmlns:a16="http://schemas.microsoft.com/office/drawing/2014/main" id="{46A80B78-E1F1-42D3-BF3F-B7E80A56D2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9668" y="514350"/>
            <a:ext cx="3600450" cy="269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Obrázek 3" descr="racice_01__kaceny.jpg">
            <a:extLst>
              <a:ext uri="{FF2B5EF4-FFF2-40B4-BE49-F238E27FC236}">
                <a16:creationId xmlns:a16="http://schemas.microsoft.com/office/drawing/2014/main" id="{5708CB1D-0B67-43DB-AF49-F041D23E47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913" y="3644900"/>
            <a:ext cx="3600450" cy="270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Obrázek 5" descr="34575_l.jpg">
            <a:extLst>
              <a:ext uri="{FF2B5EF4-FFF2-40B4-BE49-F238E27FC236}">
                <a16:creationId xmlns:a16="http://schemas.microsoft.com/office/drawing/2014/main" id="{9B3F6DB1-F50F-4572-BF6D-98F72F4B43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6725" y="1989139"/>
            <a:ext cx="3657600" cy="273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>
            <a:extLst>
              <a:ext uri="{FF2B5EF4-FFF2-40B4-BE49-F238E27FC236}">
                <a16:creationId xmlns:a16="http://schemas.microsoft.com/office/drawing/2014/main" id="{5FD2BE97-038A-40F0-9ED6-741BCA131C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577" y="547687"/>
            <a:ext cx="9191625" cy="576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80550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>
            <a:extLst>
              <a:ext uri="{FF2B5EF4-FFF2-40B4-BE49-F238E27FC236}">
                <a16:creationId xmlns:a16="http://schemas.microsoft.com/office/drawing/2014/main" id="{60E2B492-5F83-4450-BF16-2B987CD8D1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023" y="287337"/>
            <a:ext cx="9144000" cy="628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698480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B59C0E3-B29C-426D-BCC4-360E090209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400" b="1" dirty="0"/>
              <a:t>Historie zemědělství</a:t>
            </a:r>
            <a:endParaRPr lang="sk-SK" sz="4400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AEE13984-54CA-4EF4-9613-7624973042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797803"/>
            <a:ext cx="8596668" cy="4243559"/>
          </a:xfrm>
        </p:spPr>
        <p:txBody>
          <a:bodyPr>
            <a:normAutofit fontScale="92500" lnSpcReduction="10000"/>
          </a:bodyPr>
          <a:lstStyle/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cs-CZ" sz="2000" dirty="0"/>
              <a:t>1. </a:t>
            </a:r>
            <a:r>
              <a:rPr lang="cs-CZ" sz="2000" dirty="0">
                <a:solidFill>
                  <a:schemeClr val="accent1"/>
                </a:solidFill>
              </a:rPr>
              <a:t>sběrné hospodářství 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cs-CZ" sz="1800" dirty="0"/>
              <a:t>nejnižší stupeň hospodářské činnosti, člověk sbírá bez nástrojů potravu, nestará se o obnovu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cs-CZ" sz="2000" dirty="0"/>
              <a:t>2. </a:t>
            </a:r>
            <a:r>
              <a:rPr lang="cs-CZ" sz="2000" dirty="0">
                <a:solidFill>
                  <a:schemeClr val="accent1"/>
                </a:solidFill>
              </a:rPr>
              <a:t>lov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cs-CZ" sz="1800" dirty="0"/>
              <a:t>vyšší stupeň materiální kultury a hospodářské činnosti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cs-CZ" sz="1800" dirty="0"/>
              <a:t>člověk začal myslet a používat nástroje (zbraně)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cs-CZ" sz="2000" dirty="0"/>
              <a:t>Období, kdy končí lov a </a:t>
            </a:r>
            <a:r>
              <a:rPr lang="cs-CZ" sz="2000" dirty="0">
                <a:solidFill>
                  <a:schemeClr val="accent1"/>
                </a:solidFill>
              </a:rPr>
              <a:t>začíná se věnovat půdě </a:t>
            </a:r>
            <a:r>
              <a:rPr lang="cs-CZ" sz="2000" dirty="0"/>
              <a:t>= </a:t>
            </a:r>
            <a:r>
              <a:rPr lang="cs-CZ" sz="2000" dirty="0">
                <a:solidFill>
                  <a:schemeClr val="accent1"/>
                </a:solidFill>
              </a:rPr>
              <a:t>neolitická revoluce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cs-CZ" sz="2000" dirty="0"/>
              <a:t>V JV Asii zřejmě člověk začal poprvé vědomě obdělávat půdy, odtud se zemědělství začalo šířit dál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cs-CZ" sz="2000" dirty="0"/>
              <a:t>Člověk se usazuje, začíná pěstovat plodiny a dokáže vytvořit </a:t>
            </a:r>
            <a:r>
              <a:rPr lang="cs-CZ" sz="2000" dirty="0">
                <a:solidFill>
                  <a:schemeClr val="accent1"/>
                </a:solidFill>
              </a:rPr>
              <a:t>nadprodukci </a:t>
            </a:r>
            <a:r>
              <a:rPr lang="cs-CZ" sz="2000" dirty="0"/>
              <a:t>= civilizační rozvoj – obyvatelstvo se mohlo věnovat obchodu, výrobě,… - dochází k první hierarchizaci a ke vzniku prvních států</a:t>
            </a:r>
          </a:p>
        </p:txBody>
      </p:sp>
    </p:spTree>
    <p:extLst>
      <p:ext uri="{BB962C8B-B14F-4D97-AF65-F5344CB8AC3E}">
        <p14:creationId xmlns:p14="http://schemas.microsoft.com/office/powerpoint/2010/main" val="31125375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B59C0E3-B29C-426D-BCC4-360E090209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400" b="1" dirty="0"/>
              <a:t>Vývoj zemědělství</a:t>
            </a:r>
            <a:endParaRPr lang="sk-SK" sz="4400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AEE13984-54CA-4EF4-9613-7624973042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704814"/>
            <a:ext cx="9125344" cy="4858717"/>
          </a:xfrm>
        </p:spPr>
        <p:txBody>
          <a:bodyPr>
            <a:normAutofit fontScale="92500" lnSpcReduction="10000"/>
          </a:bodyPr>
          <a:lstStyle/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cs-CZ" dirty="0"/>
              <a:t>Nejstarší zemědělství – </a:t>
            </a:r>
            <a:r>
              <a:rPr lang="cs-CZ" dirty="0">
                <a:solidFill>
                  <a:schemeClr val="accent1"/>
                </a:solidFill>
              </a:rPr>
              <a:t>kopaničářská kultura</a:t>
            </a:r>
            <a:r>
              <a:rPr lang="cs-CZ" dirty="0"/>
              <a:t>, doplněná vegetativním rozmnožováním rostlin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cs-CZ" sz="1800" dirty="0"/>
              <a:t>Nejstarší forma zemědělství v JV Asii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cs-CZ" sz="1800" dirty="0"/>
              <a:t>Půda se neobhospodařuje celá, ale rozmnožovali rostliny pomocí klíčků a sazenic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cs-CZ" sz="1800" dirty="0"/>
              <a:t>Po vyčerpání půdy – přesun jinam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cs-CZ" sz="1800" dirty="0"/>
              <a:t>První rostlina, která se pěstovala – </a:t>
            </a:r>
            <a:r>
              <a:rPr lang="cs-CZ" sz="1800" dirty="0" err="1">
                <a:solidFill>
                  <a:schemeClr val="accent1"/>
                </a:solidFill>
              </a:rPr>
              <a:t>derris</a:t>
            </a:r>
            <a:r>
              <a:rPr lang="cs-CZ" sz="1800" dirty="0">
                <a:solidFill>
                  <a:schemeClr val="accent1"/>
                </a:solidFill>
              </a:rPr>
              <a:t> - </a:t>
            </a:r>
            <a:r>
              <a:rPr lang="cs-CZ" sz="1800" dirty="0" err="1">
                <a:solidFill>
                  <a:schemeClr val="accent1"/>
                </a:solidFill>
              </a:rPr>
              <a:t>kožnatec</a:t>
            </a:r>
            <a:r>
              <a:rPr lang="cs-CZ" sz="1800" dirty="0"/>
              <a:t> (způsobovala omráčení ryb a zlepšení rybolovu)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cs-CZ" sz="1800" dirty="0"/>
              <a:t>Nejstarší jedlá rostlina – taro (bohatý na škrob, cukr a vitamíny)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cs-CZ" sz="1800" dirty="0"/>
              <a:t>Bílkoviny získávány hlavně konzumací ryb a měkkýšů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cs-CZ" sz="1800" dirty="0"/>
              <a:t>První zdomácnělá zvířata – prase, vodní husy, kachny, pes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cs-CZ" sz="1800" dirty="0"/>
              <a:t>Zvířata nebyla chovaná za ekonomických cílem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cs-CZ" sz="1800" dirty="0"/>
              <a:t>Šíření z JV Asie na všechny strany (JZ Asie, Afrika – Guinea, Středomoří, Tichomořské ostrovy, Amerika)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cs-CZ" sz="1800" dirty="0"/>
              <a:t>Selekce pěstování při přesunech – hlavně díky klimatu</a:t>
            </a:r>
          </a:p>
        </p:txBody>
      </p:sp>
    </p:spTree>
    <p:extLst>
      <p:ext uri="{BB962C8B-B14F-4D97-AF65-F5344CB8AC3E}">
        <p14:creationId xmlns:p14="http://schemas.microsoft.com/office/powerpoint/2010/main" val="11254577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B59C0E3-B29C-426D-BCC4-360E090209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400" b="1" dirty="0"/>
              <a:t>Vývoj zemědělství</a:t>
            </a:r>
            <a:endParaRPr lang="sk-SK" sz="4400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AEE13984-54CA-4EF4-9613-7624973042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3" y="1549831"/>
            <a:ext cx="9830517" cy="5122189"/>
          </a:xfrm>
        </p:spPr>
        <p:txBody>
          <a:bodyPr>
            <a:normAutofit fontScale="92500" lnSpcReduction="20000"/>
          </a:bodyPr>
          <a:lstStyle/>
          <a:p>
            <a:pPr marL="320040" indent="-320040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/>
              <a:buChar char=""/>
              <a:defRPr/>
            </a:pPr>
            <a:r>
              <a:rPr lang="cs-CZ" sz="1800" dirty="0"/>
              <a:t>Z kopaničářských oblastí se zemědělství šířilo do mírnějších oblastí a do vyšších nadmořských výšek – nové plodiny – brambory (umožnily vyšší hustotu zalidnění) – vznik </a:t>
            </a:r>
            <a:r>
              <a:rPr lang="cs-CZ" sz="1800" dirty="0">
                <a:solidFill>
                  <a:schemeClr val="accent1"/>
                </a:solidFill>
              </a:rPr>
              <a:t>semenářského zemědělství </a:t>
            </a:r>
            <a:r>
              <a:rPr lang="cs-CZ" sz="1800" dirty="0"/>
              <a:t>– lokalizace na okrajích kopaničářských oblastí</a:t>
            </a:r>
          </a:p>
          <a:p>
            <a:pPr marL="640080" lvl="1" indent="-274320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 2"/>
              <a:buChar char=""/>
              <a:defRPr/>
            </a:pPr>
            <a:r>
              <a:rPr lang="cs-CZ" sz="1800" dirty="0"/>
              <a:t>Člověk zjistil, že původní plevely jsou vhodné k potravě</a:t>
            </a:r>
          </a:p>
          <a:p>
            <a:pPr marL="640080" lvl="1" indent="-274320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 2"/>
              <a:buChar char=""/>
              <a:defRPr/>
            </a:pPr>
            <a:r>
              <a:rPr lang="cs-CZ" sz="1800" dirty="0"/>
              <a:t>1. oblast Z indická</a:t>
            </a:r>
          </a:p>
          <a:p>
            <a:pPr marL="640080" lvl="1" indent="-274320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 2"/>
              <a:buChar char=""/>
              <a:defRPr/>
            </a:pPr>
            <a:r>
              <a:rPr lang="cs-CZ" sz="1800" dirty="0"/>
              <a:t>Sprašová oblast Číny</a:t>
            </a:r>
          </a:p>
          <a:p>
            <a:pPr marL="640080" lvl="1" indent="-274320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 2"/>
              <a:buChar char=""/>
              <a:defRPr/>
            </a:pPr>
            <a:r>
              <a:rPr lang="cs-CZ" sz="1800" dirty="0"/>
              <a:t>Etiopská vysočina</a:t>
            </a:r>
          </a:p>
          <a:p>
            <a:pPr marL="640080" lvl="1" indent="-274320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 2"/>
              <a:buChar char=""/>
              <a:defRPr/>
            </a:pPr>
            <a:r>
              <a:rPr lang="cs-CZ" sz="1800" dirty="0"/>
              <a:t>Plodiny obsahující škroby (obiloviny), bílkoviny (luštěniny), tuky – tyto plodiny potřebují sezónní obdělávání – </a:t>
            </a:r>
            <a:r>
              <a:rPr lang="cs-CZ" sz="1800" dirty="0">
                <a:solidFill>
                  <a:schemeClr val="accent1"/>
                </a:solidFill>
              </a:rPr>
              <a:t>trvalejší usazování</a:t>
            </a:r>
          </a:p>
          <a:p>
            <a:pPr marL="640080" lvl="1" indent="-274320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 2"/>
              <a:buChar char=""/>
              <a:defRPr/>
            </a:pPr>
            <a:r>
              <a:rPr lang="cs-CZ" sz="1800" dirty="0"/>
              <a:t>Zdomácnění stádových zvířat – střední a J Irán – ovce, kozy, horský dobytek, kůň – původně tažná zvířata</a:t>
            </a:r>
          </a:p>
          <a:p>
            <a:pPr marL="640080" lvl="1" indent="-274320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 2"/>
              <a:buChar char=""/>
              <a:defRPr/>
            </a:pPr>
            <a:r>
              <a:rPr lang="cs-CZ" sz="1800" dirty="0"/>
              <a:t>Specifická semenářská kultura se formuje v S Americe u Indiánů – fazole, kukuřice, dýně; vyšší polohy Mexika a S Ameriky – krocan</a:t>
            </a:r>
          </a:p>
          <a:p>
            <a:pPr marL="640080" lvl="1" indent="-274320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 2"/>
              <a:buChar char=""/>
              <a:defRPr/>
            </a:pPr>
            <a:endParaRPr lang="cs-CZ" sz="1800" dirty="0"/>
          </a:p>
          <a:p>
            <a:pPr marL="320040" indent="-320040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/>
              <a:buChar char=""/>
              <a:defRPr/>
            </a:pPr>
            <a:r>
              <a:rPr lang="cs-CZ" sz="1800" dirty="0">
                <a:solidFill>
                  <a:schemeClr val="accent1"/>
                </a:solidFill>
              </a:rPr>
              <a:t>Pastýřství</a:t>
            </a:r>
          </a:p>
          <a:p>
            <a:pPr marL="640080" lvl="1" indent="-274320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 2"/>
              <a:buChar char=""/>
              <a:defRPr/>
            </a:pPr>
            <a:r>
              <a:rPr lang="cs-CZ" sz="1800" dirty="0"/>
              <a:t>Mladší forma zemědělství</a:t>
            </a:r>
          </a:p>
          <a:p>
            <a:pPr marL="640080" lvl="1" indent="-274320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 2"/>
              <a:buChar char=""/>
              <a:defRPr/>
            </a:pPr>
            <a:r>
              <a:rPr lang="cs-CZ" sz="1800" dirty="0"/>
              <a:t>Formuje se na bázi semenářských kultur</a:t>
            </a:r>
          </a:p>
          <a:p>
            <a:pPr marL="640080" lvl="1" indent="-274320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 2"/>
              <a:buChar char=""/>
              <a:defRPr/>
            </a:pPr>
            <a:r>
              <a:rPr lang="cs-CZ" sz="1800" dirty="0"/>
              <a:t>Vzdalování od trvalých zem. oblastí, postupné odtržení</a:t>
            </a:r>
          </a:p>
          <a:p>
            <a:pPr marL="640080" lvl="1" indent="-274320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 2"/>
              <a:buChar char=""/>
              <a:defRPr/>
            </a:pPr>
            <a:r>
              <a:rPr lang="cs-CZ" sz="1800" dirty="0"/>
              <a:t>Osídlení chladnějších území a hor</a:t>
            </a:r>
          </a:p>
        </p:txBody>
      </p:sp>
    </p:spTree>
    <p:extLst>
      <p:ext uri="{BB962C8B-B14F-4D97-AF65-F5344CB8AC3E}">
        <p14:creationId xmlns:p14="http://schemas.microsoft.com/office/powerpoint/2010/main" val="3542957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B59C0E3-B29C-426D-BCC4-360E090209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400" b="1" dirty="0"/>
              <a:t>Využití půdy</a:t>
            </a:r>
            <a:endParaRPr lang="sk-SK" sz="4400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AEE13984-54CA-4EF4-9613-7624973042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801815"/>
            <a:ext cx="8596668" cy="4885704"/>
          </a:xfrm>
        </p:spPr>
        <p:txBody>
          <a:bodyPr>
            <a:normAutofit fontScale="92500" lnSpcReduction="20000"/>
          </a:bodyPr>
          <a:lstStyle/>
          <a:p>
            <a:pPr marL="320040" indent="-320040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/>
              <a:buChar char=""/>
              <a:defRPr/>
            </a:pPr>
            <a:r>
              <a:rPr lang="cs-CZ" sz="1900" dirty="0"/>
              <a:t>Způsoby obdělávání půdy:</a:t>
            </a:r>
          </a:p>
          <a:p>
            <a:pPr marL="640080" lvl="1" indent="-274320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 2"/>
              <a:buChar char=""/>
              <a:defRPr/>
            </a:pPr>
            <a:r>
              <a:rPr lang="cs-CZ" sz="1900" dirty="0"/>
              <a:t>1. kopaničářství – půda se získá žďářením, rozmnožování zakopáním sazenice</a:t>
            </a:r>
          </a:p>
          <a:p>
            <a:pPr marL="640080" lvl="1" indent="-274320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 2"/>
              <a:buChar char=""/>
              <a:defRPr/>
            </a:pPr>
            <a:r>
              <a:rPr lang="cs-CZ" sz="1900" dirty="0"/>
              <a:t>2. Vyšší formy: </a:t>
            </a:r>
          </a:p>
          <a:p>
            <a:pPr lvl="2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/>
              <a:buChar char=""/>
              <a:defRPr/>
            </a:pPr>
            <a:r>
              <a:rPr lang="cs-CZ" sz="1900" dirty="0">
                <a:solidFill>
                  <a:schemeClr val="accent1"/>
                </a:solidFill>
              </a:rPr>
              <a:t>přílohové zemědělství </a:t>
            </a:r>
            <a:r>
              <a:rPr lang="cs-CZ" sz="1900" dirty="0"/>
              <a:t>– část půdy pole, druhá část pastvina, pak výměna</a:t>
            </a:r>
          </a:p>
          <a:p>
            <a:pPr lvl="2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/>
              <a:buChar char=""/>
              <a:defRPr/>
            </a:pPr>
            <a:r>
              <a:rPr lang="cs-CZ" sz="1900" dirty="0">
                <a:solidFill>
                  <a:schemeClr val="accent1"/>
                </a:solidFill>
              </a:rPr>
              <a:t>úhorové zemědělství </a:t>
            </a:r>
            <a:r>
              <a:rPr lang="cs-CZ" sz="1900" dirty="0"/>
              <a:t>– úrodnost půdy se obnovuje</a:t>
            </a:r>
          </a:p>
          <a:p>
            <a:pPr marL="640080" lvl="1" indent="-274320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 2"/>
              <a:buChar char=""/>
              <a:defRPr/>
            </a:pPr>
            <a:endParaRPr lang="cs-CZ" sz="1900" dirty="0"/>
          </a:p>
          <a:p>
            <a:pPr marL="320040" indent="-320040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/>
              <a:buChar char=""/>
              <a:defRPr/>
            </a:pPr>
            <a:r>
              <a:rPr lang="cs-CZ" sz="1900" dirty="0"/>
              <a:t>V období průmyslové revoluce, koncem 18. stol. – </a:t>
            </a:r>
            <a:r>
              <a:rPr lang="cs-CZ" sz="1900" dirty="0">
                <a:solidFill>
                  <a:schemeClr val="accent1"/>
                </a:solidFill>
              </a:rPr>
              <a:t>zemědělství zdokonaleno</a:t>
            </a:r>
          </a:p>
          <a:p>
            <a:pPr marL="320040" indent="-320040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/>
              <a:buChar char=""/>
              <a:defRPr/>
            </a:pPr>
            <a:r>
              <a:rPr lang="cs-CZ" sz="1900" dirty="0"/>
              <a:t>Vytvořena </a:t>
            </a:r>
            <a:r>
              <a:rPr lang="cs-CZ" sz="1900" dirty="0">
                <a:solidFill>
                  <a:schemeClr val="accent1"/>
                </a:solidFill>
              </a:rPr>
              <a:t>nadprodukce</a:t>
            </a:r>
            <a:r>
              <a:rPr lang="cs-CZ" sz="1900" dirty="0"/>
              <a:t> – </a:t>
            </a:r>
            <a:r>
              <a:rPr lang="cs-CZ" sz="1900" dirty="0">
                <a:solidFill>
                  <a:schemeClr val="accent1"/>
                </a:solidFill>
              </a:rPr>
              <a:t>tržní hospodářství </a:t>
            </a:r>
            <a:r>
              <a:rPr lang="cs-CZ" sz="1900" dirty="0"/>
              <a:t>– rozčlenění obyvatelstva, nástup nových systémů – obyvatelstvo se stěhuje do měst, věnuje se průmyslu</a:t>
            </a:r>
          </a:p>
          <a:p>
            <a:pPr marL="320040" indent="-320040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/>
              <a:buChar char=""/>
              <a:defRPr/>
            </a:pPr>
            <a:r>
              <a:rPr lang="cs-CZ" sz="1900" dirty="0"/>
              <a:t>Základní prvky 19. století:</a:t>
            </a:r>
          </a:p>
          <a:p>
            <a:pPr marL="640080" lvl="1" indent="-274320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 2"/>
              <a:buChar char=""/>
              <a:defRPr/>
            </a:pPr>
            <a:r>
              <a:rPr lang="cs-CZ" sz="1900" dirty="0"/>
              <a:t>Výrazná diferenciace společnosti</a:t>
            </a:r>
          </a:p>
          <a:p>
            <a:pPr marL="640080" lvl="1" indent="-274320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 2"/>
              <a:buChar char=""/>
              <a:defRPr/>
            </a:pPr>
            <a:r>
              <a:rPr lang="cs-CZ" sz="1900" dirty="0"/>
              <a:t>1. vysoce industrializované státy nejsou schopny pokrývat spotřebu vlastní výrobou</a:t>
            </a:r>
          </a:p>
          <a:p>
            <a:pPr marL="640080" lvl="1" indent="-274320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 2"/>
              <a:buChar char=""/>
              <a:defRPr/>
            </a:pPr>
            <a:r>
              <a:rPr lang="cs-CZ" sz="1900" dirty="0"/>
              <a:t>2. vytváří se </a:t>
            </a:r>
            <a:r>
              <a:rPr lang="cs-CZ" sz="1900" dirty="0">
                <a:solidFill>
                  <a:schemeClr val="accent1"/>
                </a:solidFill>
              </a:rPr>
              <a:t>specializované regiony </a:t>
            </a:r>
            <a:r>
              <a:rPr lang="cs-CZ" sz="1900" dirty="0"/>
              <a:t>– rozvoj dopravy (i lodní)</a:t>
            </a:r>
          </a:p>
          <a:p>
            <a:pPr marL="640080" lvl="1" indent="-274320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 2"/>
              <a:buChar char=""/>
              <a:defRPr/>
            </a:pPr>
            <a:r>
              <a:rPr lang="cs-CZ" sz="1900" dirty="0"/>
              <a:t>3. zavedení nových výživných produktů na Z trh a jejich </a:t>
            </a:r>
            <a:r>
              <a:rPr lang="cs-CZ" sz="1900" dirty="0">
                <a:solidFill>
                  <a:schemeClr val="accent1"/>
                </a:solidFill>
              </a:rPr>
              <a:t>dovoz</a:t>
            </a:r>
          </a:p>
        </p:txBody>
      </p:sp>
      <p:grpSp>
        <p:nvGrpSpPr>
          <p:cNvPr id="4" name="Skupina 12">
            <a:extLst>
              <a:ext uri="{FF2B5EF4-FFF2-40B4-BE49-F238E27FC236}">
                <a16:creationId xmlns:a16="http://schemas.microsoft.com/office/drawing/2014/main" id="{D49257B7-688A-46E8-B4AB-83BCDF6BD928}"/>
              </a:ext>
            </a:extLst>
          </p:cNvPr>
          <p:cNvGrpSpPr>
            <a:grpSpLocks/>
          </p:cNvGrpSpPr>
          <p:nvPr/>
        </p:nvGrpSpPr>
        <p:grpSpPr bwMode="auto">
          <a:xfrm>
            <a:off x="309828" y="2672500"/>
            <a:ext cx="735012" cy="1081088"/>
            <a:chOff x="395288" y="1700213"/>
            <a:chExt cx="504825" cy="1081087"/>
          </a:xfrm>
        </p:grpSpPr>
        <p:sp>
          <p:nvSpPr>
            <p:cNvPr id="5" name="Obdélník 5">
              <a:extLst>
                <a:ext uri="{FF2B5EF4-FFF2-40B4-BE49-F238E27FC236}">
                  <a16:creationId xmlns:a16="http://schemas.microsoft.com/office/drawing/2014/main" id="{0E0CE37C-3CE5-4771-AFFA-6328DC55701D}"/>
                </a:ext>
              </a:extLst>
            </p:cNvPr>
            <p:cNvSpPr/>
            <p:nvPr/>
          </p:nvSpPr>
          <p:spPr>
            <a:xfrm>
              <a:off x="395288" y="1700213"/>
              <a:ext cx="504825" cy="360363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cs-CZ" sz="1200" dirty="0"/>
                <a:t>úhor</a:t>
              </a:r>
            </a:p>
          </p:txBody>
        </p:sp>
        <p:sp>
          <p:nvSpPr>
            <p:cNvPr id="6" name="Obdélník 6">
              <a:extLst>
                <a:ext uri="{FF2B5EF4-FFF2-40B4-BE49-F238E27FC236}">
                  <a16:creationId xmlns:a16="http://schemas.microsoft.com/office/drawing/2014/main" id="{4BFDAA24-AD2C-41C9-BCDE-7DF7C3528796}"/>
                </a:ext>
              </a:extLst>
            </p:cNvPr>
            <p:cNvSpPr/>
            <p:nvPr/>
          </p:nvSpPr>
          <p:spPr>
            <a:xfrm>
              <a:off x="395288" y="2060576"/>
              <a:ext cx="504825" cy="360362"/>
            </a:xfrm>
            <a:prstGeom prst="rect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cs-CZ" sz="1200" dirty="0"/>
                <a:t>ozim</a:t>
              </a:r>
            </a:p>
          </p:txBody>
        </p:sp>
        <p:sp>
          <p:nvSpPr>
            <p:cNvPr id="7" name="Obdélník 7">
              <a:extLst>
                <a:ext uri="{FF2B5EF4-FFF2-40B4-BE49-F238E27FC236}">
                  <a16:creationId xmlns:a16="http://schemas.microsoft.com/office/drawing/2014/main" id="{440C0F45-7BB5-4D88-BA8A-976F34D5E006}"/>
                </a:ext>
              </a:extLst>
            </p:cNvPr>
            <p:cNvSpPr/>
            <p:nvPr/>
          </p:nvSpPr>
          <p:spPr>
            <a:xfrm>
              <a:off x="395288" y="2420937"/>
              <a:ext cx="504825" cy="360363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cs-CZ" sz="1200" dirty="0"/>
                <a:t>jař</a:t>
              </a:r>
            </a:p>
          </p:txBody>
        </p:sp>
      </p:grpSp>
      <p:grpSp>
        <p:nvGrpSpPr>
          <p:cNvPr id="12" name="Skupina 14">
            <a:extLst>
              <a:ext uri="{FF2B5EF4-FFF2-40B4-BE49-F238E27FC236}">
                <a16:creationId xmlns:a16="http://schemas.microsoft.com/office/drawing/2014/main" id="{8CD380C1-0E68-45AC-B76F-3EAC9DC5F837}"/>
              </a:ext>
            </a:extLst>
          </p:cNvPr>
          <p:cNvGrpSpPr>
            <a:grpSpLocks/>
          </p:cNvGrpSpPr>
          <p:nvPr/>
        </p:nvGrpSpPr>
        <p:grpSpPr bwMode="auto">
          <a:xfrm>
            <a:off x="8812157" y="2672500"/>
            <a:ext cx="884064" cy="1079500"/>
            <a:chOff x="8316913" y="3141663"/>
            <a:chExt cx="503237" cy="1079500"/>
          </a:xfrm>
        </p:grpSpPr>
        <p:sp>
          <p:nvSpPr>
            <p:cNvPr id="13" name="Obdélník 9">
              <a:extLst>
                <a:ext uri="{FF2B5EF4-FFF2-40B4-BE49-F238E27FC236}">
                  <a16:creationId xmlns:a16="http://schemas.microsoft.com/office/drawing/2014/main" id="{2DB45EFE-7561-4CF7-8AF7-0FFCCB97BDDE}"/>
                </a:ext>
              </a:extLst>
            </p:cNvPr>
            <p:cNvSpPr/>
            <p:nvPr/>
          </p:nvSpPr>
          <p:spPr>
            <a:xfrm>
              <a:off x="8316913" y="3141663"/>
              <a:ext cx="503237" cy="358775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cs-CZ" sz="1200" dirty="0"/>
                <a:t>pícniny</a:t>
              </a:r>
            </a:p>
          </p:txBody>
        </p:sp>
        <p:sp>
          <p:nvSpPr>
            <p:cNvPr id="14" name="Obdélník 10">
              <a:extLst>
                <a:ext uri="{FF2B5EF4-FFF2-40B4-BE49-F238E27FC236}">
                  <a16:creationId xmlns:a16="http://schemas.microsoft.com/office/drawing/2014/main" id="{B48B967A-44B9-410C-9FAE-3D6CE7EDE8F0}"/>
                </a:ext>
              </a:extLst>
            </p:cNvPr>
            <p:cNvSpPr/>
            <p:nvPr/>
          </p:nvSpPr>
          <p:spPr>
            <a:xfrm>
              <a:off x="8316913" y="3500438"/>
              <a:ext cx="503237" cy="360363"/>
            </a:xfrm>
            <a:prstGeom prst="rect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cs-CZ" sz="1200" dirty="0"/>
                <a:t>ozim</a:t>
              </a:r>
            </a:p>
          </p:txBody>
        </p:sp>
        <p:sp>
          <p:nvSpPr>
            <p:cNvPr id="15" name="Obdélník 11">
              <a:extLst>
                <a:ext uri="{FF2B5EF4-FFF2-40B4-BE49-F238E27FC236}">
                  <a16:creationId xmlns:a16="http://schemas.microsoft.com/office/drawing/2014/main" id="{3DBF03E6-3372-4D9C-A238-10B9FBC3E384}"/>
                </a:ext>
              </a:extLst>
            </p:cNvPr>
            <p:cNvSpPr/>
            <p:nvPr/>
          </p:nvSpPr>
          <p:spPr>
            <a:xfrm>
              <a:off x="8316913" y="3860801"/>
              <a:ext cx="503237" cy="360362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cs-CZ" sz="1200" dirty="0"/>
                <a:t>jař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178899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938E0BD-277A-4F83-BCB2-66350658A60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b="1" dirty="0"/>
              <a:t>Lokalizační faktory zemědělství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6FCE63C7-A647-41C8-BFCF-6734184FE56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ZE0116 GEOGRAFIE VÝROBNÍ SFÉRY</a:t>
            </a:r>
          </a:p>
        </p:txBody>
      </p:sp>
    </p:spTree>
    <p:extLst>
      <p:ext uri="{BB962C8B-B14F-4D97-AF65-F5344CB8AC3E}">
        <p14:creationId xmlns:p14="http://schemas.microsoft.com/office/powerpoint/2010/main" val="36582300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B59C0E3-B29C-426D-BCC4-360E090209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400" b="1" dirty="0"/>
              <a:t>Lokalizační faktory zemědělství</a:t>
            </a:r>
            <a:endParaRPr lang="sk-SK" sz="4400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AEE13984-54CA-4EF4-9613-7624973042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930401"/>
            <a:ext cx="8596668" cy="4516894"/>
          </a:xfrm>
        </p:spPr>
        <p:txBody>
          <a:bodyPr>
            <a:noAutofit/>
          </a:bodyPr>
          <a:lstStyle/>
          <a:p>
            <a:pPr marL="320040" indent="-320040" eaLnBrk="1" fontAlgn="auto" hangingPunct="1">
              <a:spcBef>
                <a:spcPts val="600"/>
              </a:spcBef>
              <a:spcAft>
                <a:spcPts val="0"/>
              </a:spcAft>
              <a:buFont typeface="Wingdings"/>
              <a:buChar char=""/>
              <a:defRPr/>
            </a:pPr>
            <a:r>
              <a:rPr lang="cs-CZ" sz="2200" u="sng" dirty="0"/>
              <a:t>Přírodní</a:t>
            </a:r>
          </a:p>
          <a:p>
            <a:pPr marL="640080" lvl="1" indent="-274320" eaLnBrk="1" fontAlgn="auto" hangingPunct="1">
              <a:spcBef>
                <a:spcPts val="600"/>
              </a:spcBef>
              <a:spcAft>
                <a:spcPts val="0"/>
              </a:spcAft>
              <a:buFont typeface="Wingdings 2"/>
              <a:buChar char=""/>
              <a:defRPr/>
            </a:pPr>
            <a:r>
              <a:rPr lang="cs-CZ" sz="2200" dirty="0"/>
              <a:t>Reliéf </a:t>
            </a:r>
          </a:p>
          <a:p>
            <a:pPr marL="640080" lvl="1" indent="-274320" eaLnBrk="1" fontAlgn="auto" hangingPunct="1">
              <a:spcBef>
                <a:spcPts val="600"/>
              </a:spcBef>
              <a:spcAft>
                <a:spcPts val="0"/>
              </a:spcAft>
              <a:buFont typeface="Wingdings 2"/>
              <a:buChar char=""/>
              <a:defRPr/>
            </a:pPr>
            <a:r>
              <a:rPr lang="cs-CZ" sz="2200" dirty="0"/>
              <a:t>Klimatické</a:t>
            </a:r>
          </a:p>
          <a:p>
            <a:pPr marL="640080" lvl="1" indent="-274320" eaLnBrk="1" fontAlgn="auto" hangingPunct="1">
              <a:spcBef>
                <a:spcPts val="600"/>
              </a:spcBef>
              <a:spcAft>
                <a:spcPts val="0"/>
              </a:spcAft>
              <a:buFont typeface="Wingdings 2"/>
              <a:buChar char=""/>
              <a:defRPr/>
            </a:pPr>
            <a:r>
              <a:rPr lang="cs-CZ" sz="2200" dirty="0"/>
              <a:t>Pedologické</a:t>
            </a:r>
          </a:p>
          <a:p>
            <a:pPr marL="320040" indent="-320040" eaLnBrk="1" fontAlgn="auto" hangingPunct="1">
              <a:spcBef>
                <a:spcPts val="600"/>
              </a:spcBef>
              <a:spcAft>
                <a:spcPts val="0"/>
              </a:spcAft>
              <a:buFont typeface="Wingdings"/>
              <a:buChar char=""/>
              <a:defRPr/>
            </a:pPr>
            <a:r>
              <a:rPr lang="cs-CZ" sz="2200" u="sng" dirty="0"/>
              <a:t>Sociálně-ekonomické</a:t>
            </a:r>
          </a:p>
          <a:p>
            <a:pPr marL="640080" lvl="1" indent="-274320" eaLnBrk="1" fontAlgn="auto" hangingPunct="1">
              <a:spcBef>
                <a:spcPts val="600"/>
              </a:spcBef>
              <a:spcAft>
                <a:spcPts val="0"/>
              </a:spcAft>
              <a:buFont typeface="Wingdings 2"/>
              <a:buChar char=""/>
              <a:defRPr/>
            </a:pPr>
            <a:r>
              <a:rPr lang="cs-CZ" sz="2200" dirty="0"/>
              <a:t>Celá řada faktorů (viz dále)</a:t>
            </a:r>
          </a:p>
          <a:p>
            <a:pPr marL="320040" indent="-320040" eaLnBrk="1" fontAlgn="auto" hangingPunct="1">
              <a:spcBef>
                <a:spcPts val="60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endParaRPr lang="cs-CZ" sz="2200" dirty="0"/>
          </a:p>
          <a:p>
            <a:pPr marL="320040" indent="-320040" eaLnBrk="1" fontAlgn="auto" hangingPunct="1">
              <a:spcBef>
                <a:spcPts val="600"/>
              </a:spcBef>
              <a:spcAft>
                <a:spcPts val="0"/>
              </a:spcAft>
              <a:buFont typeface="Wingdings"/>
              <a:buChar char=""/>
              <a:defRPr/>
            </a:pPr>
            <a:r>
              <a:rPr lang="cs-CZ" sz="2200" dirty="0"/>
              <a:t>Ve vztahu s rozmístěním působí celý komplex </a:t>
            </a:r>
            <a:r>
              <a:rPr lang="cs-CZ" sz="2200" dirty="0">
                <a:solidFill>
                  <a:schemeClr val="accent1"/>
                </a:solidFill>
              </a:rPr>
              <a:t>přírodních podmínek</a:t>
            </a:r>
            <a:r>
              <a:rPr lang="cs-CZ" sz="2200" dirty="0"/>
              <a:t>, územně diferencovaný</a:t>
            </a:r>
          </a:p>
          <a:p>
            <a:pPr marL="320040" indent="-320040" eaLnBrk="1" fontAlgn="auto" hangingPunct="1">
              <a:spcBef>
                <a:spcPts val="600"/>
              </a:spcBef>
              <a:spcAft>
                <a:spcPts val="0"/>
              </a:spcAft>
              <a:buFont typeface="Wingdings"/>
              <a:buChar char=""/>
              <a:defRPr/>
            </a:pPr>
            <a:r>
              <a:rPr lang="cs-CZ" sz="2200" dirty="0"/>
              <a:t>Topografická poloha na Zemi může být modifikována lokálními činiteli</a:t>
            </a:r>
          </a:p>
        </p:txBody>
      </p:sp>
    </p:spTree>
    <p:extLst>
      <p:ext uri="{BB962C8B-B14F-4D97-AF65-F5344CB8AC3E}">
        <p14:creationId xmlns:p14="http://schemas.microsoft.com/office/powerpoint/2010/main" val="21526558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B59C0E3-B29C-426D-BCC4-360E090209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400" b="1" dirty="0"/>
              <a:t>Zdroje dat o zemědělství</a:t>
            </a:r>
            <a:endParaRPr lang="sk-SK" sz="4400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AEE13984-54CA-4EF4-9613-7624973042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Font typeface="Wingdings" panose="05000000000000000000" pitchFamily="2" charset="2"/>
              <a:buNone/>
            </a:pPr>
            <a:r>
              <a:rPr lang="cs-CZ" altLang="cs-CZ" sz="2000" b="1" dirty="0"/>
              <a:t>FAO (</a:t>
            </a:r>
            <a:r>
              <a:rPr lang="cs-CZ" altLang="cs-CZ" sz="2000" b="1" dirty="0">
                <a:hlinkClick r:id="rId2"/>
              </a:rPr>
              <a:t>http://www.fao.org/</a:t>
            </a:r>
            <a:r>
              <a:rPr lang="cs-CZ" altLang="cs-CZ" sz="2000" b="1" dirty="0"/>
              <a:t>)</a:t>
            </a:r>
          </a:p>
          <a:p>
            <a:pPr marL="0" indent="0">
              <a:buFont typeface="Wingdings" panose="05000000000000000000" pitchFamily="2" charset="2"/>
              <a:buNone/>
            </a:pPr>
            <a:endParaRPr lang="cs-CZ" altLang="cs-CZ" sz="2000" dirty="0"/>
          </a:p>
          <a:p>
            <a:pPr marL="0" indent="0">
              <a:buFont typeface="Wingdings" panose="05000000000000000000" pitchFamily="2" charset="2"/>
              <a:buNone/>
            </a:pPr>
            <a:r>
              <a:rPr lang="cs-CZ" altLang="cs-CZ" sz="2000" dirty="0"/>
              <a:t>Ministerstvo zemědělství (Zelená zpráva, publikace Zemědělství)</a:t>
            </a:r>
          </a:p>
          <a:p>
            <a:pPr marL="0" indent="0">
              <a:buFont typeface="Wingdings" panose="05000000000000000000" pitchFamily="2" charset="2"/>
              <a:buNone/>
            </a:pPr>
            <a:endParaRPr lang="cs-CZ" altLang="cs-CZ" sz="2000" dirty="0"/>
          </a:p>
          <a:p>
            <a:pPr marL="0" indent="0">
              <a:buFont typeface="Wingdings" panose="05000000000000000000" pitchFamily="2" charset="2"/>
              <a:buNone/>
            </a:pPr>
            <a:r>
              <a:rPr lang="cs-CZ" altLang="cs-CZ" sz="2000" dirty="0"/>
              <a:t>ČSÚ – </a:t>
            </a:r>
            <a:r>
              <a:rPr lang="cs-CZ" altLang="cs-CZ" sz="2000" dirty="0" err="1"/>
              <a:t>Arocenzus</a:t>
            </a:r>
            <a:r>
              <a:rPr lang="cs-CZ" altLang="cs-CZ" sz="2000" dirty="0"/>
              <a:t> (2010, 2020)</a:t>
            </a:r>
          </a:p>
          <a:p>
            <a:pPr marL="0" indent="0">
              <a:buFont typeface="Wingdings" panose="05000000000000000000" pitchFamily="2" charset="2"/>
              <a:buNone/>
            </a:pPr>
            <a:endParaRPr lang="cs-CZ" altLang="cs-CZ" sz="2000" dirty="0"/>
          </a:p>
          <a:p>
            <a:pPr marL="0" indent="0">
              <a:buFont typeface="Wingdings" panose="05000000000000000000" pitchFamily="2" charset="2"/>
              <a:buNone/>
            </a:pPr>
            <a:r>
              <a:rPr lang="cs-CZ" altLang="cs-CZ" sz="2000" dirty="0"/>
              <a:t>LPIS (veřejný registr půdy) – uživatelé půdy, typ hospodaření</a:t>
            </a:r>
          </a:p>
          <a:p>
            <a:pPr marL="0" indent="0">
              <a:buFont typeface="Wingdings" panose="05000000000000000000" pitchFamily="2" charset="2"/>
              <a:buNone/>
            </a:pPr>
            <a:endParaRPr lang="cs-CZ" altLang="cs-CZ" sz="2000" dirty="0"/>
          </a:p>
          <a:p>
            <a:pPr marL="0" indent="0">
              <a:buFont typeface="Wingdings" panose="05000000000000000000" pitchFamily="2" charset="2"/>
              <a:buNone/>
            </a:pPr>
            <a:r>
              <a:rPr lang="cs-CZ" altLang="cs-CZ" sz="2000" dirty="0"/>
              <a:t>Výzkumný ústav </a:t>
            </a:r>
            <a:r>
              <a:rPr lang="cs-CZ" altLang="cs-CZ" sz="2000" dirty="0" err="1"/>
              <a:t>meliorizace</a:t>
            </a:r>
            <a:r>
              <a:rPr lang="cs-CZ" altLang="cs-CZ" sz="2000" dirty="0"/>
              <a:t> a ochrany půdy – BPEJ, eroze, půdní sondy</a:t>
            </a:r>
          </a:p>
        </p:txBody>
      </p:sp>
    </p:spTree>
    <p:extLst>
      <p:ext uri="{BB962C8B-B14F-4D97-AF65-F5344CB8AC3E}">
        <p14:creationId xmlns:p14="http://schemas.microsoft.com/office/powerpoint/2010/main" val="382919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B59C0E3-B29C-426D-BCC4-360E090209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400" b="1" dirty="0"/>
              <a:t>Vliv georeliéfu na zemědělství</a:t>
            </a:r>
            <a:endParaRPr lang="sk-SK" sz="4400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AEE13984-54CA-4EF4-9613-7624973042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2" y="1505607"/>
            <a:ext cx="10665958" cy="4941688"/>
          </a:xfrm>
        </p:spPr>
        <p:txBody>
          <a:bodyPr>
            <a:noAutofit/>
          </a:bodyPr>
          <a:lstStyle/>
          <a:p>
            <a:pPr marL="320040" indent="-320040" eaLnBrk="1" fontAlgn="auto" hangingPunct="1">
              <a:spcBef>
                <a:spcPts val="0"/>
              </a:spcBef>
              <a:spcAft>
                <a:spcPts val="0"/>
              </a:spcAft>
              <a:buFont typeface="Wingdings"/>
              <a:buChar char=""/>
              <a:defRPr/>
            </a:pPr>
            <a:r>
              <a:rPr lang="cs-CZ" sz="1800" dirty="0"/>
              <a:t>Nezbytnou základnu pro veškerou hospodářskou činnost lidské společnosti (až na výjimky) představuje </a:t>
            </a:r>
            <a:r>
              <a:rPr lang="cs-CZ" sz="1800" dirty="0">
                <a:solidFill>
                  <a:schemeClr val="accent1"/>
                </a:solidFill>
              </a:rPr>
              <a:t>pevnina</a:t>
            </a:r>
          </a:p>
          <a:p>
            <a:pPr marL="320040" indent="-320040" eaLnBrk="1" fontAlgn="auto" hangingPunct="1">
              <a:spcBef>
                <a:spcPts val="0"/>
              </a:spcBef>
              <a:spcAft>
                <a:spcPts val="0"/>
              </a:spcAft>
              <a:buFont typeface="Wingdings"/>
              <a:buChar char=""/>
              <a:defRPr/>
            </a:pPr>
            <a:r>
              <a:rPr lang="cs-CZ" sz="1800" dirty="0"/>
              <a:t>ZV potřebuje největší plochy</a:t>
            </a:r>
          </a:p>
          <a:p>
            <a:pPr marL="320040" indent="-320040" eaLnBrk="1" fontAlgn="auto" hangingPunct="1">
              <a:spcBef>
                <a:spcPts val="0"/>
              </a:spcBef>
              <a:spcAft>
                <a:spcPts val="0"/>
              </a:spcAft>
              <a:buFont typeface="Wingdings"/>
              <a:buChar char=""/>
              <a:defRPr/>
            </a:pPr>
            <a:r>
              <a:rPr lang="cs-CZ" sz="1800" dirty="0"/>
              <a:t>Georeliéf ovlivňuje zemědělské využití půdy především:</a:t>
            </a:r>
          </a:p>
          <a:p>
            <a:pPr marL="640080" lvl="1" indent="-274320" eaLnBrk="1" fontAlgn="auto" hangingPunct="1">
              <a:spcBef>
                <a:spcPts val="0"/>
              </a:spcBef>
              <a:spcAft>
                <a:spcPts val="0"/>
              </a:spcAft>
              <a:buFont typeface="Wingdings 2"/>
              <a:buChar char=""/>
              <a:defRPr/>
            </a:pPr>
            <a:r>
              <a:rPr lang="cs-CZ" sz="1800" dirty="0">
                <a:solidFill>
                  <a:schemeClr val="accent1"/>
                </a:solidFill>
              </a:rPr>
              <a:t>nadmořskou výškou, </a:t>
            </a:r>
          </a:p>
          <a:p>
            <a:pPr marL="640080" lvl="1" indent="-274320" eaLnBrk="1" fontAlgn="auto" hangingPunct="1">
              <a:spcBef>
                <a:spcPts val="0"/>
              </a:spcBef>
              <a:spcAft>
                <a:spcPts val="0"/>
              </a:spcAft>
              <a:buFont typeface="Wingdings 2"/>
              <a:buChar char=""/>
              <a:defRPr/>
            </a:pPr>
            <a:r>
              <a:rPr lang="cs-CZ" sz="1800" dirty="0">
                <a:solidFill>
                  <a:schemeClr val="accent1"/>
                </a:solidFill>
              </a:rPr>
              <a:t>svažitostí, </a:t>
            </a:r>
          </a:p>
          <a:p>
            <a:pPr marL="640080" lvl="1" indent="-274320" eaLnBrk="1" fontAlgn="auto" hangingPunct="1">
              <a:spcBef>
                <a:spcPts val="0"/>
              </a:spcBef>
              <a:spcAft>
                <a:spcPts val="0"/>
              </a:spcAft>
              <a:buFont typeface="Wingdings 2"/>
              <a:buChar char=""/>
              <a:defRPr/>
            </a:pPr>
            <a:r>
              <a:rPr lang="cs-CZ" sz="1800" dirty="0">
                <a:solidFill>
                  <a:schemeClr val="accent1"/>
                </a:solidFill>
              </a:rPr>
              <a:t>typem georeliéfu,</a:t>
            </a:r>
          </a:p>
          <a:p>
            <a:pPr marL="640080" lvl="1" indent="-274320" eaLnBrk="1" fontAlgn="auto" hangingPunct="1">
              <a:spcBef>
                <a:spcPts val="0"/>
              </a:spcBef>
              <a:spcAft>
                <a:spcPts val="0"/>
              </a:spcAft>
              <a:buFont typeface="Wingdings 2"/>
              <a:buChar char=""/>
              <a:defRPr/>
            </a:pPr>
            <a:r>
              <a:rPr lang="cs-CZ" sz="1800" dirty="0">
                <a:solidFill>
                  <a:schemeClr val="accent1"/>
                </a:solidFill>
              </a:rPr>
              <a:t>expozicí</a:t>
            </a:r>
          </a:p>
          <a:p>
            <a:pPr marL="640080" lvl="1" indent="-274320" eaLnBrk="1" fontAlgn="auto" hangingPunct="1">
              <a:spcBef>
                <a:spcPts val="0"/>
              </a:spcBef>
              <a:spcAft>
                <a:spcPts val="0"/>
              </a:spcAft>
              <a:buFont typeface="Wingdings 2"/>
              <a:buChar char=""/>
              <a:defRPr/>
            </a:pPr>
            <a:endParaRPr lang="cs-CZ" sz="1800" dirty="0">
              <a:solidFill>
                <a:schemeClr val="accent1"/>
              </a:solidFill>
            </a:endParaRPr>
          </a:p>
          <a:p>
            <a:pPr marL="640080" lvl="1" indent="-274320" eaLnBrk="1" fontAlgn="auto" hangingPunct="1">
              <a:spcBef>
                <a:spcPts val="0"/>
              </a:spcBef>
              <a:spcAft>
                <a:spcPts val="0"/>
              </a:spcAft>
              <a:buFont typeface="Wingdings 2"/>
              <a:buChar char=""/>
              <a:defRPr/>
            </a:pPr>
            <a:r>
              <a:rPr lang="cs-CZ" sz="1800" dirty="0">
                <a:solidFill>
                  <a:schemeClr val="accent1"/>
                </a:solidFill>
              </a:rPr>
              <a:t>Horizontální </a:t>
            </a:r>
            <a:r>
              <a:rPr lang="cs-CZ" sz="1800" dirty="0" err="1">
                <a:solidFill>
                  <a:schemeClr val="accent1"/>
                </a:solidFill>
              </a:rPr>
              <a:t>pásmovitost</a:t>
            </a:r>
            <a:endParaRPr lang="cs-CZ" sz="1800" dirty="0">
              <a:solidFill>
                <a:schemeClr val="accent1"/>
              </a:solidFill>
            </a:endParaRPr>
          </a:p>
          <a:p>
            <a:pPr marL="640080" lvl="1" indent="-274320" eaLnBrk="1" fontAlgn="auto" hangingPunct="1">
              <a:spcBef>
                <a:spcPts val="0"/>
              </a:spcBef>
              <a:spcAft>
                <a:spcPts val="0"/>
              </a:spcAft>
              <a:buFont typeface="Wingdings 2"/>
              <a:buChar char=""/>
              <a:defRPr/>
            </a:pPr>
            <a:r>
              <a:rPr lang="cs-CZ" sz="1800" dirty="0">
                <a:solidFill>
                  <a:schemeClr val="accent1"/>
                </a:solidFill>
              </a:rPr>
              <a:t>Výšková stupňovitost</a:t>
            </a:r>
          </a:p>
          <a:p>
            <a:pPr marL="640080" lvl="1" indent="-274320" eaLnBrk="1" fontAlgn="auto" hangingPunct="1">
              <a:spcBef>
                <a:spcPts val="0"/>
              </a:spcBef>
              <a:spcAft>
                <a:spcPts val="0"/>
              </a:spcAft>
              <a:buFont typeface="Wingdings 2"/>
              <a:buChar char=""/>
              <a:defRPr/>
            </a:pPr>
            <a:endParaRPr lang="cs-CZ" sz="1800" dirty="0"/>
          </a:p>
          <a:p>
            <a:pPr marL="320040" indent="-320040" eaLnBrk="1" fontAlgn="auto" hangingPunct="1">
              <a:spcBef>
                <a:spcPts val="0"/>
              </a:spcBef>
              <a:spcAft>
                <a:spcPts val="0"/>
              </a:spcAft>
              <a:buFont typeface="Wingdings"/>
              <a:buChar char=""/>
              <a:defRPr/>
            </a:pPr>
            <a:r>
              <a:rPr lang="cs-CZ" sz="1800" dirty="0"/>
              <a:t>Typy georeliéfu ovlivňují ZV v makro i </a:t>
            </a:r>
            <a:r>
              <a:rPr lang="cs-CZ" sz="1800" dirty="0" err="1"/>
              <a:t>mezo</a:t>
            </a:r>
            <a:r>
              <a:rPr lang="cs-CZ" sz="1800" dirty="0"/>
              <a:t> měřítku</a:t>
            </a:r>
          </a:p>
          <a:p>
            <a:pPr marL="320040" indent="-320040" eaLnBrk="1" fontAlgn="auto" hangingPunct="1">
              <a:spcBef>
                <a:spcPts val="0"/>
              </a:spcBef>
              <a:spcAft>
                <a:spcPts val="0"/>
              </a:spcAft>
              <a:buFont typeface="Wingdings"/>
              <a:buChar char=""/>
              <a:defRPr/>
            </a:pPr>
            <a:r>
              <a:rPr lang="cs-CZ" sz="1800" dirty="0"/>
              <a:t>Každá rostlina má v dané zeměpisné poloze svůj </a:t>
            </a:r>
            <a:r>
              <a:rPr lang="cs-CZ" sz="1800" dirty="0">
                <a:solidFill>
                  <a:schemeClr val="accent1"/>
                </a:solidFill>
              </a:rPr>
              <a:t>výškový limit </a:t>
            </a:r>
            <a:r>
              <a:rPr lang="cs-CZ" sz="1800" dirty="0"/>
              <a:t>– s rostoucí nadmořskou výškou zemědělství ubývá</a:t>
            </a:r>
          </a:p>
          <a:p>
            <a:pPr marL="320040" indent="-320040" eaLnBrk="1" fontAlgn="auto" hangingPunct="1">
              <a:spcBef>
                <a:spcPts val="0"/>
              </a:spcBef>
              <a:spcAft>
                <a:spcPts val="0"/>
              </a:spcAft>
              <a:buFont typeface="Wingdings"/>
              <a:buChar char=""/>
              <a:defRPr/>
            </a:pPr>
            <a:r>
              <a:rPr lang="cs-CZ" sz="1800" dirty="0"/>
              <a:t>Nížiny poskytují ve světovém měřítku větší možnosti pro zemědělství. Na druhé straně nížiny v rovníkovém klimatu jsou výjimkou, jsou méně přitažlivé než okolní pohoří (Peru, Mexiko)</a:t>
            </a:r>
          </a:p>
          <a:p>
            <a:pPr marL="320040" indent="-320040" eaLnBrk="1" fontAlgn="auto" hangingPunct="1">
              <a:spcBef>
                <a:spcPts val="0"/>
              </a:spcBef>
              <a:spcAft>
                <a:spcPts val="0"/>
              </a:spcAft>
              <a:buFont typeface="Wingdings"/>
              <a:buChar char=""/>
              <a:defRPr/>
            </a:pPr>
            <a:r>
              <a:rPr lang="cs-CZ" sz="1800" dirty="0"/>
              <a:t>90 % zem. výroby se vyprodukuje do nadmořské výšky 300 m, tj. necelé 4 % celkové rozlohy souše</a:t>
            </a:r>
          </a:p>
        </p:txBody>
      </p:sp>
    </p:spTree>
    <p:extLst>
      <p:ext uri="{BB962C8B-B14F-4D97-AF65-F5344CB8AC3E}">
        <p14:creationId xmlns:p14="http://schemas.microsoft.com/office/powerpoint/2010/main" val="18116824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B59C0E3-B29C-426D-BCC4-360E090209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400" b="1" dirty="0"/>
              <a:t>Vliv georeliéfu na zemědělství</a:t>
            </a:r>
            <a:endParaRPr lang="sk-SK" sz="4400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AEE13984-54CA-4EF4-9613-7624973042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2" y="1868213"/>
            <a:ext cx="8829275" cy="4579081"/>
          </a:xfrm>
        </p:spPr>
        <p:txBody>
          <a:bodyPr>
            <a:noAutofit/>
          </a:bodyPr>
          <a:lstStyle/>
          <a:p>
            <a:pPr marL="320040" indent="-320040" eaLnBrk="1" fontAlgn="auto" hangingPunct="1">
              <a:spcBef>
                <a:spcPts val="0"/>
              </a:spcBef>
              <a:spcAft>
                <a:spcPts val="0"/>
              </a:spcAft>
              <a:buFont typeface="Wingdings"/>
              <a:buChar char=""/>
              <a:defRPr/>
            </a:pPr>
            <a:r>
              <a:rPr lang="cs-CZ" sz="2000" dirty="0">
                <a:solidFill>
                  <a:schemeClr val="accent1"/>
                </a:solidFill>
              </a:rPr>
              <a:t>J a JZ svahy proti S svahům</a:t>
            </a:r>
          </a:p>
          <a:p>
            <a:pPr marL="320040" indent="-320040" eaLnBrk="1" fontAlgn="auto" hangingPunct="1">
              <a:spcBef>
                <a:spcPts val="0"/>
              </a:spcBef>
              <a:spcAft>
                <a:spcPts val="0"/>
              </a:spcAft>
              <a:buFont typeface="Wingdings"/>
              <a:buChar char=""/>
              <a:defRPr/>
            </a:pPr>
            <a:r>
              <a:rPr lang="cs-CZ" sz="2000" dirty="0"/>
              <a:t>Nadmořská výška rovněž ovlivňuje způsob využití půdy</a:t>
            </a:r>
          </a:p>
          <a:p>
            <a:pPr marL="320040" indent="-320040" eaLnBrk="1" fontAlgn="auto" hangingPunct="1">
              <a:spcBef>
                <a:spcPts val="0"/>
              </a:spcBef>
              <a:spcAft>
                <a:spcPts val="0"/>
              </a:spcAft>
              <a:buFont typeface="Wingdings"/>
              <a:buChar char=""/>
              <a:defRPr/>
            </a:pPr>
            <a:r>
              <a:rPr lang="cs-CZ" sz="2000" dirty="0"/>
              <a:t>Jedná se především o možnosti a stupeň mechanizace jednotlivých operací</a:t>
            </a:r>
          </a:p>
          <a:p>
            <a:pPr marL="320040" indent="-320040" eaLnBrk="1" fontAlgn="auto" hangingPunct="1">
              <a:spcBef>
                <a:spcPts val="0"/>
              </a:spcBef>
              <a:spcAft>
                <a:spcPts val="0"/>
              </a:spcAft>
              <a:buFont typeface="Wingdings"/>
              <a:buChar char=""/>
              <a:defRPr/>
            </a:pPr>
            <a:r>
              <a:rPr lang="cs-CZ" sz="2000" dirty="0"/>
              <a:t>Nesprávné využití mechanizace na svazích (např. orba po svahu…) má za následek urychlení svahových pochodů – </a:t>
            </a:r>
            <a:r>
              <a:rPr lang="cs-CZ" sz="2000" dirty="0">
                <a:solidFill>
                  <a:schemeClr val="accent1"/>
                </a:solidFill>
              </a:rPr>
              <a:t>eroze půdy</a:t>
            </a:r>
          </a:p>
          <a:p>
            <a:pPr marL="320040" indent="-320040" eaLnBrk="1" fontAlgn="auto" hangingPunct="1">
              <a:spcBef>
                <a:spcPts val="0"/>
              </a:spcBef>
              <a:spcAft>
                <a:spcPts val="0"/>
              </a:spcAft>
              <a:buFont typeface="Wingdings"/>
              <a:buChar char=""/>
              <a:defRPr/>
            </a:pPr>
            <a:r>
              <a:rPr lang="cs-CZ" sz="2000" dirty="0"/>
              <a:t>Zejména spolu s použitím erozně  nebezpečných plodin na svazích – kukuřice, brambory…</a:t>
            </a:r>
          </a:p>
          <a:p>
            <a:pPr marL="320040" indent="-320040" eaLnBrk="1" fontAlgn="auto" hangingPunct="1">
              <a:spcBef>
                <a:spcPts val="0"/>
              </a:spcBef>
              <a:spcAft>
                <a:spcPts val="0"/>
              </a:spcAft>
              <a:buFont typeface="Wingdings"/>
              <a:buChar char=""/>
              <a:defRPr/>
            </a:pPr>
            <a:r>
              <a:rPr lang="cs-CZ" sz="2000" dirty="0"/>
              <a:t>Odnos půdy ochuzuje pole o živiny (horní část) a spláchnuté materiály ohrožují komunikace, čistotu vod v tocích a celkově zhoršují ŽP zemědělských krajin (dolní část)</a:t>
            </a:r>
          </a:p>
          <a:p>
            <a:pPr marL="320040" indent="-320040" eaLnBrk="1" fontAlgn="auto" hangingPunct="1">
              <a:spcBef>
                <a:spcPts val="0"/>
              </a:spcBef>
              <a:spcAft>
                <a:spcPts val="0"/>
              </a:spcAft>
              <a:buFont typeface="Wingdings"/>
              <a:buChar char=""/>
              <a:defRPr/>
            </a:pPr>
            <a:r>
              <a:rPr lang="cs-CZ" sz="2000" dirty="0"/>
              <a:t>Obecně platí – </a:t>
            </a:r>
            <a:r>
              <a:rPr lang="cs-CZ" sz="2000" dirty="0">
                <a:solidFill>
                  <a:schemeClr val="accent1"/>
                </a:solidFill>
              </a:rPr>
              <a:t>s rostoucím sklonem pozemků klesá výkonnost mechanických prostředků, rostou požadavky na různé jejich konstrukční úpravy a tím i jejich cena</a:t>
            </a:r>
          </a:p>
        </p:txBody>
      </p:sp>
    </p:spTree>
    <p:extLst>
      <p:ext uri="{BB962C8B-B14F-4D97-AF65-F5344CB8AC3E}">
        <p14:creationId xmlns:p14="http://schemas.microsoft.com/office/powerpoint/2010/main" val="24801873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B59C0E3-B29C-426D-BCC4-360E090209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400" b="1" dirty="0"/>
              <a:t>Vliv georeliéfu na zemědělství</a:t>
            </a:r>
            <a:endParaRPr lang="sk-SK" sz="4400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AEE13984-54CA-4EF4-9613-7624973042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2" y="1505607"/>
            <a:ext cx="9247061" cy="4941688"/>
          </a:xfrm>
        </p:spPr>
        <p:txBody>
          <a:bodyPr>
            <a:noAutofit/>
          </a:bodyPr>
          <a:lstStyle/>
          <a:p>
            <a:pPr marL="266700" indent="-266700" eaLnBrk="1" fontAlgn="auto" hangingPunct="1">
              <a:spcBef>
                <a:spcPts val="0"/>
              </a:spcBef>
              <a:spcAft>
                <a:spcPts val="0"/>
              </a:spcAft>
              <a:buFont typeface="Wingdings"/>
              <a:buChar char=""/>
              <a:defRPr/>
            </a:pPr>
            <a:r>
              <a:rPr lang="cs-CZ" sz="1800" dirty="0"/>
              <a:t>Georeliéf výrazně ovlivňuje ZV i svojí </a:t>
            </a:r>
            <a:r>
              <a:rPr lang="cs-CZ" sz="1800" dirty="0">
                <a:solidFill>
                  <a:schemeClr val="accent1"/>
                </a:solidFill>
              </a:rPr>
              <a:t>svažitostí</a:t>
            </a:r>
            <a:r>
              <a:rPr lang="cs-CZ" sz="1800" dirty="0"/>
              <a:t>, tj. sklonem svahů</a:t>
            </a:r>
          </a:p>
          <a:p>
            <a:pPr marL="274320" indent="-27432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endParaRPr lang="cs-CZ" sz="105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 marL="274320" indent="-27432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cs-CZ" sz="1800" dirty="0">
                <a:solidFill>
                  <a:schemeClr val="accent1"/>
                </a:solidFill>
              </a:rPr>
              <a:t>Z hlediska nasazení mechanických prostředků lze pozemky  podle sklonu rozdělit na:</a:t>
            </a:r>
          </a:p>
          <a:p>
            <a:pPr marL="274320" indent="-274320" eaLnBrk="1" fontAlgn="auto" hangingPunct="1">
              <a:spcBef>
                <a:spcPts val="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cs-CZ" sz="1800" dirty="0"/>
              <a:t>pozemky se sklonem 0–12° – bez omezení, komplexní mechanizace všech pracovních operací je vyřešena</a:t>
            </a:r>
          </a:p>
          <a:p>
            <a:pPr marL="274320" indent="-274320" eaLnBrk="1" fontAlgn="auto" hangingPunct="1">
              <a:spcBef>
                <a:spcPts val="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cs-CZ" sz="1800" dirty="0"/>
              <a:t>pozemky se sklonem 12–22° – omezení tahovými a stabilizačními vlastnostmi, je nutné konstruovat a používat speciální zařízení</a:t>
            </a:r>
          </a:p>
          <a:p>
            <a:pPr marL="274320" indent="-27432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endParaRPr lang="cs-CZ" sz="1050" dirty="0"/>
          </a:p>
          <a:p>
            <a:pPr marL="274320" indent="-27432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cs-CZ" sz="1800" dirty="0">
                <a:solidFill>
                  <a:schemeClr val="accent1"/>
                </a:solidFill>
              </a:rPr>
              <a:t>Sklon svahů:</a:t>
            </a:r>
          </a:p>
          <a:p>
            <a:pPr marL="274320" indent="-274320" eaLnBrk="1" fontAlgn="auto" hangingPunct="1">
              <a:spcBef>
                <a:spcPts val="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cs-CZ" sz="1800" dirty="0"/>
              <a:t>do 10, max. 15°, polní hospodaření je možné</a:t>
            </a:r>
          </a:p>
          <a:p>
            <a:pPr marL="274320" indent="-274320" eaLnBrk="1" fontAlgn="auto" hangingPunct="1">
              <a:spcBef>
                <a:spcPts val="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cs-CZ" sz="1800" dirty="0"/>
              <a:t>do 20–25°, pastvinářství</a:t>
            </a:r>
          </a:p>
          <a:p>
            <a:pPr marL="274320" indent="-274320" eaLnBrk="1" fontAlgn="auto" hangingPunct="1">
              <a:spcBef>
                <a:spcPts val="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cs-CZ" sz="1800" dirty="0"/>
              <a:t>do 30°, lesní hospodářství, zřídka do 35°</a:t>
            </a:r>
          </a:p>
          <a:p>
            <a:pPr marL="274320" indent="-274320" eaLnBrk="1" fontAlgn="auto" hangingPunct="1">
              <a:spcBef>
                <a:spcPts val="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cs-CZ" sz="1800" dirty="0"/>
              <a:t>od 30 do 60°, vinohrady s použitím terasování</a:t>
            </a:r>
          </a:p>
          <a:p>
            <a:pPr marL="274320" indent="-274320" eaLnBrk="1" fontAlgn="auto" hangingPunct="1">
              <a:spcBef>
                <a:spcPts val="0"/>
              </a:spcBef>
              <a:spcAft>
                <a:spcPts val="0"/>
              </a:spcAft>
              <a:buFont typeface="Wingdings 2"/>
              <a:buChar char=""/>
              <a:defRPr/>
            </a:pPr>
            <a:endParaRPr lang="cs-CZ" sz="1800" dirty="0"/>
          </a:p>
          <a:p>
            <a:pPr marL="320040" indent="-320040" eaLnBrk="1" fontAlgn="auto" hangingPunct="1">
              <a:spcBef>
                <a:spcPts val="0"/>
              </a:spcBef>
              <a:spcAft>
                <a:spcPts val="0"/>
              </a:spcAft>
              <a:buFont typeface="Wingdings"/>
              <a:buChar char=""/>
              <a:defRPr/>
            </a:pPr>
            <a:r>
              <a:rPr lang="cs-CZ" sz="1800" dirty="0"/>
              <a:t>S velkou svažitostí  a nebezpečím eroze se již vyrovnaly některé národy od nejstarších dob (Čína, Japonsko, Filipíny)</a:t>
            </a:r>
          </a:p>
          <a:p>
            <a:pPr marL="320040" indent="-320040" eaLnBrk="1" fontAlgn="auto" hangingPunct="1">
              <a:spcBef>
                <a:spcPts val="0"/>
              </a:spcBef>
              <a:spcAft>
                <a:spcPts val="0"/>
              </a:spcAft>
              <a:buFont typeface="Wingdings"/>
              <a:buChar char=""/>
              <a:defRPr/>
            </a:pPr>
            <a:r>
              <a:rPr lang="cs-CZ" sz="1800" dirty="0"/>
              <a:t>Terasování pozemků na výhodných slunečních svazích (až do 2300 m n. m.)</a:t>
            </a:r>
          </a:p>
        </p:txBody>
      </p:sp>
    </p:spTree>
    <p:extLst>
      <p:ext uri="{BB962C8B-B14F-4D97-AF65-F5344CB8AC3E}">
        <p14:creationId xmlns:p14="http://schemas.microsoft.com/office/powerpoint/2010/main" val="92137391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B59C0E3-B29C-426D-BCC4-360E090209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400" b="1" dirty="0"/>
              <a:t>Vliv půdy na zemědělství</a:t>
            </a:r>
            <a:endParaRPr lang="sk-SK" sz="4400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AEE13984-54CA-4EF4-9613-7624973042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2" y="1505607"/>
            <a:ext cx="9247061" cy="4941688"/>
          </a:xfrm>
        </p:spPr>
        <p:txBody>
          <a:bodyPr>
            <a:noAutofit/>
          </a:bodyPr>
          <a:lstStyle/>
          <a:p>
            <a:pPr marL="320040" indent="-320040" eaLnBrk="1" fontAlgn="auto" hangingPunct="1">
              <a:spcBef>
                <a:spcPts val="0"/>
              </a:spcBef>
              <a:spcAft>
                <a:spcPts val="0"/>
              </a:spcAft>
              <a:buFont typeface="Wingdings"/>
              <a:buChar char=""/>
              <a:defRPr/>
            </a:pPr>
            <a:r>
              <a:rPr lang="cs-CZ" sz="1900" dirty="0"/>
              <a:t>Půdní fond – </a:t>
            </a:r>
            <a:r>
              <a:rPr lang="cs-CZ" sz="1900" dirty="0">
                <a:solidFill>
                  <a:schemeClr val="accent1"/>
                </a:solidFill>
              </a:rPr>
              <a:t>základní výrobní prostředek</a:t>
            </a:r>
          </a:p>
          <a:p>
            <a:pPr marL="320040" indent="-320040" eaLnBrk="1" fontAlgn="auto" hangingPunct="1">
              <a:spcBef>
                <a:spcPts val="0"/>
              </a:spcBef>
              <a:spcAft>
                <a:spcPts val="0"/>
              </a:spcAft>
              <a:buFont typeface="Wingdings"/>
              <a:buChar char=""/>
              <a:defRPr/>
            </a:pPr>
            <a:r>
              <a:rPr lang="cs-CZ" sz="1900" dirty="0"/>
              <a:t>Půda vzniká z matečné horniny díky půdotvorným procesům, půdní poměry se mění v závislosti na povaze matečné horniny a charakteru půdotvorných procesů, které závisejí na podnebí, vegetaci atd.</a:t>
            </a:r>
          </a:p>
          <a:p>
            <a:pPr marL="320040" indent="-320040" eaLnBrk="1" fontAlgn="auto" hangingPunct="1">
              <a:spcBef>
                <a:spcPts val="0"/>
              </a:spcBef>
              <a:spcAft>
                <a:spcPts val="0"/>
              </a:spcAft>
              <a:buFont typeface="Wingdings"/>
              <a:buChar char=""/>
              <a:defRPr/>
            </a:pPr>
            <a:r>
              <a:rPr lang="cs-CZ" sz="1900" dirty="0"/>
              <a:t>Z hlediska geografie zemědělství je důležitá otázka vhodnosti jednotlivých půd pro zemědělství a stupeň jejich využití pro zem. účely</a:t>
            </a:r>
          </a:p>
          <a:p>
            <a:pPr marL="320040" indent="-320040" eaLnBrk="1" fontAlgn="auto" hangingPunct="1">
              <a:spcBef>
                <a:spcPts val="0"/>
              </a:spcBef>
              <a:spcAft>
                <a:spcPts val="0"/>
              </a:spcAft>
              <a:buFont typeface="Wingdings"/>
              <a:buChar char=""/>
              <a:defRPr/>
            </a:pPr>
            <a:r>
              <a:rPr lang="cs-CZ" sz="1900" dirty="0"/>
              <a:t>Zvláštnosti půdy – </a:t>
            </a:r>
            <a:r>
              <a:rPr lang="cs-CZ" sz="1900" dirty="0">
                <a:solidFill>
                  <a:schemeClr val="accent1"/>
                </a:solidFill>
              </a:rPr>
              <a:t>nelze libovolně rozšiřovat</a:t>
            </a:r>
            <a:r>
              <a:rPr lang="cs-CZ" sz="1900" dirty="0"/>
              <a:t>, tak jako jiné výrobní prostředky, </a:t>
            </a:r>
            <a:r>
              <a:rPr lang="cs-CZ" sz="1900" dirty="0">
                <a:solidFill>
                  <a:schemeClr val="accent1"/>
                </a:solidFill>
              </a:rPr>
              <a:t>investice vkládané do půdy nevytváří nový VP</a:t>
            </a:r>
            <a:r>
              <a:rPr lang="cs-CZ" sz="1900" dirty="0"/>
              <a:t>, jen jí pouze obnovují (např. hnojením)</a:t>
            </a:r>
          </a:p>
          <a:p>
            <a:pPr marL="320040" indent="-320040" eaLnBrk="1" fontAlgn="auto" hangingPunct="1">
              <a:spcBef>
                <a:spcPts val="0"/>
              </a:spcBef>
              <a:spcAft>
                <a:spcPts val="0"/>
              </a:spcAft>
              <a:buFont typeface="Wingdings"/>
              <a:buChar char=""/>
              <a:defRPr/>
            </a:pPr>
            <a:endParaRPr lang="cs-CZ" sz="1900" dirty="0"/>
          </a:p>
          <a:p>
            <a:pPr marL="320040" indent="-320040" eaLnBrk="1" fontAlgn="auto" hangingPunct="1">
              <a:spcBef>
                <a:spcPts val="0"/>
              </a:spcBef>
              <a:spcAft>
                <a:spcPts val="0"/>
              </a:spcAft>
              <a:buFont typeface="Wingdings"/>
              <a:buChar char=""/>
              <a:defRPr/>
            </a:pPr>
            <a:r>
              <a:rPr lang="cs-CZ" sz="1900" dirty="0"/>
              <a:t>Půdy jsou složeny ze čtyř základních materiálů:</a:t>
            </a:r>
          </a:p>
          <a:p>
            <a:pPr marL="640080" lvl="1" indent="-274320" eaLnBrk="1" fontAlgn="auto" hangingPunct="1">
              <a:spcBef>
                <a:spcPts val="0"/>
              </a:spcBef>
              <a:spcAft>
                <a:spcPts val="0"/>
              </a:spcAft>
              <a:buFont typeface="Wingdings 2"/>
              <a:buChar char=""/>
              <a:defRPr/>
            </a:pPr>
            <a:r>
              <a:rPr lang="cs-CZ" sz="1900" dirty="0"/>
              <a:t>anorganické látky (alochtonní – přinesené, autochtonní – vzniklé na místě)</a:t>
            </a:r>
          </a:p>
          <a:p>
            <a:pPr marL="640080" lvl="1" indent="-274320" eaLnBrk="1" fontAlgn="auto" hangingPunct="1">
              <a:spcBef>
                <a:spcPts val="0"/>
              </a:spcBef>
              <a:spcAft>
                <a:spcPts val="0"/>
              </a:spcAft>
              <a:buFont typeface="Wingdings 2"/>
              <a:buChar char=""/>
              <a:defRPr/>
            </a:pPr>
            <a:r>
              <a:rPr lang="cs-CZ" sz="1900" dirty="0"/>
              <a:t>organické látky (neživé zbytky organizmů, živé organizmy v půdě)</a:t>
            </a:r>
          </a:p>
          <a:p>
            <a:pPr marL="640080" lvl="1" indent="-274320" eaLnBrk="1" fontAlgn="auto" hangingPunct="1">
              <a:spcBef>
                <a:spcPts val="0"/>
              </a:spcBef>
              <a:spcAft>
                <a:spcPts val="0"/>
              </a:spcAft>
              <a:buFont typeface="Wingdings 2"/>
              <a:buChar char=""/>
              <a:defRPr/>
            </a:pPr>
            <a:r>
              <a:rPr lang="cs-CZ" sz="1900" dirty="0"/>
              <a:t>voda (několika formách), nejpodstatnější je voda dostupná rostlině, schopná rozpouštět a transportovat do rostliny minerální látky</a:t>
            </a:r>
          </a:p>
          <a:p>
            <a:pPr marL="640080" lvl="1" indent="-274320" eaLnBrk="1" fontAlgn="auto" hangingPunct="1">
              <a:spcBef>
                <a:spcPts val="0"/>
              </a:spcBef>
              <a:spcAft>
                <a:spcPts val="0"/>
              </a:spcAft>
              <a:buFont typeface="Wingdings 2"/>
              <a:buChar char=""/>
              <a:defRPr/>
            </a:pPr>
            <a:r>
              <a:rPr lang="cs-CZ" sz="1900" dirty="0"/>
              <a:t>vzduch – jeho množství a složení kolísá podle stavu nakypření a přítomnosti organismů v půdě</a:t>
            </a:r>
          </a:p>
        </p:txBody>
      </p:sp>
    </p:spTree>
    <p:extLst>
      <p:ext uri="{BB962C8B-B14F-4D97-AF65-F5344CB8AC3E}">
        <p14:creationId xmlns:p14="http://schemas.microsoft.com/office/powerpoint/2010/main" val="155353038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B59C0E3-B29C-426D-BCC4-360E090209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400" b="1" dirty="0"/>
              <a:t>Vliv půdy na zemědělství</a:t>
            </a:r>
            <a:endParaRPr lang="sk-SK" sz="4400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AEE13984-54CA-4EF4-9613-7624973042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2" y="1505607"/>
            <a:ext cx="9247061" cy="4941688"/>
          </a:xfrm>
        </p:spPr>
        <p:txBody>
          <a:bodyPr>
            <a:noAutofit/>
          </a:bodyPr>
          <a:lstStyle/>
          <a:p>
            <a:pPr marL="274320" indent="-274320" eaLnBrk="1" fontAlgn="auto" hangingPunct="1">
              <a:spcBef>
                <a:spcPts val="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cs-CZ" sz="2000" dirty="0">
                <a:solidFill>
                  <a:schemeClr val="accent1"/>
                </a:solidFill>
              </a:rPr>
              <a:t>Podle zrnitostního </a:t>
            </a:r>
            <a:r>
              <a:rPr lang="cs-CZ" sz="2000" dirty="0"/>
              <a:t>složení rozlišujeme </a:t>
            </a:r>
            <a:r>
              <a:rPr lang="cs-CZ" sz="2000" dirty="0">
                <a:solidFill>
                  <a:schemeClr val="accent1"/>
                </a:solidFill>
              </a:rPr>
              <a:t>půdní druhy. </a:t>
            </a:r>
            <a:r>
              <a:rPr lang="cs-CZ" sz="2000" dirty="0"/>
              <a:t>ČSN rozlišuje celkem 7 základních druhů (třídění je dáno především procentuálním zastoupením jílnatých částic – menší než 0,01 mm). </a:t>
            </a:r>
          </a:p>
          <a:p>
            <a:pPr marL="274320" indent="-274320" eaLnBrk="1" fontAlgn="auto" hangingPunct="1">
              <a:spcBef>
                <a:spcPts val="0"/>
              </a:spcBef>
              <a:spcAft>
                <a:spcPts val="0"/>
              </a:spcAft>
              <a:buFont typeface="Wingdings 2"/>
              <a:buChar char=""/>
              <a:defRPr/>
            </a:pPr>
            <a:endParaRPr lang="cs-CZ" sz="2000" dirty="0"/>
          </a:p>
          <a:p>
            <a:pPr marL="274320" indent="-274320" eaLnBrk="1" fontAlgn="auto" hangingPunct="1">
              <a:spcBef>
                <a:spcPts val="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cs-CZ" sz="2000" dirty="0"/>
              <a:t>V běžné zemědělské praxi se půdy, podle zrnitostního složení dělí na </a:t>
            </a:r>
            <a:r>
              <a:rPr lang="cs-CZ" sz="2000" dirty="0">
                <a:solidFill>
                  <a:schemeClr val="accent1"/>
                </a:solidFill>
              </a:rPr>
              <a:t>lehké</a:t>
            </a:r>
            <a:r>
              <a:rPr lang="cs-CZ" sz="2000" dirty="0"/>
              <a:t>, </a:t>
            </a:r>
            <a:r>
              <a:rPr lang="cs-CZ" sz="2000" dirty="0">
                <a:solidFill>
                  <a:schemeClr val="accent1"/>
                </a:solidFill>
              </a:rPr>
              <a:t>střední</a:t>
            </a:r>
            <a:r>
              <a:rPr lang="cs-CZ" sz="2000" dirty="0"/>
              <a:t>, </a:t>
            </a:r>
            <a:r>
              <a:rPr lang="cs-CZ" sz="2000" dirty="0">
                <a:solidFill>
                  <a:schemeClr val="accent1"/>
                </a:solidFill>
              </a:rPr>
              <a:t>těžké</a:t>
            </a:r>
            <a:r>
              <a:rPr lang="cs-CZ" sz="2000" dirty="0"/>
              <a:t> a </a:t>
            </a:r>
            <a:r>
              <a:rPr lang="cs-CZ" sz="2000" dirty="0">
                <a:solidFill>
                  <a:schemeClr val="accent1"/>
                </a:solidFill>
              </a:rPr>
              <a:t>velmi těžké</a:t>
            </a:r>
          </a:p>
          <a:p>
            <a:pPr marL="274320" indent="-274320" eaLnBrk="1" fontAlgn="auto" hangingPunct="1">
              <a:spcBef>
                <a:spcPts val="0"/>
              </a:spcBef>
              <a:spcAft>
                <a:spcPts val="0"/>
              </a:spcAft>
              <a:buFont typeface="Wingdings 2"/>
              <a:buChar char=""/>
              <a:defRPr/>
            </a:pPr>
            <a:endParaRPr lang="cs-CZ" sz="2000" dirty="0"/>
          </a:p>
          <a:p>
            <a:pPr marL="274320" indent="-27432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cs-CZ" sz="2000" dirty="0">
                <a:solidFill>
                  <a:schemeClr val="accent1"/>
                </a:solidFill>
              </a:rPr>
              <a:t>Lehké půdy  </a:t>
            </a:r>
          </a:p>
          <a:p>
            <a:pPr marL="274320" indent="-274320" eaLnBrk="1" fontAlgn="auto" hangingPunct="1">
              <a:spcBef>
                <a:spcPts val="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cs-CZ" sz="2000" dirty="0"/>
              <a:t>Písčité půdy (do 20 % jílnatých částic), obsahují </a:t>
            </a:r>
            <a:r>
              <a:rPr lang="cs-CZ" sz="2000" dirty="0">
                <a:solidFill>
                  <a:schemeClr val="accent1"/>
                </a:solidFill>
              </a:rPr>
              <a:t>větší množství hrubších částí, zejména písku</a:t>
            </a:r>
            <a:r>
              <a:rPr lang="cs-CZ" sz="2000" dirty="0"/>
              <a:t>. Půdy </a:t>
            </a:r>
            <a:r>
              <a:rPr lang="cs-CZ" sz="2000" dirty="0">
                <a:solidFill>
                  <a:schemeClr val="accent1"/>
                </a:solidFill>
              </a:rPr>
              <a:t>chudé na živiny</a:t>
            </a:r>
            <a:r>
              <a:rPr lang="cs-CZ" sz="2000" dirty="0"/>
              <a:t>, snadno se vysuší a rostliny na nich trpí </a:t>
            </a:r>
            <a:r>
              <a:rPr lang="cs-CZ" sz="2000" dirty="0">
                <a:solidFill>
                  <a:schemeClr val="accent1"/>
                </a:solidFill>
              </a:rPr>
              <a:t>nedostatkem vláhy</a:t>
            </a:r>
            <a:r>
              <a:rPr lang="cs-CZ" sz="2000" dirty="0"/>
              <a:t>. Snadné vyluhování živin, vyplavovány do spodních vrstev, dobře se zahřívají, ale rychle ztrácejí teplo. </a:t>
            </a:r>
          </a:p>
          <a:p>
            <a:pPr marL="274320" indent="-274320" eaLnBrk="1" fontAlgn="auto" hangingPunct="1">
              <a:spcBef>
                <a:spcPts val="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cs-CZ" sz="2000" dirty="0"/>
              <a:t>Jemnější tzv. hlinité písky, jsou nejúrodnější</a:t>
            </a:r>
          </a:p>
          <a:p>
            <a:pPr marL="274320" indent="-274320" eaLnBrk="1" fontAlgn="auto" hangingPunct="1">
              <a:spcBef>
                <a:spcPts val="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cs-CZ" sz="2000" dirty="0" err="1"/>
              <a:t>Váté</a:t>
            </a:r>
            <a:r>
              <a:rPr lang="cs-CZ" sz="2000" dirty="0"/>
              <a:t> písky – jsou méně vhodné pro zemědělství</a:t>
            </a:r>
          </a:p>
          <a:p>
            <a:pPr marL="274320" indent="-274320" eaLnBrk="1" fontAlgn="auto" hangingPunct="1">
              <a:spcBef>
                <a:spcPts val="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cs-CZ" sz="2000" dirty="0"/>
              <a:t>Lehké půdy se hodí jen pro některé plodiny – brambory, některé teplomilné plodiny, musí mít dostatek vláhy a být dostatečně hnojeny</a:t>
            </a:r>
          </a:p>
        </p:txBody>
      </p:sp>
    </p:spTree>
    <p:extLst>
      <p:ext uri="{BB962C8B-B14F-4D97-AF65-F5344CB8AC3E}">
        <p14:creationId xmlns:p14="http://schemas.microsoft.com/office/powerpoint/2010/main" val="37546328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B59C0E3-B29C-426D-BCC4-360E090209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400" b="1" dirty="0"/>
              <a:t>Vliv půdy na zemědělství</a:t>
            </a:r>
            <a:endParaRPr lang="sk-SK" sz="4400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AEE13984-54CA-4EF4-9613-7624973042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2" y="1505607"/>
            <a:ext cx="9247061" cy="4941688"/>
          </a:xfrm>
        </p:spPr>
        <p:txBody>
          <a:bodyPr>
            <a:noAutofit/>
          </a:bodyPr>
          <a:lstStyle/>
          <a:p>
            <a:pPr marL="274320" indent="-27432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cs-CZ" sz="2000" dirty="0">
                <a:solidFill>
                  <a:schemeClr val="accent1"/>
                </a:solidFill>
              </a:rPr>
              <a:t>Střední a středně těžké půdy</a:t>
            </a:r>
          </a:p>
          <a:p>
            <a:pPr marL="274320" indent="-274320" eaLnBrk="1" fontAlgn="auto" hangingPunct="1">
              <a:spcBef>
                <a:spcPts val="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cs-CZ" dirty="0"/>
              <a:t>Obsah jílnatých částic od 20 do 45 %, od písčito-hlinitých půd až po jemnější hlinité půdy</a:t>
            </a:r>
          </a:p>
          <a:p>
            <a:pPr marL="274320" indent="-274320" eaLnBrk="1" fontAlgn="auto" hangingPunct="1">
              <a:spcBef>
                <a:spcPts val="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cs-CZ" dirty="0"/>
              <a:t>Jsou to půdy s výraznější převahou jemných půdních částic nad písečnými zrny</a:t>
            </a:r>
          </a:p>
          <a:p>
            <a:pPr marL="274320" indent="-274320" eaLnBrk="1" fontAlgn="auto" hangingPunct="1">
              <a:spcBef>
                <a:spcPts val="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cs-CZ" dirty="0"/>
              <a:t>Mají ze všech půdních druhů </a:t>
            </a:r>
            <a:r>
              <a:rPr lang="cs-CZ" dirty="0">
                <a:solidFill>
                  <a:schemeClr val="accent1"/>
                </a:solidFill>
              </a:rPr>
              <a:t>nejpříznivější vlastnosti</a:t>
            </a:r>
            <a:r>
              <a:rPr lang="cs-CZ" dirty="0"/>
              <a:t>, mají nejvhodnější poměr vody a vzduchu </a:t>
            </a:r>
          </a:p>
          <a:p>
            <a:pPr marL="274320" indent="-274320" eaLnBrk="1" fontAlgn="auto" hangingPunct="1">
              <a:spcBef>
                <a:spcPts val="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cs-CZ" dirty="0"/>
              <a:t>Nerozbředají deštěm a při nedostatku vláhy v půdě příliš nevysychají</a:t>
            </a:r>
          </a:p>
          <a:p>
            <a:pPr marL="274320" indent="-274320" eaLnBrk="1" fontAlgn="auto" hangingPunct="1">
              <a:spcBef>
                <a:spcPts val="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cs-CZ" dirty="0"/>
              <a:t>Mají dobrou soudržnost a po obdělání zůstávají dlouho kypré</a:t>
            </a:r>
          </a:p>
          <a:p>
            <a:pPr marL="274320" indent="-274320" eaLnBrk="1" fontAlgn="auto" hangingPunct="1">
              <a:spcBef>
                <a:spcPts val="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cs-CZ" dirty="0">
                <a:solidFill>
                  <a:schemeClr val="accent1"/>
                </a:solidFill>
              </a:rPr>
              <a:t>Hodí se pro pěstování většiny plodin</a:t>
            </a:r>
          </a:p>
          <a:p>
            <a:pPr marL="274320" indent="-274320" eaLnBrk="1" fontAlgn="auto" hangingPunct="1">
              <a:spcBef>
                <a:spcPts val="0"/>
              </a:spcBef>
              <a:spcAft>
                <a:spcPts val="0"/>
              </a:spcAft>
              <a:buFont typeface="Wingdings 2"/>
              <a:buChar char=""/>
              <a:defRPr/>
            </a:pPr>
            <a:endParaRPr lang="cs-CZ" dirty="0"/>
          </a:p>
          <a:p>
            <a:pPr marL="274320" indent="-27432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cs-CZ" sz="2000" dirty="0">
                <a:solidFill>
                  <a:schemeClr val="accent1"/>
                </a:solidFill>
              </a:rPr>
              <a:t>Těžké půdy</a:t>
            </a:r>
          </a:p>
          <a:p>
            <a:pPr marL="274320" indent="-274320" eaLnBrk="1" fontAlgn="auto" hangingPunct="1">
              <a:spcBef>
                <a:spcPts val="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cs-CZ" dirty="0" err="1"/>
              <a:t>Jílovito</a:t>
            </a:r>
            <a:r>
              <a:rPr lang="cs-CZ" dirty="0"/>
              <a:t>-hlinité půdy (45–60 % jílnatých částic)</a:t>
            </a:r>
          </a:p>
          <a:p>
            <a:pPr marL="274320" indent="-274320" eaLnBrk="1" fontAlgn="auto" hangingPunct="1">
              <a:spcBef>
                <a:spcPts val="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cs-CZ" dirty="0"/>
              <a:t>Půdy tuhé, vazké a uléhavé, za vlhka se mažou, za sucha tvrdnou</a:t>
            </a:r>
          </a:p>
          <a:p>
            <a:pPr marL="274320" indent="-274320" eaLnBrk="1" fontAlgn="auto" hangingPunct="1">
              <a:spcBef>
                <a:spcPts val="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cs-CZ" dirty="0"/>
              <a:t>Zpracovatelnost ještě není tak obtížná</a:t>
            </a:r>
          </a:p>
          <a:p>
            <a:pPr marL="274320" indent="-274320" eaLnBrk="1" fontAlgn="auto" hangingPunct="1">
              <a:spcBef>
                <a:spcPts val="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cs-CZ" dirty="0"/>
              <a:t>Při vhodné vlhkosti se snadno obdělávají a kypří</a:t>
            </a:r>
          </a:p>
          <a:p>
            <a:pPr marL="274320" indent="-274320" eaLnBrk="1" fontAlgn="auto" hangingPunct="1">
              <a:spcBef>
                <a:spcPts val="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cs-CZ" dirty="0"/>
              <a:t>Za sucha se hroudy dají rozdrobit</a:t>
            </a:r>
          </a:p>
          <a:p>
            <a:pPr marL="274320" indent="-274320" eaLnBrk="1" fontAlgn="auto" hangingPunct="1">
              <a:spcBef>
                <a:spcPts val="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cs-CZ" dirty="0"/>
              <a:t>Jsou vhodné pro obiloviny i jiné plodiny</a:t>
            </a:r>
          </a:p>
        </p:txBody>
      </p:sp>
    </p:spTree>
    <p:extLst>
      <p:ext uri="{BB962C8B-B14F-4D97-AF65-F5344CB8AC3E}">
        <p14:creationId xmlns:p14="http://schemas.microsoft.com/office/powerpoint/2010/main" val="238406089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B59C0E3-B29C-426D-BCC4-360E090209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400" b="1" dirty="0"/>
              <a:t>Vliv půdy na zemědělství</a:t>
            </a:r>
            <a:endParaRPr lang="sk-SK" sz="4400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AEE13984-54CA-4EF4-9613-7624973042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2" y="1505607"/>
            <a:ext cx="9247061" cy="4941688"/>
          </a:xfrm>
        </p:spPr>
        <p:txBody>
          <a:bodyPr>
            <a:noAutofit/>
          </a:bodyPr>
          <a:lstStyle/>
          <a:p>
            <a:pPr marL="274320" indent="-27432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cs-CZ" sz="2000" dirty="0">
                <a:solidFill>
                  <a:schemeClr val="accent1"/>
                </a:solidFill>
              </a:rPr>
              <a:t>Velmi těžké půdy</a:t>
            </a:r>
          </a:p>
          <a:p>
            <a:pPr marL="274320" indent="-274320" eaLnBrk="1" fontAlgn="auto" hangingPunct="1">
              <a:spcBef>
                <a:spcPts val="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cs-CZ" dirty="0"/>
              <a:t>Jílovité půdy (60–75 % jílnatých částic)</a:t>
            </a:r>
          </a:p>
          <a:p>
            <a:pPr marL="274320" indent="-274320" eaLnBrk="1" fontAlgn="auto" hangingPunct="1">
              <a:spcBef>
                <a:spcPts val="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cs-CZ" dirty="0"/>
              <a:t>Obsahují největší množství jílnatých a koloidních částic</a:t>
            </a:r>
          </a:p>
          <a:p>
            <a:pPr marL="274320" indent="-274320" eaLnBrk="1" fontAlgn="auto" hangingPunct="1">
              <a:spcBef>
                <a:spcPts val="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cs-CZ" dirty="0"/>
              <a:t>Mají velkou soudržnost, značnou vodní kapacitu a silnou sorpční schopnost</a:t>
            </a:r>
          </a:p>
          <a:p>
            <a:pPr marL="274320" indent="-274320" eaLnBrk="1" fontAlgn="auto" hangingPunct="1">
              <a:spcBef>
                <a:spcPts val="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cs-CZ" dirty="0"/>
              <a:t>Vyznačují se malou </a:t>
            </a:r>
            <a:r>
              <a:rPr lang="cs-CZ" dirty="0" err="1"/>
              <a:t>provzdušněností</a:t>
            </a:r>
            <a:endParaRPr lang="cs-CZ" dirty="0"/>
          </a:p>
          <a:p>
            <a:pPr marL="274320" indent="-274320" eaLnBrk="1" fontAlgn="auto" hangingPunct="1">
              <a:spcBef>
                <a:spcPts val="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cs-CZ" dirty="0"/>
              <a:t>Jsou málo propustné, snadno se zavlažují</a:t>
            </a:r>
          </a:p>
          <a:p>
            <a:pPr marL="274320" indent="-274320" eaLnBrk="1" fontAlgn="auto" hangingPunct="1">
              <a:spcBef>
                <a:spcPts val="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cs-CZ" dirty="0"/>
              <a:t>Při vysýchání se na jejich povrchu tvoří kůra, která praská a tvoří se v ní trhliny</a:t>
            </a:r>
          </a:p>
          <a:p>
            <a:pPr marL="274320" indent="-274320" eaLnBrk="1" fontAlgn="auto" hangingPunct="1">
              <a:spcBef>
                <a:spcPts val="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cs-CZ" dirty="0"/>
              <a:t>Rozklad organických látek v nich probíhá pomalu, jsou biologicky méně činné</a:t>
            </a:r>
          </a:p>
          <a:p>
            <a:pPr marL="274320" indent="-274320" eaLnBrk="1" fontAlgn="auto" hangingPunct="1">
              <a:spcBef>
                <a:spcPts val="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cs-CZ" dirty="0"/>
              <a:t>Lze je ovšem zúrodnit příslušnými agrotechnickými zásahy</a:t>
            </a:r>
          </a:p>
          <a:p>
            <a:pPr marL="274320" indent="-274320" eaLnBrk="1" fontAlgn="auto" hangingPunct="1">
              <a:spcBef>
                <a:spcPts val="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cs-CZ" dirty="0"/>
              <a:t>Hodí se pro pěstování kukuřice, řepy a daří se i pšenici</a:t>
            </a:r>
          </a:p>
          <a:p>
            <a:pPr marL="274320" indent="-27432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endParaRPr lang="cs-CZ" sz="900" dirty="0"/>
          </a:p>
          <a:p>
            <a:pPr marL="274320" indent="-27432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cs-CZ" sz="2000" dirty="0">
                <a:solidFill>
                  <a:schemeClr val="accent1"/>
                </a:solidFill>
              </a:rPr>
              <a:t>Kamenité půdy</a:t>
            </a:r>
          </a:p>
          <a:p>
            <a:pPr marL="274320" indent="-274320" eaLnBrk="1" fontAlgn="auto" hangingPunct="1">
              <a:spcBef>
                <a:spcPts val="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cs-CZ" dirty="0"/>
              <a:t>Představují zvláštní skupinu, která je rozšířena především ve vyšších polohách, obsahují více než 80 % hrubozrnné drtě a kamení</a:t>
            </a:r>
          </a:p>
          <a:p>
            <a:pPr marL="274320" indent="-274320" eaLnBrk="1" fontAlgn="auto" hangingPunct="1">
              <a:spcBef>
                <a:spcPts val="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cs-CZ" dirty="0"/>
              <a:t>Možné využít jen pro pěstování málo náročných plodin</a:t>
            </a:r>
          </a:p>
          <a:p>
            <a:pPr marL="274320" indent="-274320" eaLnBrk="1" fontAlgn="auto" hangingPunct="1">
              <a:spcBef>
                <a:spcPts val="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cs-CZ" dirty="0"/>
              <a:t>Jen tehdy obsahují-li alespoň 15 % jemných částic</a:t>
            </a:r>
          </a:p>
          <a:p>
            <a:pPr marL="274320" indent="-274320" eaLnBrk="1" fontAlgn="auto" hangingPunct="1">
              <a:spcBef>
                <a:spcPts val="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cs-CZ" dirty="0"/>
              <a:t>Jsou velmi chudé na živiny, dobře propustné a vzdušné</a:t>
            </a:r>
          </a:p>
          <a:p>
            <a:pPr marL="274320" indent="-274320" eaLnBrk="1" fontAlgn="auto" hangingPunct="1">
              <a:spcBef>
                <a:spcPts val="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cs-CZ" dirty="0"/>
              <a:t>Biologická činnost je v nich velmi slabá</a:t>
            </a:r>
          </a:p>
        </p:txBody>
      </p:sp>
    </p:spTree>
    <p:extLst>
      <p:ext uri="{BB962C8B-B14F-4D97-AF65-F5344CB8AC3E}">
        <p14:creationId xmlns:p14="http://schemas.microsoft.com/office/powerpoint/2010/main" val="402581798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B59C0E3-B29C-426D-BCC4-360E090209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400" b="1" dirty="0"/>
              <a:t>Vliv půdy na zemědělství</a:t>
            </a:r>
            <a:endParaRPr lang="sk-SK" sz="4400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AEE13984-54CA-4EF4-9613-7624973042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2" y="1505607"/>
            <a:ext cx="9247061" cy="4941688"/>
          </a:xfrm>
        </p:spPr>
        <p:txBody>
          <a:bodyPr>
            <a:noAutofit/>
          </a:bodyPr>
          <a:lstStyle/>
          <a:p>
            <a:pPr marL="274320" indent="-274320" eaLnBrk="1" fontAlgn="auto" hangingPunct="1">
              <a:spcBef>
                <a:spcPts val="60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cs-CZ" sz="2000" dirty="0"/>
              <a:t>Na základě působení půdotvorných činitelů a geneze půd jsou rozlišovány jednotlivé </a:t>
            </a:r>
            <a:r>
              <a:rPr lang="cs-CZ" sz="2000" dirty="0">
                <a:solidFill>
                  <a:schemeClr val="accent1"/>
                </a:solidFill>
              </a:rPr>
              <a:t>půdní typy</a:t>
            </a:r>
            <a:r>
              <a:rPr lang="cs-CZ" sz="2000" dirty="0"/>
              <a:t>:</a:t>
            </a:r>
            <a:endParaRPr lang="cs-CZ" sz="20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 marL="548640" lvl="1" indent="-274320" eaLnBrk="1" fontAlgn="auto" hangingPunct="1">
              <a:spcBef>
                <a:spcPts val="60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cs-CZ" sz="2000" dirty="0"/>
              <a:t>půdy tundrové</a:t>
            </a:r>
          </a:p>
          <a:p>
            <a:pPr marL="548640" lvl="1" indent="-274320" eaLnBrk="1" fontAlgn="auto" hangingPunct="1">
              <a:spcBef>
                <a:spcPts val="60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cs-CZ" sz="2000" dirty="0"/>
              <a:t>podzoly a půdy podzolové</a:t>
            </a:r>
          </a:p>
          <a:p>
            <a:pPr marL="548640" lvl="1" indent="-274320" eaLnBrk="1" fontAlgn="auto" hangingPunct="1">
              <a:spcBef>
                <a:spcPts val="60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cs-CZ" sz="2000" dirty="0"/>
              <a:t>hnědé lesní půdy</a:t>
            </a:r>
          </a:p>
          <a:p>
            <a:pPr marL="548640" lvl="1" indent="-274320" eaLnBrk="1" fontAlgn="auto" hangingPunct="1">
              <a:spcBef>
                <a:spcPts val="60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cs-CZ" sz="2000" dirty="0"/>
              <a:t>šedé lesní půdy</a:t>
            </a:r>
          </a:p>
          <a:p>
            <a:pPr marL="548640" lvl="1" indent="-274320" eaLnBrk="1" fontAlgn="auto" hangingPunct="1">
              <a:spcBef>
                <a:spcPts val="60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cs-CZ" sz="2000" dirty="0"/>
              <a:t>černozemě</a:t>
            </a:r>
          </a:p>
          <a:p>
            <a:pPr marL="548640" lvl="1" indent="-274320" eaLnBrk="1" fontAlgn="auto" hangingPunct="1">
              <a:spcBef>
                <a:spcPts val="60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cs-CZ" sz="2000" dirty="0"/>
              <a:t>kaštanové půdy</a:t>
            </a:r>
          </a:p>
          <a:p>
            <a:pPr marL="548640" lvl="1" indent="-274320" eaLnBrk="1" fontAlgn="auto" hangingPunct="1">
              <a:spcBef>
                <a:spcPts val="60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cs-CZ" sz="2000" dirty="0"/>
              <a:t>šedé půdy</a:t>
            </a:r>
          </a:p>
          <a:p>
            <a:pPr marL="548640" lvl="1" indent="-274320" eaLnBrk="1" fontAlgn="auto" hangingPunct="1">
              <a:spcBef>
                <a:spcPts val="60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cs-CZ" sz="2000" dirty="0"/>
              <a:t>slané půdy</a:t>
            </a:r>
          </a:p>
          <a:p>
            <a:pPr marL="548640" lvl="1" indent="-274320" eaLnBrk="1" fontAlgn="auto" hangingPunct="1">
              <a:spcBef>
                <a:spcPts val="60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cs-CZ" sz="2000" dirty="0"/>
              <a:t>laterity a půdy lateritické</a:t>
            </a:r>
          </a:p>
          <a:p>
            <a:pPr marL="548640" lvl="1" indent="-274320" eaLnBrk="1" fontAlgn="auto" hangingPunct="1">
              <a:spcBef>
                <a:spcPts val="60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cs-CZ" sz="2000" dirty="0"/>
              <a:t>náplavové (nivní) půdy</a:t>
            </a:r>
          </a:p>
          <a:p>
            <a:pPr marL="548640" lvl="1" indent="-274320" eaLnBrk="1" fontAlgn="auto" hangingPunct="1">
              <a:spcBef>
                <a:spcPts val="60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cs-CZ" sz="2000" dirty="0"/>
              <a:t>rendziny, </a:t>
            </a:r>
            <a:r>
              <a:rPr lang="cs-CZ" sz="2000" dirty="0" err="1"/>
              <a:t>slínovatky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57033139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7" descr="Obsah obrázku text, mapa&#10;&#10;Popis vygenerován s velmi vysokou mírou spolehlivosti">
            <a:extLst>
              <a:ext uri="{FF2B5EF4-FFF2-40B4-BE49-F238E27FC236}">
                <a16:creationId xmlns:a16="http://schemas.microsoft.com/office/drawing/2014/main" id="{8D7DC1BD-19C7-470F-BCC9-2EDF52F0D3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2349" y="822036"/>
            <a:ext cx="9922012" cy="5661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719508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B59C0E3-B29C-426D-BCC4-360E090209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400" b="1" dirty="0"/>
              <a:t>Vliv klimatu na zemědělství</a:t>
            </a:r>
            <a:endParaRPr lang="sk-SK" sz="4400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AEE13984-54CA-4EF4-9613-7624973042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2" y="1505607"/>
            <a:ext cx="9247061" cy="4941688"/>
          </a:xfrm>
        </p:spPr>
        <p:txBody>
          <a:bodyPr>
            <a:noAutofit/>
          </a:bodyPr>
          <a:lstStyle/>
          <a:p>
            <a:pPr marL="274320" indent="-274320" eaLnBrk="1" fontAlgn="auto" hangingPunct="1">
              <a:spcBef>
                <a:spcPts val="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cs-CZ" sz="2000" dirty="0">
                <a:solidFill>
                  <a:schemeClr val="accent1"/>
                </a:solidFill>
              </a:rPr>
              <a:t>Klima je komplexem základních faktorů, které ovlivňují zemědělskou výrobu</a:t>
            </a:r>
          </a:p>
          <a:p>
            <a:pPr marL="274320" indent="-274320" eaLnBrk="1" fontAlgn="auto" hangingPunct="1">
              <a:spcBef>
                <a:spcPts val="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cs-CZ" sz="2000" dirty="0"/>
              <a:t>Působí na ní zejména </a:t>
            </a:r>
            <a:r>
              <a:rPr lang="cs-CZ" sz="2000" dirty="0">
                <a:solidFill>
                  <a:schemeClr val="accent1"/>
                </a:solidFill>
              </a:rPr>
              <a:t>množstvím a formou vody a srážek, teplotou, větrem a slunečním svitem</a:t>
            </a:r>
          </a:p>
          <a:p>
            <a:pPr marL="274320" indent="-274320" eaLnBrk="1" fontAlgn="auto" hangingPunct="1">
              <a:spcBef>
                <a:spcPts val="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cs-CZ" sz="2000" dirty="0"/>
              <a:t>Vymezuje hranice oblastí pro vhodné a efektivní pěstování plodin</a:t>
            </a:r>
          </a:p>
          <a:p>
            <a:pPr marL="274320" indent="-274320" eaLnBrk="1" fontAlgn="auto" hangingPunct="1">
              <a:spcBef>
                <a:spcPts val="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cs-CZ" sz="2000" dirty="0"/>
              <a:t>Kromě mikroklimatu má značný význam i místní klima (</a:t>
            </a:r>
            <a:r>
              <a:rPr lang="cs-CZ" sz="2000" dirty="0" err="1"/>
              <a:t>mezoklima</a:t>
            </a:r>
            <a:r>
              <a:rPr lang="cs-CZ" sz="2000" dirty="0"/>
              <a:t>), především teplotní poměry v přízemní vrstvě vzduchu (mrazové kotliny), teplotní poměry na povrchu půdy i v ní, vlhkost vzduch apod.</a:t>
            </a:r>
          </a:p>
          <a:p>
            <a:pPr marL="274320" indent="-274320" eaLnBrk="1" fontAlgn="auto" hangingPunct="1">
              <a:spcBef>
                <a:spcPts val="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cs-CZ" sz="2000" dirty="0"/>
              <a:t>Rostlinný kryt ovlivňuje tepelnou bilanci a vlhkostní poměry přízemní vrstvy vzduchu, kladně i záporně</a:t>
            </a:r>
          </a:p>
          <a:p>
            <a:pPr marL="274320" indent="-274320" eaLnBrk="1" fontAlgn="auto" hangingPunct="1">
              <a:spcBef>
                <a:spcPts val="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cs-CZ" sz="2000" dirty="0">
                <a:solidFill>
                  <a:schemeClr val="accent1"/>
                </a:solidFill>
              </a:rPr>
              <a:t>Počasí</a:t>
            </a:r>
            <a:r>
              <a:rPr lang="cs-CZ" sz="20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cs-CZ" sz="2000" dirty="0"/>
              <a:t>(povětrnostní podmínky) se od všech ostatních faktorů podmiňujících výnosy liší neobyčejnou proměnlivostí v prostoru i čase</a:t>
            </a:r>
          </a:p>
          <a:p>
            <a:pPr marL="274320" indent="-274320" eaLnBrk="1" fontAlgn="auto" hangingPunct="1">
              <a:spcBef>
                <a:spcPts val="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cs-CZ" sz="2000" dirty="0"/>
              <a:t>Závislost plodin na srážkách se zvyšuje nejen v závislosti na půdních podmínkách a suchosti klimatu, ale i s nerovnoměrným rozdělením srážek</a:t>
            </a:r>
          </a:p>
          <a:p>
            <a:pPr marL="274320" indent="-274320" eaLnBrk="1" fontAlgn="auto" hangingPunct="1">
              <a:spcBef>
                <a:spcPts val="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cs-CZ" sz="2000" dirty="0"/>
              <a:t>55–65 % výnosové variability způsobují srážky</a:t>
            </a:r>
          </a:p>
          <a:p>
            <a:pPr marL="274320" indent="-274320" eaLnBrk="1" fontAlgn="auto" hangingPunct="1">
              <a:spcBef>
                <a:spcPts val="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cs-CZ" sz="2000" dirty="0">
                <a:solidFill>
                  <a:schemeClr val="accent1"/>
                </a:solidFill>
              </a:rPr>
              <a:t>Teplo</a:t>
            </a:r>
            <a:r>
              <a:rPr lang="cs-CZ" sz="20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cs-CZ" sz="2000" dirty="0"/>
              <a:t>a </a:t>
            </a:r>
            <a:r>
              <a:rPr lang="cs-CZ" sz="2000" dirty="0">
                <a:solidFill>
                  <a:schemeClr val="accent1"/>
                </a:solidFill>
              </a:rPr>
              <a:t>voda</a:t>
            </a:r>
            <a:r>
              <a:rPr lang="cs-CZ" sz="2000" dirty="0"/>
              <a:t> jsou dva prvky, které jsou nezbytné pro rostlinnou asimilaci a proto se jejich vliv zvlášť výrazně a diferencovaně uplatňuje u rostlinstva</a:t>
            </a:r>
          </a:p>
        </p:txBody>
      </p:sp>
    </p:spTree>
    <p:extLst>
      <p:ext uri="{BB962C8B-B14F-4D97-AF65-F5344CB8AC3E}">
        <p14:creationId xmlns:p14="http://schemas.microsoft.com/office/powerpoint/2010/main" val="20682253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E9BBC238-0E63-552A-D954-78311452A5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5734050"/>
            <a:ext cx="8596668" cy="307312"/>
          </a:xfrm>
        </p:spPr>
        <p:txBody>
          <a:bodyPr>
            <a:normAutofit fontScale="92500" lnSpcReduction="20000"/>
          </a:bodyPr>
          <a:lstStyle/>
          <a:p>
            <a:r>
              <a:rPr lang="cs-CZ" sz="1800" dirty="0"/>
              <a:t>www.fao.org – </a:t>
            </a:r>
            <a:r>
              <a:rPr lang="cs-CZ" sz="1800" dirty="0" err="1">
                <a:solidFill>
                  <a:srgbClr val="FF0000"/>
                </a:solidFill>
              </a:rPr>
              <a:t>Statistics</a:t>
            </a:r>
            <a:r>
              <a:rPr lang="cs-CZ" sz="1800" dirty="0"/>
              <a:t> – </a:t>
            </a:r>
            <a:r>
              <a:rPr lang="cs-CZ" sz="1800" dirty="0" err="1">
                <a:solidFill>
                  <a:srgbClr val="FF0000"/>
                </a:solidFill>
              </a:rPr>
              <a:t>Statistics</a:t>
            </a:r>
            <a:r>
              <a:rPr lang="cs-CZ" sz="1800" dirty="0"/>
              <a:t> – </a:t>
            </a:r>
            <a:r>
              <a:rPr lang="cs-CZ" sz="1800" dirty="0" err="1"/>
              <a:t>FAOStat</a:t>
            </a:r>
            <a:r>
              <a:rPr lang="cs-CZ" sz="1800" dirty="0"/>
              <a:t> – Data</a:t>
            </a:r>
            <a:endParaRPr lang="sk-SK" dirty="0"/>
          </a:p>
        </p:txBody>
      </p:sp>
      <p:pic>
        <p:nvPicPr>
          <p:cNvPr id="7" name="Obrázok 6">
            <a:extLst>
              <a:ext uri="{FF2B5EF4-FFF2-40B4-BE49-F238E27FC236}">
                <a16:creationId xmlns:a16="http://schemas.microsoft.com/office/drawing/2014/main" id="{30E37D9A-60F5-9F07-9F2D-C960ADF439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935" y="148106"/>
            <a:ext cx="11408129" cy="5585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74520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4">
            <a:extLst>
              <a:ext uri="{FF2B5EF4-FFF2-40B4-BE49-F238E27FC236}">
                <a16:creationId xmlns:a16="http://schemas.microsoft.com/office/drawing/2014/main" id="{929BA112-7459-4502-87F3-2E655E6614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4"/>
          <a:stretch>
            <a:fillRect/>
          </a:stretch>
        </p:blipFill>
        <p:spPr bwMode="auto">
          <a:xfrm>
            <a:off x="1054" y="0"/>
            <a:ext cx="1218989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613787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B59C0E3-B29C-426D-BCC4-360E090209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400" b="1" dirty="0"/>
              <a:t>Vliv klimatu na zemědělství</a:t>
            </a:r>
            <a:endParaRPr lang="sk-SK" sz="4400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AEE13984-54CA-4EF4-9613-7624973042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2" y="1505607"/>
            <a:ext cx="9247061" cy="4941688"/>
          </a:xfrm>
        </p:spPr>
        <p:txBody>
          <a:bodyPr>
            <a:noAutofit/>
          </a:bodyPr>
          <a:lstStyle/>
          <a:p>
            <a:pPr marL="274320" indent="-27432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cs-CZ" dirty="0">
                <a:solidFill>
                  <a:schemeClr val="accent1"/>
                </a:solidFill>
              </a:rPr>
              <a:t> </a:t>
            </a:r>
            <a:r>
              <a:rPr lang="cs-CZ" sz="1600" dirty="0">
                <a:solidFill>
                  <a:schemeClr val="accent1"/>
                </a:solidFill>
              </a:rPr>
              <a:t>TEPLO</a:t>
            </a:r>
          </a:p>
          <a:p>
            <a:pPr marL="274320" indent="-274320" eaLnBrk="1" fontAlgn="auto" hangingPunct="1">
              <a:spcBef>
                <a:spcPts val="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cs-CZ" sz="1600" dirty="0"/>
              <a:t>Nezbytnou podmínkou pro růst a vývoj rostlin</a:t>
            </a:r>
          </a:p>
          <a:p>
            <a:pPr marL="274320" indent="-274320" eaLnBrk="1" fontAlgn="auto" hangingPunct="1">
              <a:spcBef>
                <a:spcPts val="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cs-CZ" sz="1600" dirty="0"/>
              <a:t>Hl. zdrojem je primární sluneční záření, které proniklo atmosférou na povrch rostlin a teplota jejich okolí</a:t>
            </a:r>
          </a:p>
          <a:p>
            <a:pPr marL="274320" indent="-274320" eaLnBrk="1" fontAlgn="auto" hangingPunct="1">
              <a:spcBef>
                <a:spcPts val="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cs-CZ" sz="1600" dirty="0"/>
              <a:t>Z hlediska růstu a vývoje všech rostlin mají základní význam tzv. </a:t>
            </a:r>
            <a:r>
              <a:rPr lang="cs-CZ" sz="1600" dirty="0">
                <a:solidFill>
                  <a:schemeClr val="accent1"/>
                </a:solidFill>
              </a:rPr>
              <a:t>kardinální body teploty</a:t>
            </a:r>
          </a:p>
          <a:p>
            <a:pPr marL="548958" lvl="1" indent="-274320" eaLnBrk="1" fontAlgn="auto" hangingPunct="1">
              <a:spcBef>
                <a:spcPts val="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cs-CZ" dirty="0"/>
              <a:t>Každá rostlina potřebuje v určitých fázích vývoje určitou teplotu, pohyb teplot přes tyto meze vede k poškození nebo zániku rostliny</a:t>
            </a:r>
          </a:p>
          <a:p>
            <a:pPr marL="548958" lvl="1" indent="-274320" eaLnBrk="1" fontAlgn="auto" hangingPunct="1">
              <a:spcBef>
                <a:spcPts val="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cs-CZ" dirty="0">
                <a:solidFill>
                  <a:schemeClr val="accent1"/>
                </a:solidFill>
              </a:rPr>
              <a:t>minimální teplota </a:t>
            </a:r>
            <a:r>
              <a:rPr lang="cs-CZ" dirty="0"/>
              <a:t>–</a:t>
            </a:r>
            <a:r>
              <a:rPr lang="cs-CZ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cs-CZ" dirty="0"/>
              <a:t>nejnižší teplota, při níž rostlina začíná růst</a:t>
            </a:r>
          </a:p>
          <a:p>
            <a:pPr marL="548958" lvl="1" indent="-274320" eaLnBrk="1" fontAlgn="auto" hangingPunct="1">
              <a:spcBef>
                <a:spcPts val="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cs-CZ" dirty="0">
                <a:solidFill>
                  <a:schemeClr val="accent1"/>
                </a:solidFill>
              </a:rPr>
              <a:t>teplota optimální</a:t>
            </a:r>
            <a:r>
              <a:rPr lang="cs-CZ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cs-CZ" dirty="0"/>
              <a:t>– při nejrychlejším růstu</a:t>
            </a:r>
          </a:p>
          <a:p>
            <a:pPr marL="548958" lvl="1" indent="-274320" eaLnBrk="1" fontAlgn="auto" hangingPunct="1">
              <a:spcBef>
                <a:spcPts val="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cs-CZ" dirty="0">
                <a:solidFill>
                  <a:schemeClr val="accent1"/>
                </a:solidFill>
              </a:rPr>
              <a:t>maximální teplota </a:t>
            </a:r>
            <a:r>
              <a:rPr lang="cs-CZ" dirty="0"/>
              <a:t>– růst ustává</a:t>
            </a:r>
          </a:p>
          <a:p>
            <a:pPr marL="274320" indent="-274320" eaLnBrk="1" fontAlgn="auto" hangingPunct="1">
              <a:spcBef>
                <a:spcPts val="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cs-CZ" sz="1600" dirty="0"/>
              <a:t>V </a:t>
            </a:r>
            <a:r>
              <a:rPr lang="cs-CZ" sz="1600" dirty="0" err="1"/>
              <a:t>agroklimatické</a:t>
            </a:r>
            <a:r>
              <a:rPr lang="cs-CZ" sz="1600" dirty="0"/>
              <a:t> praxi jsou stanovovány  tzv. </a:t>
            </a:r>
            <a:r>
              <a:rPr lang="cs-CZ" sz="1600" dirty="0">
                <a:solidFill>
                  <a:schemeClr val="accent1"/>
                </a:solidFill>
              </a:rPr>
              <a:t>teplotní charakteristiky ve vztahu k vegetaci</a:t>
            </a:r>
          </a:p>
          <a:p>
            <a:pPr marL="274320" indent="-274320" eaLnBrk="1" fontAlgn="auto" hangingPunct="1">
              <a:spcBef>
                <a:spcPts val="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cs-CZ" sz="1600" dirty="0">
                <a:solidFill>
                  <a:schemeClr val="accent1"/>
                </a:solidFill>
              </a:rPr>
              <a:t>Biologická nula </a:t>
            </a:r>
            <a:r>
              <a:rPr lang="cs-CZ" sz="1600" dirty="0"/>
              <a:t>– dána biologickým minimem teploty, při které příslušná rostlina přestává vegetovat. U většiny polních kultur v pásmu mírného klimatu je to při T = 5 ° C. Během vegetace je však hodnota biologického minima pro různé růstové fáze velmi rozdílná. Liší se i podle druhu a odrůdy rostlin.</a:t>
            </a:r>
          </a:p>
          <a:p>
            <a:pPr marL="274320" indent="-274320" eaLnBrk="1" fontAlgn="auto" hangingPunct="1">
              <a:spcBef>
                <a:spcPts val="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cs-CZ" sz="1600" dirty="0">
                <a:solidFill>
                  <a:schemeClr val="accent1"/>
                </a:solidFill>
              </a:rPr>
              <a:t>Aktivní teplota </a:t>
            </a:r>
            <a:r>
              <a:rPr lang="cs-CZ" sz="1600" dirty="0"/>
              <a:t>– teplota vzduchu pokud je vyšší než teplotní biologické minimum rostliny</a:t>
            </a:r>
          </a:p>
          <a:p>
            <a:pPr marL="274320" indent="-274320" eaLnBrk="1" fontAlgn="auto" hangingPunct="1">
              <a:spcBef>
                <a:spcPts val="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cs-CZ" sz="1600" dirty="0">
                <a:solidFill>
                  <a:schemeClr val="accent1"/>
                </a:solidFill>
              </a:rPr>
              <a:t>Vegetační termická teplota </a:t>
            </a:r>
            <a:r>
              <a:rPr lang="cs-CZ" sz="1600" dirty="0"/>
              <a:t>– součet průměrných denních teplot od zasetí do sklizně</a:t>
            </a:r>
          </a:p>
          <a:p>
            <a:pPr marL="274320" indent="-274320" eaLnBrk="1" fontAlgn="auto" hangingPunct="1">
              <a:spcBef>
                <a:spcPts val="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cs-CZ" sz="1600" dirty="0"/>
              <a:t>Velký význam má též doba nástupu a délka trvání nízkých teplot, tj. </a:t>
            </a:r>
            <a:r>
              <a:rPr lang="cs-CZ" sz="1600" dirty="0">
                <a:solidFill>
                  <a:schemeClr val="accent1"/>
                </a:solidFill>
              </a:rPr>
              <a:t>datum jarních i podzimních mrazů</a:t>
            </a:r>
          </a:p>
          <a:p>
            <a:pPr marL="274320" indent="-274320" eaLnBrk="1" fontAlgn="auto" hangingPunct="1">
              <a:spcBef>
                <a:spcPts val="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cs-CZ" sz="1600" dirty="0"/>
              <a:t>Mráz ovlivňuje i možnosti zemědělského obdělávání půdy, např. trvale zmrzlé půdy nelze zemědělsky využívat, pouze se spásá přirozený pokryv</a:t>
            </a:r>
          </a:p>
        </p:txBody>
      </p:sp>
    </p:spTree>
    <p:extLst>
      <p:ext uri="{BB962C8B-B14F-4D97-AF65-F5344CB8AC3E}">
        <p14:creationId xmlns:p14="http://schemas.microsoft.com/office/powerpoint/2010/main" val="82790166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B59C0E3-B29C-426D-BCC4-360E090209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400" b="1" dirty="0"/>
              <a:t>Vliv světla na zemědělství</a:t>
            </a:r>
            <a:endParaRPr lang="sk-SK" sz="4400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AEE13984-54CA-4EF4-9613-7624973042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2" y="1930399"/>
            <a:ext cx="9247061" cy="4516895"/>
          </a:xfrm>
        </p:spPr>
        <p:txBody>
          <a:bodyPr>
            <a:noAutofit/>
          </a:bodyPr>
          <a:lstStyle/>
          <a:p>
            <a:pPr marL="274320" indent="-274320" eaLnBrk="1" fontAlgn="auto" hangingPunct="1">
              <a:lnSpc>
                <a:spcPct val="80000"/>
              </a:lnSpc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cs-CZ" sz="2000" dirty="0"/>
              <a:t>Rostliny se navzájem od sebe výrazně odlišují i  co se týče nároků na </a:t>
            </a:r>
            <a:r>
              <a:rPr lang="cs-CZ" sz="2000" dirty="0">
                <a:solidFill>
                  <a:schemeClr val="accent1"/>
                </a:solidFill>
              </a:rPr>
              <a:t>SVĚTLO</a:t>
            </a:r>
          </a:p>
          <a:p>
            <a:pPr marL="548958" lvl="1" indent="-274320" eaLnBrk="1" fontAlgn="auto" hangingPunct="1">
              <a:lnSpc>
                <a:spcPct val="80000"/>
              </a:lnSpc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cs-CZ" sz="2000" dirty="0">
                <a:solidFill>
                  <a:schemeClr val="accent1"/>
                </a:solidFill>
              </a:rPr>
              <a:t>rostliny dlouhého dne </a:t>
            </a:r>
            <a:r>
              <a:rPr lang="cs-CZ" sz="2000" dirty="0"/>
              <a:t>(i nad 14 hodin) – len, cukrovka, cibule, špenát</a:t>
            </a:r>
          </a:p>
          <a:p>
            <a:pPr marL="548958" lvl="1" indent="-274320" eaLnBrk="1" fontAlgn="auto" hangingPunct="1">
              <a:lnSpc>
                <a:spcPct val="80000"/>
              </a:lnSpc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cs-CZ" sz="2000" dirty="0">
                <a:solidFill>
                  <a:schemeClr val="accent1"/>
                </a:solidFill>
              </a:rPr>
              <a:t>rostliny krátkého dne</a:t>
            </a:r>
            <a:r>
              <a:rPr lang="cs-CZ" sz="2000" dirty="0"/>
              <a:t>, vyžadující kratší dobu osvětlení – konopí, kukuřice, salát, sója, ředkvička</a:t>
            </a:r>
          </a:p>
        </p:txBody>
      </p:sp>
    </p:spTree>
    <p:extLst>
      <p:ext uri="{BB962C8B-B14F-4D97-AF65-F5344CB8AC3E}">
        <p14:creationId xmlns:p14="http://schemas.microsoft.com/office/powerpoint/2010/main" val="413623817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B59C0E3-B29C-426D-BCC4-360E090209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400" b="1" dirty="0"/>
              <a:t>Vliv vody na zemědělství</a:t>
            </a:r>
            <a:endParaRPr lang="sk-SK" sz="4400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AEE13984-54CA-4EF4-9613-7624973042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2" y="1930399"/>
            <a:ext cx="9247061" cy="4516895"/>
          </a:xfrm>
        </p:spPr>
        <p:txBody>
          <a:bodyPr>
            <a:noAutofit/>
          </a:bodyPr>
          <a:lstStyle/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cs-CZ" sz="1900" dirty="0"/>
              <a:t>Nezbytná podmínka růstu rostlin</a:t>
            </a: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cs-CZ" sz="1900" dirty="0"/>
              <a:t>Rozpouští minerální látky v půdě a transportuje je</a:t>
            </a: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cs-CZ" sz="1900" dirty="0"/>
              <a:t>V oblastech, kde tento rozklad není možný rostlinstvo chybí, nejsou vhodné podmínky pro zemědělství ani pro trvalé osídlení člověkem</a:t>
            </a: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cs-CZ" sz="1900" dirty="0"/>
              <a:t>Nadbytek vody způsobuje uhnívání kořenů</a:t>
            </a: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cs-CZ" sz="1900" dirty="0"/>
              <a:t>Nedostatek vody se projevuje poruchami metabolismu celé rostliny</a:t>
            </a: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cs-CZ" sz="1900" dirty="0"/>
              <a:t>Nezbytné množství vody závisí na druhu rostliny, na teplotě a vlhkosti vzduchu</a:t>
            </a: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cs-CZ" sz="1900" dirty="0"/>
              <a:t>Potřeba vody u rostlin se vyjadřuje tzv. </a:t>
            </a:r>
            <a:r>
              <a:rPr lang="cs-CZ" sz="1900" dirty="0">
                <a:solidFill>
                  <a:schemeClr val="accent1"/>
                </a:solidFill>
              </a:rPr>
              <a:t>transpiračním koeficientem</a:t>
            </a:r>
          </a:p>
          <a:p>
            <a:pPr marL="548958" lvl="1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"/>
              <a:defRPr/>
            </a:pPr>
            <a:r>
              <a:rPr lang="cs-CZ" sz="1900" dirty="0"/>
              <a:t>množství vody transpirované na 1g vyprodukované sušiny. Výdajová složka – transpirace – je určována jednak teplotním gradientem mezi listem a okolní atmosférou, jednak relativní vlhkostí okolního vzduchu (i jeho pohybem)</a:t>
            </a:r>
          </a:p>
          <a:p>
            <a:pPr marL="548958" lvl="1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cs-CZ" sz="1900" dirty="0"/>
              <a:t>hodnoty TK pro různé plodiny rozdílné</a:t>
            </a:r>
          </a:p>
        </p:txBody>
      </p:sp>
    </p:spTree>
    <p:extLst>
      <p:ext uri="{BB962C8B-B14F-4D97-AF65-F5344CB8AC3E}">
        <p14:creationId xmlns:p14="http://schemas.microsoft.com/office/powerpoint/2010/main" val="161090329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B59C0E3-B29C-426D-BCC4-360E090209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400" b="1" dirty="0"/>
              <a:t>Vliv vody na zemědělství</a:t>
            </a:r>
            <a:endParaRPr lang="sk-SK" sz="4400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AEE13984-54CA-4EF4-9613-7624973042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2" y="1930399"/>
            <a:ext cx="9247061" cy="4516895"/>
          </a:xfrm>
        </p:spPr>
        <p:txBody>
          <a:bodyPr>
            <a:noAutofit/>
          </a:bodyPr>
          <a:lstStyle/>
          <a:p>
            <a:pPr marL="274320" indent="-274320" eaLnBrk="1" fontAlgn="auto" hangingPunct="1">
              <a:spcBef>
                <a:spcPts val="60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cs-CZ" sz="2000" dirty="0"/>
              <a:t>Pro rostliny jsou použitelné pouze ty zdroje, které v území zůstanou, tj. vsáknou se do půdy a jsou dostupné kořenovému systému</a:t>
            </a:r>
          </a:p>
          <a:p>
            <a:pPr marL="274320" indent="-274320" eaLnBrk="1" fontAlgn="auto" hangingPunct="1">
              <a:spcBef>
                <a:spcPts val="60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cs-CZ" sz="2000" dirty="0"/>
              <a:t>Zabezpečit rostlinám dostatek vody nebo omezit škodlivé důsledky nedostatku vody lze jen regulací jak vodní bilance v rostlině, tak vodního režimu v půdě – závlahy, meliorace apod.</a:t>
            </a:r>
          </a:p>
          <a:p>
            <a:pPr marL="274320" indent="-274320" eaLnBrk="1" fontAlgn="auto" hangingPunct="1">
              <a:spcBef>
                <a:spcPts val="60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cs-CZ" sz="2000" dirty="0"/>
              <a:t>Destruktivní charakter vody – přívalový déšť, poničení vegetace, snížení výnosu, dlouhodobé snížení přirozené úrodnosti půdy, zvýšená eroze půdy</a:t>
            </a:r>
          </a:p>
          <a:p>
            <a:pPr marL="274320" indent="-274320" eaLnBrk="1" fontAlgn="auto" hangingPunct="1">
              <a:spcBef>
                <a:spcPts val="600"/>
              </a:spcBef>
              <a:spcAft>
                <a:spcPts val="0"/>
              </a:spcAft>
              <a:buFont typeface="Wingdings 2"/>
              <a:buChar char=""/>
              <a:defRPr/>
            </a:pPr>
            <a:endParaRPr lang="cs-CZ" sz="2000" dirty="0"/>
          </a:p>
          <a:p>
            <a:pPr marL="274320" indent="-274320" eaLnBrk="1" fontAlgn="auto" hangingPunct="1">
              <a:spcBef>
                <a:spcPts val="60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cs-CZ" sz="2000" dirty="0">
                <a:solidFill>
                  <a:schemeClr val="accent1"/>
                </a:solidFill>
              </a:rPr>
              <a:t>Eroze půdy </a:t>
            </a:r>
            <a:r>
              <a:rPr lang="cs-CZ" sz="2000" dirty="0"/>
              <a:t>– tenčí se vrstva ornice, kumulace jemného materiálu ve spodních částech, vznik erozních rýh a strží, růst splavenin</a:t>
            </a:r>
          </a:p>
          <a:p>
            <a:pPr marL="274320" indent="-274320" eaLnBrk="1" fontAlgn="auto" hangingPunct="1">
              <a:spcBef>
                <a:spcPts val="60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cs-CZ" sz="2000" dirty="0"/>
              <a:t>Průběh vodní eroze ovlivňuje mnoho faktorů (délka svahu, sklon svahu, vegetační kryt, použitá agrotechnika…)</a:t>
            </a:r>
          </a:p>
        </p:txBody>
      </p:sp>
    </p:spTree>
    <p:extLst>
      <p:ext uri="{BB962C8B-B14F-4D97-AF65-F5344CB8AC3E}">
        <p14:creationId xmlns:p14="http://schemas.microsoft.com/office/powerpoint/2010/main" val="236803445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B59C0E3-B29C-426D-BCC4-360E090209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4400" b="1" dirty="0"/>
              <a:t>Vliv dalších faktorů na zemědělství</a:t>
            </a:r>
            <a:endParaRPr lang="sk-SK" sz="4400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AEE13984-54CA-4EF4-9613-7624973042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2" y="1930399"/>
            <a:ext cx="9247061" cy="4516895"/>
          </a:xfrm>
        </p:spPr>
        <p:txBody>
          <a:bodyPr>
            <a:noAutofit/>
          </a:bodyPr>
          <a:lstStyle/>
          <a:p>
            <a:pPr marL="274320" indent="-274320" eaLnBrk="1" fontAlgn="auto" hangingPunct="1">
              <a:spcBef>
                <a:spcPts val="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cs-CZ" dirty="0">
                <a:solidFill>
                  <a:schemeClr val="accent1"/>
                </a:solidFill>
              </a:rPr>
              <a:t>Vliv sněhu </a:t>
            </a:r>
            <a:r>
              <a:rPr lang="cs-CZ" dirty="0"/>
              <a:t>– srážky ve formě sněhu v období vegetačního klidu žádané – sníh zabraňuje vymrzání ozimů, vysoušení či odvátí půdy, významný zdroj vláhy pro ornou půdu</a:t>
            </a:r>
          </a:p>
          <a:p>
            <a:pPr marL="274320" indent="-274320" eaLnBrk="1" fontAlgn="auto" hangingPunct="1">
              <a:spcBef>
                <a:spcPts val="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cs-CZ" dirty="0"/>
              <a:t>Na jaře sníh, hlavně ve vyšších polohách způsobuje řadu negativních dopadů – zpožďuje jarní práce, prudké tání – záplavy</a:t>
            </a:r>
          </a:p>
          <a:p>
            <a:pPr marL="274320" indent="-274320" eaLnBrk="1" fontAlgn="auto" hangingPunct="1">
              <a:spcBef>
                <a:spcPts val="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cs-CZ" dirty="0"/>
              <a:t>Sněžení v době vegetace – negativní, často spojeno s mrazy, mokrý sníh – lámání dřevin, výrazné ztráty sklizně (ovoce, vinná réva)</a:t>
            </a:r>
          </a:p>
          <a:p>
            <a:pPr marL="274320" indent="-274320" eaLnBrk="1" fontAlgn="auto" hangingPunct="1">
              <a:spcBef>
                <a:spcPts val="0"/>
              </a:spcBef>
              <a:spcAft>
                <a:spcPts val="0"/>
              </a:spcAft>
              <a:buFont typeface="Wingdings 2"/>
              <a:buChar char=""/>
              <a:defRPr/>
            </a:pPr>
            <a:endParaRPr lang="cs-CZ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 marL="274320" indent="-274320" eaLnBrk="1" fontAlgn="auto" hangingPunct="1">
              <a:spcBef>
                <a:spcPts val="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cs-CZ" dirty="0">
                <a:solidFill>
                  <a:schemeClr val="accent1"/>
                </a:solidFill>
              </a:rPr>
              <a:t>Vliv větru </a:t>
            </a:r>
            <a:r>
              <a:rPr lang="cs-CZ" dirty="0"/>
              <a:t>– kladný vliv – opylování rostlin, vliv na vlhkost půdy, přečerpávání vody, pohonná síla</a:t>
            </a:r>
          </a:p>
          <a:p>
            <a:pPr marL="274320" indent="-27432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cs-CZ" dirty="0"/>
              <a:t>		  		– negativní vliv – přenášení semen plevelů, větrná eroze, deflace, vysazování větrolamů</a:t>
            </a:r>
          </a:p>
          <a:p>
            <a:pPr marL="274320" indent="-274320" eaLnBrk="1" fontAlgn="auto" hangingPunct="1">
              <a:spcBef>
                <a:spcPts val="0"/>
              </a:spcBef>
              <a:spcAft>
                <a:spcPts val="0"/>
              </a:spcAft>
              <a:buFont typeface="Wingdings 2"/>
              <a:buChar char=""/>
              <a:defRPr/>
            </a:pPr>
            <a:endParaRPr lang="cs-CZ" sz="2000" dirty="0"/>
          </a:p>
          <a:p>
            <a:pPr marL="274320" indent="-274320" eaLnBrk="1" fontAlgn="auto" hangingPunct="1">
              <a:spcBef>
                <a:spcPts val="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cs-CZ" sz="2000" dirty="0"/>
              <a:t>Destrukce povětrnostními – vítr, krupobití, námraza, sníh apod.</a:t>
            </a:r>
          </a:p>
          <a:p>
            <a:pPr marL="274320" indent="-274320" eaLnBrk="1" fontAlgn="auto" hangingPunct="1">
              <a:spcBef>
                <a:spcPts val="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cs-CZ" sz="2000" dirty="0"/>
              <a:t>Proti některým se již zemědělci brání – např. větrolamy, kamenné zídky, vyšlechtění odrůd s nižším vzrůstem atd.</a:t>
            </a:r>
          </a:p>
        </p:txBody>
      </p:sp>
    </p:spTree>
    <p:extLst>
      <p:ext uri="{BB962C8B-B14F-4D97-AF65-F5344CB8AC3E}">
        <p14:creationId xmlns:p14="http://schemas.microsoft.com/office/powerpoint/2010/main" val="358308560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B59C0E3-B29C-426D-BCC4-360E090209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4400" b="1" dirty="0"/>
              <a:t>Vliv dalších faktorů na zemědělství</a:t>
            </a:r>
            <a:endParaRPr lang="sk-SK" sz="4400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AEE13984-54CA-4EF4-9613-7624973042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2" y="1655379"/>
            <a:ext cx="9247061" cy="4791915"/>
          </a:xfrm>
        </p:spPr>
        <p:txBody>
          <a:bodyPr>
            <a:noAutofit/>
          </a:bodyPr>
          <a:lstStyle/>
          <a:p>
            <a:pPr marL="274320" indent="-274320" eaLnBrk="1" fontAlgn="auto" hangingPunct="1">
              <a:spcBef>
                <a:spcPts val="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cs-CZ" sz="2000" dirty="0"/>
              <a:t>Užitkovost zemědělské výroby ovlivňuje i výskyt škůdců, jak rostlinných (plevele), tak živočišných (hmyz, hlodavci apod.) Značná vlhkost a vyšší teplota působí příznivě na růst hub, bakterií a plísní a přispívá k šíření těchto nákaz</a:t>
            </a:r>
          </a:p>
          <a:p>
            <a:pPr marL="274320" indent="-274320" eaLnBrk="1" fontAlgn="auto" hangingPunct="1">
              <a:spcBef>
                <a:spcPts val="0"/>
              </a:spcBef>
              <a:spcAft>
                <a:spcPts val="0"/>
              </a:spcAft>
              <a:buFont typeface="Wingdings 2"/>
              <a:buChar char=""/>
              <a:defRPr/>
            </a:pPr>
            <a:endParaRPr lang="cs-CZ" sz="2000" dirty="0"/>
          </a:p>
          <a:p>
            <a:pPr marL="457200" indent="-457200" eaLnBrk="1" fontAlgn="auto" hangingPunct="1">
              <a:spcBef>
                <a:spcPts val="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cs-CZ" sz="2000" dirty="0"/>
              <a:t>Přírodní podmínky vytvářejí svým komplexním působením určité hranice zemědělství (limity). Může jí být určitá nadmořská výška, zeměpisná šířka, sucho apod.</a:t>
            </a:r>
          </a:p>
          <a:p>
            <a:pPr marL="457200" indent="-457200" eaLnBrk="1" fontAlgn="auto" hangingPunct="1">
              <a:spcBef>
                <a:spcPts val="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cs-CZ" sz="2000" dirty="0"/>
              <a:t>Takových hranic lze stanovit řadu – tři odlišné a nejpodstatnější přírodní limity:</a:t>
            </a:r>
          </a:p>
          <a:p>
            <a:pPr marL="838200" lvl="1" indent="-381000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AutoNum type="arabicPeriod"/>
              <a:defRPr/>
            </a:pPr>
            <a:r>
              <a:rPr lang="cs-CZ" sz="2000" dirty="0">
                <a:solidFill>
                  <a:schemeClr val="accent1"/>
                </a:solidFill>
              </a:rPr>
              <a:t>Skutečná hranice zemědělství </a:t>
            </a:r>
            <a:r>
              <a:rPr lang="cs-CZ" sz="2000" dirty="0"/>
              <a:t>(území, kde schází jeden z nepostradatelných faktorů zemědělství)</a:t>
            </a:r>
          </a:p>
          <a:p>
            <a:pPr marL="838200" lvl="1" indent="-381000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AutoNum type="arabicPeriod"/>
              <a:defRPr/>
            </a:pPr>
            <a:r>
              <a:rPr lang="cs-CZ" sz="2000" dirty="0">
                <a:solidFill>
                  <a:schemeClr val="accent1"/>
                </a:solidFill>
              </a:rPr>
              <a:t>Hranice možná </a:t>
            </a:r>
            <a:r>
              <a:rPr lang="cs-CZ" sz="2000" dirty="0"/>
              <a:t>– člověk může svojí činností do určité míry limity posunovat</a:t>
            </a:r>
          </a:p>
          <a:p>
            <a:pPr marL="838200" lvl="1" indent="-381000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AutoNum type="arabicPeriod"/>
              <a:defRPr/>
            </a:pPr>
            <a:r>
              <a:rPr lang="cs-CZ" sz="2000" dirty="0">
                <a:solidFill>
                  <a:schemeClr val="accent1"/>
                </a:solidFill>
              </a:rPr>
              <a:t>Hranice rentability </a:t>
            </a:r>
            <a:r>
              <a:rPr lang="cs-CZ" sz="2000" dirty="0"/>
              <a:t>– zemědělského využití daného území</a:t>
            </a:r>
          </a:p>
          <a:p>
            <a:pPr marL="274320" indent="-274320" eaLnBrk="1" fontAlgn="auto" hangingPunct="1">
              <a:spcBef>
                <a:spcPts val="0"/>
              </a:spcBef>
              <a:spcAft>
                <a:spcPts val="0"/>
              </a:spcAft>
              <a:buFont typeface="Wingdings 2"/>
              <a:buChar char=""/>
              <a:defRPr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3057588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B59C0E3-B29C-426D-BCC4-360E090209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400" b="1" dirty="0"/>
              <a:t>Vliv SE faktorů na zemědělství</a:t>
            </a:r>
            <a:endParaRPr lang="sk-SK" sz="4400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AEE13984-54CA-4EF4-9613-7624973042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2" y="1655379"/>
            <a:ext cx="9247061" cy="4791915"/>
          </a:xfrm>
        </p:spPr>
        <p:txBody>
          <a:bodyPr>
            <a:noAutofit/>
          </a:bodyPr>
          <a:lstStyle/>
          <a:p>
            <a:pPr marL="320040" indent="-320040" eaLnBrk="1" fontAlgn="auto" hangingPunct="1">
              <a:spcBef>
                <a:spcPts val="0"/>
              </a:spcBef>
              <a:spcAft>
                <a:spcPts val="0"/>
              </a:spcAft>
              <a:buFont typeface="Wingdings"/>
              <a:buChar char=""/>
              <a:defRPr/>
            </a:pPr>
            <a:r>
              <a:rPr lang="cs-CZ" sz="2000" dirty="0"/>
              <a:t>1. Dosažená vývojová úroveň společnosti</a:t>
            </a:r>
          </a:p>
          <a:p>
            <a:pPr marL="320040" indent="-320040" eaLnBrk="1" fontAlgn="auto" hangingPunct="1">
              <a:spcBef>
                <a:spcPts val="0"/>
              </a:spcBef>
              <a:spcAft>
                <a:spcPts val="0"/>
              </a:spcAft>
              <a:buFont typeface="Wingdings"/>
              <a:buChar char=""/>
              <a:defRPr/>
            </a:pPr>
            <a:r>
              <a:rPr lang="cs-CZ" sz="2000" dirty="0"/>
              <a:t>2. Vlastnictví a způsoby využívání a obdělávání půdy</a:t>
            </a:r>
          </a:p>
          <a:p>
            <a:pPr marL="320040" indent="-320040" eaLnBrk="1" fontAlgn="auto" hangingPunct="1">
              <a:spcBef>
                <a:spcPts val="0"/>
              </a:spcBef>
              <a:spcAft>
                <a:spcPts val="0"/>
              </a:spcAft>
              <a:buFont typeface="Wingdings"/>
              <a:buChar char=""/>
              <a:defRPr/>
            </a:pPr>
            <a:r>
              <a:rPr lang="cs-CZ" sz="2000" dirty="0"/>
              <a:t>3. Koncentrace spotřeby – vytváření trhů</a:t>
            </a:r>
          </a:p>
          <a:p>
            <a:pPr marL="320040" indent="-320040" eaLnBrk="1" fontAlgn="auto" hangingPunct="1">
              <a:spcBef>
                <a:spcPts val="0"/>
              </a:spcBef>
              <a:spcAft>
                <a:spcPts val="0"/>
              </a:spcAft>
              <a:buFont typeface="Wingdings"/>
              <a:buChar char=""/>
              <a:defRPr/>
            </a:pPr>
            <a:r>
              <a:rPr lang="cs-CZ" sz="2000" dirty="0"/>
              <a:t>4. Změny ve struktuře spotřeby potravin a zem. surovin</a:t>
            </a:r>
          </a:p>
          <a:p>
            <a:pPr marL="320040" indent="-320040" eaLnBrk="1" fontAlgn="auto" hangingPunct="1">
              <a:spcBef>
                <a:spcPts val="0"/>
              </a:spcBef>
              <a:spcAft>
                <a:spcPts val="0"/>
              </a:spcAft>
              <a:buFont typeface="Wingdings"/>
              <a:buChar char=""/>
              <a:defRPr/>
            </a:pPr>
            <a:r>
              <a:rPr lang="cs-CZ" sz="2000" dirty="0"/>
              <a:t>5. Změny na úrovni odběratelských vztahů související se změnami v potravinářském průmyslu</a:t>
            </a:r>
          </a:p>
          <a:p>
            <a:pPr marL="320040" indent="-320040" eaLnBrk="1" fontAlgn="auto" hangingPunct="1">
              <a:spcBef>
                <a:spcPts val="0"/>
              </a:spcBef>
              <a:spcAft>
                <a:spcPts val="0"/>
              </a:spcAft>
              <a:buFont typeface="Wingdings"/>
              <a:buChar char=""/>
              <a:defRPr/>
            </a:pPr>
            <a:r>
              <a:rPr lang="cs-CZ" sz="2000" dirty="0"/>
              <a:t>6. Doprava a poloha závodu</a:t>
            </a:r>
          </a:p>
          <a:p>
            <a:pPr marL="320040" indent="-320040" eaLnBrk="1" fontAlgn="auto" hangingPunct="1">
              <a:spcBef>
                <a:spcPts val="0"/>
              </a:spcBef>
              <a:spcAft>
                <a:spcPts val="0"/>
              </a:spcAft>
              <a:buFont typeface="Wingdings"/>
              <a:buChar char=""/>
              <a:defRPr/>
            </a:pPr>
            <a:r>
              <a:rPr lang="cs-CZ" sz="2000" dirty="0"/>
              <a:t>7. Pracovní síly</a:t>
            </a:r>
          </a:p>
          <a:p>
            <a:pPr marL="320040" indent="-320040" eaLnBrk="1" fontAlgn="auto" hangingPunct="1">
              <a:spcBef>
                <a:spcPts val="0"/>
              </a:spcBef>
              <a:spcAft>
                <a:spcPts val="0"/>
              </a:spcAft>
              <a:buFont typeface="Wingdings"/>
              <a:buChar char=""/>
              <a:defRPr/>
            </a:pPr>
            <a:r>
              <a:rPr lang="cs-CZ" sz="2000" dirty="0"/>
              <a:t>8. Opatření (zásahy) centrálních nebo místních státních orgánů motivované ekonomickými, politickými a jinými skutečnostmi</a:t>
            </a:r>
          </a:p>
          <a:p>
            <a:pPr marL="320040" indent="-320040" eaLnBrk="1" fontAlgn="auto" hangingPunct="1">
              <a:spcBef>
                <a:spcPts val="0"/>
              </a:spcBef>
              <a:spcAft>
                <a:spcPts val="0"/>
              </a:spcAft>
              <a:buFont typeface="Wingdings"/>
              <a:buChar char=""/>
              <a:defRPr/>
            </a:pPr>
            <a:r>
              <a:rPr lang="cs-CZ" sz="2000" dirty="0"/>
              <a:t>9. Velikost, typ závodu a jeho efektivnost</a:t>
            </a:r>
          </a:p>
          <a:p>
            <a:pPr marL="320040" indent="-320040" eaLnBrk="1" fontAlgn="auto" hangingPunct="1">
              <a:spcBef>
                <a:spcPts val="0"/>
              </a:spcBef>
              <a:spcAft>
                <a:spcPts val="0"/>
              </a:spcAft>
              <a:buFont typeface="Wingdings"/>
              <a:buChar char=""/>
              <a:defRPr/>
            </a:pPr>
            <a:r>
              <a:rPr lang="cs-CZ" sz="2000" dirty="0"/>
              <a:t>10. Mechanizace</a:t>
            </a:r>
          </a:p>
          <a:p>
            <a:pPr marL="320040" indent="-320040" eaLnBrk="1" fontAlgn="auto" hangingPunct="1">
              <a:spcBef>
                <a:spcPts val="0"/>
              </a:spcBef>
              <a:spcAft>
                <a:spcPts val="0"/>
              </a:spcAft>
              <a:buFont typeface="Wingdings"/>
              <a:buChar char=""/>
              <a:defRPr/>
            </a:pPr>
            <a:r>
              <a:rPr lang="cs-CZ" sz="2000" dirty="0"/>
              <a:t>11. Chemizace</a:t>
            </a:r>
          </a:p>
          <a:p>
            <a:pPr marL="320040" indent="-320040" eaLnBrk="1" fontAlgn="auto" hangingPunct="1">
              <a:spcBef>
                <a:spcPts val="0"/>
              </a:spcBef>
              <a:spcAft>
                <a:spcPts val="0"/>
              </a:spcAft>
              <a:buFont typeface="Wingdings"/>
              <a:buChar char=""/>
              <a:defRPr/>
            </a:pPr>
            <a:r>
              <a:rPr lang="cs-CZ" sz="2000" dirty="0"/>
              <a:t>12. </a:t>
            </a:r>
            <a:r>
              <a:rPr lang="cs-CZ" sz="2000" dirty="0" err="1"/>
              <a:t>Biologizace</a:t>
            </a:r>
            <a:endParaRPr lang="cs-CZ" sz="2000" dirty="0"/>
          </a:p>
          <a:p>
            <a:pPr marL="320040" indent="-320040" eaLnBrk="1" fontAlgn="auto" hangingPunct="1">
              <a:spcBef>
                <a:spcPts val="0"/>
              </a:spcBef>
              <a:spcAft>
                <a:spcPts val="0"/>
              </a:spcAft>
              <a:buFont typeface="Wingdings"/>
              <a:buChar char=""/>
              <a:defRPr/>
            </a:pPr>
            <a:r>
              <a:rPr lang="cs-CZ" sz="2000" dirty="0"/>
              <a:t>13. Produktivita a intenzita výroby</a:t>
            </a:r>
          </a:p>
        </p:txBody>
      </p:sp>
    </p:spTree>
    <p:extLst>
      <p:ext uri="{BB962C8B-B14F-4D97-AF65-F5344CB8AC3E}">
        <p14:creationId xmlns:p14="http://schemas.microsoft.com/office/powerpoint/2010/main" val="173589223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B59C0E3-B29C-426D-BCC4-360E090209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400" b="1" dirty="0"/>
              <a:t>Vliv SE faktorů na zemědělství</a:t>
            </a:r>
            <a:endParaRPr lang="sk-SK" sz="4400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AEE13984-54CA-4EF4-9613-7624973042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2" y="1655379"/>
            <a:ext cx="9247061" cy="4791915"/>
          </a:xfrm>
        </p:spPr>
        <p:txBody>
          <a:bodyPr>
            <a:noAutofit/>
          </a:bodyPr>
          <a:lstStyle/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cs-CZ" sz="2000" b="1" dirty="0"/>
              <a:t>1. Dosažená vývojová úroveň společnosti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cs-CZ" sz="1800" dirty="0"/>
              <a:t>Vliv na zemědělskou výrobu na objem a strukturu zemědělských produktů a jejich dodávání na trh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cs-CZ" sz="1800" dirty="0"/>
              <a:t>Čím vyspělejší společnost, tím vyspělejší zemědělství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endParaRPr lang="cs-CZ" dirty="0"/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cs-CZ" sz="2000" b="1" dirty="0"/>
              <a:t>2. Vlastnictví a způsoby využívání a obdělávání půdy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cs-CZ" sz="1800" dirty="0"/>
              <a:t>Vlastnictví půdy ovlivňuje systém zemědělských podniků a využívání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cs-CZ" sz="1800" dirty="0"/>
              <a:t>Státní/soukromé – individuální využití, menší výrobní jednotky – farmy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cs-CZ" sz="1800" dirty="0"/>
              <a:t>Družstevní – potlačení individuality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cs-CZ" sz="1800" dirty="0"/>
              <a:t>Na Z převažuje velkovýroba, koncentrace půdního fondu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cs-CZ" sz="1800" dirty="0"/>
              <a:t>Rozvojové země – nutná agrární reforma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endParaRPr lang="cs-CZ" sz="2000" dirty="0"/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endParaRPr lang="cs-CZ" sz="2000" dirty="0"/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3096675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B59C0E3-B29C-426D-BCC4-360E090209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400" b="1"/>
              <a:t>Vliv SE faktorů na zemědělství</a:t>
            </a:r>
            <a:endParaRPr lang="sk-SK" sz="4400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AEE13984-54CA-4EF4-9613-7624973042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2" y="1655379"/>
            <a:ext cx="4485875" cy="4791915"/>
          </a:xfrm>
        </p:spPr>
        <p:txBody>
          <a:bodyPr>
            <a:noAutofit/>
          </a:bodyPr>
          <a:lstStyle/>
          <a:p>
            <a:pPr eaLnBrk="1" hangingPunct="1"/>
            <a:r>
              <a:rPr lang="cs-CZ" altLang="cs-CZ" sz="2000" b="1" dirty="0"/>
              <a:t>3. Koncentrace spotřeby – vytváření trhů</a:t>
            </a:r>
          </a:p>
          <a:p>
            <a:pPr lvl="1" eaLnBrk="1" hangingPunct="1"/>
            <a:r>
              <a:rPr lang="cs-CZ" altLang="cs-CZ" sz="1800" dirty="0"/>
              <a:t>Působení hlavně v minulosti</a:t>
            </a:r>
          </a:p>
          <a:p>
            <a:pPr lvl="1" eaLnBrk="1" hangingPunct="1"/>
            <a:r>
              <a:rPr lang="cs-CZ" altLang="cs-CZ" sz="1800" dirty="0"/>
              <a:t>Nadbytek produkce – utváření měst a trhů – pokles venkovského obyvatelstva</a:t>
            </a:r>
          </a:p>
          <a:p>
            <a:pPr lvl="1" eaLnBrk="1" hangingPunct="1"/>
            <a:r>
              <a:rPr lang="cs-CZ" altLang="cs-CZ" sz="1800" dirty="0"/>
              <a:t>Zemědělský výroba byla velmi rozptýlená</a:t>
            </a:r>
          </a:p>
          <a:p>
            <a:pPr lvl="1" eaLnBrk="1" hangingPunct="1"/>
            <a:r>
              <a:rPr lang="cs-CZ" altLang="cs-CZ" sz="1800" dirty="0"/>
              <a:t>S nástupem dopravy se dováží více surovin – ve světě se vytváří specializované produkční oblasti (koření, káva, kakao, kaučuk…)</a:t>
            </a:r>
          </a:p>
          <a:p>
            <a:pPr lvl="1" eaLnBrk="1" hangingPunct="1"/>
            <a:r>
              <a:rPr lang="cs-CZ" altLang="cs-CZ" sz="1800" dirty="0"/>
              <a:t>Von </a:t>
            </a:r>
            <a:r>
              <a:rPr lang="cs-CZ" altLang="cs-CZ" sz="1800" dirty="0" err="1"/>
              <a:t>Thünen</a:t>
            </a:r>
            <a:endParaRPr lang="cs-CZ" altLang="cs-CZ" sz="1800" dirty="0"/>
          </a:p>
          <a:p>
            <a:pPr lvl="1" eaLnBrk="1" hangingPunct="1"/>
            <a:endParaRPr lang="cs-CZ" altLang="cs-CZ" sz="2000" dirty="0"/>
          </a:p>
          <a:p>
            <a:pPr eaLnBrk="1" hangingPunct="1"/>
            <a:endParaRPr lang="cs-CZ" altLang="cs-CZ" sz="2000" dirty="0"/>
          </a:p>
          <a:p>
            <a:pPr lvl="1" eaLnBrk="1" hangingPunct="1"/>
            <a:endParaRPr lang="cs-CZ" altLang="cs-CZ" dirty="0"/>
          </a:p>
        </p:txBody>
      </p:sp>
      <p:pic>
        <p:nvPicPr>
          <p:cNvPr id="4" name="Obrázek 3" descr="vonthunen.gif">
            <a:extLst>
              <a:ext uri="{FF2B5EF4-FFF2-40B4-BE49-F238E27FC236}">
                <a16:creationId xmlns:a16="http://schemas.microsoft.com/office/drawing/2014/main" id="{6C738DB2-0928-4E85-9E9E-BB69CF5107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5378" y="1930400"/>
            <a:ext cx="5172889" cy="3658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892569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E9BBC238-0E63-552A-D954-78311452A5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759" y="6115050"/>
            <a:ext cx="8596668" cy="307312"/>
          </a:xfrm>
        </p:spPr>
        <p:txBody>
          <a:bodyPr>
            <a:normAutofit fontScale="92500" lnSpcReduction="20000"/>
          </a:bodyPr>
          <a:lstStyle/>
          <a:p>
            <a:r>
              <a:rPr lang="cs-CZ" sz="1800" dirty="0"/>
              <a:t>www.fao.org – </a:t>
            </a:r>
            <a:r>
              <a:rPr lang="cs-CZ" sz="1800" dirty="0" err="1">
                <a:solidFill>
                  <a:schemeClr val="tx1"/>
                </a:solidFill>
              </a:rPr>
              <a:t>Statistics</a:t>
            </a:r>
            <a:r>
              <a:rPr lang="cs-CZ" sz="1800" dirty="0">
                <a:solidFill>
                  <a:schemeClr val="tx1"/>
                </a:solidFill>
              </a:rPr>
              <a:t> – </a:t>
            </a:r>
            <a:r>
              <a:rPr lang="cs-CZ" sz="1800" dirty="0" err="1">
                <a:solidFill>
                  <a:schemeClr val="tx1"/>
                </a:solidFill>
              </a:rPr>
              <a:t>Statistics</a:t>
            </a:r>
            <a:r>
              <a:rPr lang="cs-CZ" sz="1800" dirty="0">
                <a:solidFill>
                  <a:schemeClr val="tx1"/>
                </a:solidFill>
              </a:rPr>
              <a:t> </a:t>
            </a:r>
            <a:r>
              <a:rPr lang="cs-CZ" sz="1800" dirty="0"/>
              <a:t>– </a:t>
            </a:r>
            <a:r>
              <a:rPr lang="cs-CZ" sz="1800" dirty="0" err="1">
                <a:solidFill>
                  <a:srgbClr val="C00000"/>
                </a:solidFill>
              </a:rPr>
              <a:t>FAOStat</a:t>
            </a:r>
            <a:r>
              <a:rPr lang="cs-CZ" sz="1800" dirty="0"/>
              <a:t> – Data</a:t>
            </a:r>
            <a:endParaRPr lang="sk-SK" dirty="0"/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BA63B4CB-CD2C-D59D-C6E4-82BC39B4A6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689" y="0"/>
            <a:ext cx="10315353" cy="6115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88949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B59C0E3-B29C-426D-BCC4-360E090209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4400" b="1" dirty="0"/>
              <a:t>J. H. von </a:t>
            </a:r>
            <a:r>
              <a:rPr lang="cs-CZ" sz="4400" b="1" dirty="0" err="1"/>
              <a:t>Thünen</a:t>
            </a:r>
            <a:r>
              <a:rPr lang="cs-CZ" sz="4400" b="1" dirty="0"/>
              <a:t> – lokalizace zemědělské výroby</a:t>
            </a:r>
            <a:endParaRPr lang="sk-SK" sz="4400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AEE13984-54CA-4EF4-9613-7624973042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2" y="2033752"/>
            <a:ext cx="9247061" cy="4619296"/>
          </a:xfrm>
        </p:spPr>
        <p:txBody>
          <a:bodyPr>
            <a:noAutofit/>
          </a:bodyPr>
          <a:lstStyle/>
          <a:p>
            <a:pPr marL="320040" indent="-320040" eaLnBrk="1" fontAlgn="auto" hangingPunct="1">
              <a:spcBef>
                <a:spcPts val="0"/>
              </a:spcBef>
              <a:spcAft>
                <a:spcPts val="0"/>
              </a:spcAft>
              <a:buFont typeface="Wingdings"/>
              <a:buChar char=""/>
              <a:defRPr/>
            </a:pPr>
            <a:r>
              <a:rPr lang="cs-CZ" dirty="0" err="1"/>
              <a:t>Thünenova</a:t>
            </a:r>
            <a:r>
              <a:rPr lang="cs-CZ" dirty="0"/>
              <a:t> teorie tedy přináší tyto závěry:</a:t>
            </a:r>
          </a:p>
          <a:p>
            <a:pPr marL="640080" lvl="1" indent="-274320" eaLnBrk="1" fontAlgn="auto" hangingPunct="1">
              <a:spcBef>
                <a:spcPts val="0"/>
              </a:spcBef>
              <a:spcAft>
                <a:spcPts val="0"/>
              </a:spcAft>
              <a:buFont typeface="Wingdings 2"/>
              <a:buChar char=""/>
              <a:defRPr/>
            </a:pPr>
            <a:r>
              <a:rPr lang="cs-CZ" sz="1800" dirty="0"/>
              <a:t>v blízkosti města se budou pěstovat produkty, které se vzhledem ke své ceně budou vyznačovat relativně velkou váhou a výrobky lehko podléhající zkáze, které nesnášejí delší dopravu z technických příčin,</a:t>
            </a:r>
          </a:p>
          <a:p>
            <a:pPr marL="640080" lvl="1" indent="-274320" eaLnBrk="1" fontAlgn="auto" hangingPunct="1">
              <a:spcBef>
                <a:spcPts val="0"/>
              </a:spcBef>
              <a:spcAft>
                <a:spcPts val="0"/>
              </a:spcAft>
              <a:buFont typeface="Wingdings 2"/>
              <a:buChar char=""/>
              <a:defRPr/>
            </a:pPr>
            <a:r>
              <a:rPr lang="cs-CZ" sz="1800" dirty="0"/>
              <a:t>se vzrůstající vzdáleností se budou postupně umisťovat takové výrobky, aby se pokud možno nezvyšoval poměr dopravních nákladů k ceně,</a:t>
            </a:r>
          </a:p>
          <a:p>
            <a:pPr marL="640080" lvl="1" indent="-274320" eaLnBrk="1" fontAlgn="auto" hangingPunct="1">
              <a:spcBef>
                <a:spcPts val="0"/>
              </a:spcBef>
              <a:spcAft>
                <a:spcPts val="0"/>
              </a:spcAft>
              <a:buFont typeface="Wingdings 2"/>
              <a:buChar char=""/>
              <a:defRPr/>
            </a:pPr>
            <a:r>
              <a:rPr lang="cs-CZ" sz="1800" dirty="0"/>
              <a:t>uspořádání výroby kolem jediného centra bude ve firmě koncentrických kruhů</a:t>
            </a:r>
          </a:p>
        </p:txBody>
      </p:sp>
    </p:spTree>
    <p:extLst>
      <p:ext uri="{BB962C8B-B14F-4D97-AF65-F5344CB8AC3E}">
        <p14:creationId xmlns:p14="http://schemas.microsoft.com/office/powerpoint/2010/main" val="64648928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B59C0E3-B29C-426D-BCC4-360E090209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400" b="1" dirty="0"/>
              <a:t>Vliv SE faktorů na zemědělství</a:t>
            </a:r>
            <a:endParaRPr lang="sk-SK" sz="4400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AEE13984-54CA-4EF4-9613-7624973042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2" y="1655379"/>
            <a:ext cx="9247061" cy="4791915"/>
          </a:xfrm>
        </p:spPr>
        <p:txBody>
          <a:bodyPr>
            <a:noAutofit/>
          </a:bodyPr>
          <a:lstStyle/>
          <a:p>
            <a:pPr marL="320040" indent="-320040" eaLnBrk="1" fontAlgn="auto" hangingPunct="1">
              <a:spcBef>
                <a:spcPts val="0"/>
              </a:spcBef>
              <a:spcAft>
                <a:spcPts val="0"/>
              </a:spcAft>
              <a:buFont typeface="Wingdings"/>
              <a:buChar char=""/>
              <a:defRPr/>
            </a:pPr>
            <a:r>
              <a:rPr lang="cs-CZ" b="1" dirty="0"/>
              <a:t>4. Změny ve struktuře spotřeby potravin a zemědělských surovin</a:t>
            </a:r>
          </a:p>
          <a:p>
            <a:pPr marL="640080" lvl="1" indent="-274320" eaLnBrk="1" fontAlgn="auto" hangingPunct="1">
              <a:spcBef>
                <a:spcPts val="0"/>
              </a:spcBef>
              <a:spcAft>
                <a:spcPts val="0"/>
              </a:spcAft>
              <a:buFont typeface="Wingdings 2"/>
              <a:buChar char=""/>
              <a:defRPr/>
            </a:pPr>
            <a:r>
              <a:rPr lang="cs-CZ" sz="1800" dirty="0"/>
              <a:t>Po 2. světové vojně – rostly příjmy obyvatelstva, rostla životní úroveň – změny ve spotřebě potravin – narůstá spotřeba „drahých“ surovin, tzn. hlavně živočišného původu</a:t>
            </a:r>
          </a:p>
          <a:p>
            <a:pPr marL="640080" lvl="1" indent="-274320" eaLnBrk="1" fontAlgn="auto" hangingPunct="1">
              <a:spcBef>
                <a:spcPts val="0"/>
              </a:spcBef>
              <a:spcAft>
                <a:spcPts val="0"/>
              </a:spcAft>
              <a:buFont typeface="Wingdings 2"/>
              <a:buChar char=""/>
              <a:defRPr/>
            </a:pPr>
            <a:r>
              <a:rPr lang="cs-CZ" sz="1800" dirty="0"/>
              <a:t>Zemědělství muselo reagovat větší produkcí živočišných výrobků, změny v rozmístění zemědělské výroby (obiloviny dřív pro lidi, později z 80 % jako krmivo)</a:t>
            </a:r>
          </a:p>
          <a:p>
            <a:pPr marL="640080" lvl="1" indent="-274320" eaLnBrk="1" fontAlgn="auto" hangingPunct="1">
              <a:spcBef>
                <a:spcPts val="0"/>
              </a:spcBef>
              <a:spcAft>
                <a:spcPts val="0"/>
              </a:spcAft>
              <a:buFont typeface="Wingdings 2"/>
              <a:buChar char=""/>
              <a:defRPr/>
            </a:pPr>
            <a:r>
              <a:rPr lang="cs-CZ" sz="1800" dirty="0"/>
              <a:t>60., 70. léta – růst spotřeby živočišných produktů</a:t>
            </a:r>
          </a:p>
          <a:p>
            <a:pPr marL="640080" lvl="1" indent="-274320" eaLnBrk="1" fontAlgn="auto" hangingPunct="1">
              <a:spcBef>
                <a:spcPts val="0"/>
              </a:spcBef>
              <a:spcAft>
                <a:spcPts val="0"/>
              </a:spcAft>
              <a:buFont typeface="Wingdings 2"/>
              <a:buChar char=""/>
              <a:defRPr/>
            </a:pPr>
            <a:r>
              <a:rPr lang="cs-CZ" sz="1800" dirty="0"/>
              <a:t>80., 90. léta – </a:t>
            </a:r>
            <a:r>
              <a:rPr lang="cs-CZ" sz="1800" dirty="0" err="1"/>
              <a:t>extenzifikace</a:t>
            </a:r>
            <a:r>
              <a:rPr lang="cs-CZ" sz="1800" dirty="0"/>
              <a:t>, alternativní zemědělství</a:t>
            </a:r>
          </a:p>
          <a:p>
            <a:pPr marL="640080" lvl="1" indent="-274320" eaLnBrk="1" fontAlgn="auto" hangingPunct="1">
              <a:spcBef>
                <a:spcPts val="0"/>
              </a:spcBef>
              <a:spcAft>
                <a:spcPts val="0"/>
              </a:spcAft>
              <a:buFont typeface="Wingdings 2"/>
              <a:buChar char=""/>
              <a:defRPr/>
            </a:pPr>
            <a:r>
              <a:rPr lang="cs-CZ" sz="1800" dirty="0"/>
              <a:t>Současnost – spotřeba živočišní produkce dosáhla maxima, hledí se více na kvalitu než kvantitu</a:t>
            </a:r>
          </a:p>
          <a:p>
            <a:pPr marL="320040" indent="-320040" eaLnBrk="1" fontAlgn="auto" hangingPunct="1">
              <a:spcBef>
                <a:spcPts val="0"/>
              </a:spcBef>
              <a:spcAft>
                <a:spcPts val="0"/>
              </a:spcAft>
              <a:buFont typeface="Wingdings"/>
              <a:buChar char=""/>
              <a:defRPr/>
            </a:pPr>
            <a:endParaRPr lang="cs-CZ" dirty="0"/>
          </a:p>
          <a:p>
            <a:pPr marL="320040" indent="-320040" eaLnBrk="1" fontAlgn="auto" hangingPunct="1">
              <a:spcBef>
                <a:spcPts val="0"/>
              </a:spcBef>
              <a:spcAft>
                <a:spcPts val="0"/>
              </a:spcAft>
              <a:buFont typeface="Wingdings"/>
              <a:buChar char=""/>
              <a:defRPr/>
            </a:pPr>
            <a:r>
              <a:rPr lang="cs-CZ" b="1" dirty="0"/>
              <a:t>5. Změny na úrovni odběratelských vztahů související se změnami v potravinářském průmyslu</a:t>
            </a:r>
          </a:p>
          <a:p>
            <a:pPr marL="640080" lvl="1" indent="-274320" eaLnBrk="1" fontAlgn="auto" hangingPunct="1">
              <a:spcBef>
                <a:spcPts val="0"/>
              </a:spcBef>
              <a:spcAft>
                <a:spcPts val="0"/>
              </a:spcAft>
              <a:buFont typeface="Wingdings 2"/>
              <a:buChar char=""/>
              <a:defRPr/>
            </a:pPr>
            <a:r>
              <a:rPr lang="cs-CZ" sz="1800" dirty="0"/>
              <a:t>Nové produkce v nejrůznější úpravě – konzervace…</a:t>
            </a:r>
          </a:p>
          <a:p>
            <a:pPr marL="640080" lvl="1" indent="-274320" eaLnBrk="1" fontAlgn="auto" hangingPunct="1">
              <a:spcBef>
                <a:spcPts val="0"/>
              </a:spcBef>
              <a:spcAft>
                <a:spcPts val="0"/>
              </a:spcAft>
              <a:buFont typeface="Wingdings 2"/>
              <a:buChar char=""/>
              <a:defRPr/>
            </a:pPr>
            <a:r>
              <a:rPr lang="cs-CZ" sz="1800" dirty="0"/>
              <a:t>Otázka, kde zpracovávat produkty – v místě produkce nebo spotřeby? – lokalizační faktory</a:t>
            </a:r>
          </a:p>
        </p:txBody>
      </p:sp>
    </p:spTree>
    <p:extLst>
      <p:ext uri="{BB962C8B-B14F-4D97-AF65-F5344CB8AC3E}">
        <p14:creationId xmlns:p14="http://schemas.microsoft.com/office/powerpoint/2010/main" val="398850313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B59C0E3-B29C-426D-BCC4-360E090209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400" b="1" dirty="0"/>
              <a:t>Vliv SE faktorů na zemědělství</a:t>
            </a:r>
            <a:endParaRPr lang="sk-SK" sz="4400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AEE13984-54CA-4EF4-9613-7624973042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2" y="1655379"/>
            <a:ext cx="9247061" cy="4791915"/>
          </a:xfrm>
        </p:spPr>
        <p:txBody>
          <a:bodyPr>
            <a:noAutofit/>
          </a:bodyPr>
          <a:lstStyle/>
          <a:p>
            <a:pPr marL="320040" indent="-320040" eaLnBrk="1" fontAlgn="auto" hangingPunct="1">
              <a:spcBef>
                <a:spcPts val="0"/>
              </a:spcBef>
              <a:spcAft>
                <a:spcPts val="0"/>
              </a:spcAft>
              <a:buFont typeface="Wingdings"/>
              <a:buChar char=""/>
              <a:defRPr/>
            </a:pPr>
            <a:r>
              <a:rPr lang="cs-CZ" sz="2000" b="1" dirty="0"/>
              <a:t>6. Doprava a poloha závodu</a:t>
            </a:r>
          </a:p>
          <a:p>
            <a:pPr marL="640080" lvl="1" indent="-274320" eaLnBrk="1" fontAlgn="auto" hangingPunct="1">
              <a:spcBef>
                <a:spcPts val="0"/>
              </a:spcBef>
              <a:spcAft>
                <a:spcPts val="0"/>
              </a:spcAft>
              <a:buFont typeface="Wingdings 2"/>
              <a:buChar char=""/>
              <a:defRPr/>
            </a:pPr>
            <a:r>
              <a:rPr lang="cs-CZ" sz="2000" dirty="0"/>
              <a:t>Vnější funkce – výměna zboží mezi producenty a spotřebiteli</a:t>
            </a:r>
          </a:p>
          <a:p>
            <a:pPr marL="640080" lvl="1" indent="-274320" eaLnBrk="1" fontAlgn="auto" hangingPunct="1">
              <a:spcBef>
                <a:spcPts val="0"/>
              </a:spcBef>
              <a:spcAft>
                <a:spcPts val="0"/>
              </a:spcAft>
              <a:buFont typeface="Wingdings 2"/>
              <a:buChar char=""/>
              <a:defRPr/>
            </a:pPr>
            <a:r>
              <a:rPr lang="cs-CZ" sz="2000" dirty="0"/>
              <a:t>Vnitřní funkce – uvnitř výrobních jednotek</a:t>
            </a:r>
          </a:p>
          <a:p>
            <a:pPr marL="640080" lvl="1" indent="-274320" eaLnBrk="1" fontAlgn="auto" hangingPunct="1">
              <a:spcBef>
                <a:spcPts val="0"/>
              </a:spcBef>
              <a:spcAft>
                <a:spcPts val="0"/>
              </a:spcAft>
              <a:buFont typeface="Wingdings 2"/>
              <a:buChar char=""/>
              <a:defRPr/>
            </a:pPr>
            <a:r>
              <a:rPr lang="cs-CZ" sz="2000" dirty="0"/>
              <a:t>Dříve jen zvířecí potahy – spotřeba omezena v určitém prostoru</a:t>
            </a:r>
          </a:p>
          <a:p>
            <a:pPr marL="640080" lvl="1" indent="-274320" eaLnBrk="1" fontAlgn="auto" hangingPunct="1">
              <a:spcBef>
                <a:spcPts val="0"/>
              </a:spcBef>
              <a:spcAft>
                <a:spcPts val="0"/>
              </a:spcAft>
              <a:buFont typeface="Wingdings 2"/>
              <a:buChar char=""/>
              <a:defRPr/>
            </a:pPr>
            <a:r>
              <a:rPr lang="cs-CZ" sz="2000" dirty="0"/>
              <a:t>Nástup moderní dopravy umožnil vznik trhu, odtrhly se produkční oblasti od spotřebních</a:t>
            </a:r>
          </a:p>
          <a:p>
            <a:pPr marL="640080" lvl="1" indent="-274320" eaLnBrk="1" fontAlgn="auto" hangingPunct="1">
              <a:spcBef>
                <a:spcPts val="0"/>
              </a:spcBef>
              <a:spcAft>
                <a:spcPts val="0"/>
              </a:spcAft>
              <a:buFont typeface="Wingdings 2"/>
              <a:buChar char=""/>
              <a:defRPr/>
            </a:pPr>
            <a:r>
              <a:rPr lang="cs-CZ" sz="2000" dirty="0"/>
              <a:t>Rozvoj </a:t>
            </a:r>
            <a:r>
              <a:rPr lang="cs-CZ" sz="2000" dirty="0" err="1"/>
              <a:t>mrazírenství</a:t>
            </a:r>
            <a:endParaRPr lang="cs-CZ" sz="2000" dirty="0"/>
          </a:p>
          <a:p>
            <a:pPr marL="320040" indent="-320040" eaLnBrk="1" fontAlgn="auto" hangingPunct="1">
              <a:spcBef>
                <a:spcPts val="0"/>
              </a:spcBef>
              <a:spcAft>
                <a:spcPts val="0"/>
              </a:spcAft>
              <a:buFont typeface="Wingdings"/>
              <a:buChar char=""/>
              <a:defRPr/>
            </a:pPr>
            <a:endParaRPr lang="cs-CZ" sz="2000" dirty="0"/>
          </a:p>
          <a:p>
            <a:pPr marL="320040" indent="-320040" eaLnBrk="1" fontAlgn="auto" hangingPunct="1">
              <a:spcBef>
                <a:spcPts val="0"/>
              </a:spcBef>
              <a:spcAft>
                <a:spcPts val="0"/>
              </a:spcAft>
              <a:buFont typeface="Wingdings"/>
              <a:buChar char=""/>
              <a:defRPr/>
            </a:pPr>
            <a:r>
              <a:rPr lang="cs-CZ" sz="2000" b="1" dirty="0"/>
              <a:t>7. Pracovní síly</a:t>
            </a:r>
          </a:p>
          <a:p>
            <a:pPr marL="640080" lvl="1" indent="-274320" eaLnBrk="1" fontAlgn="auto" hangingPunct="1">
              <a:spcBef>
                <a:spcPts val="0"/>
              </a:spcBef>
              <a:spcAft>
                <a:spcPts val="0"/>
              </a:spcAft>
              <a:buFont typeface="Wingdings 2"/>
              <a:buChar char=""/>
              <a:defRPr/>
            </a:pPr>
            <a:r>
              <a:rPr lang="cs-CZ" sz="2000" dirty="0"/>
              <a:t>Specifické rysy – dáno charakterem práce a zaostávání zemědělské výroby za ostatními obory</a:t>
            </a:r>
          </a:p>
          <a:p>
            <a:pPr marL="640080" lvl="1" indent="-274320" eaLnBrk="1" fontAlgn="auto" hangingPunct="1">
              <a:spcBef>
                <a:spcPts val="0"/>
              </a:spcBef>
              <a:spcAft>
                <a:spcPts val="0"/>
              </a:spcAft>
              <a:buFont typeface="Wingdings 2"/>
              <a:buChar char=""/>
              <a:defRPr/>
            </a:pPr>
            <a:r>
              <a:rPr lang="cs-CZ" sz="2000" dirty="0"/>
              <a:t>Vliv mechanizace – urychlení – změny v zaměstnanosti (pokles)</a:t>
            </a:r>
          </a:p>
          <a:p>
            <a:pPr marL="640080" lvl="1" indent="-274320" eaLnBrk="1" fontAlgn="auto" hangingPunct="1">
              <a:spcBef>
                <a:spcPts val="0"/>
              </a:spcBef>
              <a:spcAft>
                <a:spcPts val="0"/>
              </a:spcAft>
              <a:buFont typeface="Wingdings 2"/>
              <a:buChar char=""/>
              <a:defRPr/>
            </a:pPr>
            <a:r>
              <a:rPr lang="cs-CZ" sz="2000" dirty="0"/>
              <a:t>Rozvojové země </a:t>
            </a:r>
          </a:p>
          <a:p>
            <a:pPr lvl="2" eaLnBrk="1" fontAlgn="auto" hangingPunct="1">
              <a:spcBef>
                <a:spcPts val="0"/>
              </a:spcBef>
              <a:spcAft>
                <a:spcPts val="0"/>
              </a:spcAft>
              <a:buFont typeface="Wingdings"/>
              <a:buChar char=""/>
              <a:defRPr/>
            </a:pPr>
            <a:r>
              <a:rPr lang="cs-CZ" sz="1900" dirty="0"/>
              <a:t>Skrytá nezaměstnanosti</a:t>
            </a:r>
          </a:p>
          <a:p>
            <a:pPr lvl="2" eaLnBrk="1" fontAlgn="auto" hangingPunct="1">
              <a:spcBef>
                <a:spcPts val="0"/>
              </a:spcBef>
              <a:spcAft>
                <a:spcPts val="0"/>
              </a:spcAft>
              <a:buFont typeface="Wingdings"/>
              <a:buChar char=""/>
              <a:defRPr/>
            </a:pPr>
            <a:r>
              <a:rPr lang="cs-CZ" sz="1900" dirty="0"/>
              <a:t>Vysoká zaměstnanost v zemědělství (60–80 %)</a:t>
            </a:r>
          </a:p>
          <a:p>
            <a:pPr lvl="2" eaLnBrk="1" fontAlgn="auto" hangingPunct="1">
              <a:spcBef>
                <a:spcPts val="0"/>
              </a:spcBef>
              <a:spcAft>
                <a:spcPts val="0"/>
              </a:spcAft>
              <a:buFont typeface="Wingdings"/>
              <a:buChar char=""/>
              <a:defRPr/>
            </a:pPr>
            <a:r>
              <a:rPr lang="cs-CZ" sz="1900" dirty="0"/>
              <a:t>Pěstování některých plodin (čaj) umožňuje vysokou hustotu zalidnění</a:t>
            </a:r>
          </a:p>
        </p:txBody>
      </p:sp>
    </p:spTree>
    <p:extLst>
      <p:ext uri="{BB962C8B-B14F-4D97-AF65-F5344CB8AC3E}">
        <p14:creationId xmlns:p14="http://schemas.microsoft.com/office/powerpoint/2010/main" val="264469330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B59C0E3-B29C-426D-BCC4-360E090209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400" b="1" dirty="0"/>
              <a:t>Vliv SE faktorů na zemědělství</a:t>
            </a:r>
            <a:endParaRPr lang="sk-SK" sz="4400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AEE13984-54CA-4EF4-9613-7624973042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2" y="1655379"/>
            <a:ext cx="9247061" cy="4791915"/>
          </a:xfrm>
        </p:spPr>
        <p:txBody>
          <a:bodyPr>
            <a:noAutofit/>
          </a:bodyPr>
          <a:lstStyle/>
          <a:p>
            <a:pPr marL="320040" indent="-320040" eaLnBrk="1" fontAlgn="auto" hangingPunct="1">
              <a:spcBef>
                <a:spcPts val="0"/>
              </a:spcBef>
              <a:spcAft>
                <a:spcPts val="0"/>
              </a:spcAft>
              <a:buFont typeface="Wingdings"/>
              <a:buChar char=""/>
              <a:defRPr/>
            </a:pPr>
            <a:r>
              <a:rPr lang="cs-CZ" sz="1800" b="1" dirty="0"/>
              <a:t>8. Opatření (zásahy) centrálních nebo místních státních orgánů motivované ekonomickými, politickými a jinými skutečnostmi</a:t>
            </a:r>
          </a:p>
          <a:p>
            <a:pPr marL="640080" lvl="1" indent="-274320" eaLnBrk="1" fontAlgn="auto" hangingPunct="1">
              <a:spcBef>
                <a:spcPts val="0"/>
              </a:spcBef>
              <a:spcAft>
                <a:spcPts val="0"/>
              </a:spcAft>
              <a:buFont typeface="Wingdings 2"/>
              <a:buChar char=""/>
              <a:defRPr/>
            </a:pPr>
            <a:r>
              <a:rPr lang="cs-CZ" sz="1800" dirty="0"/>
              <a:t>Některé problémy trh nevyřeší, nutný zásah státu</a:t>
            </a:r>
          </a:p>
          <a:p>
            <a:pPr marL="640080" lvl="1" indent="-274320" eaLnBrk="1" fontAlgn="auto" hangingPunct="1">
              <a:spcBef>
                <a:spcPts val="0"/>
              </a:spcBef>
              <a:spcAft>
                <a:spcPts val="0"/>
              </a:spcAft>
              <a:buFont typeface="Wingdings 2"/>
              <a:buChar char=""/>
              <a:defRPr/>
            </a:pPr>
            <a:r>
              <a:rPr lang="cs-CZ" sz="1800" dirty="0"/>
              <a:t>A) obchodní politika jednotlivých států (EU)</a:t>
            </a:r>
          </a:p>
          <a:p>
            <a:pPr lvl="2" eaLnBrk="1" fontAlgn="auto" hangingPunct="1">
              <a:spcBef>
                <a:spcPts val="0"/>
              </a:spcBef>
              <a:spcAft>
                <a:spcPts val="0"/>
              </a:spcAft>
              <a:buFont typeface="Wingdings"/>
              <a:buChar char=""/>
              <a:defRPr/>
            </a:pPr>
            <a:r>
              <a:rPr lang="cs-CZ" sz="1800" dirty="0"/>
              <a:t>Celní ochrana před zahraniční konkurencí</a:t>
            </a:r>
          </a:p>
          <a:p>
            <a:pPr lvl="2" eaLnBrk="1" fontAlgn="auto" hangingPunct="1">
              <a:spcBef>
                <a:spcPts val="0"/>
              </a:spcBef>
              <a:spcAft>
                <a:spcPts val="0"/>
              </a:spcAft>
              <a:buFont typeface="Wingdings"/>
              <a:buChar char=""/>
              <a:defRPr/>
            </a:pPr>
            <a:r>
              <a:rPr lang="cs-CZ" sz="1800" dirty="0"/>
              <a:t>Politika dotací – když je nadprodukce, musí se jít při vývozu pod cenu</a:t>
            </a:r>
          </a:p>
          <a:p>
            <a:pPr marL="640080" lvl="1" indent="-274320" eaLnBrk="1" fontAlgn="auto" hangingPunct="1">
              <a:spcBef>
                <a:spcPts val="0"/>
              </a:spcBef>
              <a:spcAft>
                <a:spcPts val="0"/>
              </a:spcAft>
              <a:buFont typeface="Wingdings 2"/>
              <a:buChar char=""/>
              <a:defRPr/>
            </a:pPr>
            <a:r>
              <a:rPr lang="cs-CZ" sz="1800" dirty="0"/>
              <a:t>B) obchodní politika prováděná nadstátními organizacemi na základě mezinárodních dohod sdružující významné producenty</a:t>
            </a:r>
          </a:p>
          <a:p>
            <a:pPr lvl="2" eaLnBrk="1" fontAlgn="auto" hangingPunct="1">
              <a:spcBef>
                <a:spcPts val="0"/>
              </a:spcBef>
              <a:spcAft>
                <a:spcPts val="0"/>
              </a:spcAft>
              <a:buFont typeface="Wingdings"/>
              <a:buChar char=""/>
              <a:defRPr/>
            </a:pPr>
            <a:r>
              <a:rPr lang="cs-CZ" sz="1800" dirty="0"/>
              <a:t>Nadnárodní celky, které si hlídají, aby nedošlo k nadprodukci a snížení cel</a:t>
            </a:r>
          </a:p>
          <a:p>
            <a:pPr lvl="2" eaLnBrk="1" fontAlgn="auto" hangingPunct="1">
              <a:spcBef>
                <a:spcPts val="0"/>
              </a:spcBef>
              <a:spcAft>
                <a:spcPts val="0"/>
              </a:spcAft>
              <a:buFont typeface="Wingdings"/>
              <a:buChar char=""/>
              <a:defRPr/>
            </a:pPr>
            <a:r>
              <a:rPr lang="cs-CZ" sz="1800" dirty="0"/>
              <a:t>GATT (liberalizace obchodu se zemědělskými surovinami) – WTO</a:t>
            </a:r>
          </a:p>
          <a:p>
            <a:pPr lvl="2" eaLnBrk="1" fontAlgn="auto" hangingPunct="1">
              <a:spcBef>
                <a:spcPts val="0"/>
              </a:spcBef>
              <a:spcAft>
                <a:spcPts val="0"/>
              </a:spcAft>
              <a:buFont typeface="Wingdings"/>
              <a:buChar char=""/>
              <a:defRPr/>
            </a:pPr>
            <a:r>
              <a:rPr lang="cs-CZ" sz="1800" dirty="0"/>
              <a:t>CAIRNS – největší producenti potravin (USA, Brazílie, Kanada,…)</a:t>
            </a:r>
          </a:p>
          <a:p>
            <a:pPr lvl="2" eaLnBrk="1" fontAlgn="auto" hangingPunct="1">
              <a:spcBef>
                <a:spcPts val="0"/>
              </a:spcBef>
              <a:spcAft>
                <a:spcPts val="0"/>
              </a:spcAft>
              <a:buFont typeface="Wingdings"/>
              <a:buChar char=""/>
              <a:defRPr/>
            </a:pPr>
            <a:r>
              <a:rPr lang="cs-CZ" sz="1800" dirty="0"/>
              <a:t>EU</a:t>
            </a:r>
          </a:p>
          <a:p>
            <a:pPr lvl="2" eaLnBrk="1" fontAlgn="auto" hangingPunct="1">
              <a:spcBef>
                <a:spcPts val="0"/>
              </a:spcBef>
              <a:spcAft>
                <a:spcPts val="0"/>
              </a:spcAft>
              <a:buFont typeface="Wingdings"/>
              <a:buChar char=""/>
              <a:defRPr/>
            </a:pPr>
            <a:endParaRPr lang="cs-CZ" sz="1800" dirty="0"/>
          </a:p>
          <a:p>
            <a:pPr marL="320040" indent="-320040" eaLnBrk="1" fontAlgn="auto" hangingPunct="1">
              <a:spcBef>
                <a:spcPts val="0"/>
              </a:spcBef>
              <a:spcAft>
                <a:spcPts val="0"/>
              </a:spcAft>
              <a:buFont typeface="Wingdings"/>
              <a:buChar char=""/>
              <a:defRPr/>
            </a:pPr>
            <a:r>
              <a:rPr lang="cs-CZ" sz="1800" b="1" dirty="0"/>
              <a:t>9. Velikost, typ závodu a jeho efektivnost</a:t>
            </a:r>
          </a:p>
          <a:p>
            <a:pPr marL="640080" lvl="1" indent="-274320" eaLnBrk="1" fontAlgn="auto" hangingPunct="1">
              <a:spcBef>
                <a:spcPts val="0"/>
              </a:spcBef>
              <a:spcAft>
                <a:spcPts val="0"/>
              </a:spcAft>
              <a:buFont typeface="Wingdings 2"/>
              <a:buChar char=""/>
              <a:defRPr/>
            </a:pPr>
            <a:r>
              <a:rPr lang="cs-CZ" sz="1800" dirty="0"/>
              <a:t>Malý podnik musí hospodařit s větší intenzitou, často specializace</a:t>
            </a:r>
          </a:p>
          <a:p>
            <a:pPr marL="640080" lvl="1" indent="-274320" eaLnBrk="1" fontAlgn="auto" hangingPunct="1">
              <a:spcBef>
                <a:spcPts val="0"/>
              </a:spcBef>
              <a:spcAft>
                <a:spcPts val="0"/>
              </a:spcAft>
              <a:buFont typeface="Wingdings 2"/>
              <a:buChar char=""/>
              <a:defRPr/>
            </a:pPr>
            <a:r>
              <a:rPr lang="cs-CZ" sz="1800" dirty="0"/>
              <a:t>Velké podniky – </a:t>
            </a:r>
            <a:r>
              <a:rPr lang="cs-CZ" sz="1800" dirty="0" err="1"/>
              <a:t>extenzifikace</a:t>
            </a:r>
            <a:endParaRPr lang="cs-CZ" sz="1800" dirty="0"/>
          </a:p>
          <a:p>
            <a:pPr marL="640080" lvl="1" indent="-274320" eaLnBrk="1" fontAlgn="auto" hangingPunct="1">
              <a:spcBef>
                <a:spcPts val="0"/>
              </a:spcBef>
              <a:spcAft>
                <a:spcPts val="0"/>
              </a:spcAft>
              <a:buFont typeface="Wingdings 2"/>
              <a:buChar char=""/>
              <a:defRPr/>
            </a:pPr>
            <a:r>
              <a:rPr lang="cs-CZ" sz="1800" dirty="0"/>
              <a:t>V EU – značné regionální rozdíly ve velikosti farem</a:t>
            </a:r>
          </a:p>
          <a:p>
            <a:pPr marL="320040" indent="-320040" eaLnBrk="1" fontAlgn="auto" hangingPunct="1">
              <a:spcBef>
                <a:spcPts val="0"/>
              </a:spcBef>
              <a:spcAft>
                <a:spcPts val="0"/>
              </a:spcAft>
              <a:buFont typeface="Wingdings"/>
              <a:buChar char=""/>
              <a:defRPr/>
            </a:pPr>
            <a:endParaRPr lang="cs-CZ" dirty="0"/>
          </a:p>
          <a:p>
            <a:pPr lvl="2" eaLnBrk="1" fontAlgn="auto" hangingPunct="1">
              <a:spcBef>
                <a:spcPts val="0"/>
              </a:spcBef>
              <a:spcAft>
                <a:spcPts val="0"/>
              </a:spcAft>
              <a:buFont typeface="Wingdings"/>
              <a:buChar char=""/>
              <a:defRPr/>
            </a:pPr>
            <a:endParaRPr lang="cs-CZ" sz="1200" dirty="0"/>
          </a:p>
          <a:p>
            <a:pPr lvl="2" eaLnBrk="1" fontAlgn="auto" hangingPunct="1">
              <a:spcBef>
                <a:spcPts val="0"/>
              </a:spcBef>
              <a:spcAft>
                <a:spcPts val="0"/>
              </a:spcAft>
              <a:buFont typeface="Wingdings"/>
              <a:buChar char=""/>
              <a:defRPr/>
            </a:pPr>
            <a:endParaRPr lang="cs-CZ" sz="1200" dirty="0"/>
          </a:p>
          <a:p>
            <a:pPr lvl="2" eaLnBrk="1" fontAlgn="auto" hangingPunct="1">
              <a:spcBef>
                <a:spcPts val="0"/>
              </a:spcBef>
              <a:spcAft>
                <a:spcPts val="0"/>
              </a:spcAft>
              <a:buFont typeface="Wingdings"/>
              <a:buChar char=""/>
              <a:defRPr/>
            </a:pPr>
            <a:endParaRPr lang="cs-CZ" sz="1200" dirty="0"/>
          </a:p>
        </p:txBody>
      </p:sp>
    </p:spTree>
    <p:extLst>
      <p:ext uri="{BB962C8B-B14F-4D97-AF65-F5344CB8AC3E}">
        <p14:creationId xmlns:p14="http://schemas.microsoft.com/office/powerpoint/2010/main" val="88657348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B59C0E3-B29C-426D-BCC4-360E090209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400" b="1" dirty="0"/>
              <a:t>Vliv SE faktorů na zemědělství</a:t>
            </a:r>
            <a:endParaRPr lang="sk-SK" sz="4400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AEE13984-54CA-4EF4-9613-7624973042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2" y="1655379"/>
            <a:ext cx="9247061" cy="4791915"/>
          </a:xfrm>
        </p:spPr>
        <p:txBody>
          <a:bodyPr>
            <a:noAutofit/>
          </a:bodyPr>
          <a:lstStyle/>
          <a:p>
            <a:pPr marL="320040" indent="-320040" eaLnBrk="1" fontAlgn="auto" hangingPunct="1">
              <a:spcBef>
                <a:spcPts val="0"/>
              </a:spcBef>
              <a:spcAft>
                <a:spcPts val="0"/>
              </a:spcAft>
              <a:buFont typeface="Wingdings"/>
              <a:buChar char=""/>
              <a:defRPr/>
            </a:pPr>
            <a:r>
              <a:rPr lang="cs-CZ" sz="2000" b="1" dirty="0"/>
              <a:t>10. Mechanizace</a:t>
            </a:r>
          </a:p>
          <a:p>
            <a:pPr marL="640080" lvl="1" indent="-274320" eaLnBrk="1" fontAlgn="auto" hangingPunct="1">
              <a:spcBef>
                <a:spcPts val="0"/>
              </a:spcBef>
              <a:spcAft>
                <a:spcPts val="0"/>
              </a:spcAft>
              <a:buFont typeface="Wingdings 2"/>
              <a:buChar char=""/>
              <a:defRPr/>
            </a:pPr>
            <a:r>
              <a:rPr lang="cs-CZ" sz="2000" dirty="0"/>
              <a:t>Nahrazení ruční práce strojem, snížení výrobních nákladů</a:t>
            </a:r>
          </a:p>
          <a:p>
            <a:pPr marL="640080" lvl="1" indent="-274320" eaLnBrk="1" fontAlgn="auto" hangingPunct="1">
              <a:spcBef>
                <a:spcPts val="0"/>
              </a:spcBef>
              <a:spcAft>
                <a:spcPts val="0"/>
              </a:spcAft>
              <a:buFont typeface="Wingdings 2"/>
              <a:buChar char=""/>
              <a:defRPr/>
            </a:pPr>
            <a:r>
              <a:rPr lang="cs-CZ" sz="2000" dirty="0"/>
              <a:t>Urychlení pracovních postupů, zvýšení produktivity</a:t>
            </a:r>
          </a:p>
          <a:p>
            <a:pPr marL="640080" lvl="1" indent="-274320" eaLnBrk="1" fontAlgn="auto" hangingPunct="1">
              <a:spcBef>
                <a:spcPts val="0"/>
              </a:spcBef>
              <a:spcAft>
                <a:spcPts val="0"/>
              </a:spcAft>
              <a:buFont typeface="Wingdings 2"/>
              <a:buChar char=""/>
              <a:defRPr/>
            </a:pPr>
            <a:r>
              <a:rPr lang="cs-CZ" sz="2000" dirty="0"/>
              <a:t>Změny v rozsahu obdělávané půdy</a:t>
            </a:r>
          </a:p>
          <a:p>
            <a:pPr marL="640080" lvl="1" indent="-274320" eaLnBrk="1" fontAlgn="auto" hangingPunct="1">
              <a:spcBef>
                <a:spcPts val="0"/>
              </a:spcBef>
              <a:spcAft>
                <a:spcPts val="0"/>
              </a:spcAft>
              <a:buFont typeface="Wingdings 2"/>
              <a:buChar char=""/>
              <a:defRPr/>
            </a:pPr>
            <a:r>
              <a:rPr lang="cs-CZ" sz="2000" dirty="0"/>
              <a:t>Precizní zemědělství – zemědělské systémy, které využívají moderní technologie</a:t>
            </a:r>
          </a:p>
          <a:p>
            <a:pPr marL="320040" indent="-320040" eaLnBrk="1" fontAlgn="auto" hangingPunct="1">
              <a:spcBef>
                <a:spcPts val="0"/>
              </a:spcBef>
              <a:spcAft>
                <a:spcPts val="0"/>
              </a:spcAft>
              <a:buFont typeface="Wingdings"/>
              <a:buChar char=""/>
              <a:defRPr/>
            </a:pPr>
            <a:endParaRPr lang="cs-CZ" sz="2000" dirty="0"/>
          </a:p>
          <a:p>
            <a:pPr marL="320040" indent="-320040" eaLnBrk="1" fontAlgn="auto" hangingPunct="1">
              <a:spcBef>
                <a:spcPts val="0"/>
              </a:spcBef>
              <a:spcAft>
                <a:spcPts val="0"/>
              </a:spcAft>
              <a:buFont typeface="Wingdings"/>
              <a:buChar char=""/>
              <a:defRPr/>
            </a:pPr>
            <a:r>
              <a:rPr lang="cs-CZ" sz="2000" b="1" dirty="0"/>
              <a:t>11. Chemizace</a:t>
            </a:r>
          </a:p>
          <a:p>
            <a:pPr marL="640080" lvl="1" indent="-274320" eaLnBrk="1" fontAlgn="auto" hangingPunct="1">
              <a:spcBef>
                <a:spcPts val="0"/>
              </a:spcBef>
              <a:spcAft>
                <a:spcPts val="0"/>
              </a:spcAft>
              <a:buFont typeface="Wingdings 2"/>
              <a:buChar char=""/>
              <a:defRPr/>
            </a:pPr>
            <a:r>
              <a:rPr lang="cs-CZ" sz="2000" dirty="0"/>
              <a:t>Růst intenzity rostlinné výroby</a:t>
            </a:r>
          </a:p>
          <a:p>
            <a:pPr marL="640080" lvl="1" indent="-274320" eaLnBrk="1" fontAlgn="auto" hangingPunct="1">
              <a:spcBef>
                <a:spcPts val="0"/>
              </a:spcBef>
              <a:spcAft>
                <a:spcPts val="0"/>
              </a:spcAft>
              <a:buFont typeface="Wingdings 2"/>
              <a:buChar char=""/>
              <a:defRPr/>
            </a:pPr>
            <a:r>
              <a:rPr lang="cs-CZ" sz="2000" dirty="0"/>
              <a:t>Průmyslová hnojiva</a:t>
            </a:r>
          </a:p>
          <a:p>
            <a:pPr marL="640080" lvl="1" indent="-274320" eaLnBrk="1" fontAlgn="auto" hangingPunct="1">
              <a:spcBef>
                <a:spcPts val="0"/>
              </a:spcBef>
              <a:spcAft>
                <a:spcPts val="0"/>
              </a:spcAft>
              <a:buFont typeface="Wingdings 2"/>
              <a:buChar char=""/>
              <a:defRPr/>
            </a:pPr>
            <a:r>
              <a:rPr lang="cs-CZ" sz="2000" dirty="0"/>
              <a:t>Ochranné chemické prostředky – pesticidy</a:t>
            </a:r>
          </a:p>
          <a:p>
            <a:pPr lvl="2" eaLnBrk="1" fontAlgn="auto" hangingPunct="1">
              <a:spcBef>
                <a:spcPts val="0"/>
              </a:spcBef>
              <a:spcAft>
                <a:spcPts val="0"/>
              </a:spcAft>
              <a:buFont typeface="Wingdings"/>
              <a:buChar char=""/>
              <a:defRPr/>
            </a:pPr>
            <a:r>
              <a:rPr lang="cs-CZ" sz="1900" dirty="0"/>
              <a:t>Herbicidy – ničí plevel</a:t>
            </a:r>
          </a:p>
          <a:p>
            <a:pPr lvl="2" eaLnBrk="1" fontAlgn="auto" hangingPunct="1">
              <a:spcBef>
                <a:spcPts val="0"/>
              </a:spcBef>
              <a:spcAft>
                <a:spcPts val="0"/>
              </a:spcAft>
              <a:buFont typeface="Wingdings"/>
              <a:buChar char=""/>
              <a:defRPr/>
            </a:pPr>
            <a:r>
              <a:rPr lang="cs-CZ" sz="1900" dirty="0"/>
              <a:t>Insekticidy – ničí hmyz</a:t>
            </a:r>
          </a:p>
          <a:p>
            <a:pPr lvl="2" eaLnBrk="1" fontAlgn="auto" hangingPunct="1">
              <a:spcBef>
                <a:spcPts val="0"/>
              </a:spcBef>
              <a:spcAft>
                <a:spcPts val="0"/>
              </a:spcAft>
              <a:buFont typeface="Wingdings"/>
              <a:buChar char=""/>
              <a:defRPr/>
            </a:pPr>
            <a:r>
              <a:rPr lang="cs-CZ" sz="1900" dirty="0"/>
              <a:t>Fungicidy – ničí houby a plísně</a:t>
            </a:r>
          </a:p>
          <a:p>
            <a:pPr marL="640080" lvl="1" indent="-274320" eaLnBrk="1" fontAlgn="auto" hangingPunct="1">
              <a:spcBef>
                <a:spcPts val="0"/>
              </a:spcBef>
              <a:spcAft>
                <a:spcPts val="0"/>
              </a:spcAft>
              <a:buFont typeface="Wingdings 2"/>
              <a:buChar char=""/>
              <a:defRPr/>
            </a:pPr>
            <a:r>
              <a:rPr lang="cs-CZ" sz="2000" dirty="0"/>
              <a:t>Negativní vliv přehnojování</a:t>
            </a:r>
          </a:p>
          <a:p>
            <a:pPr marL="320040" indent="-320040" eaLnBrk="1" fontAlgn="auto" hangingPunct="1">
              <a:spcBef>
                <a:spcPts val="0"/>
              </a:spcBef>
              <a:spcAft>
                <a:spcPts val="0"/>
              </a:spcAft>
              <a:buFont typeface="Wingdings"/>
              <a:buChar char=""/>
              <a:defRPr/>
            </a:pPr>
            <a:endParaRPr lang="cs-CZ" sz="1800" dirty="0"/>
          </a:p>
          <a:p>
            <a:pPr lvl="2" eaLnBrk="1" fontAlgn="auto" hangingPunct="1">
              <a:spcBef>
                <a:spcPts val="0"/>
              </a:spcBef>
              <a:spcAft>
                <a:spcPts val="0"/>
              </a:spcAft>
              <a:buFont typeface="Wingdings"/>
              <a:buChar char=""/>
              <a:defRPr/>
            </a:pPr>
            <a:endParaRPr lang="cs-CZ" sz="1200" dirty="0"/>
          </a:p>
          <a:p>
            <a:pPr lvl="2" eaLnBrk="1" fontAlgn="auto" hangingPunct="1">
              <a:spcBef>
                <a:spcPts val="0"/>
              </a:spcBef>
              <a:spcAft>
                <a:spcPts val="0"/>
              </a:spcAft>
              <a:buFont typeface="Wingdings"/>
              <a:buChar char=""/>
              <a:defRPr/>
            </a:pPr>
            <a:endParaRPr lang="cs-CZ" sz="1200" dirty="0"/>
          </a:p>
        </p:txBody>
      </p:sp>
    </p:spTree>
    <p:extLst>
      <p:ext uri="{BB962C8B-B14F-4D97-AF65-F5344CB8AC3E}">
        <p14:creationId xmlns:p14="http://schemas.microsoft.com/office/powerpoint/2010/main" val="243668021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B59C0E3-B29C-426D-BCC4-360E090209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400" b="1" dirty="0"/>
              <a:t>Vliv SE faktorů na zemědělství</a:t>
            </a:r>
            <a:endParaRPr lang="sk-SK" sz="4400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AEE13984-54CA-4EF4-9613-7624973042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2" y="1655379"/>
            <a:ext cx="9247061" cy="4791915"/>
          </a:xfrm>
        </p:spPr>
        <p:txBody>
          <a:bodyPr>
            <a:noAutofit/>
          </a:bodyPr>
          <a:lstStyle/>
          <a:p>
            <a:pPr marL="320040" indent="-320040" eaLnBrk="1" fontAlgn="auto" hangingPunct="1">
              <a:spcBef>
                <a:spcPts val="0"/>
              </a:spcBef>
              <a:spcAft>
                <a:spcPts val="0"/>
              </a:spcAft>
              <a:buFont typeface="Wingdings"/>
              <a:buChar char=""/>
              <a:defRPr/>
            </a:pPr>
            <a:r>
              <a:rPr lang="cs-CZ" sz="1800" b="1" dirty="0"/>
              <a:t>12. </a:t>
            </a:r>
            <a:r>
              <a:rPr lang="cs-CZ" sz="1800" b="1" dirty="0" err="1"/>
              <a:t>Biologizace</a:t>
            </a:r>
            <a:endParaRPr lang="cs-CZ" sz="1800" b="1" dirty="0"/>
          </a:p>
          <a:p>
            <a:pPr marL="640080" lvl="1" indent="-274320" eaLnBrk="1" fontAlgn="auto" hangingPunct="1">
              <a:spcBef>
                <a:spcPts val="0"/>
              </a:spcBef>
              <a:spcAft>
                <a:spcPts val="0"/>
              </a:spcAft>
              <a:buFont typeface="Wingdings 2"/>
              <a:buChar char=""/>
              <a:defRPr/>
            </a:pPr>
            <a:r>
              <a:rPr lang="cs-CZ" sz="1600" dirty="0"/>
              <a:t>Snaha nahradit chemizaci</a:t>
            </a:r>
          </a:p>
          <a:p>
            <a:pPr marL="640080" lvl="1" indent="-274320" eaLnBrk="1" fontAlgn="auto" hangingPunct="1">
              <a:spcBef>
                <a:spcPts val="0"/>
              </a:spcBef>
              <a:spcAft>
                <a:spcPts val="0"/>
              </a:spcAft>
              <a:buFont typeface="Wingdings 2"/>
              <a:buChar char=""/>
              <a:defRPr/>
            </a:pPr>
            <a:r>
              <a:rPr lang="cs-CZ" sz="1600" dirty="0"/>
              <a:t>A) užiteční živočichové – hlavně ve sklenících</a:t>
            </a:r>
          </a:p>
          <a:p>
            <a:pPr marL="640080" lvl="1" indent="-274320" eaLnBrk="1" fontAlgn="auto" hangingPunct="1">
              <a:spcBef>
                <a:spcPts val="0"/>
              </a:spcBef>
              <a:spcAft>
                <a:spcPts val="0"/>
              </a:spcAft>
              <a:buFont typeface="Wingdings 2"/>
              <a:buChar char=""/>
              <a:defRPr/>
            </a:pPr>
            <a:r>
              <a:rPr lang="cs-CZ" sz="1600" dirty="0"/>
              <a:t>B) houby a bakterie</a:t>
            </a:r>
          </a:p>
          <a:p>
            <a:pPr marL="640080" lvl="1" indent="-274320" eaLnBrk="1" fontAlgn="auto" hangingPunct="1">
              <a:spcBef>
                <a:spcPts val="0"/>
              </a:spcBef>
              <a:spcAft>
                <a:spcPts val="0"/>
              </a:spcAft>
              <a:buFont typeface="Wingdings 2"/>
              <a:buChar char=""/>
              <a:defRPr/>
            </a:pPr>
            <a:r>
              <a:rPr lang="cs-CZ" sz="1600" dirty="0"/>
              <a:t>C) mikroorganismy a viry</a:t>
            </a:r>
          </a:p>
          <a:p>
            <a:pPr marL="640080" lvl="1" indent="-274320" eaLnBrk="1" fontAlgn="auto" hangingPunct="1">
              <a:spcBef>
                <a:spcPts val="0"/>
              </a:spcBef>
              <a:spcAft>
                <a:spcPts val="0"/>
              </a:spcAft>
              <a:buFont typeface="Wingdings 2"/>
              <a:buChar char=""/>
              <a:defRPr/>
            </a:pPr>
            <a:r>
              <a:rPr lang="cs-CZ" sz="1600" dirty="0"/>
              <a:t>D) rostliny (např. ředkev zápachem odrazuje škůdce)</a:t>
            </a:r>
          </a:p>
          <a:p>
            <a:pPr marL="640080" lvl="1" indent="-274320" eaLnBrk="1" fontAlgn="auto" hangingPunct="1">
              <a:spcBef>
                <a:spcPts val="0"/>
              </a:spcBef>
              <a:spcAft>
                <a:spcPts val="0"/>
              </a:spcAft>
              <a:buFont typeface="Wingdings 2"/>
              <a:buChar char=""/>
              <a:defRPr/>
            </a:pPr>
            <a:r>
              <a:rPr lang="cs-CZ" sz="1600" dirty="0"/>
              <a:t>E) feromony – signální látky, které negativně ovlivňují sexuální chování hmyzu</a:t>
            </a:r>
          </a:p>
          <a:p>
            <a:pPr marL="640080" lvl="1" indent="-274320" eaLnBrk="1" fontAlgn="auto" hangingPunct="1">
              <a:spcBef>
                <a:spcPts val="0"/>
              </a:spcBef>
              <a:spcAft>
                <a:spcPts val="0"/>
              </a:spcAft>
              <a:buFont typeface="Wingdings 2"/>
              <a:buChar char=""/>
              <a:defRPr/>
            </a:pPr>
            <a:r>
              <a:rPr lang="cs-CZ" sz="1600" dirty="0"/>
              <a:t>F) repelenty a reduktory – odpuzují hmyz</a:t>
            </a:r>
          </a:p>
          <a:p>
            <a:pPr marL="320040" indent="-320040" eaLnBrk="1" fontAlgn="auto" hangingPunct="1">
              <a:spcBef>
                <a:spcPts val="0"/>
              </a:spcBef>
              <a:spcAft>
                <a:spcPts val="0"/>
              </a:spcAft>
              <a:buFont typeface="Wingdings"/>
              <a:buChar char=""/>
              <a:defRPr/>
            </a:pPr>
            <a:endParaRPr lang="cs-CZ" sz="1800" dirty="0"/>
          </a:p>
          <a:p>
            <a:pPr marL="320040" indent="-320040" eaLnBrk="1" fontAlgn="auto" hangingPunct="1">
              <a:spcBef>
                <a:spcPts val="0"/>
              </a:spcBef>
              <a:spcAft>
                <a:spcPts val="0"/>
              </a:spcAft>
              <a:buFont typeface="Wingdings"/>
              <a:buChar char=""/>
              <a:defRPr/>
            </a:pPr>
            <a:r>
              <a:rPr lang="cs-CZ" sz="1800" b="1" dirty="0"/>
              <a:t>13. Produktivita a intenzita výroby</a:t>
            </a:r>
          </a:p>
          <a:p>
            <a:pPr marL="640080" lvl="1" indent="-274320" eaLnBrk="1" fontAlgn="auto" hangingPunct="1">
              <a:spcBef>
                <a:spcPts val="0"/>
              </a:spcBef>
              <a:spcAft>
                <a:spcPts val="0"/>
              </a:spcAft>
              <a:buFont typeface="Wingdings 2"/>
              <a:buChar char=""/>
              <a:defRPr/>
            </a:pPr>
            <a:r>
              <a:rPr lang="cs-CZ" sz="1600" dirty="0"/>
              <a:t>Ukazatelem </a:t>
            </a:r>
            <a:r>
              <a:rPr lang="cs-CZ" sz="1600" u="sng" dirty="0"/>
              <a:t>intenzity</a:t>
            </a:r>
            <a:r>
              <a:rPr lang="cs-CZ" sz="1600" dirty="0"/>
              <a:t> je hektarový výnos (produkce dosažená z jednotkové plochy)</a:t>
            </a:r>
          </a:p>
          <a:p>
            <a:pPr marL="640080" lvl="1" indent="-274320" eaLnBrk="1" fontAlgn="auto" hangingPunct="1">
              <a:spcBef>
                <a:spcPts val="0"/>
              </a:spcBef>
              <a:spcAft>
                <a:spcPts val="0"/>
              </a:spcAft>
              <a:buFont typeface="Wingdings 2"/>
              <a:buChar char=""/>
              <a:defRPr/>
            </a:pPr>
            <a:r>
              <a:rPr lang="cs-CZ" sz="1600" dirty="0"/>
              <a:t>Intenzifikace (zvýšení množství produkce z jednotky plochy) x  </a:t>
            </a:r>
            <a:r>
              <a:rPr lang="cs-CZ" sz="1600" dirty="0" err="1"/>
              <a:t>extenzifikace</a:t>
            </a:r>
            <a:endParaRPr lang="cs-CZ" sz="1600" dirty="0"/>
          </a:p>
          <a:p>
            <a:pPr marL="640080" lvl="1" indent="-274320" eaLnBrk="1" fontAlgn="auto" hangingPunct="1">
              <a:spcBef>
                <a:spcPts val="0"/>
              </a:spcBef>
              <a:spcAft>
                <a:spcPts val="0"/>
              </a:spcAft>
              <a:buFont typeface="Wingdings 2"/>
              <a:buChar char=""/>
              <a:defRPr/>
            </a:pPr>
            <a:r>
              <a:rPr lang="cs-CZ" sz="1600" u="sng" dirty="0"/>
              <a:t>Produktivita</a:t>
            </a:r>
            <a:r>
              <a:rPr lang="cs-CZ" sz="1600" dirty="0"/>
              <a:t> – snaha o snižování práce na jednotku plochu</a:t>
            </a:r>
          </a:p>
          <a:p>
            <a:pPr marL="640080" lvl="1" indent="-274320" eaLnBrk="1" fontAlgn="auto" hangingPunct="1">
              <a:spcBef>
                <a:spcPts val="0"/>
              </a:spcBef>
              <a:spcAft>
                <a:spcPts val="0"/>
              </a:spcAft>
              <a:buFont typeface="Wingdings 2"/>
              <a:buChar char=""/>
              <a:defRPr/>
            </a:pPr>
            <a:r>
              <a:rPr lang="cs-CZ" sz="1600" dirty="0"/>
              <a:t>Snaha států o vlastní produkci potravin</a:t>
            </a:r>
          </a:p>
          <a:p>
            <a:pPr marL="640080" lvl="1" indent="-274320" eaLnBrk="1" fontAlgn="auto" hangingPunct="1">
              <a:spcBef>
                <a:spcPts val="0"/>
              </a:spcBef>
              <a:spcAft>
                <a:spcPts val="0"/>
              </a:spcAft>
              <a:buFont typeface="Wingdings 2"/>
              <a:buChar char=""/>
              <a:defRPr/>
            </a:pPr>
            <a:r>
              <a:rPr lang="cs-CZ" sz="1600" dirty="0"/>
              <a:t>Ne každá země má dostatek půdy – intenzifikace</a:t>
            </a:r>
          </a:p>
          <a:p>
            <a:pPr marL="640080" lvl="1" indent="-274320" eaLnBrk="1" fontAlgn="auto" hangingPunct="1">
              <a:spcBef>
                <a:spcPts val="0"/>
              </a:spcBef>
              <a:spcAft>
                <a:spcPts val="0"/>
              </a:spcAft>
              <a:buFont typeface="Wingdings 2"/>
              <a:buChar char=""/>
              <a:defRPr/>
            </a:pPr>
            <a:r>
              <a:rPr lang="cs-CZ" sz="1600" dirty="0"/>
              <a:t>Země s dostatkem půdy (USA) – </a:t>
            </a:r>
            <a:r>
              <a:rPr lang="cs-CZ" sz="1600" dirty="0" err="1"/>
              <a:t>extenzifikace</a:t>
            </a:r>
            <a:r>
              <a:rPr lang="cs-CZ" sz="1600" dirty="0"/>
              <a:t> </a:t>
            </a:r>
          </a:p>
          <a:p>
            <a:pPr marL="640080" lvl="1" indent="-274320" eaLnBrk="1" fontAlgn="auto" hangingPunct="1">
              <a:spcBef>
                <a:spcPts val="0"/>
              </a:spcBef>
              <a:spcAft>
                <a:spcPts val="0"/>
              </a:spcAft>
              <a:buFont typeface="Wingdings 2"/>
              <a:buChar char=""/>
              <a:defRPr/>
            </a:pPr>
            <a:endParaRPr lang="cs-CZ" sz="1600" dirty="0"/>
          </a:p>
          <a:p>
            <a:pPr marL="320040" indent="-320040" eaLnBrk="1" fontAlgn="auto" hangingPunct="1">
              <a:spcBef>
                <a:spcPts val="0"/>
              </a:spcBef>
              <a:spcAft>
                <a:spcPts val="0"/>
              </a:spcAft>
              <a:buFont typeface="Wingdings"/>
              <a:buChar char=""/>
              <a:defRPr/>
            </a:pPr>
            <a:r>
              <a:rPr lang="cs-CZ" sz="1800" b="1" dirty="0"/>
              <a:t>Makroekonomické podmínky </a:t>
            </a:r>
            <a:r>
              <a:rPr lang="cs-CZ" sz="1800" dirty="0"/>
              <a:t>– hospodářská politika státu, politika sociální, …</a:t>
            </a:r>
          </a:p>
          <a:p>
            <a:pPr marL="320040" indent="-320040" eaLnBrk="1" fontAlgn="auto" hangingPunct="1">
              <a:spcBef>
                <a:spcPts val="0"/>
              </a:spcBef>
              <a:spcAft>
                <a:spcPts val="0"/>
              </a:spcAft>
              <a:buFont typeface="Wingdings"/>
              <a:buChar char=""/>
              <a:defRPr/>
            </a:pPr>
            <a:r>
              <a:rPr lang="cs-CZ" sz="1800" b="1" dirty="0"/>
              <a:t>Mikroekonomické podmínky </a:t>
            </a:r>
            <a:r>
              <a:rPr lang="cs-CZ" sz="1800" dirty="0"/>
              <a:t>– působí uvnitř podniku (množství a kvalita výrobních prostředků, počet a kvalita pracovních sil, organizace podniku)</a:t>
            </a:r>
          </a:p>
          <a:p>
            <a:pPr lvl="2" eaLnBrk="1" fontAlgn="auto" hangingPunct="1">
              <a:spcBef>
                <a:spcPts val="0"/>
              </a:spcBef>
              <a:spcAft>
                <a:spcPts val="0"/>
              </a:spcAft>
              <a:buFont typeface="Wingdings"/>
              <a:buChar char=""/>
              <a:defRPr/>
            </a:pPr>
            <a:endParaRPr lang="cs-CZ" sz="1200" dirty="0"/>
          </a:p>
          <a:p>
            <a:pPr lvl="2" eaLnBrk="1" fontAlgn="auto" hangingPunct="1">
              <a:spcBef>
                <a:spcPts val="0"/>
              </a:spcBef>
              <a:spcAft>
                <a:spcPts val="0"/>
              </a:spcAft>
              <a:buFont typeface="Wingdings"/>
              <a:buChar char=""/>
              <a:defRPr/>
            </a:pPr>
            <a:endParaRPr lang="cs-CZ" sz="1200" dirty="0"/>
          </a:p>
        </p:txBody>
      </p:sp>
    </p:spTree>
    <p:extLst>
      <p:ext uri="{BB962C8B-B14F-4D97-AF65-F5344CB8AC3E}">
        <p14:creationId xmlns:p14="http://schemas.microsoft.com/office/powerpoint/2010/main" val="300798846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938E0BD-277A-4F83-BCB2-66350658A60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b="1" dirty="0"/>
              <a:t>Zemědělství světa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6FCE63C7-A647-41C8-BFCF-6734184FE56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ZE0116 GEOGRAFIE VÝROBNÍ SFÉRY</a:t>
            </a:r>
          </a:p>
        </p:txBody>
      </p:sp>
    </p:spTree>
    <p:extLst>
      <p:ext uri="{BB962C8B-B14F-4D97-AF65-F5344CB8AC3E}">
        <p14:creationId xmlns:p14="http://schemas.microsoft.com/office/powerpoint/2010/main" val="278871321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B59C0E3-B29C-426D-BCC4-360E090209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4400" b="1" dirty="0"/>
              <a:t>Základní charakteristiky současného vývoje</a:t>
            </a:r>
            <a:endParaRPr lang="sk-SK" sz="4400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AEE13984-54CA-4EF4-9613-7624973042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930401"/>
            <a:ext cx="8596668" cy="4516894"/>
          </a:xfrm>
        </p:spPr>
        <p:txBody>
          <a:bodyPr>
            <a:noAutofit/>
          </a:bodyPr>
          <a:lstStyle/>
          <a:p>
            <a:pPr marL="320040" indent="-320040" eaLnBrk="1" fontAlgn="auto" hangingPunct="1">
              <a:lnSpc>
                <a:spcPct val="80000"/>
              </a:lnSpc>
              <a:spcAft>
                <a:spcPts val="0"/>
              </a:spcAft>
              <a:buFont typeface="Wingdings"/>
              <a:buChar char=""/>
              <a:defRPr/>
            </a:pPr>
            <a:r>
              <a:rPr lang="cs-CZ" sz="2000" b="1" dirty="0"/>
              <a:t>Hospodářsky vyspělé země</a:t>
            </a:r>
          </a:p>
          <a:p>
            <a:pPr marL="640080" lvl="1" indent="-274320">
              <a:lnSpc>
                <a:spcPct val="80000"/>
              </a:lnSpc>
              <a:buFont typeface="Wingdings 2"/>
              <a:buChar char=""/>
              <a:defRPr/>
            </a:pPr>
            <a:r>
              <a:rPr lang="cs-CZ" sz="2000" dirty="0" err="1"/>
              <a:t>Agroenvironmetální</a:t>
            </a:r>
            <a:r>
              <a:rPr lang="cs-CZ" sz="2000" dirty="0"/>
              <a:t> opatření</a:t>
            </a:r>
          </a:p>
          <a:p>
            <a:pPr marL="640080" lvl="1" indent="-274320" eaLnBrk="1" fontAlgn="auto" hangingPunct="1">
              <a:lnSpc>
                <a:spcPct val="80000"/>
              </a:lnSpc>
              <a:spcAft>
                <a:spcPts val="0"/>
              </a:spcAft>
              <a:buFont typeface="Wingdings 2"/>
              <a:buChar char=""/>
              <a:defRPr/>
            </a:pPr>
            <a:r>
              <a:rPr lang="cs-CZ" sz="2000" dirty="0"/>
              <a:t>Soukromé vlastnictví půdy, převaha rodinných farem – vlastník půdy řídí svoji farmu sám, nese rizika</a:t>
            </a:r>
          </a:p>
          <a:p>
            <a:pPr marL="640080" lvl="1" indent="-274320" eaLnBrk="1" fontAlgn="auto" hangingPunct="1">
              <a:lnSpc>
                <a:spcPct val="80000"/>
              </a:lnSpc>
              <a:spcAft>
                <a:spcPts val="0"/>
              </a:spcAft>
              <a:buFont typeface="Wingdings 2"/>
              <a:buChar char=""/>
              <a:defRPr/>
            </a:pPr>
            <a:r>
              <a:rPr lang="cs-CZ" sz="2000" dirty="0"/>
              <a:t>Zemědělské podnikání založené na velké rozloze půdy (např. Agrofert, Nestlé…)</a:t>
            </a:r>
          </a:p>
          <a:p>
            <a:pPr marL="640080" lvl="1" indent="-274320" eaLnBrk="1" fontAlgn="auto" hangingPunct="1">
              <a:lnSpc>
                <a:spcPct val="80000"/>
              </a:lnSpc>
              <a:spcAft>
                <a:spcPts val="0"/>
              </a:spcAft>
              <a:buFont typeface="Wingdings 2"/>
              <a:buChar char=""/>
              <a:defRPr/>
            </a:pPr>
            <a:r>
              <a:rPr lang="cs-CZ" sz="2000" dirty="0"/>
              <a:t>Problémem vyspělých zemí jsou </a:t>
            </a:r>
            <a:r>
              <a:rPr lang="cs-CZ" sz="2000" u="sng" dirty="0"/>
              <a:t>dotace</a:t>
            </a:r>
            <a:r>
              <a:rPr lang="cs-CZ" sz="2000" dirty="0"/>
              <a:t> – oproti jiným státům drahá výroba – tlak na snížení </a:t>
            </a:r>
            <a:r>
              <a:rPr lang="cs-CZ" sz="2000" dirty="0" err="1"/>
              <a:t>dotovanosti</a:t>
            </a:r>
            <a:endParaRPr lang="cs-CZ" sz="2000" dirty="0"/>
          </a:p>
          <a:p>
            <a:pPr marL="640080" lvl="1" indent="-274320" eaLnBrk="1" fontAlgn="auto" hangingPunct="1">
              <a:lnSpc>
                <a:spcPct val="80000"/>
              </a:lnSpc>
              <a:spcAft>
                <a:spcPts val="0"/>
              </a:spcAft>
              <a:buFont typeface="Wingdings 2"/>
              <a:buChar char=""/>
              <a:defRPr/>
            </a:pPr>
            <a:r>
              <a:rPr lang="cs-CZ" sz="2000" dirty="0"/>
              <a:t>Snaha o diverzifikaci zemědělství</a:t>
            </a:r>
          </a:p>
          <a:p>
            <a:pPr marL="640080" lvl="1" indent="-274320" eaLnBrk="1" fontAlgn="auto" hangingPunct="1">
              <a:lnSpc>
                <a:spcPct val="80000"/>
              </a:lnSpc>
              <a:spcAft>
                <a:spcPts val="0"/>
              </a:spcAft>
              <a:buFont typeface="Wingdings 2"/>
              <a:buChar char=""/>
              <a:defRPr/>
            </a:pPr>
            <a:r>
              <a:rPr lang="cs-CZ" sz="2000" dirty="0"/>
              <a:t>Problém – vysoký průměrný věk zemědělců – proto snaha o podporu mladých</a:t>
            </a:r>
          </a:p>
          <a:p>
            <a:pPr marL="640080" lvl="1" indent="-274320" eaLnBrk="1" fontAlgn="auto" hangingPunct="1">
              <a:lnSpc>
                <a:spcPct val="80000"/>
              </a:lnSpc>
              <a:spcAft>
                <a:spcPts val="0"/>
              </a:spcAft>
              <a:buFont typeface="Wingdings 2"/>
              <a:buChar char=""/>
              <a:defRPr/>
            </a:pPr>
            <a:endParaRPr lang="cs-CZ" sz="2000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47367258-B858-4265-9616-90614E1EF2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28806" y="0"/>
            <a:ext cx="4463194" cy="2475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47723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B59C0E3-B29C-426D-BCC4-360E090209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400" b="1" dirty="0"/>
              <a:t>Rostlinná výroba</a:t>
            </a:r>
            <a:endParaRPr lang="sk-SK" sz="4400" dirty="0"/>
          </a:p>
        </p:txBody>
      </p:sp>
      <p:sp>
        <p:nvSpPr>
          <p:cNvPr id="9" name="Zástupný symbol pro obsah 2">
            <a:extLst>
              <a:ext uri="{FF2B5EF4-FFF2-40B4-BE49-F238E27FC236}">
                <a16:creationId xmlns:a16="http://schemas.microsoft.com/office/drawing/2014/main" id="{2377D472-2F58-4410-97B6-D7309F95FE41}"/>
              </a:ext>
            </a:extLst>
          </p:cNvPr>
          <p:cNvSpPr>
            <a:spLocks noGrp="1"/>
          </p:cNvSpPr>
          <p:nvPr/>
        </p:nvSpPr>
        <p:spPr bwMode="auto">
          <a:xfrm>
            <a:off x="589510" y="1542421"/>
            <a:ext cx="8569325" cy="5097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lnSpcReduction="10000"/>
          </a:bodyPr>
          <a:lstStyle>
            <a:lvl1pPr marL="319088" indent="-319088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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9763" indent="-273050" algn="l" rtl="0" eaLnBrk="0" fontAlgn="base" hangingPunct="0"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anose="05020102010507070707" pitchFamily="82" charset="2"/>
              <a:buChar char="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anose="05000000000000000000" pitchFamily="2" charset="2"/>
              <a:buChar char="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526DB0"/>
              </a:buClr>
              <a:buSzPct val="75000"/>
              <a:buFont typeface="Wingdings" panose="05000000000000000000" pitchFamily="2" charset="2"/>
              <a:buChar char="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989AAC"/>
              </a:buClr>
              <a:buSzPct val="65000"/>
              <a:buFont typeface="Wingdings" panose="05000000000000000000" pitchFamily="2" charset="2"/>
              <a:buChar char="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cs-CZ" sz="2300" dirty="0"/>
              <a:t>Nejjednodušší, základ světového zemědělství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cs-CZ" sz="2300" dirty="0"/>
              <a:t>2/3 produkce světového zemědělství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cs-CZ" sz="2300" dirty="0"/>
              <a:t>Ve vyspělých zemích – 50 % a méně z úhrnu zemědělské produkce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cs-CZ" sz="2300" dirty="0"/>
              <a:t>V méně vyspělých zemích – vyšší podíl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cs-CZ" sz="2300" dirty="0"/>
              <a:t>Členění: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cs-CZ" sz="2300" dirty="0"/>
              <a:t>Produkce potravin (největší složka)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cs-CZ" sz="2300" dirty="0"/>
              <a:t>Produkce krmiv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cs-CZ" sz="2300" dirty="0"/>
              <a:t>Produkce technických plodin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cs-CZ" sz="2300" dirty="0"/>
              <a:t>Produkce  pochutin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cs-CZ" sz="2300" dirty="0"/>
              <a:t>Struktura RV se vyvíjí v závislosti na SE rozvoji zemí, přesto dominantní postavení stále obiloviny (pšenice, rýže, kukuřice, ječmen, žito, oves, proso a </a:t>
            </a:r>
            <a:r>
              <a:rPr lang="cs-CZ" sz="2300" dirty="0" err="1"/>
              <a:t>sorgho</a:t>
            </a:r>
            <a:r>
              <a:rPr lang="cs-CZ" sz="2300" dirty="0"/>
              <a:t>)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7956441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B59C0E3-B29C-426D-BCC4-360E090209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400" b="1" dirty="0"/>
              <a:t>Produkce obilovin</a:t>
            </a:r>
            <a:endParaRPr lang="sk-SK" sz="4400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AEE13984-54CA-4EF4-9613-7624973042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2" y="1505607"/>
            <a:ext cx="9247061" cy="4941688"/>
          </a:xfrm>
        </p:spPr>
        <p:txBody>
          <a:bodyPr>
            <a:noAutofit/>
          </a:bodyPr>
          <a:lstStyle/>
          <a:p>
            <a:pPr eaLnBrk="1" hangingPunct="1">
              <a:spcBef>
                <a:spcPts val="600"/>
              </a:spcBef>
            </a:pPr>
            <a:r>
              <a:rPr lang="cs-CZ" altLang="cs-CZ" sz="1900" dirty="0"/>
              <a:t>Dominantní plodiny RV (50–60 % produkce)</a:t>
            </a:r>
          </a:p>
          <a:p>
            <a:pPr eaLnBrk="1" hangingPunct="1">
              <a:spcBef>
                <a:spcPts val="600"/>
              </a:spcBef>
            </a:pPr>
            <a:r>
              <a:rPr lang="cs-CZ" altLang="cs-CZ" sz="1900" dirty="0"/>
              <a:t>Díky vysoké energetické hodnotě rozhodující potraviny na Zemi</a:t>
            </a:r>
          </a:p>
          <a:p>
            <a:pPr eaLnBrk="1" hangingPunct="1">
              <a:spcBef>
                <a:spcPts val="600"/>
              </a:spcBef>
            </a:pPr>
            <a:r>
              <a:rPr lang="cs-CZ" altLang="cs-CZ" sz="1900" dirty="0"/>
              <a:t>Podíl na výživě různý – Austrálie 15 %, Asie 65 %</a:t>
            </a:r>
          </a:p>
          <a:p>
            <a:pPr eaLnBrk="1" hangingPunct="1">
              <a:spcBef>
                <a:spcPts val="600"/>
              </a:spcBef>
            </a:pPr>
            <a:r>
              <a:rPr lang="cs-CZ" altLang="cs-CZ" sz="1900" dirty="0"/>
              <a:t>Význam zvyšuje možnost dlouhodobého skladování a přepravy na velké vzdálenosti – vytváření potravinových rezerv</a:t>
            </a:r>
          </a:p>
          <a:p>
            <a:pPr eaLnBrk="1" hangingPunct="1">
              <a:spcBef>
                <a:spcPts val="600"/>
              </a:spcBef>
            </a:pPr>
            <a:r>
              <a:rPr lang="cs-CZ" altLang="cs-CZ" sz="1900" dirty="0"/>
              <a:t>1/5 světového obchodu se zem. produkty</a:t>
            </a:r>
          </a:p>
          <a:p>
            <a:pPr eaLnBrk="1" hangingPunct="1">
              <a:spcBef>
                <a:spcPts val="600"/>
              </a:spcBef>
            </a:pPr>
            <a:r>
              <a:rPr lang="cs-CZ" altLang="cs-CZ" sz="1900" dirty="0"/>
              <a:t>Nejdůležitější – rýže, pšenice</a:t>
            </a:r>
          </a:p>
          <a:p>
            <a:pPr eaLnBrk="1" hangingPunct="1">
              <a:spcBef>
                <a:spcPts val="600"/>
              </a:spcBef>
            </a:pPr>
            <a:r>
              <a:rPr lang="cs-CZ" altLang="cs-CZ" sz="1900" dirty="0"/>
              <a:t>Největší podíl – pšenice, kukuřice, rýže</a:t>
            </a:r>
          </a:p>
          <a:p>
            <a:pPr eaLnBrk="1" hangingPunct="1">
              <a:spcBef>
                <a:spcPts val="600"/>
              </a:spcBef>
            </a:pPr>
            <a:r>
              <a:rPr lang="cs-CZ" altLang="cs-CZ" sz="1900" dirty="0"/>
              <a:t>Ječmen, proso, </a:t>
            </a:r>
            <a:r>
              <a:rPr lang="cs-CZ" altLang="cs-CZ" sz="1900" dirty="0" err="1"/>
              <a:t>sorgho</a:t>
            </a:r>
            <a:r>
              <a:rPr lang="cs-CZ" altLang="cs-CZ" sz="1900" dirty="0"/>
              <a:t> – stagnace</a:t>
            </a:r>
          </a:p>
          <a:p>
            <a:pPr eaLnBrk="1" hangingPunct="1">
              <a:spcBef>
                <a:spcPts val="600"/>
              </a:spcBef>
            </a:pPr>
            <a:r>
              <a:rPr lang="cs-CZ" altLang="cs-CZ" sz="1900" dirty="0"/>
              <a:t>Žito, oves – pokles</a:t>
            </a:r>
          </a:p>
          <a:p>
            <a:pPr eaLnBrk="1" hangingPunct="1">
              <a:spcBef>
                <a:spcPts val="600"/>
              </a:spcBef>
            </a:pPr>
            <a:r>
              <a:rPr lang="cs-CZ" altLang="cs-CZ" sz="1900" dirty="0"/>
              <a:t>V hospodářsky vyspělých zemích – hlavně pšenice</a:t>
            </a:r>
          </a:p>
          <a:p>
            <a:pPr eaLnBrk="1" hangingPunct="1">
              <a:spcBef>
                <a:spcPts val="600"/>
              </a:spcBef>
            </a:pPr>
            <a:r>
              <a:rPr lang="cs-CZ" altLang="cs-CZ" sz="1900" dirty="0"/>
              <a:t>Ostatní země – pestré (Amerika – kukuřice, Afrika – </a:t>
            </a:r>
            <a:r>
              <a:rPr lang="cs-CZ" altLang="cs-CZ" sz="1900" dirty="0" err="1"/>
              <a:t>sorgho</a:t>
            </a:r>
            <a:r>
              <a:rPr lang="cs-CZ" altLang="cs-CZ" sz="1900" dirty="0"/>
              <a:t>, proso, kukuřice, Afrika – rýže)</a:t>
            </a:r>
          </a:p>
          <a:p>
            <a:pPr eaLnBrk="1" hangingPunct="1">
              <a:spcBef>
                <a:spcPts val="600"/>
              </a:spcBef>
            </a:pPr>
            <a:r>
              <a:rPr lang="cs-CZ" altLang="cs-CZ" sz="1900" dirty="0"/>
              <a:t>Vývoj produkce v posledních 60 letech – vzestupná tendence</a:t>
            </a:r>
          </a:p>
        </p:txBody>
      </p:sp>
    </p:spTree>
    <p:extLst>
      <p:ext uri="{BB962C8B-B14F-4D97-AF65-F5344CB8AC3E}">
        <p14:creationId xmlns:p14="http://schemas.microsoft.com/office/powerpoint/2010/main" val="29386379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E9BBC238-0E63-552A-D954-78311452A5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759" y="6115050"/>
            <a:ext cx="8596668" cy="307312"/>
          </a:xfrm>
        </p:spPr>
        <p:txBody>
          <a:bodyPr>
            <a:normAutofit fontScale="92500" lnSpcReduction="20000"/>
          </a:bodyPr>
          <a:lstStyle/>
          <a:p>
            <a:r>
              <a:rPr lang="cs-CZ" sz="1800" dirty="0"/>
              <a:t>www.fao.org – </a:t>
            </a:r>
            <a:r>
              <a:rPr lang="cs-CZ" sz="1800" dirty="0" err="1">
                <a:solidFill>
                  <a:schemeClr val="tx1"/>
                </a:solidFill>
              </a:rPr>
              <a:t>Statistics</a:t>
            </a:r>
            <a:r>
              <a:rPr lang="cs-CZ" sz="1800" dirty="0">
                <a:solidFill>
                  <a:schemeClr val="tx1"/>
                </a:solidFill>
              </a:rPr>
              <a:t> – </a:t>
            </a:r>
            <a:r>
              <a:rPr lang="cs-CZ" sz="1800" dirty="0" err="1">
                <a:solidFill>
                  <a:schemeClr val="tx1"/>
                </a:solidFill>
              </a:rPr>
              <a:t>Statistics</a:t>
            </a:r>
            <a:r>
              <a:rPr lang="cs-CZ" sz="1800" dirty="0">
                <a:solidFill>
                  <a:schemeClr val="tx1"/>
                </a:solidFill>
              </a:rPr>
              <a:t> </a:t>
            </a:r>
            <a:r>
              <a:rPr lang="cs-CZ" sz="1800" dirty="0"/>
              <a:t>– </a:t>
            </a:r>
            <a:r>
              <a:rPr lang="cs-CZ" sz="1800" dirty="0" err="1">
                <a:solidFill>
                  <a:schemeClr val="tx1"/>
                </a:solidFill>
              </a:rPr>
              <a:t>FAOStat</a:t>
            </a:r>
            <a:r>
              <a:rPr lang="cs-CZ" sz="1800" dirty="0"/>
              <a:t> – </a:t>
            </a:r>
            <a:r>
              <a:rPr lang="cs-CZ" sz="1800" dirty="0">
                <a:solidFill>
                  <a:srgbClr val="C00000"/>
                </a:solidFill>
              </a:rPr>
              <a:t>Data</a:t>
            </a:r>
            <a:endParaRPr lang="sk-SK" dirty="0">
              <a:solidFill>
                <a:srgbClr val="C00000"/>
              </a:solidFill>
            </a:endParaRPr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6A2E568B-E9E3-2FAE-FE55-B99B8ACDBB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172" y="0"/>
            <a:ext cx="10256954" cy="6035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51779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B59C0E3-B29C-426D-BCC4-360E090209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400" b="1" dirty="0"/>
              <a:t>Pšenice</a:t>
            </a:r>
            <a:endParaRPr lang="sk-SK" sz="4400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AEE13984-54CA-4EF4-9613-7624973042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2" y="1505607"/>
            <a:ext cx="9247061" cy="4941688"/>
          </a:xfrm>
        </p:spPr>
        <p:txBody>
          <a:bodyPr>
            <a:noAutofit/>
          </a:bodyPr>
          <a:lstStyle/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cs-CZ" sz="2200" dirty="0"/>
              <a:t>Nejnáročnější obilovinou na půdní a klimatické podmínky mírných zeměpisných šířek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cs-CZ" sz="2200" dirty="0"/>
              <a:t>Těžiště produkce – stepní (černozemní) oblasti severní polokoule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cs-CZ" sz="2200" dirty="0"/>
              <a:t>Pěstována však na všech kontinentech – sklizeň po celý rok – mezinárodní obchod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cs-CZ" sz="2200" dirty="0"/>
              <a:t>Cca 30 % osevních ploch ze všech obilovin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cs-CZ" sz="2200" dirty="0"/>
              <a:t>Ve vyspělých zemích – vysoká mechanizace a produktivita práce, vysoká rentabilita, ale rozdílná intenzita (rozdílné ha výnosy – průměr 2,7 t/ha, Německo až 7 t/ha)</a:t>
            </a:r>
          </a:p>
        </p:txBody>
      </p:sp>
    </p:spTree>
    <p:extLst>
      <p:ext uri="{BB962C8B-B14F-4D97-AF65-F5344CB8AC3E}">
        <p14:creationId xmlns:p14="http://schemas.microsoft.com/office/powerpoint/2010/main" val="254369496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B59C0E3-B29C-426D-BCC4-360E090209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400" b="1" dirty="0"/>
              <a:t>Pšenice</a:t>
            </a:r>
            <a:endParaRPr lang="sk-SK" sz="4400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AEE13984-54CA-4EF4-9613-7624973042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2" y="1505607"/>
            <a:ext cx="9247061" cy="4941688"/>
          </a:xfrm>
        </p:spPr>
        <p:txBody>
          <a:bodyPr>
            <a:noAutofit/>
          </a:bodyPr>
          <a:lstStyle/>
          <a:p>
            <a:pPr marL="320040" indent="-320040" eaLnBrk="1" fontAlgn="auto" hangingPunct="1">
              <a:spcBef>
                <a:spcPts val="600"/>
              </a:spcBef>
              <a:spcAft>
                <a:spcPts val="0"/>
              </a:spcAft>
              <a:buFont typeface="Wingdings"/>
              <a:buChar char=""/>
              <a:defRPr/>
            </a:pPr>
            <a:r>
              <a:rPr lang="cs-CZ" sz="1900" dirty="0"/>
              <a:t>Světová produkce:</a:t>
            </a:r>
          </a:p>
          <a:p>
            <a:pPr marL="640080" lvl="1" indent="-274320" eaLnBrk="1" fontAlgn="auto" hangingPunct="1">
              <a:spcBef>
                <a:spcPts val="600"/>
              </a:spcBef>
              <a:spcAft>
                <a:spcPts val="0"/>
              </a:spcAft>
              <a:buFont typeface="Wingdings 2"/>
              <a:buChar char=""/>
              <a:defRPr/>
            </a:pPr>
            <a:r>
              <a:rPr lang="cs-CZ" sz="1900" dirty="0"/>
              <a:t>Asie – 41 %, Evropa – 32 %, Severní Amerika – 13 % </a:t>
            </a:r>
          </a:p>
          <a:p>
            <a:pPr marL="320040" indent="-320040" eaLnBrk="1" fontAlgn="auto" hangingPunct="1">
              <a:spcBef>
                <a:spcPts val="600"/>
              </a:spcBef>
              <a:spcAft>
                <a:spcPts val="0"/>
              </a:spcAft>
              <a:buFont typeface="Wingdings"/>
              <a:buChar char=""/>
              <a:defRPr/>
            </a:pPr>
            <a:r>
              <a:rPr lang="cs-CZ" sz="1900" dirty="0"/>
              <a:t>Největší produkční oblasti:</a:t>
            </a:r>
          </a:p>
          <a:p>
            <a:pPr marL="640080" lvl="1" indent="-274320" eaLnBrk="1" fontAlgn="auto" hangingPunct="1">
              <a:spcBef>
                <a:spcPts val="600"/>
              </a:spcBef>
              <a:spcAft>
                <a:spcPts val="0"/>
              </a:spcAft>
              <a:buFont typeface="Wingdings 2"/>
              <a:buChar char=""/>
              <a:defRPr/>
            </a:pPr>
            <a:r>
              <a:rPr lang="cs-CZ" sz="1900" dirty="0"/>
              <a:t>Dálný východ – Severočínská nížina</a:t>
            </a:r>
          </a:p>
          <a:p>
            <a:pPr marL="640080" lvl="1" indent="-274320" eaLnBrk="1" fontAlgn="auto" hangingPunct="1">
              <a:spcBef>
                <a:spcPts val="600"/>
              </a:spcBef>
              <a:spcAft>
                <a:spcPts val="0"/>
              </a:spcAft>
              <a:buFont typeface="Wingdings 2"/>
              <a:buChar char=""/>
              <a:defRPr/>
            </a:pPr>
            <a:r>
              <a:rPr lang="cs-CZ" sz="1900" dirty="0"/>
              <a:t>Jižní Asie (SZ Indie, Pákistán)</a:t>
            </a:r>
          </a:p>
          <a:p>
            <a:pPr marL="640080" lvl="1" indent="-274320" eaLnBrk="1" fontAlgn="auto" hangingPunct="1">
              <a:spcBef>
                <a:spcPts val="600"/>
              </a:spcBef>
              <a:spcAft>
                <a:spcPts val="0"/>
              </a:spcAft>
              <a:buFont typeface="Wingdings 2"/>
              <a:buChar char=""/>
              <a:defRPr/>
            </a:pPr>
            <a:r>
              <a:rPr lang="cs-CZ" sz="1900" dirty="0"/>
              <a:t>Evropa </a:t>
            </a:r>
          </a:p>
          <a:p>
            <a:pPr lvl="2" eaLnBrk="1" fontAlgn="auto" hangingPunct="1">
              <a:spcBef>
                <a:spcPts val="600"/>
              </a:spcBef>
              <a:spcAft>
                <a:spcPts val="0"/>
              </a:spcAft>
              <a:buFont typeface="Wingdings"/>
              <a:buChar char=""/>
              <a:defRPr/>
            </a:pPr>
            <a:r>
              <a:rPr lang="cs-CZ" sz="1900" dirty="0"/>
              <a:t>východoevropská pšeničná oblast (Podunají – Ukrajina – Severní Kavkaz – Povolní – Jižní Ural)</a:t>
            </a:r>
          </a:p>
          <a:p>
            <a:pPr lvl="2" eaLnBrk="1" fontAlgn="auto" hangingPunct="1">
              <a:spcBef>
                <a:spcPts val="600"/>
              </a:spcBef>
              <a:spcAft>
                <a:spcPts val="0"/>
              </a:spcAft>
              <a:buFont typeface="Wingdings"/>
              <a:buChar char=""/>
              <a:defRPr/>
            </a:pPr>
            <a:r>
              <a:rPr lang="cs-CZ" sz="1900" dirty="0"/>
              <a:t>západoevropská oblast (S Francie, S Itálie, Německo)</a:t>
            </a:r>
          </a:p>
          <a:p>
            <a:pPr marL="640080" lvl="1" indent="-274320" eaLnBrk="1" fontAlgn="auto" hangingPunct="1">
              <a:spcBef>
                <a:spcPts val="600"/>
              </a:spcBef>
              <a:spcAft>
                <a:spcPts val="0"/>
              </a:spcAft>
              <a:buFont typeface="Wingdings 2"/>
              <a:buChar char=""/>
              <a:defRPr/>
            </a:pPr>
            <a:r>
              <a:rPr lang="cs-CZ" sz="1900" dirty="0"/>
              <a:t>Severní Amerika (prérie podíl středního a dolního toku Mississippi – Kansas, Oklahoma, Severní a Jižní Dakota + Kanada – Manitoba, Saskatchewan )</a:t>
            </a:r>
          </a:p>
          <a:p>
            <a:pPr marL="640080" lvl="1" indent="-274320" eaLnBrk="1" fontAlgn="auto" hangingPunct="1">
              <a:spcBef>
                <a:spcPts val="600"/>
              </a:spcBef>
              <a:spcAft>
                <a:spcPts val="0"/>
              </a:spcAft>
              <a:buFont typeface="Wingdings 2"/>
              <a:buChar char=""/>
              <a:defRPr/>
            </a:pPr>
            <a:r>
              <a:rPr lang="cs-CZ" sz="1900" dirty="0"/>
              <a:t>Jihovýchodní Austrálie</a:t>
            </a:r>
          </a:p>
          <a:p>
            <a:pPr marL="640080" lvl="1" indent="-274320" eaLnBrk="1" fontAlgn="auto" hangingPunct="1">
              <a:spcBef>
                <a:spcPts val="600"/>
              </a:spcBef>
              <a:spcAft>
                <a:spcPts val="0"/>
              </a:spcAft>
              <a:buFont typeface="Wingdings 2"/>
              <a:buChar char=""/>
              <a:defRPr/>
            </a:pPr>
            <a:r>
              <a:rPr lang="cs-CZ" sz="1900" dirty="0"/>
              <a:t>Argentina</a:t>
            </a:r>
          </a:p>
          <a:p>
            <a:pPr marL="320040" indent="-320040" eaLnBrk="1" fontAlgn="auto" hangingPunct="1">
              <a:spcBef>
                <a:spcPts val="600"/>
              </a:spcBef>
              <a:spcAft>
                <a:spcPts val="0"/>
              </a:spcAft>
              <a:buFont typeface="Wingdings"/>
              <a:buChar char=""/>
              <a:defRPr/>
            </a:pPr>
            <a:r>
              <a:rPr lang="cs-CZ" sz="2100" dirty="0"/>
              <a:t>Největší producenti – státy: Čína, Indie, USA, Rusko, Francie, Kanada, Austrálie, Turecko, Německo, Pákistán, Ukrajina</a:t>
            </a:r>
          </a:p>
        </p:txBody>
      </p:sp>
    </p:spTree>
    <p:extLst>
      <p:ext uri="{BB962C8B-B14F-4D97-AF65-F5344CB8AC3E}">
        <p14:creationId xmlns:p14="http://schemas.microsoft.com/office/powerpoint/2010/main" val="347027539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21B12946-763E-4C06-A394-24BE552E2A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251" y="293608"/>
            <a:ext cx="10449498" cy="6270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3536091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B59C0E3-B29C-426D-BCC4-360E09020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 anchor="t">
            <a:normAutofit/>
          </a:bodyPr>
          <a:lstStyle/>
          <a:p>
            <a:r>
              <a:rPr lang="cs-CZ" sz="4400" b="1" dirty="0"/>
              <a:t>Rýže</a:t>
            </a:r>
            <a:endParaRPr lang="sk-SK" sz="4400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AEE13984-54CA-4EF4-9613-7624973042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592580"/>
            <a:ext cx="6485466" cy="4914900"/>
          </a:xfrm>
        </p:spPr>
        <p:txBody>
          <a:bodyPr>
            <a:noAutofit/>
          </a:bodyPr>
          <a:lstStyle/>
          <a:p>
            <a:pPr marL="320040" indent="-320040" eaLnBrk="1" fontAlgn="auto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Wingdings"/>
              <a:buChar char=""/>
              <a:defRPr/>
            </a:pPr>
            <a:r>
              <a:rPr lang="cs-CZ" dirty="0"/>
              <a:t>Nejdůležitější obilovina vlhkých tropů</a:t>
            </a:r>
          </a:p>
          <a:p>
            <a:pPr marL="320040" indent="-320040" eaLnBrk="1" fontAlgn="auto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Wingdings"/>
              <a:buChar char=""/>
              <a:defRPr/>
            </a:pPr>
            <a:r>
              <a:rPr lang="cs-CZ" dirty="0"/>
              <a:t>Areál pěstování velmi široký (na severní polokouli až do 46° </a:t>
            </a:r>
            <a:r>
              <a:rPr lang="cs-CZ" dirty="0" err="1"/>
              <a:t>s.š</a:t>
            </a:r>
            <a:r>
              <a:rPr lang="cs-CZ" dirty="0"/>
              <a:t>. – Francie, Itálie, Rumunsko, na jižní polokouli po 40° </a:t>
            </a:r>
            <a:r>
              <a:rPr lang="cs-CZ" dirty="0" err="1"/>
              <a:t>j.š</a:t>
            </a:r>
            <a:r>
              <a:rPr lang="cs-CZ" dirty="0"/>
              <a:t>.)</a:t>
            </a:r>
          </a:p>
          <a:p>
            <a:pPr marL="320040" indent="-320040" eaLnBrk="1" fontAlgn="auto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Wingdings"/>
              <a:buChar char=""/>
              <a:defRPr/>
            </a:pPr>
            <a:r>
              <a:rPr lang="cs-CZ" dirty="0"/>
              <a:t>Většina produkce na velkých nížinách s dostatkem vody nutné pro závlahy</a:t>
            </a:r>
          </a:p>
          <a:p>
            <a:pPr marL="320040" indent="-320040" eaLnBrk="1" fontAlgn="auto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Wingdings"/>
              <a:buChar char=""/>
              <a:defRPr/>
            </a:pPr>
            <a:r>
              <a:rPr lang="cs-CZ" dirty="0"/>
              <a:t>Vyžaduje vysoké a stále teploty – možnost 2–3 úrod/rok – umožňuje největší koncentraci zemědělské populace s vysokou hustotou osídlení </a:t>
            </a:r>
          </a:p>
          <a:p>
            <a:pPr marL="320040" indent="-320040" eaLnBrk="1" fontAlgn="auto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Wingdings"/>
              <a:buChar char=""/>
              <a:defRPr/>
            </a:pPr>
            <a:r>
              <a:rPr lang="cs-CZ" dirty="0"/>
              <a:t>Koncentrace do Asie – přes 90 % světové sklizně</a:t>
            </a:r>
          </a:p>
          <a:p>
            <a:pPr marL="640080" lvl="1" indent="-274320" eaLnBrk="1" fontAlgn="auto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Wingdings 2"/>
              <a:buChar char=""/>
              <a:defRPr/>
            </a:pPr>
            <a:r>
              <a:rPr lang="cs-CZ" sz="1800" dirty="0"/>
              <a:t>Čínsko-japonská podoblast (35 % světové produkce)</a:t>
            </a:r>
          </a:p>
          <a:p>
            <a:pPr marL="640080" lvl="1" indent="-274320" eaLnBrk="1" fontAlgn="auto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Wingdings 2"/>
              <a:buChar char=""/>
              <a:defRPr/>
            </a:pPr>
            <a:r>
              <a:rPr lang="cs-CZ" sz="1800" dirty="0"/>
              <a:t>Indická + Bangladéš + Pákistán (30 %)</a:t>
            </a:r>
          </a:p>
          <a:p>
            <a:pPr marL="640080" lvl="1" indent="-274320" eaLnBrk="1" fontAlgn="auto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Wingdings 2"/>
              <a:buChar char=""/>
              <a:defRPr/>
            </a:pPr>
            <a:r>
              <a:rPr lang="cs-CZ" sz="1800" dirty="0"/>
              <a:t>Jihovýchodní Asie (Indonésie, Thajsko, Myanmar, Vietnam – 25 %)</a:t>
            </a:r>
          </a:p>
          <a:p>
            <a:pPr marL="320040" indent="-320040" eaLnBrk="1" fontAlgn="auto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Wingdings"/>
              <a:buChar char=""/>
              <a:defRPr/>
            </a:pPr>
            <a:r>
              <a:rPr lang="cs-CZ" dirty="0"/>
              <a:t>Latinská Amerika – hlavně Brazílie – zde hlavní obilovinou</a:t>
            </a:r>
          </a:p>
          <a:p>
            <a:pPr marL="320040" indent="-320040" eaLnBrk="1" fontAlgn="auto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Wingdings"/>
              <a:buChar char=""/>
              <a:defRPr/>
            </a:pPr>
            <a:r>
              <a:rPr lang="cs-CZ" dirty="0"/>
              <a:t>USA – Mexický záliv</a:t>
            </a:r>
          </a:p>
          <a:p>
            <a:pPr marL="320040" indent="-320040" eaLnBrk="1" fontAlgn="auto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Wingdings"/>
              <a:buChar char=""/>
              <a:defRPr/>
            </a:pPr>
            <a:r>
              <a:rPr lang="cs-CZ" dirty="0"/>
              <a:t>Afrika – Egypt, Nigérie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00648966-A1FA-42E1-A8A4-59068E511D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357"/>
          <a:stretch/>
        </p:blipFill>
        <p:spPr>
          <a:xfrm>
            <a:off x="7430971" y="2136140"/>
            <a:ext cx="3145536" cy="388236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1132683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Zástupný symbol pro obsah 3">
            <a:extLst>
              <a:ext uri="{FF2B5EF4-FFF2-40B4-BE49-F238E27FC236}">
                <a16:creationId xmlns:a16="http://schemas.microsoft.com/office/drawing/2014/main" id="{CE806144-971F-4623-A956-4FB23F6FADAC}"/>
              </a:ext>
            </a:extLst>
          </p:cNvPr>
          <p:cNvPicPr>
            <a:picLocks noGrp="1"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20040"/>
            <a:ext cx="10363200" cy="6217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2193658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B59C0E3-B29C-426D-BCC4-360E09020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 anchor="t">
            <a:normAutofit/>
          </a:bodyPr>
          <a:lstStyle/>
          <a:p>
            <a:r>
              <a:rPr lang="cs-CZ" sz="4400" b="1" dirty="0"/>
              <a:t>Kukuřice</a:t>
            </a:r>
            <a:endParaRPr lang="sk-SK" sz="4400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B27AAC66-8ACF-42AA-9CE2-EBEE72CF65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2132252"/>
            <a:ext cx="5042029" cy="3882362"/>
          </a:xfrm>
          <a:prstGeom prst="rect">
            <a:avLst/>
          </a:prstGeom>
        </p:spPr>
      </p:pic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AEE13984-54CA-4EF4-9613-7624973042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6057" y="1449977"/>
            <a:ext cx="5294811" cy="5246913"/>
          </a:xfrm>
        </p:spPr>
        <p:txBody>
          <a:bodyPr>
            <a:normAutofit/>
          </a:bodyPr>
          <a:lstStyle/>
          <a:p>
            <a:pPr marL="320040" indent="-320040" eaLnBrk="1" fontAlgn="auto" hangingPunct="1">
              <a:lnSpc>
                <a:spcPct val="90000"/>
              </a:lnSpc>
              <a:spcAft>
                <a:spcPts val="0"/>
              </a:spcAft>
              <a:buFont typeface="Wingdings"/>
              <a:buChar char=""/>
              <a:defRPr/>
            </a:pPr>
            <a:r>
              <a:rPr lang="cs-CZ" dirty="0"/>
              <a:t>Co do objemu nejvýznamnější obilovina</a:t>
            </a:r>
          </a:p>
          <a:p>
            <a:pPr marL="320040" indent="-320040" eaLnBrk="1" fontAlgn="auto" hangingPunct="1">
              <a:lnSpc>
                <a:spcPct val="90000"/>
              </a:lnSpc>
              <a:spcAft>
                <a:spcPts val="0"/>
              </a:spcAft>
              <a:buFont typeface="Wingdings"/>
              <a:buChar char=""/>
              <a:defRPr/>
            </a:pPr>
            <a:r>
              <a:rPr lang="cs-CZ" dirty="0"/>
              <a:t>Velké množství vyšlechtěných odrůd – přizpůsobivá plodina (GMO)</a:t>
            </a:r>
          </a:p>
          <a:p>
            <a:pPr marL="320040" indent="-320040" eaLnBrk="1" fontAlgn="auto" hangingPunct="1">
              <a:lnSpc>
                <a:spcPct val="90000"/>
              </a:lnSpc>
              <a:spcAft>
                <a:spcPts val="0"/>
              </a:spcAft>
              <a:buFont typeface="Wingdings"/>
              <a:buChar char=""/>
              <a:defRPr/>
            </a:pPr>
            <a:r>
              <a:rPr lang="cs-CZ" dirty="0"/>
              <a:t>Nejhodnotnější jadrné krmivo pro dobytek (většina produkce na krmení)</a:t>
            </a:r>
          </a:p>
          <a:p>
            <a:pPr marL="320040" indent="-320040" eaLnBrk="1" fontAlgn="auto" hangingPunct="1">
              <a:lnSpc>
                <a:spcPct val="90000"/>
              </a:lnSpc>
              <a:spcAft>
                <a:spcPts val="0"/>
              </a:spcAft>
              <a:buFont typeface="Wingdings"/>
              <a:buChar char=""/>
              <a:defRPr/>
            </a:pPr>
            <a:r>
              <a:rPr lang="cs-CZ" dirty="0"/>
              <a:t>Postupné zvyšování významu pro průmyslové využití (výroba škrobu, bioetanolu…)</a:t>
            </a:r>
          </a:p>
          <a:p>
            <a:pPr marL="320040" indent="-320040" eaLnBrk="1" fontAlgn="auto" hangingPunct="1">
              <a:lnSpc>
                <a:spcPct val="90000"/>
              </a:lnSpc>
              <a:spcAft>
                <a:spcPts val="0"/>
              </a:spcAft>
              <a:buFont typeface="Wingdings"/>
              <a:buChar char=""/>
              <a:defRPr/>
            </a:pPr>
            <a:r>
              <a:rPr lang="cs-CZ" dirty="0"/>
              <a:t>Jako potravina významná hlavně v Latinské Americe (kukuřičné placky – tortilly)</a:t>
            </a:r>
          </a:p>
          <a:p>
            <a:pPr marL="320040" indent="-320040" eaLnBrk="1" fontAlgn="auto" hangingPunct="1">
              <a:lnSpc>
                <a:spcPct val="90000"/>
              </a:lnSpc>
              <a:spcAft>
                <a:spcPts val="0"/>
              </a:spcAft>
              <a:buFont typeface="Wingdings"/>
              <a:buChar char=""/>
              <a:defRPr/>
            </a:pPr>
            <a:r>
              <a:rPr lang="cs-CZ" dirty="0"/>
              <a:t>Těžištěm pěstování – </a:t>
            </a:r>
            <a:r>
              <a:rPr lang="cs-CZ" u="sng" dirty="0" err="1"/>
              <a:t>corn</a:t>
            </a:r>
            <a:r>
              <a:rPr lang="cs-CZ" u="sng" dirty="0"/>
              <a:t> </a:t>
            </a:r>
            <a:r>
              <a:rPr lang="cs-CZ" u="sng" dirty="0" err="1"/>
              <a:t>belt</a:t>
            </a:r>
            <a:r>
              <a:rPr lang="cs-CZ" dirty="0"/>
              <a:t> – střední severozápad a severovýchod USA (40 % světové produkce)</a:t>
            </a:r>
          </a:p>
          <a:p>
            <a:pPr marL="320040" indent="-320040" eaLnBrk="1" fontAlgn="auto" hangingPunct="1">
              <a:lnSpc>
                <a:spcPct val="90000"/>
              </a:lnSpc>
              <a:spcAft>
                <a:spcPts val="0"/>
              </a:spcAft>
              <a:buFont typeface="Wingdings"/>
              <a:buChar char=""/>
              <a:defRPr/>
            </a:pPr>
            <a:r>
              <a:rPr lang="cs-CZ" dirty="0"/>
              <a:t>2. místo – Asie – Čína</a:t>
            </a:r>
          </a:p>
          <a:p>
            <a:pPr marL="320040" indent="-320040" eaLnBrk="1" fontAlgn="auto" hangingPunct="1">
              <a:lnSpc>
                <a:spcPct val="90000"/>
              </a:lnSpc>
              <a:spcAft>
                <a:spcPts val="0"/>
              </a:spcAft>
              <a:buFont typeface="Wingdings"/>
              <a:buChar char=""/>
              <a:defRPr/>
            </a:pPr>
            <a:r>
              <a:rPr lang="cs-CZ" dirty="0"/>
              <a:t>3. místo – Latinská Amerika – Brazílie, Mexiko, Argentina</a:t>
            </a:r>
          </a:p>
          <a:p>
            <a:pPr marL="320040" indent="-320040" eaLnBrk="1" fontAlgn="auto" hangingPunct="1">
              <a:lnSpc>
                <a:spcPct val="90000"/>
              </a:lnSpc>
              <a:spcAft>
                <a:spcPts val="0"/>
              </a:spcAft>
              <a:buFont typeface="Wingdings"/>
              <a:buChar char=""/>
              <a:defRPr/>
            </a:pPr>
            <a:r>
              <a:rPr lang="cs-CZ" dirty="0"/>
              <a:t>4. místo – Evropa – Podunají, Ukrajina</a:t>
            </a:r>
          </a:p>
        </p:txBody>
      </p:sp>
    </p:spTree>
    <p:extLst>
      <p:ext uri="{BB962C8B-B14F-4D97-AF65-F5344CB8AC3E}">
        <p14:creationId xmlns:p14="http://schemas.microsoft.com/office/powerpoint/2010/main" val="177022856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Zástupný symbol pro obsah 3">
            <a:extLst>
              <a:ext uri="{FF2B5EF4-FFF2-40B4-BE49-F238E27FC236}">
                <a16:creationId xmlns:a16="http://schemas.microsoft.com/office/drawing/2014/main" id="{2E77C4B7-C8C3-4F78-B51A-FADD1BFF2B58}"/>
              </a:ext>
            </a:extLst>
          </p:cNvPr>
          <p:cNvPicPr>
            <a:picLocks noGrp="1"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748" y="197249"/>
            <a:ext cx="10772503" cy="6463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7131558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B59C0E3-B29C-426D-BCC4-360E09020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4184035" cy="1320800"/>
          </a:xfrm>
        </p:spPr>
        <p:txBody>
          <a:bodyPr>
            <a:normAutofit/>
          </a:bodyPr>
          <a:lstStyle/>
          <a:p>
            <a:r>
              <a:rPr lang="cs-CZ" sz="4400" b="1" dirty="0"/>
              <a:t>Ječmen</a:t>
            </a:r>
            <a:endParaRPr lang="sk-SK" sz="4400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AEE13984-54CA-4EF4-9613-7624973042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77334" y="1820091"/>
            <a:ext cx="4184035" cy="4221270"/>
          </a:xfrm>
        </p:spPr>
        <p:txBody>
          <a:bodyPr>
            <a:noAutofit/>
          </a:bodyPr>
          <a:lstStyle/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cs-CZ" sz="1800" dirty="0"/>
              <a:t>Plodina „širokých areálů“ – snáší nízké teploty, krátká vegetační doba – pěstování i v extrémních podmínkách (např. Tibet)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cs-CZ" sz="1800" dirty="0"/>
              <a:t>Část produkce – sladovnické odrůdy (oblasti s kvalitními půdami, vyššími teplotami a dostatkem vláhy) – základ pro výrobu piva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cs-CZ" sz="1800" dirty="0"/>
              <a:t>1. Evropa (60 % sklizně) – Rusko, Německo, Francie, Ukrajina, Španělsko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cs-CZ" sz="1800" dirty="0"/>
              <a:t>2. S Amerika (15 %) – Kanada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cs-CZ" sz="1800" dirty="0"/>
              <a:t>3. Asie (14 %) – Turecko, Čína</a:t>
            </a:r>
          </a:p>
        </p:txBody>
      </p:sp>
      <p:sp>
        <p:nvSpPr>
          <p:cNvPr id="8" name="Zástupný obsah 7">
            <a:extLst>
              <a:ext uri="{FF2B5EF4-FFF2-40B4-BE49-F238E27FC236}">
                <a16:creationId xmlns:a16="http://schemas.microsoft.com/office/drawing/2014/main" id="{D8301E24-A8DC-48EC-9270-0E210C4899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089970" y="1820091"/>
            <a:ext cx="4184034" cy="4221271"/>
          </a:xfrm>
        </p:spPr>
        <p:txBody>
          <a:bodyPr/>
          <a:lstStyle/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cs-CZ" sz="1800" dirty="0"/>
              <a:t>Produkce klesá, ústup na úkor pšenice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cs-CZ" sz="1800" dirty="0"/>
              <a:t>Velmi odolné plodiny, i chladnější oblasti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cs-CZ" sz="1800" dirty="0"/>
              <a:t>Žito – Polsko, Rusko, Bělorusko, Německo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cs-CZ" sz="1800" dirty="0"/>
              <a:t>Oves – v oblastech chovu koní (krmivo) – Rusko, Kanada, USA, Austrálie</a:t>
            </a:r>
          </a:p>
          <a:p>
            <a:endParaRPr lang="cs-CZ" dirty="0"/>
          </a:p>
        </p:txBody>
      </p:sp>
      <p:sp>
        <p:nvSpPr>
          <p:cNvPr id="9" name="Nadpis 1">
            <a:extLst>
              <a:ext uri="{FF2B5EF4-FFF2-40B4-BE49-F238E27FC236}">
                <a16:creationId xmlns:a16="http://schemas.microsoft.com/office/drawing/2014/main" id="{5DD7B3E1-0DF8-4578-B82F-BA045F65EFAD}"/>
              </a:ext>
            </a:extLst>
          </p:cNvPr>
          <p:cNvSpPr txBox="1">
            <a:spLocks/>
          </p:cNvSpPr>
          <p:nvPr/>
        </p:nvSpPr>
        <p:spPr>
          <a:xfrm>
            <a:off x="5089966" y="609600"/>
            <a:ext cx="4184035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cs-CZ" sz="4400" b="1" dirty="0"/>
              <a:t>Žito, oves</a:t>
            </a:r>
            <a:endParaRPr lang="sk-SK" sz="4400" dirty="0"/>
          </a:p>
        </p:txBody>
      </p:sp>
    </p:spTree>
    <p:extLst>
      <p:ext uri="{BB962C8B-B14F-4D97-AF65-F5344CB8AC3E}">
        <p14:creationId xmlns:p14="http://schemas.microsoft.com/office/powerpoint/2010/main" val="50793431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B59C0E3-B29C-426D-BCC4-360E090209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400" b="1" dirty="0"/>
              <a:t>Proso, </a:t>
            </a:r>
            <a:r>
              <a:rPr lang="cs-CZ" sz="4400" b="1" dirty="0" err="1"/>
              <a:t>sorgho</a:t>
            </a:r>
            <a:endParaRPr lang="sk-SK" sz="4400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AEE13984-54CA-4EF4-9613-7624973042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2" y="1505607"/>
            <a:ext cx="8596668" cy="4941688"/>
          </a:xfrm>
        </p:spPr>
        <p:txBody>
          <a:bodyPr>
            <a:noAutofit/>
          </a:bodyPr>
          <a:lstStyle/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cs-CZ" sz="2000" dirty="0"/>
              <a:t>Hlavní plodiny suchých subtropů – vyžaduje vysoké teploty, snáší dlouhé sucho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cs-CZ" sz="2000" dirty="0" err="1">
                <a:solidFill>
                  <a:schemeClr val="tx2"/>
                </a:solidFill>
              </a:rPr>
              <a:t>Sorgho</a:t>
            </a:r>
            <a:r>
              <a:rPr lang="cs-CZ" sz="2000" dirty="0"/>
              <a:t> (= čirok)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cs-CZ" sz="1800" dirty="0"/>
              <a:t>Amerika (USA, Mexiko, Argentina)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cs-CZ" sz="1800" dirty="0"/>
              <a:t>Asie (Indie, Čína)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cs-CZ" sz="1800" dirty="0"/>
              <a:t>Afrika (Nigerie, Súdán)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endParaRPr lang="cs-CZ" sz="1800" dirty="0"/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cs-CZ" sz="2000" b="1" dirty="0">
                <a:solidFill>
                  <a:schemeClr val="tx2"/>
                </a:solidFill>
              </a:rPr>
              <a:t>Proso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cs-CZ" sz="1800" dirty="0"/>
              <a:t>Asie (Indie, Čína)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cs-CZ" sz="1800" dirty="0"/>
              <a:t>Afrika (Nigérie, Niger, Mali, Burkina Faso)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944E421C-0220-4B2F-A278-9114EB245E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0110" y="1930400"/>
            <a:ext cx="2117725" cy="2819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22991FA6-80BF-4434-9794-825F93BFBF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0110" y="4852689"/>
            <a:ext cx="2117725" cy="159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5835556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B59C0E3-B29C-426D-BCC4-360E090209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400" b="1" dirty="0"/>
              <a:t>Hlízovité kultury - brambory</a:t>
            </a:r>
            <a:endParaRPr lang="sk-SK" sz="4400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AEE13984-54CA-4EF4-9613-7624973042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2" y="1505607"/>
            <a:ext cx="8679502" cy="4941688"/>
          </a:xfrm>
        </p:spPr>
        <p:txBody>
          <a:bodyPr>
            <a:noAutofit/>
          </a:bodyPr>
          <a:lstStyle/>
          <a:p>
            <a:pPr marL="320040" indent="-320040" eaLnBrk="1" fontAlgn="auto" hangingPunct="1">
              <a:spcBef>
                <a:spcPts val="600"/>
              </a:spcBef>
              <a:spcAft>
                <a:spcPts val="0"/>
              </a:spcAft>
              <a:buFont typeface="Wingdings"/>
              <a:buChar char=""/>
              <a:defRPr/>
            </a:pPr>
            <a:r>
              <a:rPr lang="cs-CZ" sz="2000" dirty="0"/>
              <a:t>Odlišné druhy, z nichž se využívají hlavně podzemní části</a:t>
            </a:r>
          </a:p>
          <a:p>
            <a:pPr marL="320040" indent="-320040" eaLnBrk="1" fontAlgn="auto" hangingPunct="1">
              <a:spcBef>
                <a:spcPts val="600"/>
              </a:spcBef>
              <a:spcAft>
                <a:spcPts val="0"/>
              </a:spcAft>
              <a:buFont typeface="Wingdings"/>
              <a:buChar char=""/>
              <a:defRPr/>
            </a:pPr>
            <a:r>
              <a:rPr lang="cs-CZ" sz="2000" dirty="0"/>
              <a:t>Využití jako potravina, krmivo, výroba škrobu a líhu</a:t>
            </a:r>
          </a:p>
          <a:p>
            <a:pPr marL="320040" indent="-320040" eaLnBrk="1" fontAlgn="auto" hangingPunct="1">
              <a:spcBef>
                <a:spcPts val="600"/>
              </a:spcBef>
              <a:spcAft>
                <a:spcPts val="0"/>
              </a:spcAft>
              <a:buFont typeface="Wingdings"/>
              <a:buChar char=""/>
              <a:defRPr/>
            </a:pPr>
            <a:endParaRPr lang="cs-CZ" sz="2000" dirty="0"/>
          </a:p>
          <a:p>
            <a:pPr marL="320040" indent="-320040" eaLnBrk="1" fontAlgn="auto" hangingPunct="1">
              <a:spcBef>
                <a:spcPts val="600"/>
              </a:spcBef>
              <a:spcAft>
                <a:spcPts val="0"/>
              </a:spcAft>
              <a:buFont typeface="Wingdings"/>
              <a:buChar char=""/>
              <a:defRPr/>
            </a:pPr>
            <a:r>
              <a:rPr lang="cs-CZ" sz="2000" b="1" dirty="0">
                <a:solidFill>
                  <a:schemeClr val="tx2"/>
                </a:solidFill>
              </a:rPr>
              <a:t>Brambory</a:t>
            </a:r>
          </a:p>
          <a:p>
            <a:pPr marL="640080" lvl="1" indent="-274320" eaLnBrk="1" fontAlgn="auto" hangingPunct="1">
              <a:spcBef>
                <a:spcPts val="600"/>
              </a:spcBef>
              <a:spcAft>
                <a:spcPts val="0"/>
              </a:spcAft>
              <a:buFont typeface="Wingdings 2"/>
              <a:buChar char=""/>
              <a:defRPr/>
            </a:pPr>
            <a:r>
              <a:rPr lang="cs-CZ" sz="2000" dirty="0"/>
              <a:t>Důležitá roli v období průmyslové revoluce – prudký růst obyvatelstva – obilnářství nepokrylo spotřebu </a:t>
            </a:r>
          </a:p>
          <a:p>
            <a:pPr marL="640080" lvl="1" indent="-274320" eaLnBrk="1" fontAlgn="auto" hangingPunct="1">
              <a:spcBef>
                <a:spcPts val="600"/>
              </a:spcBef>
              <a:spcAft>
                <a:spcPts val="0"/>
              </a:spcAft>
              <a:buFont typeface="Wingdings 2"/>
              <a:buChar char=""/>
              <a:defRPr/>
            </a:pPr>
            <a:r>
              <a:rPr lang="cs-CZ" sz="2000" dirty="0"/>
              <a:t>Počátek 20. století – nejvýznamnější krmivo</a:t>
            </a:r>
          </a:p>
          <a:p>
            <a:pPr marL="640080" lvl="1" indent="-274320" eaLnBrk="1" fontAlgn="auto" hangingPunct="1">
              <a:spcBef>
                <a:spcPts val="600"/>
              </a:spcBef>
              <a:spcAft>
                <a:spcPts val="0"/>
              </a:spcAft>
              <a:buFont typeface="Wingdings 2"/>
              <a:buChar char=""/>
              <a:defRPr/>
            </a:pPr>
            <a:r>
              <a:rPr lang="cs-CZ" sz="2000" dirty="0"/>
              <a:t>S nástupem jadrných krmiv (obiloviny) jejich význam upadá (hlavně v Evropě)</a:t>
            </a:r>
          </a:p>
          <a:p>
            <a:pPr marL="640080" lvl="1" indent="-274320" eaLnBrk="1" fontAlgn="auto" hangingPunct="1">
              <a:spcBef>
                <a:spcPts val="600"/>
              </a:spcBef>
              <a:spcAft>
                <a:spcPts val="0"/>
              </a:spcAft>
              <a:buFont typeface="Wingdings 2"/>
              <a:buChar char=""/>
              <a:defRPr/>
            </a:pPr>
            <a:r>
              <a:rPr lang="cs-CZ" sz="2000" dirty="0"/>
              <a:t>V současnosti – jako potravina pouze 1/5 světové produkce, růst významu jako technické plodiny k výrobě škrobu</a:t>
            </a:r>
          </a:p>
          <a:p>
            <a:pPr marL="640080" lvl="1" indent="-274320" eaLnBrk="1" fontAlgn="auto" hangingPunct="1">
              <a:spcBef>
                <a:spcPts val="600"/>
              </a:spcBef>
              <a:spcAft>
                <a:spcPts val="0"/>
              </a:spcAft>
              <a:buFont typeface="Wingdings 2"/>
              <a:buChar char=""/>
              <a:defRPr/>
            </a:pPr>
            <a:r>
              <a:rPr lang="cs-CZ" sz="2000" dirty="0"/>
              <a:t>Produkce:</a:t>
            </a:r>
          </a:p>
          <a:p>
            <a:pPr lvl="2" eaLnBrk="1" fontAlgn="auto" hangingPunct="1">
              <a:spcBef>
                <a:spcPts val="600"/>
              </a:spcBef>
              <a:spcAft>
                <a:spcPts val="0"/>
              </a:spcAft>
              <a:buFont typeface="Wingdings"/>
              <a:buChar char=""/>
              <a:defRPr/>
            </a:pPr>
            <a:r>
              <a:rPr lang="cs-CZ" dirty="0"/>
              <a:t>Evropa (41 %) – neustálý pokles (Rusko, Ukrajina, Polsko, Německo)</a:t>
            </a:r>
          </a:p>
          <a:p>
            <a:pPr lvl="2" eaLnBrk="1" fontAlgn="auto" hangingPunct="1">
              <a:spcBef>
                <a:spcPts val="600"/>
              </a:spcBef>
              <a:spcAft>
                <a:spcPts val="0"/>
              </a:spcAft>
              <a:buFont typeface="Wingdings"/>
              <a:buChar char=""/>
              <a:defRPr/>
            </a:pPr>
            <a:r>
              <a:rPr lang="cs-CZ" dirty="0"/>
              <a:t>Asie (40 %) – růst produkce (Čína, Indie)</a:t>
            </a:r>
          </a:p>
          <a:p>
            <a:pPr lvl="2" eaLnBrk="1" fontAlgn="auto" hangingPunct="1">
              <a:spcBef>
                <a:spcPts val="600"/>
              </a:spcBef>
              <a:spcAft>
                <a:spcPts val="0"/>
              </a:spcAft>
              <a:buFont typeface="Wingdings"/>
              <a:buChar char=""/>
              <a:defRPr/>
            </a:pPr>
            <a:r>
              <a:rPr lang="cs-CZ" dirty="0"/>
              <a:t>S Amerika (12 %) - USA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28920106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1014EE1-CC05-4AFC-968E-CDA52A4DC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400" b="1" dirty="0"/>
              <a:t>Geografie zemědělství</a:t>
            </a:r>
            <a:endParaRPr lang="sk-SK" sz="4400" b="1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15466B9B-966B-4C2E-B4A0-D2CE1C4C7C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930401"/>
            <a:ext cx="6799231" cy="4392908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80000"/>
              </a:lnSpc>
              <a:spcBef>
                <a:spcPts val="575"/>
              </a:spcBef>
              <a:buFont typeface="Wingdings" panose="05000000000000000000" pitchFamily="2" charset="2"/>
              <a:buChar char="q"/>
            </a:pPr>
            <a:r>
              <a:rPr lang="cs-CZ" altLang="cs-CZ" sz="2000" dirty="0"/>
              <a:t>Postavení v kontextu geografických věd: </a:t>
            </a:r>
          </a:p>
          <a:p>
            <a:pPr marL="606425" lvl="1" indent="-285750" eaLnBrk="1" hangingPunct="1">
              <a:lnSpc>
                <a:spcPct val="80000"/>
              </a:lnSpc>
              <a:spcBef>
                <a:spcPts val="575"/>
              </a:spcBef>
              <a:buFont typeface="Wingdings" panose="05000000000000000000" pitchFamily="2" charset="2"/>
              <a:buChar char="q"/>
            </a:pPr>
            <a:r>
              <a:rPr lang="cs-CZ" altLang="cs-CZ" sz="2000" dirty="0"/>
              <a:t>typická mezní, hraniční, disciplína, </a:t>
            </a:r>
          </a:p>
          <a:p>
            <a:pPr marL="606425" lvl="1" indent="-285750" eaLnBrk="1" hangingPunct="1">
              <a:lnSpc>
                <a:spcPct val="80000"/>
              </a:lnSpc>
              <a:spcBef>
                <a:spcPts val="575"/>
              </a:spcBef>
              <a:buFont typeface="Wingdings" panose="05000000000000000000" pitchFamily="2" charset="2"/>
              <a:buChar char="q"/>
            </a:pPr>
            <a:r>
              <a:rPr lang="cs-CZ" altLang="cs-CZ" sz="2000" dirty="0"/>
              <a:t>souvisí s některými dalšími tak těsně, že mezi nimi nelze vést zcela ostrou hranici</a:t>
            </a:r>
          </a:p>
          <a:p>
            <a:pPr marL="606425" lvl="1" indent="-285750" eaLnBrk="1" hangingPunct="1">
              <a:lnSpc>
                <a:spcPct val="80000"/>
              </a:lnSpc>
              <a:spcBef>
                <a:spcPts val="575"/>
              </a:spcBef>
              <a:buFont typeface="Wingdings" panose="05000000000000000000" pitchFamily="2" charset="2"/>
              <a:buChar char="q"/>
            </a:pPr>
            <a:endParaRPr lang="cs-CZ" altLang="cs-CZ" sz="2000" dirty="0"/>
          </a:p>
          <a:p>
            <a:pPr marL="273050" eaLnBrk="1" hangingPunct="1">
              <a:lnSpc>
                <a:spcPct val="80000"/>
              </a:lnSpc>
              <a:spcBef>
                <a:spcPts val="575"/>
              </a:spcBef>
              <a:buFont typeface="Wingdings" panose="05000000000000000000" pitchFamily="2" charset="2"/>
              <a:buChar char="q"/>
            </a:pPr>
            <a:r>
              <a:rPr lang="cs-CZ" altLang="cs-CZ" sz="2000" b="1" dirty="0"/>
              <a:t>Proč se jí zabývat?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pl-PL" sz="2000" dirty="0"/>
              <a:t>Pěstování a výroba potravin je nejzákladnější lidskou aktivitou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pl-PL" sz="2000" dirty="0"/>
              <a:t>Růst poptávky po lokálních potravinách 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pl-PL" sz="2000" dirty="0"/>
              <a:t>Silná podpora zemědělství ze strany národní vlády a EU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pl-PL" sz="2000" dirty="0"/>
              <a:t>Zemědělství úzce propojeno s mnoha dalšími odvětvími =&gt; agrobyznys 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74F7490A-CB17-4AB1-8F9E-AE27B784042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54785635"/>
              </p:ext>
            </p:extLst>
          </p:nvPr>
        </p:nvGraphicFramePr>
        <p:xfrm>
          <a:off x="7476565" y="1930400"/>
          <a:ext cx="4511824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7753217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B59C0E3-B29C-426D-BCC4-360E090209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400" b="1" dirty="0"/>
              <a:t>Cukr</a:t>
            </a:r>
            <a:endParaRPr lang="sk-SK" sz="4400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AEE13984-54CA-4EF4-9613-7624973042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2" y="1375954"/>
            <a:ext cx="8679502" cy="5071341"/>
          </a:xfrm>
        </p:spPr>
        <p:txBody>
          <a:bodyPr>
            <a:noAutofit/>
          </a:bodyPr>
          <a:lstStyle/>
          <a:p>
            <a:pPr marL="320040" indent="-320040" eaLnBrk="1" fontAlgn="auto" hangingPunct="1">
              <a:spcBef>
                <a:spcPts val="600"/>
              </a:spcBef>
              <a:spcAft>
                <a:spcPts val="0"/>
              </a:spcAft>
              <a:buFont typeface="Wingdings"/>
              <a:buChar char=""/>
              <a:defRPr/>
            </a:pPr>
            <a:r>
              <a:rPr lang="cs-CZ" sz="1500" dirty="0"/>
              <a:t>Základní potravina vzhledem k nutriční hodnotě</a:t>
            </a:r>
          </a:p>
          <a:p>
            <a:pPr marL="320040" indent="-320040" eaLnBrk="1" fontAlgn="auto" hangingPunct="1">
              <a:spcBef>
                <a:spcPts val="600"/>
              </a:spcBef>
              <a:spcAft>
                <a:spcPts val="0"/>
              </a:spcAft>
              <a:buFont typeface="Wingdings"/>
              <a:buChar char=""/>
              <a:defRPr/>
            </a:pPr>
            <a:r>
              <a:rPr lang="cs-CZ" sz="1500" dirty="0"/>
              <a:t>Poměr třtinové a řepného cukru cca 70 : 30 %</a:t>
            </a:r>
          </a:p>
          <a:p>
            <a:pPr marL="320040" indent="-320040" eaLnBrk="1" fontAlgn="auto" hangingPunct="1">
              <a:spcBef>
                <a:spcPts val="600"/>
              </a:spcBef>
              <a:spcAft>
                <a:spcPts val="0"/>
              </a:spcAft>
              <a:buFont typeface="Wingdings"/>
              <a:buChar char=""/>
              <a:defRPr/>
            </a:pPr>
            <a:r>
              <a:rPr lang="cs-CZ" sz="1500" dirty="0"/>
              <a:t>Produkce cukru celkem:</a:t>
            </a:r>
          </a:p>
          <a:p>
            <a:pPr marL="640080" lvl="1" indent="-274320" eaLnBrk="1" fontAlgn="auto" hangingPunct="1">
              <a:spcBef>
                <a:spcPts val="600"/>
              </a:spcBef>
              <a:spcAft>
                <a:spcPts val="0"/>
              </a:spcAft>
              <a:buFont typeface="Wingdings 2"/>
              <a:buChar char=""/>
              <a:defRPr/>
            </a:pPr>
            <a:r>
              <a:rPr lang="cs-CZ" sz="1500" dirty="0"/>
              <a:t>Asie (32 %) – Indie (2.), Čína (3.), Thajsko (5.)</a:t>
            </a:r>
          </a:p>
          <a:p>
            <a:pPr marL="640080" lvl="1" indent="-274320" eaLnBrk="1" fontAlgn="auto" hangingPunct="1">
              <a:spcBef>
                <a:spcPts val="600"/>
              </a:spcBef>
              <a:spcAft>
                <a:spcPts val="0"/>
              </a:spcAft>
              <a:buFont typeface="Wingdings 2"/>
              <a:buChar char=""/>
              <a:defRPr/>
            </a:pPr>
            <a:r>
              <a:rPr lang="cs-CZ" sz="1500" dirty="0"/>
              <a:t>Evropa (21 %) – Francie, Německo</a:t>
            </a:r>
          </a:p>
          <a:p>
            <a:pPr marL="640080" lvl="1" indent="-274320" eaLnBrk="1" fontAlgn="auto" hangingPunct="1">
              <a:spcBef>
                <a:spcPts val="600"/>
              </a:spcBef>
              <a:spcAft>
                <a:spcPts val="0"/>
              </a:spcAft>
              <a:buFont typeface="Wingdings 2"/>
              <a:buChar char=""/>
              <a:defRPr/>
            </a:pPr>
            <a:r>
              <a:rPr lang="cs-CZ" sz="1500" dirty="0"/>
              <a:t>Jižní Amerika – Brazílie (1.)</a:t>
            </a:r>
          </a:p>
          <a:p>
            <a:pPr marL="640080" lvl="1" indent="-274320" eaLnBrk="1" fontAlgn="auto" hangingPunct="1">
              <a:spcBef>
                <a:spcPts val="600"/>
              </a:spcBef>
              <a:spcAft>
                <a:spcPts val="0"/>
              </a:spcAft>
              <a:buFont typeface="Wingdings 2"/>
              <a:buChar char=""/>
              <a:defRPr/>
            </a:pPr>
            <a:r>
              <a:rPr lang="cs-CZ" sz="1500" dirty="0"/>
              <a:t>Severní a střední Amerika – USA (4.), Mexiko</a:t>
            </a:r>
          </a:p>
          <a:p>
            <a:pPr marL="320040" indent="-320040" eaLnBrk="1" fontAlgn="auto" hangingPunct="1">
              <a:spcBef>
                <a:spcPts val="600"/>
              </a:spcBef>
              <a:spcAft>
                <a:spcPts val="0"/>
              </a:spcAft>
              <a:buFont typeface="Wingdings"/>
              <a:buChar char=""/>
              <a:defRPr/>
            </a:pPr>
            <a:r>
              <a:rPr lang="cs-CZ" sz="1500" b="1" dirty="0">
                <a:solidFill>
                  <a:schemeClr val="tx2"/>
                </a:solidFill>
              </a:rPr>
              <a:t>Cukrová třtina </a:t>
            </a:r>
          </a:p>
          <a:p>
            <a:pPr marL="640080" lvl="1" indent="-274320" eaLnBrk="1" fontAlgn="auto" hangingPunct="1">
              <a:spcBef>
                <a:spcPts val="600"/>
              </a:spcBef>
              <a:spcAft>
                <a:spcPts val="0"/>
              </a:spcAft>
              <a:buFont typeface="Wingdings 2"/>
              <a:buChar char=""/>
              <a:defRPr/>
            </a:pPr>
            <a:r>
              <a:rPr lang="cs-CZ" sz="1500" dirty="0"/>
              <a:t>Cukr levnější, vyšší ha výnos</a:t>
            </a:r>
          </a:p>
          <a:p>
            <a:pPr marL="640080" lvl="1" indent="-274320" eaLnBrk="1" fontAlgn="auto" hangingPunct="1">
              <a:spcBef>
                <a:spcPts val="600"/>
              </a:spcBef>
              <a:spcAft>
                <a:spcPts val="0"/>
              </a:spcAft>
              <a:buFont typeface="Wingdings 2"/>
              <a:buChar char=""/>
              <a:defRPr/>
            </a:pPr>
            <a:r>
              <a:rPr lang="cs-CZ" sz="1500" dirty="0"/>
              <a:t>Pěstování v </a:t>
            </a:r>
            <a:r>
              <a:rPr lang="cs-CZ" sz="1500" dirty="0" err="1"/>
              <a:t>subrovníkovém</a:t>
            </a:r>
            <a:r>
              <a:rPr lang="cs-CZ" sz="1500" dirty="0"/>
              <a:t> pásmu</a:t>
            </a:r>
          </a:p>
          <a:p>
            <a:pPr marL="640080" lvl="1" indent="-274320" eaLnBrk="1" fontAlgn="auto" hangingPunct="1">
              <a:spcBef>
                <a:spcPts val="600"/>
              </a:spcBef>
              <a:spcAft>
                <a:spcPts val="0"/>
              </a:spcAft>
              <a:buFont typeface="Wingdings 2"/>
              <a:buChar char=""/>
              <a:defRPr/>
            </a:pPr>
            <a:r>
              <a:rPr lang="cs-CZ" sz="1500" dirty="0"/>
              <a:t>Sklizeň náročná na pracovní sílu, velké nároky na dopravu, nutnost rychlého zpracování</a:t>
            </a:r>
          </a:p>
          <a:p>
            <a:pPr marL="640080" lvl="1" indent="-274320" eaLnBrk="1" fontAlgn="auto" hangingPunct="1">
              <a:spcBef>
                <a:spcPts val="600"/>
              </a:spcBef>
              <a:spcAft>
                <a:spcPts val="0"/>
              </a:spcAft>
              <a:buFont typeface="Wingdings 2"/>
              <a:buChar char=""/>
              <a:defRPr/>
            </a:pPr>
            <a:r>
              <a:rPr lang="cs-CZ" sz="1500" dirty="0"/>
              <a:t>2 hlavní produkční oblasti – Latinská Amerika (Brazílie), Asie (Indie, Čína)</a:t>
            </a:r>
          </a:p>
          <a:p>
            <a:pPr marL="640080" lvl="1" indent="-274320" eaLnBrk="1" fontAlgn="auto" hangingPunct="1">
              <a:spcBef>
                <a:spcPts val="600"/>
              </a:spcBef>
              <a:spcAft>
                <a:spcPts val="0"/>
              </a:spcAft>
              <a:buFont typeface="Wingdings 2"/>
              <a:buChar char=""/>
              <a:defRPr/>
            </a:pPr>
            <a:r>
              <a:rPr lang="cs-CZ" sz="1500" dirty="0"/>
              <a:t>Významný zdroj pro výrobu destilátů a etanolu</a:t>
            </a:r>
          </a:p>
          <a:p>
            <a:pPr marL="640080" lvl="1" indent="-274320" eaLnBrk="1" fontAlgn="auto" hangingPunct="1">
              <a:spcBef>
                <a:spcPts val="600"/>
              </a:spcBef>
              <a:spcAft>
                <a:spcPts val="0"/>
              </a:spcAft>
              <a:buFont typeface="Wingdings 2"/>
              <a:buChar char=""/>
              <a:defRPr/>
            </a:pPr>
            <a:r>
              <a:rPr lang="cs-CZ" sz="1500" dirty="0"/>
              <a:t>Obnovitelný zdroj (Brazílie) – výroba pohonných hmot</a:t>
            </a:r>
          </a:p>
          <a:p>
            <a:pPr marL="320040" indent="-320040" eaLnBrk="1" fontAlgn="auto" hangingPunct="1">
              <a:spcBef>
                <a:spcPts val="600"/>
              </a:spcBef>
              <a:spcAft>
                <a:spcPts val="0"/>
              </a:spcAft>
              <a:buFont typeface="Wingdings"/>
              <a:buChar char=""/>
              <a:defRPr/>
            </a:pPr>
            <a:r>
              <a:rPr lang="cs-CZ" sz="1500" b="1" dirty="0">
                <a:solidFill>
                  <a:schemeClr val="tx2"/>
                </a:solidFill>
              </a:rPr>
              <a:t>Řepný cukr</a:t>
            </a:r>
          </a:p>
          <a:p>
            <a:pPr marL="640080" lvl="1" indent="-274320" eaLnBrk="1" fontAlgn="auto" hangingPunct="1">
              <a:spcBef>
                <a:spcPts val="600"/>
              </a:spcBef>
              <a:spcAft>
                <a:spcPts val="0"/>
              </a:spcAft>
              <a:buFont typeface="Wingdings 2"/>
              <a:buChar char=""/>
              <a:defRPr/>
            </a:pPr>
            <a:r>
              <a:rPr lang="cs-CZ" sz="1500" dirty="0"/>
              <a:t>Pěstování v mírném pásu, oblasti s kvalitními půdami, dostatečným teplem a vláhou</a:t>
            </a:r>
          </a:p>
          <a:p>
            <a:pPr marL="640080" lvl="1" indent="-274320" eaLnBrk="1" fontAlgn="auto" hangingPunct="1">
              <a:spcBef>
                <a:spcPts val="600"/>
              </a:spcBef>
              <a:spcAft>
                <a:spcPts val="0"/>
              </a:spcAft>
              <a:buFont typeface="Wingdings 2"/>
              <a:buChar char=""/>
              <a:defRPr/>
            </a:pPr>
            <a:r>
              <a:rPr lang="cs-CZ" sz="1500" dirty="0"/>
              <a:t>Odpad – krmivo – produkce doprovázena ŽV</a:t>
            </a:r>
          </a:p>
          <a:p>
            <a:pPr marL="640080" lvl="1" indent="-274320" eaLnBrk="1" fontAlgn="auto" hangingPunct="1">
              <a:spcBef>
                <a:spcPts val="600"/>
              </a:spcBef>
              <a:spcAft>
                <a:spcPts val="0"/>
              </a:spcAft>
              <a:buFont typeface="Wingdings 2"/>
              <a:buChar char=""/>
              <a:defRPr/>
            </a:pPr>
            <a:r>
              <a:rPr lang="cs-CZ" sz="1500" dirty="0"/>
              <a:t>Produkce klesá – Evropa – Francie, Německo, Rusko, Polsko, Ukrajina / USA</a:t>
            </a:r>
            <a:endParaRPr lang="cs-CZ" sz="1400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8C735449-C146-40AF-A631-B2AD098C90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9584" y="102367"/>
            <a:ext cx="3019573" cy="2016224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F6630B36-F98B-4EDC-85C8-2DC9E39CE1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5558" y="2231267"/>
            <a:ext cx="3019573" cy="2138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92253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B59C0E3-B29C-426D-BCC4-360E090209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400" b="1" dirty="0"/>
              <a:t>Ovoce</a:t>
            </a:r>
            <a:endParaRPr lang="sk-SK" sz="4400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AEE13984-54CA-4EF4-9613-7624973042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1" y="1505607"/>
            <a:ext cx="10304177" cy="4941688"/>
          </a:xfrm>
        </p:spPr>
        <p:txBody>
          <a:bodyPr>
            <a:noAutofit/>
          </a:bodyPr>
          <a:lstStyle/>
          <a:p>
            <a:pPr marL="320040" indent="-320040" eaLnBrk="1" fontAlgn="auto" hangingPunct="1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Font typeface="Wingdings"/>
              <a:buChar char=""/>
              <a:defRPr/>
            </a:pPr>
            <a:r>
              <a:rPr lang="cs-CZ" sz="1800" dirty="0"/>
              <a:t>Zdroj cenných látek pro lidský organismus (vitamíny, minerální látky), které jsou pro organismus nenahraditelné</a:t>
            </a:r>
          </a:p>
          <a:p>
            <a:pPr marL="320040" indent="-320040" eaLnBrk="1" fontAlgn="auto" hangingPunct="1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Font typeface="Wingdings"/>
              <a:buChar char=""/>
              <a:defRPr/>
            </a:pPr>
            <a:r>
              <a:rPr lang="cs-CZ" sz="1800" dirty="0"/>
              <a:t>Některé druhy hlavně místní význam, jiné důležitou složkou obchodu, často i mezinárodního (citrusy, banány apod.) </a:t>
            </a:r>
          </a:p>
          <a:p>
            <a:pPr marL="320040" indent="-320040" eaLnBrk="1" fontAlgn="auto" hangingPunct="1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Font typeface="Wingdings"/>
              <a:buChar char=""/>
              <a:defRPr/>
            </a:pPr>
            <a:r>
              <a:rPr lang="cs-CZ" sz="1800" dirty="0"/>
              <a:t>Mnohé druhy tropického a subtropického ovoce v Evropě dlouho neznámé – teprve od poč. 20. století se exotické ovoce dostávalo na trhy zemí mírného pásu (rozvoj lodí pro přepravu ovoce ze zámoří)</a:t>
            </a:r>
          </a:p>
          <a:p>
            <a:pPr marL="320040" indent="-320040" eaLnBrk="1" fontAlgn="auto" hangingPunct="1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Font typeface="Wingdings"/>
              <a:buChar char=""/>
              <a:defRPr/>
            </a:pPr>
            <a:r>
              <a:rPr lang="cs-CZ" sz="1800" dirty="0"/>
              <a:t>Letecká doprava umožnila dodávky ovoce, které po sklizni rychle podléhají zkáze (mango, liči, avokádo aj.)</a:t>
            </a:r>
          </a:p>
          <a:p>
            <a:pPr marL="320040" indent="-320040" eaLnBrk="1" fontAlgn="auto" hangingPunct="1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Font typeface="Wingdings"/>
              <a:buChar char=""/>
              <a:defRPr/>
            </a:pPr>
            <a:r>
              <a:rPr lang="cs-CZ" sz="1800" dirty="0"/>
              <a:t>Různé druhy ovoce jsou důležitou surovinou pro potravinářský průmysl</a:t>
            </a:r>
          </a:p>
          <a:p>
            <a:pPr marL="320040" indent="-320040" eaLnBrk="1" fontAlgn="auto" hangingPunct="1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Font typeface="Wingdings"/>
              <a:buChar char=""/>
              <a:defRPr/>
            </a:pPr>
            <a:r>
              <a:rPr lang="cs-CZ" sz="1800" dirty="0"/>
              <a:t>Pro světový obchod důležité rychlé zpracování ovoce na výrobky, které zkáze nepodléhají</a:t>
            </a:r>
          </a:p>
          <a:p>
            <a:pPr marL="320040" indent="-320040" eaLnBrk="1" fontAlgn="auto" hangingPunct="1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Font typeface="Wingdings"/>
              <a:buChar char=""/>
              <a:defRPr/>
            </a:pPr>
            <a:r>
              <a:rPr lang="cs-CZ" sz="1800" dirty="0"/>
              <a:t>Specializace jednotlivých pěstitelských oblastí, sjednocení jejich odrůdové skladby </a:t>
            </a:r>
          </a:p>
          <a:p>
            <a:pPr marL="320040" indent="-320040" eaLnBrk="1" fontAlgn="auto" hangingPunct="1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Font typeface="Wingdings"/>
              <a:buChar char=""/>
              <a:defRPr/>
            </a:pPr>
            <a:r>
              <a:rPr lang="cs-CZ" sz="1800" dirty="0"/>
              <a:t>Koncentrace pěstování ovoce do oblastí s nejpříznivějšími klimatickými a půdními podmínkami, ze severních chladnějších oblastí mírného pásma přesun do oblastí jižnějších</a:t>
            </a:r>
          </a:p>
          <a:p>
            <a:pPr marL="320040" indent="-320040" eaLnBrk="1" fontAlgn="auto" hangingPunct="1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Font typeface="Wingdings"/>
              <a:buChar char=""/>
              <a:defRPr/>
            </a:pPr>
            <a:r>
              <a:rPr lang="cs-CZ" sz="1800" dirty="0"/>
              <a:t>Ve srovnání s mírným pásem nabízejí tropy a subtropy mnohonásobně větší sortiment ovocných druhů</a:t>
            </a:r>
          </a:p>
          <a:p>
            <a:pPr marL="320040" indent="-320040" eaLnBrk="1" fontAlgn="auto" hangingPunct="1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Font typeface="Wingdings"/>
              <a:buChar char=""/>
              <a:defRPr/>
            </a:pPr>
            <a:r>
              <a:rPr lang="cs-CZ" sz="1800" dirty="0"/>
              <a:t>Přes rozmanitost i celkovou produkci tropického a subtropického ovoce je často situace v zásobování obyvatel rozvojových zemí ovocem nedostatečná. Velké množství ovoce vypěstovaného v těchto zemích  součástí  rozsáhlých exportů do hospodářsky vyspělejších zemí </a:t>
            </a:r>
          </a:p>
          <a:p>
            <a:pPr marL="320040" indent="-320040" eaLnBrk="1" fontAlgn="auto" hangingPunct="1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Font typeface="Wingdings"/>
              <a:buChar char=""/>
              <a:defRPr/>
            </a:pPr>
            <a:r>
              <a:rPr lang="cs-CZ" sz="1800" dirty="0"/>
              <a:t>Stále více zásady velkovýroby </a:t>
            </a:r>
          </a:p>
          <a:p>
            <a:pPr marL="320040" indent="-320040" eaLnBrk="1" fontAlgn="auto" hangingPunct="1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Font typeface="Wingdings"/>
              <a:buChar char=""/>
              <a:defRPr/>
            </a:pP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348048335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14C4888-0E69-43C5-9C68-44D0A7CDBEF0}"/>
              </a:ext>
            </a:extLst>
          </p:cNvPr>
          <p:cNvSpPr>
            <a:spLocks noGrp="1" noChangeArrowheads="1"/>
          </p:cNvSpPr>
          <p:nvPr/>
        </p:nvSpPr>
        <p:spPr bwMode="auto">
          <a:xfrm>
            <a:off x="740229" y="308769"/>
            <a:ext cx="9631680" cy="6240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19088" indent="-319088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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9763" indent="-273050" algn="l" rtl="0" eaLnBrk="0" fontAlgn="base" hangingPunct="0"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anose="05020102010507070707" pitchFamily="82" charset="2"/>
              <a:buChar char="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anose="05000000000000000000" pitchFamily="2" charset="2"/>
              <a:buChar char="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526DB0"/>
              </a:buClr>
              <a:buSzPct val="75000"/>
              <a:buFont typeface="Wingdings" panose="05000000000000000000" pitchFamily="2" charset="2"/>
              <a:buChar char="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989AAC"/>
              </a:buClr>
              <a:buSzPct val="65000"/>
              <a:buFont typeface="Wingdings" panose="05000000000000000000" pitchFamily="2" charset="2"/>
              <a:buChar char="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4320" indent="-274320" eaLnBrk="1" fontAlgn="auto" hangingPunct="1">
              <a:lnSpc>
                <a:spcPct val="80000"/>
              </a:lnSpc>
              <a:spcBef>
                <a:spcPts val="58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cs-CZ" sz="2000" b="1" dirty="0">
                <a:solidFill>
                  <a:schemeClr val="accent1"/>
                </a:solidFill>
              </a:rPr>
              <a:t>Banány</a:t>
            </a:r>
          </a:p>
          <a:p>
            <a:pPr marL="274320" indent="-274320" eaLnBrk="1" fontAlgn="auto" hangingPunct="1">
              <a:lnSpc>
                <a:spcPct val="80000"/>
              </a:lnSpc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cs-CZ" sz="2000" dirty="0"/>
              <a:t>Co do objemu produkce na prvním místě banány, nejvyšší export ze všech ovocných druhů</a:t>
            </a:r>
          </a:p>
          <a:p>
            <a:pPr marL="274320" indent="-274320" eaLnBrk="1" fontAlgn="auto" hangingPunct="1">
              <a:lnSpc>
                <a:spcPct val="80000"/>
              </a:lnSpc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cs-CZ" sz="2000" dirty="0"/>
              <a:t>Někteří , i menší,  producenti mají procentuální podíl banánů na svém vývozu i vyšší než 50 % (Ecuador, Kostarika, Honduras apod. – pěstování na plantážích amerických monopolů) </a:t>
            </a:r>
          </a:p>
          <a:p>
            <a:pPr marL="274320" indent="-274320" eaLnBrk="1" fontAlgn="auto" hangingPunct="1">
              <a:lnSpc>
                <a:spcPct val="80000"/>
              </a:lnSpc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cs-CZ" sz="2000" dirty="0"/>
              <a:t>Světová sklizeň neustále roste (díky rozšiřování dopravních možností a rostoucí spotřebě) </a:t>
            </a:r>
          </a:p>
          <a:p>
            <a:pPr marL="274320" indent="-274320" eaLnBrk="1" fontAlgn="auto" hangingPunct="1">
              <a:lnSpc>
                <a:spcPct val="80000"/>
              </a:lnSpc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cs-CZ" sz="2000" dirty="0"/>
              <a:t>Největší světoví producenti – Indie, Brazílie, Ekvádor, Filipíny, Indonésie, Mexiko </a:t>
            </a:r>
          </a:p>
          <a:p>
            <a:pPr marL="274320" indent="-274320" eaLnBrk="1" fontAlgn="auto" hangingPunct="1">
              <a:lnSpc>
                <a:spcPct val="80000"/>
              </a:lnSpc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cs-CZ" sz="2000" dirty="0"/>
              <a:t>Největší dovozní oblastí - Severní Amerika (USA) a Evropa </a:t>
            </a:r>
          </a:p>
          <a:p>
            <a:pPr marL="274320" indent="-274320" eaLnBrk="1" fontAlgn="auto" hangingPunct="1">
              <a:lnSpc>
                <a:spcPct val="80000"/>
              </a:lnSpc>
              <a:spcBef>
                <a:spcPts val="580"/>
              </a:spcBef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endParaRPr lang="cs-CZ" sz="2000" b="1" dirty="0"/>
          </a:p>
          <a:p>
            <a:pPr marL="274320" indent="-274320" eaLnBrk="1" fontAlgn="auto" hangingPunct="1">
              <a:lnSpc>
                <a:spcPct val="80000"/>
              </a:lnSpc>
              <a:spcBef>
                <a:spcPts val="58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cs-CZ" sz="2000" b="1" dirty="0">
                <a:solidFill>
                  <a:schemeClr val="accent1"/>
                </a:solidFill>
              </a:rPr>
              <a:t>Citrusy</a:t>
            </a:r>
          </a:p>
          <a:p>
            <a:pPr marL="274320" indent="-274320" eaLnBrk="1" fontAlgn="auto" hangingPunct="1">
              <a:lnSpc>
                <a:spcPct val="80000"/>
              </a:lnSpc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cs-CZ" sz="2000" dirty="0"/>
              <a:t>Celosvětová produkce citrusového ovoce přesahuje 100 mil. tun, převážně v subtropických oblastech. </a:t>
            </a:r>
          </a:p>
          <a:p>
            <a:pPr marL="274320" indent="-274320" eaLnBrk="1" fontAlgn="auto" hangingPunct="1">
              <a:lnSpc>
                <a:spcPct val="80000"/>
              </a:lnSpc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cs-CZ" sz="2000" dirty="0"/>
              <a:t>Nejvíce produkce z Jižní Ameriky (Brazílie), Severní Ameriky (Kalifornie a Florida), dále z Asie (JZ Asie, Indie, Čína) a Jižní Evropy (Středomoří)</a:t>
            </a:r>
          </a:p>
          <a:p>
            <a:pPr marL="274320" indent="-274320" eaLnBrk="1" fontAlgn="auto" hangingPunct="1">
              <a:lnSpc>
                <a:spcPct val="80000"/>
              </a:lnSpc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cs-CZ" sz="2000" dirty="0"/>
              <a:t>V posledním období růst produkce na Africkém kontinentě (Maroko, Egypt, JAR)</a:t>
            </a:r>
          </a:p>
          <a:p>
            <a:pPr marL="274320" indent="-274320" eaLnBrk="1" fontAlgn="auto" hangingPunct="1">
              <a:lnSpc>
                <a:spcPct val="80000"/>
              </a:lnSpc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cs-CZ" sz="2000" dirty="0"/>
              <a:t>Největší vývozní i značnou spotřebitelskou oblastí je Evropa (státy v severní části mírného pásma)</a:t>
            </a:r>
          </a:p>
          <a:p>
            <a:pPr marL="274320" indent="-274320" eaLnBrk="1" fontAlgn="auto" hangingPunct="1">
              <a:lnSpc>
                <a:spcPct val="80000"/>
              </a:lnSpc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cs-CZ" sz="2000" dirty="0"/>
              <a:t>Největší podíl: </a:t>
            </a:r>
            <a:r>
              <a:rPr lang="cs-CZ" sz="2000" dirty="0">
                <a:solidFill>
                  <a:schemeClr val="accent1"/>
                </a:solidFill>
              </a:rPr>
              <a:t>pomeranče</a:t>
            </a:r>
            <a:r>
              <a:rPr lang="cs-CZ" sz="2000" dirty="0"/>
              <a:t> (Brazílie, USA, Mexiko, Španělsko, Indie, Itálie)</a:t>
            </a:r>
          </a:p>
          <a:p>
            <a:pPr marL="274320" indent="-274320" eaLnBrk="1" fontAlgn="auto" hangingPunct="1">
              <a:lnSpc>
                <a:spcPct val="80000"/>
              </a:lnSpc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cs-CZ" sz="2000" dirty="0"/>
              <a:t>Další: </a:t>
            </a:r>
            <a:r>
              <a:rPr lang="cs-CZ" sz="2000" dirty="0">
                <a:solidFill>
                  <a:schemeClr val="accent1"/>
                </a:solidFill>
              </a:rPr>
              <a:t>mandarinky</a:t>
            </a:r>
            <a:r>
              <a:rPr lang="cs-CZ" sz="2000" dirty="0"/>
              <a:t>,</a:t>
            </a:r>
            <a:r>
              <a:rPr lang="cs-CZ" sz="20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cs-CZ" sz="2000" dirty="0">
                <a:solidFill>
                  <a:schemeClr val="accent1"/>
                </a:solidFill>
              </a:rPr>
              <a:t>citrony</a:t>
            </a:r>
            <a:r>
              <a:rPr lang="cs-CZ" sz="2000" dirty="0"/>
              <a:t>, </a:t>
            </a:r>
            <a:r>
              <a:rPr lang="cs-CZ" sz="2000" dirty="0">
                <a:solidFill>
                  <a:schemeClr val="accent1"/>
                </a:solidFill>
              </a:rPr>
              <a:t>grapefruity</a:t>
            </a:r>
          </a:p>
          <a:p>
            <a:pPr marL="274320" indent="-274320" eaLnBrk="1" fontAlgn="auto" hangingPunct="1">
              <a:lnSpc>
                <a:spcPct val="80000"/>
              </a:lnSpc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251802247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14C4888-0E69-43C5-9C68-44D0A7CDBEF0}"/>
              </a:ext>
            </a:extLst>
          </p:cNvPr>
          <p:cNvSpPr>
            <a:spLocks noGrp="1" noChangeArrowheads="1"/>
          </p:cNvSpPr>
          <p:nvPr/>
        </p:nvSpPr>
        <p:spPr bwMode="auto">
          <a:xfrm>
            <a:off x="740229" y="308769"/>
            <a:ext cx="9631680" cy="6240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19088" indent="-319088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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9763" indent="-273050" algn="l" rtl="0" eaLnBrk="0" fontAlgn="base" hangingPunct="0"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anose="05020102010507070707" pitchFamily="82" charset="2"/>
              <a:buChar char="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anose="05000000000000000000" pitchFamily="2" charset="2"/>
              <a:buChar char="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526DB0"/>
              </a:buClr>
              <a:buSzPct val="75000"/>
              <a:buFont typeface="Wingdings" panose="05000000000000000000" pitchFamily="2" charset="2"/>
              <a:buChar char="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989AAC"/>
              </a:buClr>
              <a:buSzPct val="65000"/>
              <a:buFont typeface="Wingdings" panose="05000000000000000000" pitchFamily="2" charset="2"/>
              <a:buChar char="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fontAlgn="auto" hangingPunct="1">
              <a:lnSpc>
                <a:spcPct val="80000"/>
              </a:lnSpc>
              <a:spcBef>
                <a:spcPts val="580"/>
              </a:spcBef>
              <a:spcAft>
                <a:spcPts val="0"/>
              </a:spcAft>
              <a:buNone/>
              <a:defRPr/>
            </a:pPr>
            <a:endParaRPr lang="cs-CZ" sz="2000" dirty="0"/>
          </a:p>
          <a:p>
            <a:pPr marL="274320" indent="-274320" eaLnBrk="1" fontAlgn="auto" hangingPunct="1">
              <a:lnSpc>
                <a:spcPct val="80000"/>
              </a:lnSpc>
              <a:spcBef>
                <a:spcPts val="58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cs-CZ" sz="2000" b="1" dirty="0">
                <a:solidFill>
                  <a:schemeClr val="accent1"/>
                </a:solidFill>
              </a:rPr>
              <a:t>Jablka</a:t>
            </a:r>
          </a:p>
          <a:p>
            <a:pPr marL="274320" indent="-274320" eaLnBrk="1" fontAlgn="auto" hangingPunct="1">
              <a:lnSpc>
                <a:spcPct val="80000"/>
              </a:lnSpc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cs-CZ" sz="2000" dirty="0"/>
              <a:t>Nejrozšířenějším ovocným druhem mírného pásma</a:t>
            </a:r>
          </a:p>
          <a:p>
            <a:pPr marL="274320" indent="-274320" eaLnBrk="1" fontAlgn="auto" hangingPunct="1">
              <a:lnSpc>
                <a:spcPct val="80000"/>
              </a:lnSpc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cs-CZ" sz="2000" dirty="0"/>
              <a:t> V minulosti největší produkční a zároveň spotřební oblastí Evropa, až 56%, společně s bývalým SSSR, v současnosti hlavní podíl produkce v Asii – Čína (1.) + vliv propadu produkce na území bývalého SSSR</a:t>
            </a:r>
          </a:p>
          <a:p>
            <a:pPr marL="274320" indent="-274320" eaLnBrk="1" fontAlgn="auto" hangingPunct="1">
              <a:lnSpc>
                <a:spcPct val="80000"/>
              </a:lnSpc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cs-CZ" sz="2000" dirty="0"/>
              <a:t>Další producenti: USA (2.), v Evropě – Polsko, Francie, Itálie, Německo, Rusko</a:t>
            </a:r>
          </a:p>
          <a:p>
            <a:pPr marL="274320" indent="-274320" eaLnBrk="1" fontAlgn="auto" hangingPunct="1">
              <a:lnSpc>
                <a:spcPct val="80000"/>
              </a:lnSpc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endParaRPr lang="cs-CZ" sz="2000" dirty="0"/>
          </a:p>
          <a:p>
            <a:pPr marL="274320" indent="-274320" eaLnBrk="1" fontAlgn="auto" hangingPunct="1">
              <a:lnSpc>
                <a:spcPct val="80000"/>
              </a:lnSpc>
              <a:spcBef>
                <a:spcPts val="58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cs-CZ" sz="2000" b="1" dirty="0">
                <a:solidFill>
                  <a:schemeClr val="accent1"/>
                </a:solidFill>
              </a:rPr>
              <a:t>Hrozny</a:t>
            </a:r>
          </a:p>
          <a:p>
            <a:pPr marL="274320" indent="-274320" eaLnBrk="1" fontAlgn="auto" hangingPunct="1">
              <a:lnSpc>
                <a:spcPct val="80000"/>
              </a:lnSpc>
              <a:spcBef>
                <a:spcPts val="580"/>
              </a:spcBef>
              <a:spcAft>
                <a:spcPts val="0"/>
              </a:spcAft>
              <a:buFont typeface="Wingdings"/>
              <a:buChar char=""/>
              <a:defRPr/>
            </a:pPr>
            <a:r>
              <a:rPr lang="cs-CZ" sz="2000" dirty="0"/>
              <a:t>Menší část jako stolní ovoce, většina pro výrobu nápojů (zejména vína)</a:t>
            </a:r>
          </a:p>
          <a:p>
            <a:pPr marL="274320" indent="-274320" eaLnBrk="1" fontAlgn="auto" hangingPunct="1">
              <a:lnSpc>
                <a:spcPct val="80000"/>
              </a:lnSpc>
              <a:spcBef>
                <a:spcPts val="580"/>
              </a:spcBef>
              <a:spcAft>
                <a:spcPts val="0"/>
              </a:spcAft>
              <a:buFont typeface="Wingdings"/>
              <a:buChar char=""/>
              <a:defRPr/>
            </a:pPr>
            <a:r>
              <a:rPr lang="cs-CZ" sz="2000" dirty="0"/>
              <a:t>Evropa – 46 % produkce – Francie, Itálie, Španělsko, Německo</a:t>
            </a:r>
          </a:p>
          <a:p>
            <a:pPr marL="274320" indent="-274320" eaLnBrk="1" fontAlgn="auto" hangingPunct="1">
              <a:lnSpc>
                <a:spcPct val="80000"/>
              </a:lnSpc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cs-CZ" sz="2000" dirty="0"/>
              <a:t>Roste produkce v „nových“ oblastech – USA, Argentina, JAR, Austrálie, Čína, Turecko, Írán…</a:t>
            </a:r>
          </a:p>
          <a:p>
            <a:pPr marL="274320" indent="-274320" eaLnBrk="1" fontAlgn="auto" hangingPunct="1">
              <a:lnSpc>
                <a:spcPct val="80000"/>
              </a:lnSpc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endParaRPr lang="cs-CZ" sz="2000" dirty="0"/>
          </a:p>
          <a:p>
            <a:pPr marL="274320" indent="-274320" eaLnBrk="1" fontAlgn="auto" hangingPunct="1">
              <a:lnSpc>
                <a:spcPct val="80000"/>
              </a:lnSpc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endParaRPr lang="cs-CZ" sz="2200" dirty="0"/>
          </a:p>
        </p:txBody>
      </p:sp>
    </p:spTree>
    <p:extLst>
      <p:ext uri="{BB962C8B-B14F-4D97-AF65-F5344CB8AC3E}">
        <p14:creationId xmlns:p14="http://schemas.microsoft.com/office/powerpoint/2010/main" val="105868032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B59C0E3-B29C-426D-BCC4-360E090209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400" b="1" dirty="0"/>
              <a:t>Zelenina</a:t>
            </a:r>
            <a:endParaRPr lang="sk-SK" sz="4400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AEE13984-54CA-4EF4-9613-7624973042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2" y="1505607"/>
            <a:ext cx="8482434" cy="4941688"/>
          </a:xfrm>
        </p:spPr>
        <p:txBody>
          <a:bodyPr>
            <a:noAutofit/>
          </a:bodyPr>
          <a:lstStyle/>
          <a:p>
            <a:pPr marL="320040" indent="-320040" eaLnBrk="1" fontAlgn="auto" hangingPunct="1">
              <a:lnSpc>
                <a:spcPct val="80000"/>
              </a:lnSpc>
              <a:spcAft>
                <a:spcPts val="0"/>
              </a:spcAft>
              <a:buFont typeface="Wingdings"/>
              <a:buChar char=""/>
              <a:defRPr/>
            </a:pPr>
            <a:r>
              <a:rPr lang="cs-CZ" sz="1800" dirty="0"/>
              <a:t>Významné odvětví RV, jedním z nejintenzivnějších odvětví</a:t>
            </a:r>
          </a:p>
          <a:p>
            <a:pPr marL="320040" indent="-320040" eaLnBrk="1" fontAlgn="auto" hangingPunct="1">
              <a:lnSpc>
                <a:spcPct val="80000"/>
              </a:lnSpc>
              <a:spcAft>
                <a:spcPts val="0"/>
              </a:spcAft>
              <a:buFont typeface="Wingdings"/>
              <a:buChar char=""/>
              <a:defRPr/>
            </a:pPr>
            <a:r>
              <a:rPr lang="cs-CZ" sz="1800" dirty="0"/>
              <a:t>Zelenina = plodiny, jejichž konzumní části nedozrávají v jednom termínu, snadno se poškodí a jsou špatně skladovatelné (z toho vyplývají těžkosti s mechanizací sklizně, mechanizací posklizňové úpravy, a s tím pak souvisejícími požadavky na </a:t>
            </a:r>
            <a:r>
              <a:rPr lang="cs-CZ" sz="1800" u="sng" dirty="0"/>
              <a:t>ruční práci</a:t>
            </a:r>
            <a:r>
              <a:rPr lang="cs-CZ" sz="1800" dirty="0"/>
              <a:t>), mechanizace působí ve většině případů snižování kvality výrobků, sklizňové ztráty i snižování výnosů </a:t>
            </a:r>
          </a:p>
          <a:p>
            <a:pPr marL="320040" indent="-320040" eaLnBrk="1" fontAlgn="auto" hangingPunct="1">
              <a:lnSpc>
                <a:spcPct val="80000"/>
              </a:lnSpc>
              <a:spcAft>
                <a:spcPts val="0"/>
              </a:spcAft>
              <a:buFont typeface="Wingdings"/>
              <a:buChar char=""/>
              <a:defRPr/>
            </a:pPr>
            <a:r>
              <a:rPr lang="cs-CZ" sz="1800" dirty="0"/>
              <a:t>Zelenina není v surovém stavu, většinou předmětem mezinárodního obchodu (s výjimkou některých raných druhů – rajčat, cibule, papriky apod.)</a:t>
            </a:r>
          </a:p>
          <a:p>
            <a:pPr marL="320040" indent="-320040" eaLnBrk="1" fontAlgn="auto" hangingPunct="1">
              <a:lnSpc>
                <a:spcPct val="80000"/>
              </a:lnSpc>
              <a:spcAft>
                <a:spcPts val="0"/>
              </a:spcAft>
              <a:buFont typeface="Wingdings"/>
              <a:buChar char=""/>
              <a:defRPr/>
            </a:pPr>
            <a:r>
              <a:rPr lang="cs-CZ" sz="1800" dirty="0"/>
              <a:t>Produkce zeleniny je převážně soustředěna do hlavních spotřebních oblastí, tj. především do příměstských oblastí</a:t>
            </a:r>
          </a:p>
          <a:p>
            <a:pPr marL="320040" indent="-320040" eaLnBrk="1" fontAlgn="auto" hangingPunct="1">
              <a:lnSpc>
                <a:spcPct val="80000"/>
              </a:lnSpc>
              <a:spcAft>
                <a:spcPts val="0"/>
              </a:spcAft>
              <a:buFont typeface="Wingdings"/>
              <a:buChar char=""/>
              <a:defRPr/>
            </a:pPr>
            <a:r>
              <a:rPr lang="cs-CZ" sz="1800" dirty="0"/>
              <a:t>Velká část zeleniny je citlivější a náročnější na přírodní podmínky než základní potravinářské plodiny. Proto je zvláštností  produkce v chráněných prostorách skleníků a fóliových krytů, kde se i za nepříznivých povětrnostních podmínek upravuje vytápěním a přisvětlením mikroklima pro rychlení zelenin. </a:t>
            </a:r>
          </a:p>
          <a:p>
            <a:pPr marL="320040" indent="-320040" eaLnBrk="1" fontAlgn="auto" hangingPunct="1">
              <a:lnSpc>
                <a:spcPct val="80000"/>
              </a:lnSpc>
              <a:spcAft>
                <a:spcPts val="0"/>
              </a:spcAft>
              <a:buFont typeface="Wingdings"/>
              <a:buChar char=""/>
              <a:defRPr/>
            </a:pPr>
            <a:r>
              <a:rPr lang="cs-CZ" sz="1800" dirty="0"/>
              <a:t>Hlavní oblasti pěstování zeleniny - teplejší oblasti především Západní a Jižní Evropy, tichomořské oblasti USA, jižní Čína atd.</a:t>
            </a:r>
          </a:p>
        </p:txBody>
      </p:sp>
    </p:spTree>
    <p:extLst>
      <p:ext uri="{BB962C8B-B14F-4D97-AF65-F5344CB8AC3E}">
        <p14:creationId xmlns:p14="http://schemas.microsoft.com/office/powerpoint/2010/main" val="202982472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B59C0E3-B29C-426D-BCC4-360E090209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400" b="1" dirty="0"/>
              <a:t>Zelenina</a:t>
            </a:r>
            <a:endParaRPr lang="sk-SK" sz="440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8149051-7868-402C-A696-88EA4616F9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334" y="1634202"/>
            <a:ext cx="9144000" cy="4808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71718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14C4888-0E69-43C5-9C68-44D0A7CDBEF0}"/>
              </a:ext>
            </a:extLst>
          </p:cNvPr>
          <p:cNvSpPr>
            <a:spLocks noGrp="1" noChangeArrowheads="1"/>
          </p:cNvSpPr>
          <p:nvPr/>
        </p:nvSpPr>
        <p:spPr bwMode="auto">
          <a:xfrm>
            <a:off x="740229" y="308769"/>
            <a:ext cx="9631680" cy="6240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2500" lnSpcReduction="20000"/>
          </a:bodyPr>
          <a:lstStyle>
            <a:lvl1pPr marL="319088" indent="-319088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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9763" indent="-273050" algn="l" rtl="0" eaLnBrk="0" fontAlgn="base" hangingPunct="0"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anose="05020102010507070707" pitchFamily="82" charset="2"/>
              <a:buChar char="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anose="05000000000000000000" pitchFamily="2" charset="2"/>
              <a:buChar char="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526DB0"/>
              </a:buClr>
              <a:buSzPct val="75000"/>
              <a:buFont typeface="Wingdings" panose="05000000000000000000" pitchFamily="2" charset="2"/>
              <a:buChar char="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989AAC"/>
              </a:buClr>
              <a:buSzPct val="65000"/>
              <a:buFont typeface="Wingdings" panose="05000000000000000000" pitchFamily="2" charset="2"/>
              <a:buChar char="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20040" indent="-320040" eaLnBrk="1" fontAlgn="auto" hangingPunct="1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Font typeface="Wingdings"/>
              <a:buChar char=""/>
              <a:defRPr/>
            </a:pPr>
            <a:r>
              <a:rPr lang="cs-CZ" sz="1800" dirty="0"/>
              <a:t>Hlavní druhy zeleniny hojně pěstované ve světovém měřítku :</a:t>
            </a:r>
          </a:p>
          <a:p>
            <a:pPr marL="640080" lvl="1" indent="-274320" eaLnBrk="1" fontAlgn="auto" hangingPunct="1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cs-CZ" sz="1800" dirty="0"/>
              <a:t>	 1. zeleniny košťálové – zelí, kapusta, květák, kedluben aj.</a:t>
            </a:r>
          </a:p>
          <a:p>
            <a:pPr marL="640080" lvl="1" indent="-274320" eaLnBrk="1" fontAlgn="auto" hangingPunct="1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cs-CZ" sz="1800" dirty="0"/>
              <a:t>	 2. zeleniny kořenové – mrkev, petržel, celer aj.  </a:t>
            </a:r>
          </a:p>
          <a:p>
            <a:pPr marL="640080" lvl="1" indent="-274320" eaLnBrk="1" fontAlgn="auto" hangingPunct="1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cs-CZ" sz="1800" dirty="0"/>
              <a:t>	 3. zeleniny cibulové – cibule, pór, česnek aj. </a:t>
            </a:r>
          </a:p>
          <a:p>
            <a:pPr marL="640080" lvl="1" indent="-274320" eaLnBrk="1" fontAlgn="auto" hangingPunct="1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cs-CZ" sz="1800" dirty="0"/>
              <a:t>	 4. zeleniny salátové a listové – salát, čekanka, špenát aj. </a:t>
            </a:r>
          </a:p>
          <a:p>
            <a:pPr marL="640080" lvl="1" indent="-274320" eaLnBrk="1" fontAlgn="auto" hangingPunct="1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cs-CZ" sz="1800" dirty="0"/>
              <a:t>	 5. zeleniny plodové – okurky, rajčata, paprika aj. </a:t>
            </a:r>
          </a:p>
          <a:p>
            <a:pPr marL="640080" lvl="1" indent="-274320" eaLnBrk="1" fontAlgn="auto" hangingPunct="1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cs-CZ" sz="1800" dirty="0"/>
              <a:t>	 6. zeleniny luskové – hrách, fazole aj. </a:t>
            </a:r>
          </a:p>
          <a:p>
            <a:pPr marL="640080" lvl="1" indent="-274320" eaLnBrk="1" fontAlgn="auto" hangingPunct="1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cs-CZ" sz="1800" dirty="0"/>
              <a:t>	 7. zeleniny kořeninové a vytrvalé – kmín, majoránka, kopr, chřest, reveň, křen aj.</a:t>
            </a:r>
          </a:p>
          <a:p>
            <a:pPr marL="274320" indent="-274320" eaLnBrk="1" fontAlgn="auto" hangingPunct="1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Font typeface="Wingdings 2"/>
              <a:buChar char=""/>
              <a:defRPr/>
            </a:pPr>
            <a:endParaRPr lang="cs-CZ" sz="1800" dirty="0"/>
          </a:p>
          <a:p>
            <a:pPr marL="274320" indent="-274320" eaLnBrk="1" fontAlgn="auto" hangingPunct="1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cs-CZ" sz="1800" dirty="0"/>
              <a:t>Ze všech druhů zeleniny je ve světě nejrozšířenější produkce </a:t>
            </a:r>
            <a:r>
              <a:rPr lang="cs-CZ" sz="1800" dirty="0">
                <a:solidFill>
                  <a:schemeClr val="tx2"/>
                </a:solidFill>
              </a:rPr>
              <a:t>rajčat</a:t>
            </a:r>
          </a:p>
          <a:p>
            <a:pPr marL="548958" lvl="1" indent="-274320" eaLnBrk="1" fontAlgn="auto" hangingPunct="1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cs-CZ" sz="1800" dirty="0"/>
              <a:t>Rajčata se nekonzumují jen v původním stavu, ale i ve formě rajského protlaku, kečupů a šťáv</a:t>
            </a:r>
          </a:p>
          <a:p>
            <a:pPr marL="548958" lvl="1" indent="-274320" eaLnBrk="1" fontAlgn="auto" hangingPunct="1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cs-CZ" sz="1800" dirty="0"/>
              <a:t>Hlavní produkční oblastí Asie – 43 % světové produkce - Čína a Turecko</a:t>
            </a:r>
          </a:p>
          <a:p>
            <a:pPr marL="548958" lvl="1" indent="-274320" eaLnBrk="1" fontAlgn="auto" hangingPunct="1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cs-CZ" sz="1800" dirty="0"/>
              <a:t>Nově – pěstování ve sklenících</a:t>
            </a:r>
          </a:p>
          <a:p>
            <a:pPr marL="274320" indent="-274320" eaLnBrk="1" fontAlgn="auto" hangingPunct="1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Font typeface="Wingdings 2"/>
              <a:buChar char=""/>
              <a:defRPr/>
            </a:pPr>
            <a:endParaRPr lang="cs-CZ" sz="1800" dirty="0"/>
          </a:p>
          <a:p>
            <a:pPr marL="274320" indent="-274320" eaLnBrk="1" fontAlgn="auto" hangingPunct="1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cs-CZ" sz="1800" dirty="0"/>
              <a:t>Co do objemu roční světové produkce je na 2. místě </a:t>
            </a:r>
            <a:r>
              <a:rPr lang="cs-CZ" sz="1800" dirty="0">
                <a:solidFill>
                  <a:schemeClr val="tx2"/>
                </a:solidFill>
              </a:rPr>
              <a:t>zelí</a:t>
            </a:r>
            <a:r>
              <a:rPr lang="cs-CZ" sz="1800" dirty="0"/>
              <a:t> (bílé i červené)</a:t>
            </a:r>
          </a:p>
          <a:p>
            <a:pPr marL="548958" lvl="1" indent="-274320" eaLnBrk="1" fontAlgn="auto" hangingPunct="1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cs-CZ" sz="1800" dirty="0"/>
              <a:t>Původně rostlo v teplých krajích </a:t>
            </a:r>
            <a:r>
              <a:rPr lang="cs-CZ" sz="1800" dirty="0" err="1"/>
              <a:t>zapadní</a:t>
            </a:r>
            <a:r>
              <a:rPr lang="cs-CZ" sz="1800" dirty="0"/>
              <a:t> Středomoří, Římané ji postupně rozšířili do Západní a střední Evropy</a:t>
            </a:r>
          </a:p>
          <a:p>
            <a:pPr marL="548958" lvl="1" indent="-274320" eaLnBrk="1" fontAlgn="auto" hangingPunct="1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cs-CZ" sz="1800" dirty="0"/>
              <a:t>Nejrozšířenější košťálovou zeleninou</a:t>
            </a:r>
          </a:p>
          <a:p>
            <a:pPr marL="548958" lvl="1" indent="-274320" eaLnBrk="1" fontAlgn="auto" hangingPunct="1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cs-CZ" sz="1800" dirty="0"/>
              <a:t>Rozšířením vhodných odrůd, zpracovatelských kapacit a skladů je možné zabezpečit celoroční zásobení trhu, i v našich přírodních podmínkách.</a:t>
            </a:r>
          </a:p>
          <a:p>
            <a:pPr marL="548958" lvl="1" indent="-274320" eaLnBrk="1" fontAlgn="auto" hangingPunct="1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cs-CZ" sz="1800" dirty="0"/>
              <a:t>Největším světovým producentem: Čína </a:t>
            </a:r>
          </a:p>
          <a:p>
            <a:pPr marL="548958" lvl="1" indent="-274320" eaLnBrk="1" fontAlgn="auto" hangingPunct="1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cs-CZ" sz="1800" dirty="0"/>
              <a:t>Další producenti: Indie; Rusko; Korea; Japonsko; USA a Polsko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324753828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B59C0E3-B29C-426D-BCC4-360E090209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400" b="1" dirty="0"/>
              <a:t>Luskoviny</a:t>
            </a:r>
            <a:endParaRPr lang="sk-SK" sz="4400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AEE13984-54CA-4EF4-9613-7624973042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2" y="1505607"/>
            <a:ext cx="8596668" cy="4941688"/>
          </a:xfrm>
        </p:spPr>
        <p:txBody>
          <a:bodyPr>
            <a:noAutofit/>
          </a:bodyPr>
          <a:lstStyle/>
          <a:p>
            <a:pPr marL="320040" indent="-320040" eaLnBrk="1" fontAlgn="auto" hangingPunct="1">
              <a:spcBef>
                <a:spcPts val="600"/>
              </a:spcBef>
              <a:spcAft>
                <a:spcPts val="0"/>
              </a:spcAft>
              <a:buFont typeface="Wingdings"/>
              <a:buChar char=""/>
              <a:defRPr/>
            </a:pPr>
            <a:r>
              <a:rPr lang="cs-CZ" sz="1800" dirty="0"/>
              <a:t>Zdroj bílkovin – jejich kultivace vyřešila problém nedostatku bílkovin v hospodářsky méně vyspělých zemích</a:t>
            </a:r>
          </a:p>
          <a:p>
            <a:pPr marL="320040" indent="-320040" eaLnBrk="1" fontAlgn="auto" hangingPunct="1">
              <a:spcBef>
                <a:spcPts val="600"/>
              </a:spcBef>
              <a:spcAft>
                <a:spcPts val="0"/>
              </a:spcAft>
              <a:buFont typeface="Wingdings"/>
              <a:buChar char=""/>
              <a:defRPr/>
            </a:pPr>
            <a:r>
              <a:rPr lang="cs-CZ" sz="1800" dirty="0"/>
              <a:t>Zlepšují půdní strukturu – vhodné meziplodiny (zvyšování ha výnosu ostatních plodin)</a:t>
            </a:r>
          </a:p>
          <a:p>
            <a:pPr marL="320040" indent="-320040" eaLnBrk="1" fontAlgn="auto" hangingPunct="1">
              <a:spcBef>
                <a:spcPts val="600"/>
              </a:spcBef>
              <a:spcAft>
                <a:spcPts val="0"/>
              </a:spcAft>
              <a:buFont typeface="Wingdings"/>
              <a:buChar char=""/>
              <a:defRPr/>
            </a:pPr>
            <a:r>
              <a:rPr lang="cs-CZ" sz="1800" dirty="0"/>
              <a:t>Některé mají význam i jako olejniny (sója, podzemnice olejná)</a:t>
            </a:r>
          </a:p>
          <a:p>
            <a:pPr marL="320040" indent="-320040" eaLnBrk="1" fontAlgn="auto" hangingPunct="1">
              <a:spcBef>
                <a:spcPts val="600"/>
              </a:spcBef>
              <a:spcAft>
                <a:spcPts val="0"/>
              </a:spcAft>
              <a:buFont typeface="Wingdings"/>
              <a:buChar char=""/>
              <a:defRPr/>
            </a:pPr>
            <a:r>
              <a:rPr lang="cs-CZ" sz="1800" dirty="0"/>
              <a:t>Osevní plochy luskovin: 45 % sója, 25 % fazole, 10 % hrách a cizrna, 6 % bob, 2 % čočka</a:t>
            </a:r>
          </a:p>
          <a:p>
            <a:pPr marL="320040" indent="-320040" eaLnBrk="1" fontAlgn="auto" hangingPunct="1">
              <a:spcBef>
                <a:spcPts val="600"/>
              </a:spcBef>
              <a:spcAft>
                <a:spcPts val="0"/>
              </a:spcAft>
              <a:buFont typeface="Wingdings"/>
              <a:buChar char=""/>
              <a:defRPr/>
            </a:pPr>
            <a:endParaRPr lang="cs-CZ" sz="1800" dirty="0"/>
          </a:p>
          <a:p>
            <a:pPr marL="320040" indent="-320040" eaLnBrk="1" fontAlgn="auto" hangingPunct="1">
              <a:spcBef>
                <a:spcPts val="60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cs-CZ" sz="1800" b="1" dirty="0">
                <a:solidFill>
                  <a:schemeClr val="accent1"/>
                </a:solidFill>
              </a:rPr>
              <a:t>Sója</a:t>
            </a:r>
          </a:p>
          <a:p>
            <a:pPr marL="320040" indent="-320040" eaLnBrk="1" fontAlgn="auto" hangingPunct="1">
              <a:spcBef>
                <a:spcPts val="600"/>
              </a:spcBef>
              <a:spcAft>
                <a:spcPts val="0"/>
              </a:spcAft>
              <a:buFont typeface="Wingdings"/>
              <a:buChar char=""/>
              <a:defRPr/>
            </a:pPr>
            <a:r>
              <a:rPr lang="cs-CZ" sz="1800" dirty="0"/>
              <a:t>Největší producenti: USA, Brazílie (oba celkem cca 62 % svět. produkce), Argentina, Čína, Indie</a:t>
            </a:r>
          </a:p>
          <a:p>
            <a:pPr marL="320040" indent="-320040" eaLnBrk="1" fontAlgn="auto" hangingPunct="1">
              <a:spcBef>
                <a:spcPts val="600"/>
              </a:spcBef>
              <a:spcAft>
                <a:spcPts val="0"/>
              </a:spcAft>
              <a:buFont typeface="Wingdings"/>
              <a:buChar char=""/>
              <a:defRPr/>
            </a:pPr>
            <a:r>
              <a:rPr lang="cs-CZ" sz="1800" dirty="0"/>
              <a:t>Mnohostranné využití – oleje, mouka, rostlinné mléko, sýry… + krmivo</a:t>
            </a:r>
          </a:p>
          <a:p>
            <a:pPr marL="320040" indent="-320040" eaLnBrk="1" fontAlgn="auto" hangingPunct="1">
              <a:spcBef>
                <a:spcPts val="60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endParaRPr lang="cs-CZ" sz="1800" dirty="0"/>
          </a:p>
          <a:p>
            <a:pPr marL="320040" indent="-320040" eaLnBrk="1" fontAlgn="auto" hangingPunct="1">
              <a:spcBef>
                <a:spcPts val="60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cs-CZ" sz="1800" dirty="0">
                <a:solidFill>
                  <a:schemeClr val="accent1"/>
                </a:solidFill>
              </a:rPr>
              <a:t>Fazole</a:t>
            </a:r>
            <a:r>
              <a:rPr lang="cs-CZ" sz="1800" dirty="0"/>
              <a:t>: Brazílie, Indie, Čína, Myanmar, Mexiko, USA</a:t>
            </a:r>
          </a:p>
          <a:p>
            <a:pPr marL="320040" indent="-320040" eaLnBrk="1" fontAlgn="auto" hangingPunct="1">
              <a:spcBef>
                <a:spcPts val="60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cs-CZ" sz="1800" dirty="0">
                <a:solidFill>
                  <a:schemeClr val="accent1"/>
                </a:solidFill>
              </a:rPr>
              <a:t>Hrách</a:t>
            </a:r>
            <a:r>
              <a:rPr lang="cs-CZ" sz="1800" dirty="0"/>
              <a:t>: Kanada, Francie, Rusko, Čína</a:t>
            </a:r>
          </a:p>
          <a:p>
            <a:pPr marL="320040" indent="-320040" eaLnBrk="1" fontAlgn="auto" hangingPunct="1">
              <a:spcBef>
                <a:spcPts val="60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cs-CZ" sz="1800" dirty="0">
                <a:solidFill>
                  <a:schemeClr val="accent1"/>
                </a:solidFill>
              </a:rPr>
              <a:t>Čočka</a:t>
            </a:r>
            <a:r>
              <a:rPr lang="cs-CZ" sz="1800" dirty="0"/>
              <a:t>: Indie, Turecko, Kanada, Austrálie</a:t>
            </a:r>
          </a:p>
        </p:txBody>
      </p:sp>
    </p:spTree>
    <p:extLst>
      <p:ext uri="{BB962C8B-B14F-4D97-AF65-F5344CB8AC3E}">
        <p14:creationId xmlns:p14="http://schemas.microsoft.com/office/powerpoint/2010/main" val="393830667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B59C0E3-B29C-426D-BCC4-360E090209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400" b="1" dirty="0"/>
              <a:t>Olejniny</a:t>
            </a:r>
            <a:endParaRPr lang="sk-SK" sz="4400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AEE13984-54CA-4EF4-9613-7624973042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2" y="1505607"/>
            <a:ext cx="8596668" cy="4941688"/>
          </a:xfrm>
        </p:spPr>
        <p:txBody>
          <a:bodyPr>
            <a:noAutofit/>
          </a:bodyPr>
          <a:lstStyle/>
          <a:p>
            <a:pPr marL="320040" indent="-320040" eaLnBrk="1" fontAlgn="auto" hangingPunct="1">
              <a:spcBef>
                <a:spcPts val="600"/>
              </a:spcBef>
              <a:spcAft>
                <a:spcPts val="0"/>
              </a:spcAft>
              <a:buFont typeface="Wingdings"/>
              <a:buChar char=""/>
              <a:defRPr/>
            </a:pPr>
            <a:r>
              <a:rPr lang="cs-CZ" sz="2400" dirty="0"/>
              <a:t>Plodiny schopné hromadit oleje a tuky v                                                                     množství rentabilním pro průmyslové zpracování</a:t>
            </a:r>
          </a:p>
          <a:p>
            <a:pPr marL="320040" indent="-320040" eaLnBrk="1" fontAlgn="auto" hangingPunct="1">
              <a:spcBef>
                <a:spcPts val="600"/>
              </a:spcBef>
              <a:spcAft>
                <a:spcPts val="0"/>
              </a:spcAft>
              <a:buFont typeface="Wingdings"/>
              <a:buChar char=""/>
              <a:defRPr/>
            </a:pPr>
            <a:r>
              <a:rPr lang="cs-CZ" sz="2400" dirty="0"/>
              <a:t>Rostlinné oleje – nejčastěji ze semen a plodů, surovina pro potravinářský i chemický průmysl (laky, mýdla, kosmetika…)</a:t>
            </a:r>
          </a:p>
          <a:p>
            <a:pPr marL="320040" indent="-320040" eaLnBrk="1" fontAlgn="auto" hangingPunct="1">
              <a:spcBef>
                <a:spcPts val="600"/>
              </a:spcBef>
              <a:spcAft>
                <a:spcPts val="0"/>
              </a:spcAft>
              <a:buFont typeface="Wingdings"/>
              <a:buChar char=""/>
              <a:defRPr/>
            </a:pPr>
            <a:r>
              <a:rPr lang="cs-CZ" sz="2400" dirty="0"/>
              <a:t>V posledních letech – výroba biopaliv</a:t>
            </a:r>
          </a:p>
          <a:p>
            <a:pPr marL="320040" indent="-320040" eaLnBrk="1" fontAlgn="auto" hangingPunct="1">
              <a:spcBef>
                <a:spcPts val="600"/>
              </a:spcBef>
              <a:spcAft>
                <a:spcPts val="0"/>
              </a:spcAft>
              <a:buFont typeface="Wingdings"/>
              <a:buChar char=""/>
              <a:defRPr/>
            </a:pPr>
            <a:r>
              <a:rPr lang="cs-CZ" sz="2400" dirty="0"/>
              <a:t>3 základní skupiny:</a:t>
            </a:r>
          </a:p>
          <a:p>
            <a:pPr marL="640080" lvl="1" indent="-274320" eaLnBrk="1" fontAlgn="auto" hangingPunct="1">
              <a:spcBef>
                <a:spcPts val="600"/>
              </a:spcBef>
              <a:spcAft>
                <a:spcPts val="0"/>
              </a:spcAft>
              <a:buFont typeface="Wingdings 2"/>
              <a:buChar char=""/>
              <a:defRPr/>
            </a:pPr>
            <a:r>
              <a:rPr lang="cs-CZ" dirty="0"/>
              <a:t>Měkká semena – bavlníkové semeno, podzemnice olejná, sójové boby, slunečnicová jádra, plody olivy, sezamové semeno</a:t>
            </a:r>
          </a:p>
          <a:p>
            <a:pPr marL="640080" lvl="1" indent="-274320" eaLnBrk="1" fontAlgn="auto" hangingPunct="1">
              <a:spcBef>
                <a:spcPts val="600"/>
              </a:spcBef>
              <a:spcAft>
                <a:spcPts val="0"/>
              </a:spcAft>
              <a:buFont typeface="Wingdings 2"/>
              <a:buChar char=""/>
              <a:defRPr/>
            </a:pPr>
            <a:r>
              <a:rPr lang="cs-CZ" dirty="0"/>
              <a:t>Tvrdá semena – kopra, palmová jádra</a:t>
            </a:r>
          </a:p>
          <a:p>
            <a:pPr marL="640080" lvl="1" indent="-274320" eaLnBrk="1" fontAlgn="auto" hangingPunct="1">
              <a:spcBef>
                <a:spcPts val="600"/>
              </a:spcBef>
              <a:spcAft>
                <a:spcPts val="0"/>
              </a:spcAft>
              <a:buFont typeface="Wingdings 2"/>
              <a:buChar char=""/>
              <a:defRPr/>
            </a:pPr>
            <a:r>
              <a:rPr lang="cs-CZ" dirty="0"/>
              <a:t>Technická semena – lněné semeno, ricinové boby,</a:t>
            </a:r>
          </a:p>
          <a:p>
            <a:pPr marL="640080" lvl="1" indent="-274320" eaLnBrk="1" fontAlgn="auto" hangingPunct="1">
              <a:spcBef>
                <a:spcPts val="60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cs-CZ" dirty="0"/>
              <a:t>	 tungové ořechy</a:t>
            </a:r>
          </a:p>
          <a:p>
            <a:pPr marL="320040" indent="-320040" eaLnBrk="1" fontAlgn="auto" hangingPunct="1">
              <a:spcBef>
                <a:spcPts val="600"/>
              </a:spcBef>
              <a:spcAft>
                <a:spcPts val="0"/>
              </a:spcAft>
              <a:buFont typeface="Wingdings"/>
              <a:buChar char=""/>
              <a:defRPr/>
            </a:pPr>
            <a:r>
              <a:rPr lang="cs-CZ" sz="2400" dirty="0"/>
              <a:t>Za posledních 20 let velký růst produkce olejnin</a:t>
            </a:r>
          </a:p>
          <a:p>
            <a:pPr marL="320040" indent="-320040" eaLnBrk="1" fontAlgn="auto" hangingPunct="1">
              <a:spcBef>
                <a:spcPts val="600"/>
              </a:spcBef>
              <a:spcAft>
                <a:spcPts val="0"/>
              </a:spcAft>
              <a:buFont typeface="Wingdings"/>
              <a:buChar char=""/>
              <a:defRPr/>
            </a:pPr>
            <a:endParaRPr lang="cs-CZ" dirty="0"/>
          </a:p>
        </p:txBody>
      </p:sp>
      <p:grpSp>
        <p:nvGrpSpPr>
          <p:cNvPr id="4" name="Skupina 3">
            <a:extLst>
              <a:ext uri="{FF2B5EF4-FFF2-40B4-BE49-F238E27FC236}">
                <a16:creationId xmlns:a16="http://schemas.microsoft.com/office/drawing/2014/main" id="{C4466A49-8E5F-4760-BC14-FADCF105F650}"/>
              </a:ext>
            </a:extLst>
          </p:cNvPr>
          <p:cNvGrpSpPr>
            <a:grpSpLocks/>
          </p:cNvGrpSpPr>
          <p:nvPr/>
        </p:nvGrpSpPr>
        <p:grpSpPr bwMode="auto">
          <a:xfrm>
            <a:off x="8342766" y="472281"/>
            <a:ext cx="2473325" cy="1595438"/>
            <a:chOff x="6516214" y="4509119"/>
            <a:chExt cx="2473717" cy="1594104"/>
          </a:xfrm>
        </p:grpSpPr>
        <p:pic>
          <p:nvPicPr>
            <p:cNvPr id="5" name="Obrázek 4">
              <a:extLst>
                <a:ext uri="{FF2B5EF4-FFF2-40B4-BE49-F238E27FC236}">
                  <a16:creationId xmlns:a16="http://schemas.microsoft.com/office/drawing/2014/main" id="{D50B1370-4625-44BB-9D82-23935FC8EC5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16214" y="4509119"/>
              <a:ext cx="2438400" cy="1594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Obdélník 5">
              <a:extLst>
                <a:ext uri="{FF2B5EF4-FFF2-40B4-BE49-F238E27FC236}">
                  <a16:creationId xmlns:a16="http://schemas.microsoft.com/office/drawing/2014/main" id="{FB1ECEF1-F62F-47A8-BF86-F3FC4C2FB0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00392" y="5733256"/>
              <a:ext cx="889539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defPPr>
                <a:defRPr lang="cs-CZ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ahoma" panose="020B060403050404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ahoma" panose="020B060403050404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ahoma" panose="020B060403050404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ahoma" panose="020B060403050404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ahoma" panose="020B060403050404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Tahoma" panose="020B060403050404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Tahoma" panose="020B060403050404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Tahoma" panose="020B060403050404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Tahoma" panose="020B0604030504040204" pitchFamily="34" charset="0"/>
                  <a:ea typeface="+mn-ea"/>
                  <a:cs typeface="+mn-cs"/>
                </a:defRPr>
              </a:lvl9pPr>
            </a:lstStyle>
            <a:p>
              <a:pPr eaLnBrk="1" hangingPunct="1"/>
              <a:r>
                <a:rPr lang="cs-CZ" altLang="cs-CZ" dirty="0">
                  <a:solidFill>
                    <a:schemeClr val="bg1"/>
                  </a:solidFill>
                </a:rPr>
                <a:t>KOPRA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0847898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94A1867D-8B8F-4556-B641-887B18EA6E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5657" y="183227"/>
            <a:ext cx="9840686" cy="6491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719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B59C0E3-B29C-426D-BCC4-360E090209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4400" b="1" dirty="0"/>
              <a:t>Geografie zemědělství - definice</a:t>
            </a:r>
            <a:endParaRPr lang="sk-SK" sz="4400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AEE13984-54CA-4EF4-9613-7624973042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580827"/>
            <a:ext cx="9001358" cy="5142702"/>
          </a:xfrm>
        </p:spPr>
        <p:txBody>
          <a:bodyPr>
            <a:normAutofit/>
          </a:bodyPr>
          <a:lstStyle/>
          <a:p>
            <a:pPr marL="274320" indent="-274320" eaLnBrk="1" fontAlgn="auto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cs-CZ" sz="2000" dirty="0"/>
              <a:t>Geografie zemědělství je disciplína, jež se zabývá z geografického hlediska </a:t>
            </a:r>
            <a:r>
              <a:rPr lang="cs-CZ" sz="2000" dirty="0">
                <a:solidFill>
                  <a:schemeClr val="accent1"/>
                </a:solidFill>
              </a:rPr>
              <a:t>zemědělskou výrobou</a:t>
            </a:r>
          </a:p>
          <a:p>
            <a:pPr marL="274320" indent="-274320" eaLnBrk="1" fontAlgn="auto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cs-CZ" sz="2000" dirty="0"/>
              <a:t>Geografie zemědělství se zabývá </a:t>
            </a:r>
            <a:r>
              <a:rPr lang="cs-CZ" sz="2000" dirty="0">
                <a:solidFill>
                  <a:schemeClr val="accent1"/>
                </a:solidFill>
              </a:rPr>
              <a:t>zákonitostmi rozmístění zemědělství </a:t>
            </a:r>
          </a:p>
          <a:p>
            <a:pPr marL="274320" indent="-274320" eaLnBrk="1" fontAlgn="auto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cs-CZ" sz="2000" dirty="0"/>
              <a:t>Předmětem studia je </a:t>
            </a:r>
            <a:r>
              <a:rPr lang="cs-CZ" sz="2000" dirty="0">
                <a:solidFill>
                  <a:schemeClr val="accent1"/>
                </a:solidFill>
              </a:rPr>
              <a:t>zemědělská výroba, a to především její rozmístění</a:t>
            </a:r>
            <a:r>
              <a:rPr lang="cs-CZ" sz="2000" dirty="0"/>
              <a:t>, na základě jejich jednotlivých forem, zaměření, struktury, intenzity apod. a dále </a:t>
            </a:r>
            <a:r>
              <a:rPr lang="cs-CZ" sz="2000" dirty="0">
                <a:solidFill>
                  <a:schemeClr val="accent1"/>
                </a:solidFill>
              </a:rPr>
              <a:t>podmínky a zákonitosti tohoto rozmístění </a:t>
            </a:r>
          </a:p>
        </p:txBody>
      </p:sp>
    </p:spTree>
    <p:extLst>
      <p:ext uri="{BB962C8B-B14F-4D97-AF65-F5344CB8AC3E}">
        <p14:creationId xmlns:p14="http://schemas.microsoft.com/office/powerpoint/2010/main" val="72589765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14C4888-0E69-43C5-9C68-44D0A7CDBEF0}"/>
              </a:ext>
            </a:extLst>
          </p:cNvPr>
          <p:cNvSpPr>
            <a:spLocks noGrp="1" noChangeArrowheads="1"/>
          </p:cNvSpPr>
          <p:nvPr/>
        </p:nvSpPr>
        <p:spPr bwMode="auto">
          <a:xfrm>
            <a:off x="740229" y="308769"/>
            <a:ext cx="9631680" cy="6240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2500" lnSpcReduction="10000"/>
          </a:bodyPr>
          <a:lstStyle>
            <a:lvl1pPr marL="319088" indent="-319088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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9763" indent="-273050" algn="l" rtl="0" eaLnBrk="0" fontAlgn="base" hangingPunct="0"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anose="05020102010507070707" pitchFamily="82" charset="2"/>
              <a:buChar char="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anose="05000000000000000000" pitchFamily="2" charset="2"/>
              <a:buChar char="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526DB0"/>
              </a:buClr>
              <a:buSzPct val="75000"/>
              <a:buFont typeface="Wingdings" panose="05000000000000000000" pitchFamily="2" charset="2"/>
              <a:buChar char="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989AAC"/>
              </a:buClr>
              <a:buSzPct val="65000"/>
              <a:buFont typeface="Wingdings" panose="05000000000000000000" pitchFamily="2" charset="2"/>
              <a:buChar char="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20040" indent="-320040" eaLnBrk="1" fontAlgn="auto" hangingPunct="1"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cs-CZ" sz="2000" dirty="0">
                <a:solidFill>
                  <a:schemeClr val="accent1"/>
                </a:solidFill>
              </a:rPr>
              <a:t>Sója</a:t>
            </a:r>
            <a:r>
              <a:rPr lang="cs-CZ" sz="2000" dirty="0"/>
              <a:t> - největší podíl produkce olejnin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endParaRPr lang="cs-CZ" sz="2000" dirty="0"/>
          </a:p>
          <a:p>
            <a:pPr marL="320040" indent="-320040" eaLnBrk="1" fontAlgn="auto" hangingPunct="1"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cs-CZ" sz="2000" dirty="0">
                <a:solidFill>
                  <a:schemeClr val="accent1"/>
                </a:solidFill>
              </a:rPr>
              <a:t>Bavlníkové semeno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cs-CZ" sz="2000" dirty="0"/>
              <a:t>Surovina k produkci bavlny, v potravinářství – produkce oleje, i pro technické účely (prací prostředky, mýdla…)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cs-CZ" sz="2000" dirty="0"/>
              <a:t>Čína, Indie, Pákistán, USA, Brazílie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endParaRPr lang="cs-CZ" sz="2000" dirty="0"/>
          </a:p>
          <a:p>
            <a:pPr marL="320040" indent="-320040" eaLnBrk="1" fontAlgn="auto" hangingPunct="1"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cs-CZ" sz="2000" dirty="0">
                <a:solidFill>
                  <a:schemeClr val="accent1"/>
                </a:solidFill>
              </a:rPr>
              <a:t>Podzemnice olejná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cs-CZ" sz="2000" dirty="0"/>
              <a:t>Olejnina tropických oblastí (oblasti se střídáním dešťů a sucha – monzunové oblasti)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cs-CZ" sz="2000" dirty="0"/>
              <a:t>V potravinářství – výroba margarínu a stolního oleje, burákové máslo, arašídy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cs-CZ" sz="2000" dirty="0"/>
              <a:t>Dále výroba mýdla, kosmetiky…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cs-CZ" sz="2000" dirty="0"/>
              <a:t>Čína, Indie, Nigérie, Senegal, Jih USA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endParaRPr lang="cs-CZ" sz="2000" dirty="0"/>
          </a:p>
          <a:p>
            <a:pPr marL="320040" indent="-320040" eaLnBrk="1" fontAlgn="auto" hangingPunct="1"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cs-CZ" sz="2000" dirty="0">
                <a:solidFill>
                  <a:schemeClr val="accent1"/>
                </a:solidFill>
              </a:rPr>
              <a:t>Řepka olejná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cs-CZ" sz="2000" dirty="0"/>
              <a:t>Nejvýznamnější olejnina mírných šířek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cs-CZ" sz="2000" dirty="0"/>
              <a:t>Produkce technického oleje, gumárenství, výroba mýdel a laků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cs-CZ" sz="2000" dirty="0"/>
              <a:t>Aditivum do pohonných hmot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cs-CZ" sz="2000" dirty="0"/>
              <a:t>Čína (1.), Indie, Německo, Francie, Velká Británie, Kanada (2.)</a:t>
            </a:r>
          </a:p>
        </p:txBody>
      </p:sp>
    </p:spTree>
    <p:extLst>
      <p:ext uri="{BB962C8B-B14F-4D97-AF65-F5344CB8AC3E}">
        <p14:creationId xmlns:p14="http://schemas.microsoft.com/office/powerpoint/2010/main" val="76661588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14C4888-0E69-43C5-9C68-44D0A7CDBEF0}"/>
              </a:ext>
            </a:extLst>
          </p:cNvPr>
          <p:cNvSpPr>
            <a:spLocks noGrp="1" noChangeArrowheads="1"/>
          </p:cNvSpPr>
          <p:nvPr/>
        </p:nvSpPr>
        <p:spPr bwMode="auto">
          <a:xfrm>
            <a:off x="740229" y="308769"/>
            <a:ext cx="9631680" cy="6240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2500" lnSpcReduction="20000"/>
          </a:bodyPr>
          <a:lstStyle>
            <a:lvl1pPr marL="319088" indent="-319088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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9763" indent="-273050" algn="l" rtl="0" eaLnBrk="0" fontAlgn="base" hangingPunct="0"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anose="05020102010507070707" pitchFamily="82" charset="2"/>
              <a:buChar char="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anose="05000000000000000000" pitchFamily="2" charset="2"/>
              <a:buChar char="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526DB0"/>
              </a:buClr>
              <a:buSzPct val="75000"/>
              <a:buFont typeface="Wingdings" panose="05000000000000000000" pitchFamily="2" charset="2"/>
              <a:buChar char="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989AAC"/>
              </a:buClr>
              <a:buSzPct val="65000"/>
              <a:buFont typeface="Wingdings" panose="05000000000000000000" pitchFamily="2" charset="2"/>
              <a:buChar char="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20040" indent="-320040" eaLnBrk="1" fontAlgn="auto" hangingPunct="1"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cs-CZ" sz="2000" dirty="0">
                <a:solidFill>
                  <a:schemeClr val="accent1"/>
                </a:solidFill>
              </a:rPr>
              <a:t>Slunečnice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cs-CZ" sz="2000" dirty="0"/>
              <a:t>Olej zejména pro potravinářství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cs-CZ" sz="2000" dirty="0"/>
              <a:t>V průmyslu – výroba mýdla, barev, laků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cs-CZ" sz="2000" dirty="0"/>
              <a:t>Největší produkční oblast – Evropa (54 % světové produkce) – Rusko, Ukrajina, Rumunsko, Francie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cs-CZ" sz="2000" dirty="0"/>
              <a:t>Jižní Amerika – Argentina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cs-CZ" sz="2000" dirty="0"/>
              <a:t>Asie – Čína, Indie, Turecko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endParaRPr lang="cs-CZ" sz="2000" dirty="0"/>
          </a:p>
          <a:p>
            <a:pPr marL="320040" indent="-320040" eaLnBrk="1" fontAlgn="auto" hangingPunct="1"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cs-CZ" sz="2000" dirty="0">
                <a:solidFill>
                  <a:schemeClr val="accent1"/>
                </a:solidFill>
              </a:rPr>
              <a:t>Olivovník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cs-CZ" sz="2000" dirty="0"/>
              <a:t>Hlavní olejnina subtropického pásma, především kolem Středozemního moře (často jediné možné využití nekvalitních půd)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cs-CZ" sz="2000" dirty="0"/>
              <a:t>Olivový olej – nejjemnější stolní olej (lisování zralých plodů za studena)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cs-CZ" sz="2000" dirty="0"/>
              <a:t>Největší produkční oblast – Evropa (67 %) – Španělsko, Itálie, Řecko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cs-CZ" sz="2000" dirty="0"/>
              <a:t>Asie – Sýrie, Turecko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cs-CZ" sz="2000" dirty="0"/>
              <a:t>Afrika – Tunis, Maroko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endParaRPr lang="cs-CZ" sz="2000" dirty="0"/>
          </a:p>
          <a:p>
            <a:pPr marL="320040" indent="-320040" eaLnBrk="1" fontAlgn="auto" hangingPunct="1"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cs-CZ" sz="2000" dirty="0">
                <a:solidFill>
                  <a:schemeClr val="accent1"/>
                </a:solidFill>
              </a:rPr>
              <a:t>Palmová jádra, kopra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cs-CZ" sz="2000" dirty="0"/>
              <a:t>Významná plodina </a:t>
            </a:r>
            <a:r>
              <a:rPr lang="cs-CZ" sz="2000" dirty="0" err="1"/>
              <a:t>subrovníkových</a:t>
            </a:r>
            <a:r>
              <a:rPr lang="cs-CZ" sz="2000" dirty="0"/>
              <a:t> a rovníkových oblastí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cs-CZ" sz="2000" dirty="0"/>
              <a:t>Palmová jádra – Malajsie, Indonésie, Nigérie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cs-CZ" sz="2000" dirty="0"/>
              <a:t>Kopra – Filipíny, Indonésie</a:t>
            </a:r>
          </a:p>
        </p:txBody>
      </p:sp>
    </p:spTree>
    <p:extLst>
      <p:ext uri="{BB962C8B-B14F-4D97-AF65-F5344CB8AC3E}">
        <p14:creationId xmlns:p14="http://schemas.microsoft.com/office/powerpoint/2010/main" val="338631166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B59C0E3-B29C-426D-BCC4-360E090209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400" b="1" dirty="0"/>
              <a:t>Pochutiny</a:t>
            </a:r>
            <a:endParaRPr lang="sk-SK" sz="4400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AEE13984-54CA-4EF4-9613-7624973042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2" y="1505607"/>
            <a:ext cx="9247061" cy="4941688"/>
          </a:xfrm>
        </p:spPr>
        <p:txBody>
          <a:bodyPr>
            <a:noAutofit/>
          </a:bodyPr>
          <a:lstStyle/>
          <a:p>
            <a:pPr marL="320040" indent="-320040" eaLnBrk="1" fontAlgn="auto" hangingPunct="1">
              <a:spcBef>
                <a:spcPts val="600"/>
              </a:spcBef>
              <a:spcAft>
                <a:spcPts val="0"/>
              </a:spcAft>
              <a:buFont typeface="Wingdings"/>
              <a:buChar char=""/>
              <a:defRPr/>
            </a:pPr>
            <a:r>
              <a:rPr lang="cs-CZ" sz="1800" dirty="0"/>
              <a:t>Potraviny s velmi malou výživnou hodnotou – konzumace pro své chuťové vlastnosti</a:t>
            </a:r>
          </a:p>
          <a:p>
            <a:pPr marL="320040" indent="-320040" eaLnBrk="1" fontAlgn="auto" hangingPunct="1">
              <a:spcBef>
                <a:spcPts val="600"/>
              </a:spcBef>
              <a:spcAft>
                <a:spcPts val="0"/>
              </a:spcAft>
              <a:buFont typeface="Wingdings"/>
              <a:buChar char=""/>
              <a:defRPr/>
            </a:pPr>
            <a:r>
              <a:rPr lang="cs-CZ" sz="1800" dirty="0"/>
              <a:t>1. Látky používané k přípravě nápojů</a:t>
            </a:r>
          </a:p>
          <a:p>
            <a:pPr marL="640080" lvl="1" indent="-274320" eaLnBrk="1" fontAlgn="auto" hangingPunct="1">
              <a:spcBef>
                <a:spcPts val="600"/>
              </a:spcBef>
              <a:spcAft>
                <a:spcPts val="0"/>
              </a:spcAft>
              <a:buFont typeface="Wingdings 2"/>
              <a:buChar char=""/>
              <a:defRPr/>
            </a:pPr>
            <a:r>
              <a:rPr lang="cs-CZ" sz="1800" dirty="0">
                <a:solidFill>
                  <a:schemeClr val="tx2"/>
                </a:solidFill>
              </a:rPr>
              <a:t>Kávovník</a:t>
            </a:r>
          </a:p>
          <a:p>
            <a:pPr lvl="2" eaLnBrk="1" fontAlgn="auto" hangingPunct="1">
              <a:spcBef>
                <a:spcPts val="600"/>
              </a:spcBef>
              <a:spcAft>
                <a:spcPts val="0"/>
              </a:spcAft>
              <a:buFont typeface="Wingdings"/>
              <a:buChar char=""/>
              <a:defRPr/>
            </a:pPr>
            <a:r>
              <a:rPr lang="cs-CZ" sz="1800" dirty="0"/>
              <a:t>Plantážní způsob pěstování</a:t>
            </a:r>
          </a:p>
          <a:p>
            <a:pPr lvl="2" eaLnBrk="1" fontAlgn="auto" hangingPunct="1">
              <a:spcBef>
                <a:spcPts val="600"/>
              </a:spcBef>
              <a:spcAft>
                <a:spcPts val="0"/>
              </a:spcAft>
              <a:buFont typeface="Wingdings"/>
              <a:buChar char=""/>
              <a:defRPr/>
            </a:pPr>
            <a:r>
              <a:rPr lang="cs-CZ" sz="1800" dirty="0"/>
              <a:t>Náhorní plošiny </a:t>
            </a:r>
            <a:r>
              <a:rPr lang="cs-CZ" sz="1800" dirty="0" err="1"/>
              <a:t>subrovníkového</a:t>
            </a:r>
            <a:r>
              <a:rPr lang="cs-CZ" sz="1800" dirty="0"/>
              <a:t> a rovníkového pásma</a:t>
            </a:r>
          </a:p>
          <a:p>
            <a:pPr lvl="2" eaLnBrk="1" fontAlgn="auto" hangingPunct="1">
              <a:spcBef>
                <a:spcPts val="600"/>
              </a:spcBef>
              <a:spcAft>
                <a:spcPts val="0"/>
              </a:spcAft>
              <a:buFont typeface="Wingdings"/>
              <a:buChar char=""/>
              <a:defRPr/>
            </a:pPr>
            <a:r>
              <a:rPr lang="cs-CZ" sz="1800" dirty="0"/>
              <a:t>Latinská Amerika – Brazílie, Kolumbie, Mexiko, Guatemala, Honduras</a:t>
            </a:r>
          </a:p>
          <a:p>
            <a:pPr lvl="2" eaLnBrk="1" fontAlgn="auto" hangingPunct="1">
              <a:spcBef>
                <a:spcPts val="600"/>
              </a:spcBef>
              <a:spcAft>
                <a:spcPts val="0"/>
              </a:spcAft>
              <a:buFont typeface="Wingdings"/>
              <a:buChar char=""/>
              <a:defRPr/>
            </a:pPr>
            <a:r>
              <a:rPr lang="cs-CZ" sz="1800" dirty="0"/>
              <a:t>Asie – Vietnam, Indonésie, Indie</a:t>
            </a:r>
          </a:p>
          <a:p>
            <a:pPr lvl="2" eaLnBrk="1" fontAlgn="auto" hangingPunct="1">
              <a:spcBef>
                <a:spcPts val="600"/>
              </a:spcBef>
              <a:spcAft>
                <a:spcPts val="0"/>
              </a:spcAft>
              <a:buFont typeface="Wingdings"/>
              <a:buChar char=""/>
              <a:defRPr/>
            </a:pPr>
            <a:r>
              <a:rPr lang="cs-CZ" sz="1800" dirty="0"/>
              <a:t>Afrika – Etiopie, Uganda, Pobřeží Slonoviny</a:t>
            </a:r>
          </a:p>
          <a:p>
            <a:pPr lvl="2" eaLnBrk="1" fontAlgn="auto" hangingPunct="1">
              <a:spcBef>
                <a:spcPts val="600"/>
              </a:spcBef>
              <a:spcAft>
                <a:spcPts val="0"/>
              </a:spcAft>
              <a:buFont typeface="Wingdings"/>
              <a:buChar char=""/>
              <a:defRPr/>
            </a:pPr>
            <a:r>
              <a:rPr lang="cs-CZ" sz="1800" dirty="0"/>
              <a:t>Hlavní odbytiště – Evropa, Severní Amerika</a:t>
            </a:r>
          </a:p>
          <a:p>
            <a:pPr marL="640080" lvl="1" indent="-274320" eaLnBrk="1" fontAlgn="auto" hangingPunct="1">
              <a:spcBef>
                <a:spcPts val="600"/>
              </a:spcBef>
              <a:spcAft>
                <a:spcPts val="0"/>
              </a:spcAft>
              <a:buFont typeface="Wingdings 2"/>
              <a:buChar char=""/>
              <a:defRPr/>
            </a:pPr>
            <a:r>
              <a:rPr lang="cs-CZ" sz="1800" dirty="0">
                <a:solidFill>
                  <a:schemeClr val="tx2"/>
                </a:solidFill>
              </a:rPr>
              <a:t>Kakaovník</a:t>
            </a:r>
          </a:p>
          <a:p>
            <a:pPr lvl="2" eaLnBrk="1" fontAlgn="auto" hangingPunct="1">
              <a:spcBef>
                <a:spcPts val="600"/>
              </a:spcBef>
              <a:spcAft>
                <a:spcPts val="0"/>
              </a:spcAft>
              <a:buFont typeface="Wingdings"/>
              <a:buChar char=""/>
              <a:defRPr/>
            </a:pPr>
            <a:r>
              <a:rPr lang="cs-CZ" sz="1800" dirty="0"/>
              <a:t>Pobřežní a říční roviny rovníkového a </a:t>
            </a:r>
            <a:r>
              <a:rPr lang="cs-CZ" sz="1800" dirty="0" err="1"/>
              <a:t>subrovníkového</a:t>
            </a:r>
            <a:r>
              <a:rPr lang="cs-CZ" sz="1800" dirty="0"/>
              <a:t> pásu</a:t>
            </a:r>
          </a:p>
          <a:p>
            <a:pPr lvl="2" eaLnBrk="1" fontAlgn="auto" hangingPunct="1">
              <a:spcBef>
                <a:spcPts val="600"/>
              </a:spcBef>
              <a:spcAft>
                <a:spcPts val="0"/>
              </a:spcAft>
              <a:buFont typeface="Wingdings"/>
              <a:buChar char=""/>
              <a:defRPr/>
            </a:pPr>
            <a:r>
              <a:rPr lang="cs-CZ" sz="1800" dirty="0"/>
              <a:t>Afrika – Pobřeží Slonoviny (největší světový producent), Ghana, Nigérie, Kamerun</a:t>
            </a:r>
          </a:p>
          <a:p>
            <a:pPr lvl="2" eaLnBrk="1" fontAlgn="auto" hangingPunct="1">
              <a:spcBef>
                <a:spcPts val="600"/>
              </a:spcBef>
              <a:spcAft>
                <a:spcPts val="0"/>
              </a:spcAft>
              <a:buFont typeface="Wingdings"/>
              <a:buChar char=""/>
              <a:defRPr/>
            </a:pPr>
            <a:r>
              <a:rPr lang="cs-CZ" sz="1800" dirty="0"/>
              <a:t>Latinská  Amerika – Brazílie, Ekvádor, Kolumbie, Mexiko</a:t>
            </a:r>
          </a:p>
          <a:p>
            <a:pPr lvl="2" eaLnBrk="1" fontAlgn="auto" hangingPunct="1">
              <a:spcBef>
                <a:spcPts val="600"/>
              </a:spcBef>
              <a:spcAft>
                <a:spcPts val="0"/>
              </a:spcAft>
              <a:buFont typeface="Wingdings"/>
              <a:buChar char=""/>
              <a:defRPr/>
            </a:pPr>
            <a:r>
              <a:rPr lang="cs-CZ" sz="1800" dirty="0"/>
              <a:t>Produkce v Asii roste - Indie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2997442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14C4888-0E69-43C5-9C68-44D0A7CDBEF0}"/>
              </a:ext>
            </a:extLst>
          </p:cNvPr>
          <p:cNvSpPr>
            <a:spLocks noGrp="1" noChangeArrowheads="1"/>
          </p:cNvSpPr>
          <p:nvPr/>
        </p:nvSpPr>
        <p:spPr bwMode="auto">
          <a:xfrm>
            <a:off x="740229" y="308769"/>
            <a:ext cx="9631680" cy="6240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19088" indent="-319088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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9763" indent="-273050" algn="l" rtl="0" eaLnBrk="0" fontAlgn="base" hangingPunct="0"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anose="05020102010507070707" pitchFamily="82" charset="2"/>
              <a:buChar char="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anose="05000000000000000000" pitchFamily="2" charset="2"/>
              <a:buChar char="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526DB0"/>
              </a:buClr>
              <a:buSzPct val="75000"/>
              <a:buFont typeface="Wingdings" panose="05000000000000000000" pitchFamily="2" charset="2"/>
              <a:buChar char="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989AAC"/>
              </a:buClr>
              <a:buSzPct val="65000"/>
              <a:buFont typeface="Wingdings" panose="05000000000000000000" pitchFamily="2" charset="2"/>
              <a:buChar char="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cs-CZ" sz="1900" dirty="0">
                <a:solidFill>
                  <a:schemeClr val="accent1"/>
                </a:solidFill>
              </a:rPr>
              <a:t>Čajovník</a:t>
            </a:r>
          </a:p>
          <a:p>
            <a:pPr lvl="2" eaLnBrk="1" fontAlgn="auto" hangingPunct="1">
              <a:spcAft>
                <a:spcPts val="0"/>
              </a:spcAft>
              <a:buFont typeface="Wingdings"/>
              <a:buChar char=""/>
              <a:defRPr/>
            </a:pPr>
            <a:r>
              <a:rPr lang="cs-CZ" sz="1900" dirty="0"/>
              <a:t>Jižní oblasti monzunové Asie – jih a severovýchod Indie, Srí Lanka (2 největší dovozci), východní Čína, Japonsko, Indonésie, Vietnam</a:t>
            </a:r>
          </a:p>
          <a:p>
            <a:pPr lvl="2" eaLnBrk="1" fontAlgn="auto" hangingPunct="1">
              <a:spcAft>
                <a:spcPts val="0"/>
              </a:spcAft>
              <a:buFont typeface="Wingdings"/>
              <a:buChar char=""/>
              <a:defRPr/>
            </a:pPr>
            <a:r>
              <a:rPr lang="cs-CZ" sz="1900" dirty="0"/>
              <a:t>Afrika – Keňa, Malawi</a:t>
            </a:r>
          </a:p>
          <a:p>
            <a:pPr lvl="2" eaLnBrk="1" fontAlgn="auto" hangingPunct="1">
              <a:spcAft>
                <a:spcPts val="0"/>
              </a:spcAft>
              <a:buFont typeface="Wingdings"/>
              <a:buChar char=""/>
              <a:defRPr/>
            </a:pPr>
            <a:r>
              <a:rPr lang="cs-CZ" sz="1900" dirty="0"/>
              <a:t>Dále: Gruzie, Turecko, Argentina</a:t>
            </a:r>
          </a:p>
          <a:p>
            <a:pPr lvl="2" eaLnBrk="1" fontAlgn="auto" hangingPunct="1">
              <a:spcAft>
                <a:spcPts val="0"/>
              </a:spcAft>
              <a:buFont typeface="Wingdings"/>
              <a:buChar char=""/>
              <a:defRPr/>
            </a:pPr>
            <a:r>
              <a:rPr lang="cs-CZ" sz="1900" dirty="0"/>
              <a:t>Dovozci – Evropa (z toho 60 % Velká Británie)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cs-CZ" sz="1900" dirty="0">
                <a:solidFill>
                  <a:schemeClr val="accent1"/>
                </a:solidFill>
              </a:rPr>
              <a:t>Chmel</a:t>
            </a:r>
          </a:p>
          <a:p>
            <a:pPr lvl="2" eaLnBrk="1" fontAlgn="auto" hangingPunct="1">
              <a:spcAft>
                <a:spcPts val="0"/>
              </a:spcAft>
              <a:buFont typeface="Wingdings"/>
              <a:buChar char=""/>
              <a:defRPr/>
            </a:pPr>
            <a:r>
              <a:rPr lang="cs-CZ" sz="1900" dirty="0"/>
              <a:t>Surovina pro výrobu piva</a:t>
            </a:r>
          </a:p>
          <a:p>
            <a:pPr lvl="2" eaLnBrk="1" fontAlgn="auto" hangingPunct="1">
              <a:spcAft>
                <a:spcPts val="0"/>
              </a:spcAft>
              <a:buFont typeface="Wingdings"/>
              <a:buChar char=""/>
              <a:defRPr/>
            </a:pPr>
            <a:r>
              <a:rPr lang="cs-CZ" sz="1900" dirty="0"/>
              <a:t>Nížiny mírného pásma na obou polokoulích</a:t>
            </a:r>
          </a:p>
          <a:p>
            <a:pPr lvl="2" eaLnBrk="1" fontAlgn="auto" hangingPunct="1">
              <a:spcAft>
                <a:spcPts val="0"/>
              </a:spcAft>
              <a:buFont typeface="Wingdings"/>
              <a:buChar char=""/>
              <a:defRPr/>
            </a:pPr>
            <a:r>
              <a:rPr lang="cs-CZ" sz="1900" dirty="0"/>
              <a:t>Hlavní pěstitelská oblast – Evropa –  až 50 % produkce, ale podíl se snižuje ve prospěch USA a Číny</a:t>
            </a:r>
          </a:p>
          <a:p>
            <a:pPr lvl="2" eaLnBrk="1" fontAlgn="auto" hangingPunct="1">
              <a:spcAft>
                <a:spcPts val="0"/>
              </a:spcAft>
              <a:buFont typeface="Wingdings"/>
              <a:buChar char=""/>
              <a:defRPr/>
            </a:pPr>
            <a:r>
              <a:rPr lang="cs-CZ" sz="1900" dirty="0"/>
              <a:t>Evropa – Německo (největší světový producent), ČR, Polsko, Velká Británie 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endParaRPr lang="cs-CZ" sz="1900" dirty="0"/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cs-CZ" sz="1900" dirty="0"/>
              <a:t>2. Látky užívané ke kořenění jídel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cs-CZ" sz="1900" dirty="0"/>
              <a:t>Různé druhy koření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cs-CZ" sz="1900" dirty="0"/>
              <a:t>Dříve významných artiklem světového obchodu, v současné době objemem klesá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cs-CZ" sz="1900" dirty="0"/>
              <a:t>Nejvýznamnější – pepř, nové koření, vanilka, hřebíček, zázvor, skořice…</a:t>
            </a:r>
          </a:p>
        </p:txBody>
      </p:sp>
    </p:spTree>
    <p:extLst>
      <p:ext uri="{BB962C8B-B14F-4D97-AF65-F5344CB8AC3E}">
        <p14:creationId xmlns:p14="http://schemas.microsoft.com/office/powerpoint/2010/main" val="293027538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B59C0E3-B29C-426D-BCC4-360E090209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4400" b="1" dirty="0"/>
              <a:t>Plodiny k průmyslovému zpracování</a:t>
            </a:r>
            <a:endParaRPr lang="sk-SK" sz="4400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AEE13984-54CA-4EF4-9613-7624973042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2" y="1930399"/>
            <a:ext cx="9247061" cy="4516895"/>
          </a:xfrm>
        </p:spPr>
        <p:txBody>
          <a:bodyPr>
            <a:noAutofit/>
          </a:bodyPr>
          <a:lstStyle/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cs-CZ" sz="2000" dirty="0"/>
              <a:t>Plodiny pro hospodářské využití jako technických nepotravinářských surovin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cs-CZ" sz="2000" dirty="0"/>
              <a:t>A) </a:t>
            </a:r>
            <a:r>
              <a:rPr lang="cs-CZ" sz="2000" dirty="0">
                <a:solidFill>
                  <a:schemeClr val="accent1"/>
                </a:solidFill>
              </a:rPr>
              <a:t>Kultury a plodiny textilní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cs-CZ" sz="1800" dirty="0"/>
              <a:t>Cca 10 % světového obchodu ze zem. produkty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cs-CZ" sz="1800" dirty="0"/>
              <a:t>S růstem syntetických vláken klesá význam některých rostlinných vláken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cs-CZ" sz="1800" dirty="0"/>
              <a:t>Dělení podle toho, z jakých částí rostlin pocházejí:</a:t>
            </a:r>
          </a:p>
          <a:p>
            <a:pPr lvl="2" eaLnBrk="1" fontAlgn="auto" hangingPunct="1">
              <a:spcAft>
                <a:spcPts val="0"/>
              </a:spcAft>
              <a:buFont typeface="Wingdings"/>
              <a:buChar char=""/>
              <a:defRPr/>
            </a:pPr>
            <a:r>
              <a:rPr lang="cs-CZ" sz="1600" dirty="0"/>
              <a:t>Vlákna různých plodů – bavlna, kapok, kokosová vlákna</a:t>
            </a:r>
          </a:p>
          <a:p>
            <a:pPr lvl="2" eaLnBrk="1" fontAlgn="auto" hangingPunct="1">
              <a:spcAft>
                <a:spcPts val="0"/>
              </a:spcAft>
              <a:buFont typeface="Wingdings"/>
              <a:buChar char=""/>
              <a:defRPr/>
            </a:pPr>
            <a:r>
              <a:rPr lang="cs-CZ" sz="1600" dirty="0"/>
              <a:t>Vlákna lýková – jemná: len, konopí, ramie; hrubá: juta, </a:t>
            </a:r>
            <a:r>
              <a:rPr lang="cs-CZ" sz="1600" dirty="0" err="1"/>
              <a:t>kenaf</a:t>
            </a:r>
            <a:r>
              <a:rPr lang="cs-CZ" sz="1600" dirty="0"/>
              <a:t> (bombajské konopí)</a:t>
            </a:r>
          </a:p>
          <a:p>
            <a:pPr lvl="2" eaLnBrk="1" fontAlgn="auto" hangingPunct="1">
              <a:spcAft>
                <a:spcPts val="0"/>
              </a:spcAft>
              <a:buFont typeface="Wingdings"/>
              <a:buChar char=""/>
              <a:defRPr/>
            </a:pPr>
            <a:r>
              <a:rPr lang="cs-CZ" sz="1600" dirty="0"/>
              <a:t>Vlákna listová – sisal 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cs-CZ" sz="2000" dirty="0"/>
              <a:t>B) </a:t>
            </a:r>
            <a:r>
              <a:rPr lang="cs-CZ" sz="2000" dirty="0">
                <a:solidFill>
                  <a:schemeClr val="accent1"/>
                </a:solidFill>
              </a:rPr>
              <a:t>kaučukovník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cs-CZ" sz="2000" dirty="0"/>
              <a:t>C) </a:t>
            </a:r>
            <a:r>
              <a:rPr lang="cs-CZ" sz="2000" dirty="0">
                <a:solidFill>
                  <a:schemeClr val="accent1"/>
                </a:solidFill>
              </a:rPr>
              <a:t>tabák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272881778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Zástupný symbol pro obsah 3" descr="ramie.jpg">
            <a:extLst>
              <a:ext uri="{FF2B5EF4-FFF2-40B4-BE49-F238E27FC236}">
                <a16:creationId xmlns:a16="http://schemas.microsoft.com/office/drawing/2014/main" id="{D73BF741-40D9-49FF-9BFB-98964323A10D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51538" y="404813"/>
            <a:ext cx="3276600" cy="2463800"/>
          </a:xfrm>
        </p:spPr>
      </p:pic>
      <p:sp>
        <p:nvSpPr>
          <p:cNvPr id="44035" name="Obdélník 4">
            <a:extLst>
              <a:ext uri="{FF2B5EF4-FFF2-40B4-BE49-F238E27FC236}">
                <a16:creationId xmlns:a16="http://schemas.microsoft.com/office/drawing/2014/main" id="{8331763A-0363-491D-855C-7FF80B87FA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18201" y="2852739"/>
            <a:ext cx="7540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r>
              <a:rPr lang="cs-CZ" altLang="cs-CZ"/>
              <a:t>ramie</a:t>
            </a:r>
          </a:p>
        </p:txBody>
      </p:sp>
      <p:pic>
        <p:nvPicPr>
          <p:cNvPr id="44036" name="Obrázek 5" descr="kapok.jpg">
            <a:extLst>
              <a:ext uri="{FF2B5EF4-FFF2-40B4-BE49-F238E27FC236}">
                <a16:creationId xmlns:a16="http://schemas.microsoft.com/office/drawing/2014/main" id="{1E884549-C0F1-496E-B0EA-CF4999F2EC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8" y="188914"/>
            <a:ext cx="3263900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7" name="Obdélník 6">
            <a:extLst>
              <a:ext uri="{FF2B5EF4-FFF2-40B4-BE49-F238E27FC236}">
                <a16:creationId xmlns:a16="http://schemas.microsoft.com/office/drawing/2014/main" id="{74B38615-90E8-453B-981B-1A8032FEC2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31950" y="2636839"/>
            <a:ext cx="18923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r>
              <a:rPr lang="cs-CZ" altLang="cs-CZ"/>
              <a:t>Kapoková vlákna</a:t>
            </a:r>
          </a:p>
        </p:txBody>
      </p:sp>
      <p:pic>
        <p:nvPicPr>
          <p:cNvPr id="44038" name="Obrázek 7" descr="kenaf.jpg">
            <a:extLst>
              <a:ext uri="{FF2B5EF4-FFF2-40B4-BE49-F238E27FC236}">
                <a16:creationId xmlns:a16="http://schemas.microsoft.com/office/drawing/2014/main" id="{44171817-A8BA-46CD-8B1E-F4040B458F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0" y="3213100"/>
            <a:ext cx="2305050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9" name="Obdélník 8">
            <a:extLst>
              <a:ext uri="{FF2B5EF4-FFF2-40B4-BE49-F238E27FC236}">
                <a16:creationId xmlns:a16="http://schemas.microsoft.com/office/drawing/2014/main" id="{D2BDAE8D-C7F1-4202-8AF1-5BC5AE1E60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71813" y="6381750"/>
            <a:ext cx="75406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r>
              <a:rPr lang="cs-CZ" altLang="cs-CZ"/>
              <a:t>kenaf</a:t>
            </a:r>
          </a:p>
        </p:txBody>
      </p:sp>
      <p:pic>
        <p:nvPicPr>
          <p:cNvPr id="44040" name="Obrázek 9" descr="sisal.jpg">
            <a:extLst>
              <a:ext uri="{FF2B5EF4-FFF2-40B4-BE49-F238E27FC236}">
                <a16:creationId xmlns:a16="http://schemas.microsoft.com/office/drawing/2014/main" id="{8297349F-46AD-4AB8-9C94-58A2E71C914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9601" y="3141663"/>
            <a:ext cx="2620963" cy="3275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41" name="Obdélník 10">
            <a:extLst>
              <a:ext uri="{FF2B5EF4-FFF2-40B4-BE49-F238E27FC236}">
                <a16:creationId xmlns:a16="http://schemas.microsoft.com/office/drawing/2014/main" id="{77BC96EB-3D30-4180-A209-42F638795C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12125" y="6381750"/>
            <a:ext cx="16906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r>
              <a:rPr lang="cs-CZ" altLang="cs-CZ"/>
              <a:t>Agave sisilana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14C4888-0E69-43C5-9C68-44D0A7CDBEF0}"/>
              </a:ext>
            </a:extLst>
          </p:cNvPr>
          <p:cNvSpPr>
            <a:spLocks noGrp="1" noChangeArrowheads="1"/>
          </p:cNvSpPr>
          <p:nvPr/>
        </p:nvSpPr>
        <p:spPr bwMode="auto">
          <a:xfrm>
            <a:off x="740229" y="308769"/>
            <a:ext cx="9631680" cy="6240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lnSpcReduction="10000"/>
          </a:bodyPr>
          <a:lstStyle>
            <a:lvl1pPr marL="319088" indent="-319088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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9763" indent="-273050" algn="l" rtl="0" eaLnBrk="0" fontAlgn="base" hangingPunct="0"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anose="05020102010507070707" pitchFamily="82" charset="2"/>
              <a:buChar char="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anose="05000000000000000000" pitchFamily="2" charset="2"/>
              <a:buChar char="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526DB0"/>
              </a:buClr>
              <a:buSzPct val="75000"/>
              <a:buFont typeface="Wingdings" panose="05000000000000000000" pitchFamily="2" charset="2"/>
              <a:buChar char="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989AAC"/>
              </a:buClr>
              <a:buSzPct val="65000"/>
              <a:buFont typeface="Wingdings" panose="05000000000000000000" pitchFamily="2" charset="2"/>
              <a:buChar char="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cs-CZ" sz="2000" dirty="0">
                <a:solidFill>
                  <a:schemeClr val="accent1"/>
                </a:solidFill>
              </a:rPr>
              <a:t>Bavlník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cs-CZ" sz="2000" dirty="0"/>
              <a:t>Nejdůležitější plodina poskytující přírodní textilní surovinu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cs-CZ" sz="2000" dirty="0"/>
              <a:t>Produkce vyšší než všechna ostatní přírodní vlákna dohromady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cs-CZ" sz="2000" dirty="0"/>
              <a:t>Průmyslové zpracování bavlny bylo důležitým článkem první etapy industrializace v Evropě, USA a Japonsku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cs-CZ" sz="2000" dirty="0"/>
              <a:t>Pěstování v tropech a subtropech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cs-CZ" sz="2000" dirty="0"/>
              <a:t>Náročný na teplo a světlo, vláha v době růstu, sucho a teplo v době zrání -</a:t>
            </a:r>
            <a:r>
              <a:rPr lang="en-US" sz="2000" dirty="0"/>
              <a:t>&gt;</a:t>
            </a:r>
            <a:r>
              <a:rPr lang="cs-CZ" sz="2000" dirty="0"/>
              <a:t> monzunové oblasti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cs-CZ" sz="2000" dirty="0"/>
              <a:t>Asie – Čína (největší světový producent); Jižní Asie – Indie, Pákistán; Turecko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cs-CZ" sz="2000" dirty="0"/>
              <a:t>USA – Texas, Kalifornie, Arizona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cs-CZ" sz="2000" dirty="0"/>
              <a:t>Afrika – Egypt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cs-CZ" sz="2000" dirty="0"/>
              <a:t>Uzbekistán, Turkmenistán, Brazílie, Řecko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endParaRPr lang="cs-CZ" sz="2000" dirty="0"/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cs-CZ" sz="2000" dirty="0">
                <a:solidFill>
                  <a:schemeClr val="accent1"/>
                </a:solidFill>
              </a:rPr>
              <a:t>Juta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cs-CZ" sz="2000" dirty="0"/>
              <a:t>Indie, Bangladéš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cs-CZ" sz="2000" dirty="0">
                <a:solidFill>
                  <a:schemeClr val="accent1"/>
                </a:solidFill>
              </a:rPr>
              <a:t>Len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cs-CZ" sz="2000" dirty="0"/>
              <a:t>Čína, Francie, Rusko, Bělorusko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1394197927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14C4888-0E69-43C5-9C68-44D0A7CDBEF0}"/>
              </a:ext>
            </a:extLst>
          </p:cNvPr>
          <p:cNvSpPr>
            <a:spLocks noGrp="1" noChangeArrowheads="1"/>
          </p:cNvSpPr>
          <p:nvPr/>
        </p:nvSpPr>
        <p:spPr bwMode="auto">
          <a:xfrm>
            <a:off x="740229" y="308769"/>
            <a:ext cx="9631680" cy="6240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2500"/>
          </a:bodyPr>
          <a:lstStyle>
            <a:lvl1pPr marL="319088" indent="-319088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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9763" indent="-273050" algn="l" rtl="0" eaLnBrk="0" fontAlgn="base" hangingPunct="0"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anose="05020102010507070707" pitchFamily="82" charset="2"/>
              <a:buChar char="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anose="05000000000000000000" pitchFamily="2" charset="2"/>
              <a:buChar char="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526DB0"/>
              </a:buClr>
              <a:buSzPct val="75000"/>
              <a:buFont typeface="Wingdings" panose="05000000000000000000" pitchFamily="2" charset="2"/>
              <a:buChar char="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989AAC"/>
              </a:buClr>
              <a:buSzPct val="65000"/>
              <a:buFont typeface="Wingdings" panose="05000000000000000000" pitchFamily="2" charset="2"/>
              <a:buChar char="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cs-CZ" sz="2100" dirty="0">
                <a:solidFill>
                  <a:schemeClr val="accent1"/>
                </a:solidFill>
              </a:rPr>
              <a:t>Kaučukovník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cs-CZ" sz="2100" dirty="0"/>
              <a:t>Suroviny pro chemický průmysl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cs-CZ" sz="2100" dirty="0"/>
              <a:t>Šťáva kaučukovníku (latex) je surovinou pro výrobu gumových výrobků, hl. pneumatik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cs-CZ" sz="2100" dirty="0"/>
              <a:t>Asie (</a:t>
            </a:r>
            <a:r>
              <a:rPr lang="en-US" sz="2100" dirty="0"/>
              <a:t>&gt;</a:t>
            </a:r>
            <a:r>
              <a:rPr lang="cs-CZ" sz="2100" dirty="0"/>
              <a:t> 90 % produkce) – Thajsko, Indonésie, Malajsie… Indie, Čína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cs-CZ" sz="2100" dirty="0"/>
              <a:t>Afrika – Nigérie, Pobřeží Slonoviny, Libérie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cs-CZ" sz="2100" dirty="0"/>
              <a:t>Brazílie – původní oblast pěstování (dodnes)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endParaRPr lang="cs-CZ" sz="2100" dirty="0"/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cs-CZ" sz="2100" dirty="0">
                <a:solidFill>
                  <a:schemeClr val="accent1"/>
                </a:solidFill>
              </a:rPr>
              <a:t>Tabák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cs-CZ" sz="2100" dirty="0"/>
              <a:t>Využití k výrobě kuřiva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cs-CZ" sz="2100" dirty="0"/>
              <a:t>Z listů také postřik na ochranu rostlin proti škůdcům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cs-CZ" sz="2100" dirty="0"/>
              <a:t>Produkce mírně klesá v souvislosti s protikuřáckou kampaní v USA a Evropě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cs-CZ" sz="2100" dirty="0"/>
              <a:t>Asie (62 % produkce) – Čína (1.), Indie, Turecko, Indonésie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cs-CZ" sz="2100" dirty="0"/>
              <a:t>Jižní Amerika (14 %) – Brazílie (2.)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cs-CZ" sz="2100" dirty="0"/>
              <a:t>Severní Amerika (9 %) – USA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cs-CZ" sz="2100" dirty="0"/>
              <a:t>Evropa – Řecko, Itálie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cs-CZ" sz="2100" dirty="0"/>
              <a:t>Afrika – Zimbabwe, Malawi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endParaRPr lang="cs-CZ" dirty="0"/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57278927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938E0BD-277A-4F83-BCB2-66350658A60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b="1" dirty="0"/>
              <a:t>Vliv zemědělství na ŽP, hlad ve světě, lesní a vodní hospodářství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6FCE63C7-A647-41C8-BFCF-6734184FE56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ZE0116 GEOGRAFIE VÝROBNÍ SFÉRY</a:t>
            </a:r>
          </a:p>
        </p:txBody>
      </p:sp>
    </p:spTree>
    <p:extLst>
      <p:ext uri="{BB962C8B-B14F-4D97-AF65-F5344CB8AC3E}">
        <p14:creationId xmlns:p14="http://schemas.microsoft.com/office/powerpoint/2010/main" val="1234408633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B59C0E3-B29C-426D-BCC4-360E09020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880241"/>
          </a:xfrm>
        </p:spPr>
        <p:txBody>
          <a:bodyPr>
            <a:normAutofit/>
          </a:bodyPr>
          <a:lstStyle/>
          <a:p>
            <a:r>
              <a:rPr lang="cs-CZ" sz="4400" b="1" dirty="0"/>
              <a:t>Vliv zemědělství na ŽP</a:t>
            </a:r>
            <a:endParaRPr lang="sk-SK" sz="4400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AEE13984-54CA-4EF4-9613-7624973042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2" y="1489841"/>
            <a:ext cx="10989151" cy="4957453"/>
          </a:xfrm>
        </p:spPr>
        <p:txBody>
          <a:bodyPr>
            <a:noAutofit/>
          </a:bodyPr>
          <a:lstStyle/>
          <a:p>
            <a:pPr marL="320040" indent="-320040" fontAlgn="auto">
              <a:lnSpc>
                <a:spcPct val="110000"/>
              </a:lnSpc>
              <a:spcAft>
                <a:spcPts val="0"/>
              </a:spcAft>
              <a:buFont typeface="Wingdings"/>
              <a:buChar char=""/>
              <a:defRPr/>
            </a:pPr>
            <a:r>
              <a:rPr lang="cs-CZ" altLang="cs-CZ" sz="2000" b="1" dirty="0"/>
              <a:t>Nástup vědecko-technické revoluce </a:t>
            </a:r>
            <a:r>
              <a:rPr lang="cs-CZ" altLang="cs-CZ" sz="2000" dirty="0"/>
              <a:t>– vyvolány </a:t>
            </a:r>
            <a:r>
              <a:rPr lang="cs-CZ" altLang="cs-CZ" sz="2000" b="1" dirty="0"/>
              <a:t>velké strukturální změny</a:t>
            </a:r>
            <a:r>
              <a:rPr lang="cs-CZ" altLang="cs-CZ" sz="2000" dirty="0"/>
              <a:t> ve výrobě, nárůst specializace, koncentrace, kooperace ZV</a:t>
            </a:r>
          </a:p>
          <a:p>
            <a:pPr marL="320040" indent="-320040" fontAlgn="auto">
              <a:lnSpc>
                <a:spcPct val="110000"/>
              </a:lnSpc>
              <a:spcAft>
                <a:spcPts val="0"/>
              </a:spcAft>
              <a:buFont typeface="Wingdings"/>
              <a:buChar char=""/>
              <a:defRPr/>
            </a:pPr>
            <a:r>
              <a:rPr lang="cs-CZ" altLang="cs-CZ" sz="2000" b="1" dirty="0"/>
              <a:t>Mění se charakter práce i zemědělství</a:t>
            </a:r>
            <a:r>
              <a:rPr lang="cs-CZ" altLang="cs-CZ" sz="2000" dirty="0"/>
              <a:t>, mechanizace, automatizace – rysy průmyslové práce</a:t>
            </a:r>
          </a:p>
          <a:p>
            <a:pPr marL="320040" indent="-320040" fontAlgn="auto">
              <a:lnSpc>
                <a:spcPct val="110000"/>
              </a:lnSpc>
              <a:spcAft>
                <a:spcPts val="0"/>
              </a:spcAft>
              <a:buFont typeface="Wingdings"/>
              <a:buChar char=""/>
              <a:defRPr/>
            </a:pPr>
            <a:r>
              <a:rPr lang="cs-CZ" altLang="cs-CZ" sz="2000" dirty="0"/>
              <a:t>Probíhá </a:t>
            </a:r>
            <a:r>
              <a:rPr lang="cs-CZ" altLang="cs-CZ" sz="2000" b="1" dirty="0"/>
              <a:t>intenzifikace ZV </a:t>
            </a:r>
            <a:r>
              <a:rPr lang="cs-CZ" altLang="cs-CZ" sz="2000" dirty="0"/>
              <a:t>– roste podíl materiálně technických prostředků</a:t>
            </a:r>
          </a:p>
          <a:p>
            <a:pPr marL="320040" indent="-320040" fontAlgn="auto">
              <a:lnSpc>
                <a:spcPct val="110000"/>
              </a:lnSpc>
              <a:spcAft>
                <a:spcPts val="0"/>
              </a:spcAft>
              <a:buFont typeface="Wingdings"/>
              <a:buChar char=""/>
              <a:defRPr/>
            </a:pPr>
            <a:r>
              <a:rPr lang="cs-CZ" altLang="cs-CZ" sz="2000" dirty="0"/>
              <a:t>RV – zdokonalování agrotechniky, použití komplexu melioračních opatření, aplikace průmyslových hnojiv a prostředků chemické ochrany rostlin, nasazení dokonalejší mechanizace…</a:t>
            </a:r>
          </a:p>
          <a:p>
            <a:pPr marL="320040" indent="-320040" fontAlgn="auto">
              <a:lnSpc>
                <a:spcPct val="110000"/>
              </a:lnSpc>
              <a:spcAft>
                <a:spcPts val="0"/>
              </a:spcAft>
              <a:buFont typeface="Wingdings"/>
              <a:buChar char=""/>
              <a:defRPr/>
            </a:pPr>
            <a:r>
              <a:rPr lang="cs-CZ" altLang="cs-CZ" sz="2000" dirty="0"/>
              <a:t>ŽV – vysoká koncentrace hospodářských zvířat, mechanizace a automatizace všech prací</a:t>
            </a:r>
          </a:p>
          <a:p>
            <a:pPr marL="640715" lvl="1" indent="-320040" fontAlgn="auto">
              <a:lnSpc>
                <a:spcPct val="110000"/>
              </a:lnSpc>
              <a:spcAft>
                <a:spcPts val="0"/>
              </a:spcAft>
              <a:buFont typeface="Wingdings"/>
              <a:buChar char=""/>
              <a:defRPr/>
            </a:pPr>
            <a:r>
              <a:rPr lang="cs-CZ" altLang="cs-CZ" sz="2000" dirty="0"/>
              <a:t>To vše vytváří zcela nové vztahy mezi zemědělstvím a ŽP</a:t>
            </a:r>
          </a:p>
          <a:p>
            <a:pPr marL="640715" lvl="1" indent="-320040" fontAlgn="auto">
              <a:lnSpc>
                <a:spcPct val="110000"/>
              </a:lnSpc>
              <a:spcAft>
                <a:spcPts val="0"/>
              </a:spcAft>
              <a:buFont typeface="Wingdings"/>
              <a:buChar char=""/>
              <a:defRPr/>
            </a:pPr>
            <a:r>
              <a:rPr lang="cs-CZ" altLang="cs-CZ" sz="2000" dirty="0"/>
              <a:t>Tyto vztahy mají do značné míry přetrvávající charakter – vedou k negativním následkům, ale nemusí vždy</a:t>
            </a:r>
          </a:p>
        </p:txBody>
      </p:sp>
    </p:spTree>
    <p:extLst>
      <p:ext uri="{BB962C8B-B14F-4D97-AF65-F5344CB8AC3E}">
        <p14:creationId xmlns:p14="http://schemas.microsoft.com/office/powerpoint/2010/main" val="2164603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B59C0E3-B29C-426D-BCC4-360E090209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400" b="1" dirty="0"/>
              <a:t>Zemědělství</a:t>
            </a:r>
            <a:endParaRPr lang="sk-SK" sz="4400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AEE13984-54CA-4EF4-9613-7624973042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74320" indent="-274320" eaLnBrk="1" fontAlgn="auto" hangingPunct="1">
              <a:lnSpc>
                <a:spcPct val="90000"/>
              </a:lnSpc>
              <a:spcBef>
                <a:spcPts val="580"/>
              </a:spcBef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cs-CZ" sz="2000" dirty="0"/>
              <a:t>(poněkud v užším pojetí zemědělská výroba)</a:t>
            </a:r>
          </a:p>
          <a:p>
            <a:pPr marL="274320" indent="-274320" eaLnBrk="1" fontAlgn="auto" hangingPunct="1">
              <a:lnSpc>
                <a:spcPct val="90000"/>
              </a:lnSpc>
              <a:spcBef>
                <a:spcPts val="580"/>
              </a:spcBef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endParaRPr lang="cs-CZ" sz="300" dirty="0"/>
          </a:p>
          <a:p>
            <a:pPr marL="274320" indent="-274320" eaLnBrk="1" fontAlgn="auto" hangingPunct="1">
              <a:lnSpc>
                <a:spcPct val="90000"/>
              </a:lnSpc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cs-CZ" sz="2000" dirty="0"/>
              <a:t>Je možné charakterizovat jako </a:t>
            </a:r>
            <a:r>
              <a:rPr lang="cs-CZ" sz="2000" dirty="0">
                <a:solidFill>
                  <a:schemeClr val="accent1"/>
                </a:solidFill>
              </a:rPr>
              <a:t>vědomé obhospodařování půdy za účelem výroby rostlinných a živočišných produktů pro uspokojování potřeb lidské společnosti</a:t>
            </a:r>
          </a:p>
        </p:txBody>
      </p:sp>
    </p:spTree>
    <p:extLst>
      <p:ext uri="{BB962C8B-B14F-4D97-AF65-F5344CB8AC3E}">
        <p14:creationId xmlns:p14="http://schemas.microsoft.com/office/powerpoint/2010/main" val="2688243859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B59C0E3-B29C-426D-BCC4-360E09020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9562" y="609600"/>
            <a:ext cx="6424440" cy="1320800"/>
          </a:xfrm>
        </p:spPr>
        <p:txBody>
          <a:bodyPr>
            <a:normAutofit/>
          </a:bodyPr>
          <a:lstStyle/>
          <a:p>
            <a:r>
              <a:rPr lang="cs-CZ" b="1" dirty="0"/>
              <a:t>Vliv zemědělství na ŽP</a:t>
            </a:r>
            <a:endParaRPr lang="sk-SK" dirty="0"/>
          </a:p>
        </p:txBody>
      </p:sp>
      <p:pic>
        <p:nvPicPr>
          <p:cNvPr id="4" name="Obrázek 3" descr="Obsah obrázku exteriér, skála, země, skalní&#10;&#10;Popis byl vytvořen automaticky">
            <a:extLst>
              <a:ext uri="{FF2B5EF4-FFF2-40B4-BE49-F238E27FC236}">
                <a16:creationId xmlns:a16="http://schemas.microsoft.com/office/drawing/2014/main" id="{69FF6C4A-5A63-4B4C-A596-9923C0225F8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97" t="9091" r="32360" b="1"/>
          <a:stretch/>
        </p:blipFill>
        <p:spPr>
          <a:xfrm>
            <a:off x="20" y="10"/>
            <a:ext cx="2734036" cy="6867719"/>
          </a:xfrm>
          <a:custGeom>
            <a:avLst/>
            <a:gdLst/>
            <a:ahLst/>
            <a:cxnLst/>
            <a:rect l="l" t="t" r="r" b="b"/>
            <a:pathLst>
              <a:path w="2734056" h="6858000">
                <a:moveTo>
                  <a:pt x="0" y="0"/>
                </a:moveTo>
                <a:lnTo>
                  <a:pt x="1674254" y="0"/>
                </a:lnTo>
                <a:lnTo>
                  <a:pt x="2734056" y="6850199"/>
                </a:lnTo>
                <a:lnTo>
                  <a:pt x="2734056" y="6858000"/>
                </a:lnTo>
                <a:lnTo>
                  <a:pt x="461457" y="6858000"/>
                </a:lnTo>
                <a:lnTo>
                  <a:pt x="0" y="4134118"/>
                </a:lnTo>
                <a:close/>
              </a:path>
            </a:pathLst>
          </a:custGeom>
        </p:spPr>
      </p:pic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AEE13984-54CA-4EF4-9613-7624973042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49562" y="1597891"/>
            <a:ext cx="6424440" cy="4443471"/>
          </a:xfrm>
        </p:spPr>
        <p:txBody>
          <a:bodyPr>
            <a:normAutofit lnSpcReduction="10000"/>
          </a:bodyPr>
          <a:lstStyle/>
          <a:p>
            <a:pPr marL="320040" indent="-320040" fontAlgn="auto">
              <a:spcAft>
                <a:spcPts val="0"/>
              </a:spcAft>
              <a:buFont typeface="Wingdings"/>
              <a:buChar char=""/>
              <a:defRPr/>
            </a:pPr>
            <a:r>
              <a:rPr lang="cs-CZ" sz="2400" dirty="0"/>
              <a:t>Ještě v </a:t>
            </a:r>
            <a:r>
              <a:rPr lang="cs-CZ" sz="2400" b="1" dirty="0"/>
              <a:t>50. letech  </a:t>
            </a:r>
            <a:r>
              <a:rPr lang="cs-CZ" sz="2400" dirty="0"/>
              <a:t>bylo jasnou prioritou </a:t>
            </a:r>
            <a:r>
              <a:rPr lang="cs-CZ" sz="2400" b="1" dirty="0"/>
              <a:t>zvýšit zemědělskou produktivitu</a:t>
            </a:r>
            <a:r>
              <a:rPr lang="cs-CZ" sz="2400" dirty="0"/>
              <a:t>, zajistit dostatečné množství potravin </a:t>
            </a:r>
            <a:r>
              <a:rPr lang="cs-CZ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← </a:t>
            </a:r>
            <a:r>
              <a:rPr lang="cs-CZ" sz="2400" dirty="0">
                <a:solidFill>
                  <a:schemeClr val="accent1"/>
                </a:solidFill>
                <a:cs typeface="Calibri Light" panose="020F0302020204030204" pitchFamily="34" charset="0"/>
              </a:rPr>
              <a:t>cíl SZP EU</a:t>
            </a:r>
            <a:endParaRPr lang="cs-CZ" sz="2400" dirty="0">
              <a:solidFill>
                <a:schemeClr val="accent1"/>
              </a:solidFill>
            </a:endParaRPr>
          </a:p>
          <a:p>
            <a:pPr marL="640715" lvl="1" indent="-320040" fontAlgn="auto">
              <a:spcAft>
                <a:spcPts val="0"/>
              </a:spcAft>
              <a:buFont typeface="Wingdings"/>
              <a:buChar char=""/>
              <a:defRPr/>
            </a:pPr>
            <a:r>
              <a:rPr lang="cs-CZ" sz="2000" dirty="0"/>
              <a:t>Ochrana ŽP nebyla pociťována jako důležitý úkol</a:t>
            </a:r>
          </a:p>
          <a:p>
            <a:pPr marL="640715" lvl="1" indent="-320040" fontAlgn="auto">
              <a:spcAft>
                <a:spcPts val="0"/>
              </a:spcAft>
              <a:buFont typeface="Wingdings"/>
              <a:buChar char=""/>
              <a:defRPr/>
            </a:pPr>
            <a:r>
              <a:rPr lang="cs-CZ" sz="2000" dirty="0"/>
              <a:t>Zanedbávání nebo podceňování důležitosti ŽP znamenalo, že agrární politika většiny států přispěla počínaje 60. léty k několika formám </a:t>
            </a:r>
            <a:r>
              <a:rPr lang="cs-CZ" sz="2000" b="1" dirty="0"/>
              <a:t>environmentální degradace</a:t>
            </a:r>
            <a:endParaRPr lang="cs-CZ" sz="2000" dirty="0"/>
          </a:p>
          <a:p>
            <a:pPr marL="640715" lvl="1" indent="-320040" fontAlgn="auto">
              <a:spcAft>
                <a:spcPts val="0"/>
              </a:spcAft>
              <a:buFont typeface="Wingdings"/>
              <a:buChar char=""/>
              <a:defRPr/>
            </a:pPr>
            <a:r>
              <a:rPr lang="cs-CZ" sz="2000" b="1" dirty="0"/>
              <a:t>Zemědělství tak představuje jeden z největších zdrojů znečišťování ŽP </a:t>
            </a:r>
            <a:r>
              <a:rPr lang="cs-CZ" sz="2000" dirty="0"/>
              <a:t>– je prostorově rozptýlený po celém území státu, byť v nestejném rozsahu, ale nejvíce působí v nížinných a nejproduktivnějších oblastech</a:t>
            </a:r>
          </a:p>
        </p:txBody>
      </p:sp>
    </p:spTree>
    <p:extLst>
      <p:ext uri="{BB962C8B-B14F-4D97-AF65-F5344CB8AC3E}">
        <p14:creationId xmlns:p14="http://schemas.microsoft.com/office/powerpoint/2010/main" val="3693051973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B59C0E3-B29C-426D-BCC4-360E09020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9562" y="609600"/>
            <a:ext cx="6424440" cy="1320800"/>
          </a:xfrm>
        </p:spPr>
        <p:txBody>
          <a:bodyPr>
            <a:normAutofit/>
          </a:bodyPr>
          <a:lstStyle/>
          <a:p>
            <a:r>
              <a:rPr lang="cs-CZ" b="1" dirty="0"/>
              <a:t>Vliv zemědělství na ŽP – zájem o ŽP</a:t>
            </a:r>
            <a:endParaRPr lang="sk-SK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2755E893-AF59-4B39-BBA6-6288C2CE56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503" r="29430" b="9090"/>
          <a:stretch/>
        </p:blipFill>
        <p:spPr>
          <a:xfrm>
            <a:off x="20" y="10"/>
            <a:ext cx="2734036" cy="6867719"/>
          </a:xfrm>
          <a:custGeom>
            <a:avLst/>
            <a:gdLst/>
            <a:ahLst/>
            <a:cxnLst/>
            <a:rect l="l" t="t" r="r" b="b"/>
            <a:pathLst>
              <a:path w="2734056" h="6858000">
                <a:moveTo>
                  <a:pt x="0" y="0"/>
                </a:moveTo>
                <a:lnTo>
                  <a:pt x="1674254" y="0"/>
                </a:lnTo>
                <a:lnTo>
                  <a:pt x="2734056" y="6850199"/>
                </a:lnTo>
                <a:lnTo>
                  <a:pt x="2734056" y="6858000"/>
                </a:lnTo>
                <a:lnTo>
                  <a:pt x="461457" y="6858000"/>
                </a:lnTo>
                <a:lnTo>
                  <a:pt x="0" y="4134118"/>
                </a:lnTo>
                <a:close/>
              </a:path>
            </a:pathLst>
          </a:custGeom>
        </p:spPr>
      </p:pic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AEE13984-54CA-4EF4-9613-7624973042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49562" y="1995055"/>
            <a:ext cx="6424440" cy="4479636"/>
          </a:xfrm>
        </p:spPr>
        <p:txBody>
          <a:bodyPr>
            <a:normAutofit lnSpcReduction="10000"/>
          </a:bodyPr>
          <a:lstStyle/>
          <a:p>
            <a:pPr marL="320040" indent="-320040" fontAlgn="auto">
              <a:spcAft>
                <a:spcPts val="0"/>
              </a:spcAft>
              <a:buFont typeface="Wingdings"/>
              <a:buChar char=""/>
              <a:defRPr/>
            </a:pPr>
            <a:r>
              <a:rPr lang="cs-CZ" dirty="0"/>
              <a:t>Negativní vlivy zemědělské činnosti člověka se rok od roku zvětšují v závislosti na rozvoji chemizace, mechanizace, koncentrace a specializace</a:t>
            </a:r>
          </a:p>
          <a:p>
            <a:pPr marL="320040" indent="-320040" fontAlgn="auto">
              <a:spcAft>
                <a:spcPts val="0"/>
              </a:spcAft>
              <a:buFont typeface="Wingdings"/>
              <a:buChar char=""/>
              <a:defRPr/>
            </a:pPr>
            <a:r>
              <a:rPr lang="cs-CZ" dirty="0"/>
              <a:t>První světová konference o ŽP na mezinárodní úrovni – Stockholm (1972)</a:t>
            </a:r>
          </a:p>
          <a:p>
            <a:pPr marL="320040" indent="-320040" fontAlgn="auto">
              <a:spcAft>
                <a:spcPts val="0"/>
              </a:spcAft>
              <a:buFont typeface="Wingdings"/>
              <a:buChar char=""/>
              <a:defRPr/>
            </a:pPr>
            <a:r>
              <a:rPr lang="cs-CZ" dirty="0"/>
              <a:t>Poprvé věnována pozornost environmentální ochraně v zemědělství</a:t>
            </a:r>
          </a:p>
          <a:p>
            <a:pPr marL="320040" indent="-320040" fontAlgn="auto">
              <a:spcAft>
                <a:spcPts val="0"/>
              </a:spcAft>
              <a:buFont typeface="Wingdings"/>
              <a:buChar char=""/>
              <a:defRPr/>
            </a:pPr>
            <a:r>
              <a:rPr lang="cs-CZ" dirty="0"/>
              <a:t>Nové politické vědomí – ekonomický růst není cílem sám pro sebe</a:t>
            </a:r>
          </a:p>
          <a:p>
            <a:pPr marL="320040" indent="-320040" fontAlgn="auto">
              <a:spcAft>
                <a:spcPts val="0"/>
              </a:spcAft>
              <a:buFont typeface="Wingdings"/>
              <a:buChar char=""/>
              <a:defRPr/>
            </a:pPr>
            <a:r>
              <a:rPr lang="cs-CZ" dirty="0"/>
              <a:t>EU – Environmentální akční program, Paříž (1972) – politický dokument stanovující principy a cíle v oblasti ŽP</a:t>
            </a:r>
          </a:p>
          <a:p>
            <a:pPr marL="320040" indent="-320040" fontAlgn="auto">
              <a:spcAft>
                <a:spcPts val="0"/>
              </a:spcAft>
              <a:buFont typeface="Wingdings"/>
              <a:buChar char=""/>
              <a:defRPr/>
            </a:pPr>
            <a:r>
              <a:rPr lang="cs-CZ" i="1" dirty="0"/>
              <a:t>ČR – zatím vrcholí období koncentrace ZPF, integrace JZD…</a:t>
            </a:r>
          </a:p>
        </p:txBody>
      </p:sp>
    </p:spTree>
    <p:extLst>
      <p:ext uri="{BB962C8B-B14F-4D97-AF65-F5344CB8AC3E}">
        <p14:creationId xmlns:p14="http://schemas.microsoft.com/office/powerpoint/2010/main" val="922663811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B59C0E3-B29C-426D-BCC4-360E09020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7422957" cy="1320800"/>
          </a:xfrm>
        </p:spPr>
        <p:txBody>
          <a:bodyPr>
            <a:normAutofit fontScale="90000"/>
          </a:bodyPr>
          <a:lstStyle/>
          <a:p>
            <a:r>
              <a:rPr lang="cs-CZ" sz="4400" b="1" dirty="0"/>
              <a:t>Vliv zemědělství na ŽP - pozitivní</a:t>
            </a:r>
            <a:endParaRPr lang="sk-SK" sz="4400" dirty="0"/>
          </a:p>
        </p:txBody>
      </p:sp>
      <p:sp>
        <p:nvSpPr>
          <p:cNvPr id="9" name="Zástupný symbol pro obsah 2">
            <a:extLst>
              <a:ext uri="{FF2B5EF4-FFF2-40B4-BE49-F238E27FC236}">
                <a16:creationId xmlns:a16="http://schemas.microsoft.com/office/drawing/2014/main" id="{2377D472-2F58-4410-97B6-D7309F95FE41}"/>
              </a:ext>
            </a:extLst>
          </p:cNvPr>
          <p:cNvSpPr>
            <a:spLocks noGrp="1"/>
          </p:cNvSpPr>
          <p:nvPr/>
        </p:nvSpPr>
        <p:spPr bwMode="auto">
          <a:xfrm>
            <a:off x="589510" y="1930399"/>
            <a:ext cx="6654745" cy="4709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85000" lnSpcReduction="10000"/>
          </a:bodyPr>
          <a:lstStyle>
            <a:lvl1pPr marL="319088" indent="-319088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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9763" indent="-273050" algn="l" rtl="0" eaLnBrk="0" fontAlgn="base" hangingPunct="0"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anose="05020102010507070707" pitchFamily="82" charset="2"/>
              <a:buChar char="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anose="05000000000000000000" pitchFamily="2" charset="2"/>
              <a:buChar char="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526DB0"/>
              </a:buClr>
              <a:buSzPct val="75000"/>
              <a:buFont typeface="Wingdings" panose="05000000000000000000" pitchFamily="2" charset="2"/>
              <a:buChar char="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989AAC"/>
              </a:buClr>
              <a:buSzPct val="65000"/>
              <a:buFont typeface="Wingdings" panose="05000000000000000000" pitchFamily="2" charset="2"/>
              <a:buChar char="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4320" indent="-274320" fontAlgn="auto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cs-CZ" sz="2400" b="1" dirty="0"/>
              <a:t>Obhospodařovaná krajina </a:t>
            </a:r>
            <a:r>
              <a:rPr lang="cs-CZ" sz="2400" dirty="0"/>
              <a:t>je kulturním pojmem s historicky se měnícím významem</a:t>
            </a:r>
          </a:p>
          <a:p>
            <a:pPr marL="274320" indent="-274320" fontAlgn="auto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cs-CZ" sz="2400" dirty="0"/>
              <a:t>Ve světě existují rozdílné typy krajin, z nichž každá má svůj </a:t>
            </a:r>
            <a:r>
              <a:rPr lang="cs-CZ" sz="2400" b="1" dirty="0"/>
              <a:t>kulturní význam</a:t>
            </a:r>
          </a:p>
          <a:p>
            <a:pPr marL="274320" indent="-274320" fontAlgn="auto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cs-CZ" sz="2400" dirty="0"/>
              <a:t>Tradiční zemědělství vytvářelo větší </a:t>
            </a:r>
            <a:r>
              <a:rPr lang="cs-CZ" sz="2400" b="1" dirty="0"/>
              <a:t>různorodost</a:t>
            </a:r>
            <a:r>
              <a:rPr lang="cs-CZ" sz="2400" dirty="0"/>
              <a:t> při ovlivňování krajiny</a:t>
            </a:r>
          </a:p>
          <a:p>
            <a:pPr marL="274320" indent="-274320" fontAlgn="auto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cs-CZ" sz="2400" b="1" dirty="0"/>
              <a:t>Estetická hodnota </a:t>
            </a:r>
            <a:r>
              <a:rPr lang="cs-CZ" sz="2400" dirty="0"/>
              <a:t>se pojí s těmito kultivovanými krajinami se všemi jejich tradičními rysy zahrnujícími budovy, hranice polí a vodní toky</a:t>
            </a:r>
          </a:p>
          <a:p>
            <a:pPr marL="320040" indent="-320040" fontAlgn="auto">
              <a:spcAft>
                <a:spcPts val="0"/>
              </a:spcAft>
              <a:buFont typeface="Wingdings"/>
              <a:buChar char=""/>
              <a:defRPr/>
            </a:pPr>
            <a:r>
              <a:rPr lang="cs-CZ" sz="2400" dirty="0"/>
              <a:t>Zemědělství v průběhu staletí umožnilo vznik </a:t>
            </a:r>
            <a:r>
              <a:rPr lang="cs-CZ" sz="2400" b="1" dirty="0"/>
              <a:t>specifickým formám biodiverzity</a:t>
            </a:r>
            <a:endParaRPr lang="cs-CZ" sz="2400" dirty="0"/>
          </a:p>
          <a:p>
            <a:pPr marL="320040" indent="-320040" fontAlgn="auto">
              <a:spcAft>
                <a:spcPts val="0"/>
              </a:spcAft>
              <a:buFont typeface="Wingdings"/>
              <a:buChar char=""/>
              <a:defRPr/>
            </a:pPr>
            <a:r>
              <a:rPr lang="cs-CZ" sz="2400" dirty="0"/>
              <a:t>Udržování tradičního, extenzivního zemědělství, s TTP přispívá, zvláště na mokřinách, stepních oblastech a horách, k </a:t>
            </a:r>
            <a:r>
              <a:rPr lang="cs-CZ" sz="2400" b="1" dirty="0"/>
              <a:t>uchování ohrožených druhů flóry a fauny</a:t>
            </a:r>
            <a:endParaRPr lang="cs-CZ" sz="2400" dirty="0"/>
          </a:p>
          <a:p>
            <a:pPr marL="320040" indent="-320040" fontAlgn="auto">
              <a:lnSpc>
                <a:spcPct val="80000"/>
              </a:lnSpc>
              <a:spcAft>
                <a:spcPts val="0"/>
              </a:spcAft>
              <a:buFont typeface="Wingdings"/>
              <a:buChar char=""/>
              <a:defRPr/>
            </a:pPr>
            <a:endParaRPr lang="cs-CZ" sz="2800" dirty="0"/>
          </a:p>
        </p:txBody>
      </p:sp>
      <p:grpSp>
        <p:nvGrpSpPr>
          <p:cNvPr id="6" name="Skupina 5">
            <a:extLst>
              <a:ext uri="{FF2B5EF4-FFF2-40B4-BE49-F238E27FC236}">
                <a16:creationId xmlns:a16="http://schemas.microsoft.com/office/drawing/2014/main" id="{991BEA1E-12D7-4D56-857A-F66274E316E0}"/>
              </a:ext>
            </a:extLst>
          </p:cNvPr>
          <p:cNvGrpSpPr/>
          <p:nvPr/>
        </p:nvGrpSpPr>
        <p:grpSpPr>
          <a:xfrm>
            <a:off x="7967043" y="0"/>
            <a:ext cx="4082547" cy="6858000"/>
            <a:chOff x="7967043" y="0"/>
            <a:chExt cx="4082547" cy="6858000"/>
          </a:xfrm>
        </p:grpSpPr>
        <p:pic>
          <p:nvPicPr>
            <p:cNvPr id="4" name="Obrázek 3">
              <a:extLst>
                <a:ext uri="{FF2B5EF4-FFF2-40B4-BE49-F238E27FC236}">
                  <a16:creationId xmlns:a16="http://schemas.microsoft.com/office/drawing/2014/main" id="{7B72FC6B-655B-4916-AB9E-782AC199308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967043" y="0"/>
              <a:ext cx="4082547" cy="6858000"/>
            </a:xfrm>
            <a:prstGeom prst="rect">
              <a:avLst/>
            </a:prstGeom>
          </p:spPr>
        </p:pic>
        <p:sp>
          <p:nvSpPr>
            <p:cNvPr id="5" name="Obdélník 4">
              <a:extLst>
                <a:ext uri="{FF2B5EF4-FFF2-40B4-BE49-F238E27FC236}">
                  <a16:creationId xmlns:a16="http://schemas.microsoft.com/office/drawing/2014/main" id="{0A69A650-A335-4423-8F0D-4CE21DA12EAD}"/>
                </a:ext>
              </a:extLst>
            </p:cNvPr>
            <p:cNvSpPr>
              <a:spLocks/>
            </p:cNvSpPr>
            <p:nvPr/>
          </p:nvSpPr>
          <p:spPr>
            <a:xfrm>
              <a:off x="10976823" y="5127727"/>
              <a:ext cx="1008112" cy="64807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cs-CZ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cs-CZ"/>
            </a:p>
          </p:txBody>
        </p:sp>
      </p:grpSp>
    </p:spTree>
    <p:extLst>
      <p:ext uri="{BB962C8B-B14F-4D97-AF65-F5344CB8AC3E}">
        <p14:creationId xmlns:p14="http://schemas.microsoft.com/office/powerpoint/2010/main" val="361693025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B59C0E3-B29C-426D-BCC4-360E09020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789939" cy="1320800"/>
          </a:xfrm>
        </p:spPr>
        <p:txBody>
          <a:bodyPr>
            <a:normAutofit/>
          </a:bodyPr>
          <a:lstStyle/>
          <a:p>
            <a:r>
              <a:rPr lang="cs-CZ" sz="4400" b="1" dirty="0"/>
              <a:t>Vliv zemědělství na ŽP</a:t>
            </a:r>
            <a:endParaRPr lang="sk-SK" sz="4400" dirty="0"/>
          </a:p>
        </p:txBody>
      </p:sp>
      <p:sp>
        <p:nvSpPr>
          <p:cNvPr id="9" name="Zástupný symbol pro obsah 2">
            <a:extLst>
              <a:ext uri="{FF2B5EF4-FFF2-40B4-BE49-F238E27FC236}">
                <a16:creationId xmlns:a16="http://schemas.microsoft.com/office/drawing/2014/main" id="{2377D472-2F58-4410-97B6-D7309F95FE41}"/>
              </a:ext>
            </a:extLst>
          </p:cNvPr>
          <p:cNvSpPr>
            <a:spLocks noGrp="1"/>
          </p:cNvSpPr>
          <p:nvPr/>
        </p:nvSpPr>
        <p:spPr bwMode="auto">
          <a:xfrm>
            <a:off x="589510" y="1431746"/>
            <a:ext cx="10124672" cy="2835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19088" indent="-319088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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9763" indent="-273050" algn="l" rtl="0" eaLnBrk="0" fontAlgn="base" hangingPunct="0"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anose="05020102010507070707" pitchFamily="82" charset="2"/>
              <a:buChar char="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anose="05000000000000000000" pitchFamily="2" charset="2"/>
              <a:buChar char="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526DB0"/>
              </a:buClr>
              <a:buSzPct val="75000"/>
              <a:buFont typeface="Wingdings" panose="05000000000000000000" pitchFamily="2" charset="2"/>
              <a:buChar char="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989AAC"/>
              </a:buClr>
              <a:buSzPct val="65000"/>
              <a:buFont typeface="Wingdings" panose="05000000000000000000" pitchFamily="2" charset="2"/>
              <a:buChar char="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4320" indent="-274320" fontAlgn="auto">
              <a:lnSpc>
                <a:spcPct val="120000"/>
              </a:lnSpc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cs-CZ" sz="1800" b="1" dirty="0"/>
              <a:t>Opouštění zemědělství by vedlo k degradaci kvality krajiny   </a:t>
            </a:r>
          </a:p>
          <a:p>
            <a:pPr marL="274320" indent="-274320" fontAlgn="auto">
              <a:lnSpc>
                <a:spcPct val="120000"/>
              </a:lnSpc>
              <a:spcBef>
                <a:spcPts val="580"/>
              </a:spcBef>
              <a:spcAft>
                <a:spcPts val="0"/>
              </a:spcAft>
              <a:buFont typeface="Wingdings"/>
              <a:buNone/>
              <a:defRPr/>
            </a:pPr>
            <a:r>
              <a:rPr lang="cs-CZ" sz="1800" dirty="0"/>
              <a:t>	(uchování extenzivních ploch mezi lesy udržuje rozmanitost krajiny, brání redukci otevřeného prostoru neřízeným zalesňováním, totální zalesnění by snížilo estetickou hodnotu krajiny…).</a:t>
            </a:r>
          </a:p>
          <a:p>
            <a:pPr marL="320040" indent="-320040" fontAlgn="auto">
              <a:lnSpc>
                <a:spcPct val="120000"/>
              </a:lnSpc>
              <a:spcAft>
                <a:spcPts val="0"/>
              </a:spcAft>
              <a:buFont typeface="Wingdings"/>
              <a:buChar char=""/>
              <a:defRPr/>
            </a:pPr>
            <a:r>
              <a:rPr lang="cs-CZ" sz="1800" b="1" dirty="0"/>
              <a:t>Opuštění zemědělství by fakticky vedlo v destrukci typických typů krajin</a:t>
            </a:r>
          </a:p>
          <a:p>
            <a:pPr marL="320040" indent="-320040" fontAlgn="auto">
              <a:lnSpc>
                <a:spcPct val="120000"/>
              </a:lnSpc>
              <a:spcAft>
                <a:spcPts val="0"/>
              </a:spcAft>
              <a:buFont typeface="Wingdings"/>
              <a:buChar char=""/>
              <a:defRPr/>
            </a:pPr>
            <a:r>
              <a:rPr lang="cs-CZ" sz="1800" dirty="0"/>
              <a:t>Zemědělství může přispívat k ochraně ŽP </a:t>
            </a:r>
            <a:r>
              <a:rPr lang="cs-CZ" sz="1800" b="1" dirty="0"/>
              <a:t>proti specifickým formám znečištění nebo degradace</a:t>
            </a:r>
            <a:r>
              <a:rPr lang="cs-CZ" sz="1800" dirty="0"/>
              <a:t> (</a:t>
            </a:r>
            <a:r>
              <a:rPr lang="cs-CZ" sz="1800" u="sng" dirty="0"/>
              <a:t>boj s půdní erozí, zmírnění skleníkového efektu </a:t>
            </a:r>
            <a:r>
              <a:rPr lang="cs-CZ" sz="1800" dirty="0"/>
              <a:t>– pokles CO</a:t>
            </a:r>
            <a:r>
              <a:rPr lang="cs-CZ" sz="1800" baseline="-25000" dirty="0"/>
              <a:t>2</a:t>
            </a:r>
            <a:r>
              <a:rPr lang="cs-CZ" sz="1800" dirty="0"/>
              <a:t>  v ovzduší jeho fixací vegetací)</a:t>
            </a:r>
          </a:p>
        </p:txBody>
      </p:sp>
      <p:pic>
        <p:nvPicPr>
          <p:cNvPr id="6" name="Obrázek 5" descr="Obsah obrázku tráva, obloha, exteriér, příroda&#10;&#10;Popis byl vytvořen automaticky">
            <a:extLst>
              <a:ext uri="{FF2B5EF4-FFF2-40B4-BE49-F238E27FC236}">
                <a16:creationId xmlns:a16="http://schemas.microsoft.com/office/drawing/2014/main" id="{C8B4B3B7-443B-480E-B4FF-648308018E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0146" y="4022544"/>
            <a:ext cx="3780606" cy="2835455"/>
          </a:xfrm>
          <a:prstGeom prst="rect">
            <a:avLst/>
          </a:prstGeom>
        </p:spPr>
      </p:pic>
      <p:pic>
        <p:nvPicPr>
          <p:cNvPr id="7" name="Zástupný obsah 4" descr="Obsah obrázku tráva, exteriér, zelená, rostlina&#10;&#10;Popis byl vytvořen automaticky">
            <a:extLst>
              <a:ext uri="{FF2B5EF4-FFF2-40B4-BE49-F238E27FC236}">
                <a16:creationId xmlns:a16="http://schemas.microsoft.com/office/drawing/2014/main" id="{1BE0966C-C3CC-449D-8198-68E0F85E79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19405" y="4022545"/>
            <a:ext cx="3780606" cy="2835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50783024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4CB371AB-2F9B-4111-92C6-3BF7227603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0364" y="3585796"/>
            <a:ext cx="5472608" cy="3085447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692B8450-C64B-4B0C-B584-9C5A498E72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2772" y="273428"/>
            <a:ext cx="4907991" cy="3085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630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B59C0E3-B29C-426D-BCC4-360E09020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880241"/>
          </a:xfrm>
        </p:spPr>
        <p:txBody>
          <a:bodyPr>
            <a:normAutofit/>
          </a:bodyPr>
          <a:lstStyle/>
          <a:p>
            <a:r>
              <a:rPr lang="cs-CZ" sz="4400" b="1" dirty="0"/>
              <a:t>Vliv zemědělství na ŽP</a:t>
            </a:r>
            <a:endParaRPr lang="sk-SK" sz="4400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AEE13984-54CA-4EF4-9613-7624973042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2" y="1986455"/>
            <a:ext cx="8663737" cy="4460839"/>
          </a:xfrm>
        </p:spPr>
        <p:txBody>
          <a:bodyPr>
            <a:noAutofit/>
          </a:bodyPr>
          <a:lstStyle/>
          <a:p>
            <a:pPr marL="533400" indent="-533400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cs-CZ" altLang="cs-CZ" sz="2000" dirty="0"/>
              <a:t>Při sledování dopadů zemědělství na ŽP by měly být uvažovány následující prvky:</a:t>
            </a:r>
          </a:p>
          <a:p>
            <a:pPr marL="533400" indent="-533400">
              <a:lnSpc>
                <a:spcPct val="90000"/>
              </a:lnSpc>
              <a:buFont typeface="Wingdings" panose="05000000000000000000" pitchFamily="2" charset="2"/>
              <a:buNone/>
            </a:pPr>
            <a:endParaRPr lang="cs-CZ" altLang="cs-CZ" sz="1200" dirty="0"/>
          </a:p>
          <a:p>
            <a:pPr marL="533400" indent="-533400">
              <a:lnSpc>
                <a:spcPct val="90000"/>
              </a:lnSpc>
              <a:buFont typeface="Wingdings" panose="05000000000000000000" pitchFamily="2" charset="2"/>
              <a:buAutoNum type="arabicPeriod"/>
            </a:pPr>
            <a:r>
              <a:rPr lang="cs-CZ" altLang="cs-CZ" sz="2000" b="1" dirty="0"/>
              <a:t>tlak na ŽP má různou intenzitu v různých oblastech </a:t>
            </a:r>
            <a:r>
              <a:rPr lang="cs-CZ" altLang="cs-CZ" sz="2000" dirty="0"/>
              <a:t>– na jedné straně se liší  zemědělské aktivity a postupy od jednoho regionu ke druhému, na druhé straně mohou mít obdobné zemědělské činnosti vzhledem k místním podmínkám různé následky pro ŽP</a:t>
            </a:r>
          </a:p>
          <a:p>
            <a:pPr marL="533400" indent="-533400">
              <a:lnSpc>
                <a:spcPct val="90000"/>
              </a:lnSpc>
              <a:buFont typeface="Wingdings" panose="05000000000000000000" pitchFamily="2" charset="2"/>
              <a:buAutoNum type="arabicPeriod"/>
            </a:pPr>
            <a:r>
              <a:rPr lang="cs-CZ" altLang="cs-CZ" sz="2000" dirty="0"/>
              <a:t>zemědělské znečištění pochází buď z </a:t>
            </a:r>
            <a:r>
              <a:rPr lang="cs-CZ" altLang="cs-CZ" sz="2000" b="1" dirty="0"/>
              <a:t>bodových zdrojů</a:t>
            </a:r>
            <a:r>
              <a:rPr lang="cs-CZ" altLang="cs-CZ" sz="2000" dirty="0"/>
              <a:t> (hnojiště apod.) nebo, a to častěji, z </a:t>
            </a:r>
            <a:r>
              <a:rPr lang="cs-CZ" altLang="cs-CZ" sz="2000" b="1" dirty="0"/>
              <a:t>rozptýlených/plošných </a:t>
            </a:r>
            <a:r>
              <a:rPr lang="cs-CZ" altLang="cs-CZ" sz="2000" dirty="0"/>
              <a:t>zdrojů</a:t>
            </a:r>
          </a:p>
          <a:p>
            <a:pPr marL="533400" indent="-533400">
              <a:lnSpc>
                <a:spcPct val="90000"/>
              </a:lnSpc>
              <a:buFont typeface="Wingdings" panose="05000000000000000000" pitchFamily="2" charset="2"/>
              <a:buAutoNum type="arabicPeriod"/>
            </a:pPr>
            <a:r>
              <a:rPr lang="cs-CZ" altLang="cs-CZ" sz="2000" dirty="0"/>
              <a:t>znečištění jistého média může mít účinky na jiná média a systémy</a:t>
            </a:r>
          </a:p>
        </p:txBody>
      </p:sp>
    </p:spTree>
    <p:extLst>
      <p:ext uri="{BB962C8B-B14F-4D97-AF65-F5344CB8AC3E}">
        <p14:creationId xmlns:p14="http://schemas.microsoft.com/office/powerpoint/2010/main" val="2820305978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B59C0E3-B29C-426D-BCC4-360E090209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4400" b="1" dirty="0"/>
              <a:t>Vliv zemědělství na ovzduší a světové klima</a:t>
            </a:r>
            <a:endParaRPr lang="sk-SK" sz="4400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AEE13984-54CA-4EF4-9613-7624973042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2" y="1930399"/>
            <a:ext cx="9247061" cy="4516895"/>
          </a:xfrm>
        </p:spPr>
        <p:txBody>
          <a:bodyPr>
            <a:noAutofit/>
          </a:bodyPr>
          <a:lstStyle/>
          <a:p>
            <a:pPr marL="273050" indent="-273050" fontAlgn="auto">
              <a:spcBef>
                <a:spcPts val="575"/>
              </a:spcBef>
              <a:spcAft>
                <a:spcPts val="0"/>
              </a:spcAft>
              <a:buFont typeface="Wingdings 2" pitchFamily="18" charset="2"/>
              <a:buChar char=""/>
              <a:defRPr/>
            </a:pPr>
            <a:r>
              <a:rPr lang="cs-CZ" altLang="cs-CZ" sz="2000" dirty="0"/>
              <a:t>Zemědělství je zdrojem množství různých emisí s dalekosáhlými důsledky často </a:t>
            </a:r>
            <a:r>
              <a:rPr lang="cs-CZ" altLang="cs-CZ" sz="2000" b="1" dirty="0"/>
              <a:t>přesahujícími místní úroveň </a:t>
            </a:r>
            <a:r>
              <a:rPr lang="cs-CZ" altLang="cs-CZ" sz="2000" dirty="0"/>
              <a:t>(řeky, moře..).</a:t>
            </a:r>
          </a:p>
          <a:p>
            <a:pPr marL="273050" indent="-273050" fontAlgn="auto">
              <a:spcBef>
                <a:spcPts val="575"/>
              </a:spcBef>
              <a:spcAft>
                <a:spcPts val="0"/>
              </a:spcAft>
              <a:buFont typeface="Wingdings 2" pitchFamily="18" charset="2"/>
              <a:buChar char=""/>
              <a:defRPr/>
            </a:pPr>
            <a:r>
              <a:rPr lang="cs-CZ" altLang="cs-CZ" sz="2000" dirty="0"/>
              <a:t>Živočišná výroba je zodpovědná za </a:t>
            </a:r>
            <a:r>
              <a:rPr lang="cs-CZ" altLang="cs-CZ" sz="2000" b="1" dirty="0"/>
              <a:t>emise amoniaku </a:t>
            </a:r>
            <a:r>
              <a:rPr lang="cs-CZ" altLang="cs-CZ" sz="2000" dirty="0"/>
              <a:t>a zvláště v případě chovu přežvýkavců – </a:t>
            </a:r>
            <a:r>
              <a:rPr lang="cs-CZ" altLang="cs-CZ" sz="2000" b="1" dirty="0"/>
              <a:t>metanu</a:t>
            </a:r>
          </a:p>
          <a:p>
            <a:pPr marL="593725" lvl="1" fontAlgn="auto">
              <a:spcBef>
                <a:spcPts val="575"/>
              </a:spcBef>
              <a:spcAft>
                <a:spcPts val="0"/>
              </a:spcAft>
              <a:buFont typeface="Wingdings 2" pitchFamily="18" charset="2"/>
              <a:buChar char=""/>
              <a:defRPr/>
            </a:pPr>
            <a:r>
              <a:rPr lang="cs-CZ" altLang="cs-CZ" sz="1800" dirty="0"/>
              <a:t>Metan – je plyn, který se podílí na vzniku skleníkového efektu</a:t>
            </a:r>
          </a:p>
          <a:p>
            <a:pPr marL="593725" lvl="1" fontAlgn="auto">
              <a:spcBef>
                <a:spcPts val="575"/>
              </a:spcBef>
              <a:spcAft>
                <a:spcPts val="0"/>
              </a:spcAft>
              <a:buFont typeface="Wingdings 2" pitchFamily="18" charset="2"/>
              <a:buChar char=""/>
              <a:defRPr/>
            </a:pPr>
            <a:r>
              <a:rPr lang="cs-CZ" altLang="cs-CZ" sz="1800" dirty="0"/>
              <a:t>Amoniak – způsobuje okyselování půdy a vody</a:t>
            </a:r>
          </a:p>
          <a:p>
            <a:pPr marL="273050" indent="-273050" fontAlgn="auto">
              <a:spcBef>
                <a:spcPts val="575"/>
              </a:spcBef>
              <a:spcAft>
                <a:spcPts val="0"/>
              </a:spcAft>
              <a:buFont typeface="Wingdings 2" pitchFamily="18" charset="2"/>
              <a:buChar char=""/>
              <a:defRPr/>
            </a:pPr>
            <a:r>
              <a:rPr lang="cs-CZ" altLang="cs-CZ" sz="2000" dirty="0"/>
              <a:t>Emise ŽV vykazují některé </a:t>
            </a:r>
            <a:r>
              <a:rPr lang="cs-CZ" altLang="cs-CZ" sz="2000" u="sng" dirty="0"/>
              <a:t>regionální odlišnosti</a:t>
            </a:r>
            <a:r>
              <a:rPr lang="cs-CZ" altLang="cs-CZ" sz="2000" dirty="0"/>
              <a:t>, využitelnost krmiv, způsob chovu hospodářských zvířat – stelivový, bezstelivový, vazný, ustájený</a:t>
            </a:r>
          </a:p>
          <a:p>
            <a:pPr marL="273050" indent="-273050" fontAlgn="auto">
              <a:spcBef>
                <a:spcPts val="575"/>
              </a:spcBef>
              <a:spcAft>
                <a:spcPts val="0"/>
              </a:spcAft>
              <a:buFont typeface="Wingdings 2" pitchFamily="18" charset="2"/>
              <a:buChar char=""/>
              <a:defRPr/>
            </a:pPr>
            <a:endParaRPr lang="cs-CZ" altLang="cs-CZ" sz="2000" dirty="0"/>
          </a:p>
          <a:p>
            <a:pPr marL="273050" indent="-273050" fontAlgn="auto">
              <a:spcBef>
                <a:spcPts val="575"/>
              </a:spcBef>
              <a:spcAft>
                <a:spcPts val="0"/>
              </a:spcAft>
              <a:buFont typeface="Wingdings 2" pitchFamily="18" charset="2"/>
              <a:buChar char=""/>
              <a:defRPr/>
            </a:pPr>
            <a:r>
              <a:rPr lang="cs-CZ" altLang="cs-CZ" sz="2000" dirty="0"/>
              <a:t>Používání hnojiv může také vyústit v </a:t>
            </a:r>
            <a:r>
              <a:rPr lang="cs-CZ" altLang="cs-CZ" sz="2000" b="1" dirty="0"/>
              <a:t>emise oxidů dusíku</a:t>
            </a:r>
          </a:p>
          <a:p>
            <a:pPr marL="273050" indent="-273050" fontAlgn="auto">
              <a:spcBef>
                <a:spcPts val="575"/>
              </a:spcBef>
              <a:spcAft>
                <a:spcPts val="0"/>
              </a:spcAft>
              <a:buFont typeface="Wingdings 2" pitchFamily="18" charset="2"/>
              <a:buChar char=""/>
              <a:defRPr/>
            </a:pPr>
            <a:r>
              <a:rPr lang="cs-CZ" altLang="cs-CZ" sz="2000" b="1" dirty="0"/>
              <a:t>Aplikace pesticidů </a:t>
            </a:r>
            <a:r>
              <a:rPr lang="cs-CZ" altLang="cs-CZ" sz="2000" dirty="0"/>
              <a:t>mohou způsobit </a:t>
            </a:r>
            <a:r>
              <a:rPr lang="cs-CZ" altLang="cs-CZ" sz="2000" b="1" dirty="0"/>
              <a:t>znečištění</a:t>
            </a:r>
            <a:r>
              <a:rPr lang="cs-CZ" altLang="cs-CZ" sz="2000" dirty="0"/>
              <a:t> na velké vzdálenosti</a:t>
            </a:r>
          </a:p>
          <a:p>
            <a:pPr marL="273050" indent="-273050" fontAlgn="auto">
              <a:spcBef>
                <a:spcPts val="575"/>
              </a:spcBef>
              <a:spcAft>
                <a:spcPts val="0"/>
              </a:spcAft>
              <a:buFont typeface="Wingdings 2" pitchFamily="18" charset="2"/>
              <a:buChar char=""/>
              <a:defRPr/>
            </a:pPr>
            <a:r>
              <a:rPr lang="cs-CZ" altLang="cs-CZ" sz="2000" dirty="0"/>
              <a:t>Dále mohou různé zemědělské aktivity v některých venkovských oblastech vést ke vzniku </a:t>
            </a:r>
            <a:r>
              <a:rPr lang="cs-CZ" altLang="cs-CZ" sz="2000" b="1" dirty="0"/>
              <a:t>nepříjemných pachů</a:t>
            </a:r>
            <a:endParaRPr lang="cs-CZ" altLang="cs-CZ" sz="2000" dirty="0"/>
          </a:p>
        </p:txBody>
      </p:sp>
    </p:spTree>
    <p:extLst>
      <p:ext uri="{BB962C8B-B14F-4D97-AF65-F5344CB8AC3E}">
        <p14:creationId xmlns:p14="http://schemas.microsoft.com/office/powerpoint/2010/main" val="267924530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B59C0E3-B29C-426D-BCC4-360E09020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821390" cy="1320800"/>
          </a:xfrm>
        </p:spPr>
        <p:txBody>
          <a:bodyPr>
            <a:normAutofit fontScale="90000"/>
          </a:bodyPr>
          <a:lstStyle/>
          <a:p>
            <a:r>
              <a:rPr lang="cs-CZ" sz="4400" b="1" dirty="0"/>
              <a:t>Vliv zemědělství na kvalitu povrchových a podpovrchových vod</a:t>
            </a:r>
            <a:endParaRPr lang="sk-SK" sz="4400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AEE13984-54CA-4EF4-9613-7624973042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2" y="2254469"/>
            <a:ext cx="9247061" cy="4192825"/>
          </a:xfrm>
        </p:spPr>
        <p:txBody>
          <a:bodyPr>
            <a:noAutofit/>
          </a:bodyPr>
          <a:lstStyle/>
          <a:p>
            <a:pPr marL="273050" indent="-273050" fontAlgn="auto">
              <a:spcBef>
                <a:spcPts val="575"/>
              </a:spcBef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cs-CZ" altLang="cs-CZ" sz="2000" b="1" dirty="0"/>
              <a:t>Eroze půdy, vliv koncentrace ZPF</a:t>
            </a:r>
          </a:p>
          <a:p>
            <a:pPr marL="273050" indent="-273050" fontAlgn="auto">
              <a:spcBef>
                <a:spcPts val="575"/>
              </a:spcBef>
              <a:spcAft>
                <a:spcPts val="0"/>
              </a:spcAft>
              <a:buFont typeface="Wingdings 2" pitchFamily="18" charset="2"/>
              <a:buChar char=""/>
              <a:defRPr/>
            </a:pPr>
            <a:r>
              <a:rPr lang="cs-CZ" altLang="cs-CZ" sz="2000" dirty="0"/>
              <a:t>ztráta půdní úrodnosti, erozní tvary v horních částech svahů</a:t>
            </a:r>
          </a:p>
          <a:p>
            <a:pPr marL="273050" indent="-273050" fontAlgn="auto">
              <a:spcBef>
                <a:spcPts val="575"/>
              </a:spcBef>
              <a:spcAft>
                <a:spcPts val="0"/>
              </a:spcAft>
              <a:buFont typeface="Wingdings 2" pitchFamily="18" charset="2"/>
              <a:buChar char=""/>
              <a:defRPr/>
            </a:pPr>
            <a:r>
              <a:rPr lang="cs-CZ" altLang="cs-CZ" sz="2000" dirty="0"/>
              <a:t>akumulace jemných části v dolních částech svahů</a:t>
            </a:r>
          </a:p>
          <a:p>
            <a:pPr marL="273050" indent="-273050" fontAlgn="auto">
              <a:spcBef>
                <a:spcPts val="575"/>
              </a:spcBef>
              <a:spcAft>
                <a:spcPts val="0"/>
              </a:spcAft>
              <a:buFont typeface="Wingdings 2" pitchFamily="18" charset="2"/>
              <a:buChar char=""/>
              <a:defRPr/>
            </a:pPr>
            <a:r>
              <a:rPr lang="cs-CZ" altLang="cs-CZ" sz="2000" dirty="0"/>
              <a:t>znečištění povrchových vod</a:t>
            </a:r>
          </a:p>
          <a:p>
            <a:pPr marL="273050" indent="-273050" fontAlgn="auto">
              <a:spcBef>
                <a:spcPts val="575"/>
              </a:spcBef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endParaRPr lang="cs-CZ" altLang="cs-CZ" sz="2000" dirty="0"/>
          </a:p>
          <a:p>
            <a:pPr marL="273050" indent="-273050" fontAlgn="auto">
              <a:spcBef>
                <a:spcPts val="575"/>
              </a:spcBef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cs-CZ" altLang="cs-CZ" sz="2000" b="1" dirty="0"/>
              <a:t>Nevhodná aplikace průmyslových hnojiv</a:t>
            </a:r>
          </a:p>
          <a:p>
            <a:pPr marL="273050" indent="-273050" fontAlgn="auto">
              <a:spcBef>
                <a:spcPts val="575"/>
              </a:spcBef>
              <a:spcAft>
                <a:spcPts val="0"/>
              </a:spcAft>
              <a:buFont typeface="Wingdings 2" pitchFamily="18" charset="2"/>
              <a:buChar char=""/>
              <a:defRPr/>
            </a:pPr>
            <a:r>
              <a:rPr lang="cs-CZ" altLang="cs-CZ" sz="2000" dirty="0"/>
              <a:t>znečištění povrchových vod – eutrofizace</a:t>
            </a:r>
          </a:p>
          <a:p>
            <a:pPr marL="273050" indent="-273050" fontAlgn="auto">
              <a:spcBef>
                <a:spcPts val="575"/>
              </a:spcBef>
              <a:spcAft>
                <a:spcPts val="0"/>
              </a:spcAft>
              <a:buFont typeface="Wingdings 2" pitchFamily="18" charset="2"/>
              <a:buChar char=""/>
              <a:defRPr/>
            </a:pPr>
            <a:r>
              <a:rPr lang="cs-CZ" altLang="cs-CZ" sz="2000" dirty="0"/>
              <a:t>znečištění podpovrchových vod, zejména dusičnany</a:t>
            </a:r>
          </a:p>
          <a:p>
            <a:pPr marL="273050" indent="-273050" fontAlgn="auto">
              <a:spcBef>
                <a:spcPts val="575"/>
              </a:spcBef>
              <a:spcAft>
                <a:spcPts val="0"/>
              </a:spcAft>
              <a:buFont typeface="Wingdings 2" pitchFamily="18" charset="2"/>
              <a:buChar char=""/>
              <a:defRPr/>
            </a:pPr>
            <a:r>
              <a:rPr lang="cs-CZ" altLang="cs-CZ" sz="2000" dirty="0"/>
              <a:t>problematika vody pro kojence (do 14 mg/1 l)</a:t>
            </a:r>
          </a:p>
        </p:txBody>
      </p:sp>
    </p:spTree>
    <p:extLst>
      <p:ext uri="{BB962C8B-B14F-4D97-AF65-F5344CB8AC3E}">
        <p14:creationId xmlns:p14="http://schemas.microsoft.com/office/powerpoint/2010/main" val="1864629725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D631A9D-0093-48E7-BD82-7E614C10CF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b="1" dirty="0"/>
              <a:t>Povrchové a podpovrchové vody</a:t>
            </a:r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1DFDA78A-20E5-47AD-A630-7ACDEA4B85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29" b="229"/>
          <a:stretch>
            <a:fillRect/>
          </a:stretch>
        </p:blipFill>
        <p:spPr bwMode="auto">
          <a:xfrm>
            <a:off x="396218" y="2015797"/>
            <a:ext cx="9036050" cy="390842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1475081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ypol4-vetrna eroze">
            <a:extLst>
              <a:ext uri="{FF2B5EF4-FFF2-40B4-BE49-F238E27FC236}">
                <a16:creationId xmlns:a16="http://schemas.microsoft.com/office/drawing/2014/main" id="{E07F15C8-8875-496E-918D-DF038E3B86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909" y="0"/>
            <a:ext cx="1041172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0158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B59C0E3-B29C-426D-BCC4-360E090209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400" b="1" dirty="0"/>
              <a:t>Multifunkčnost zemědělství</a:t>
            </a:r>
            <a:endParaRPr lang="sk-SK" sz="4400" dirty="0"/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66CE79A8-2474-4725-9D52-12A279CA1F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413" y="2132856"/>
            <a:ext cx="7878762" cy="377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1931998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Typol5-vodni eroze">
            <a:extLst>
              <a:ext uri="{FF2B5EF4-FFF2-40B4-BE49-F238E27FC236}">
                <a16:creationId xmlns:a16="http://schemas.microsoft.com/office/drawing/2014/main" id="{75EA52C0-4E96-4908-947D-151927F5E9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1"/>
            <a:ext cx="9668641" cy="6370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F05DC6BE-226B-41E8-9048-76CFC36B40AB}"/>
              </a:ext>
            </a:extLst>
          </p:cNvPr>
          <p:cNvSpPr txBox="1"/>
          <p:nvPr/>
        </p:nvSpPr>
        <p:spPr>
          <a:xfrm>
            <a:off x="165538" y="6370224"/>
            <a:ext cx="1231286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Znehodnocení půd: </a:t>
            </a:r>
            <a:r>
              <a:rPr lang="cs-CZ" dirty="0">
                <a:hlinkClick r:id="rId4"/>
              </a:rPr>
              <a:t>https://atlas.mapy.cz/?p=010101&amp;id=znehodnoceni-pud&amp;n=m&amp;z=2.7&amp;x=0.000&amp;y=0.000&amp;m=m</a:t>
            </a:r>
            <a:r>
              <a:rPr lang="cs-CZ" dirty="0"/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3981877013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871DBCC8-6CD2-4672-8E48-2DDF73B941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34" r="634"/>
          <a:stretch/>
        </p:blipFill>
        <p:spPr>
          <a:xfrm>
            <a:off x="1532497" y="0"/>
            <a:ext cx="83880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990660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B59C0E3-B29C-426D-BCC4-360E09020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3" y="609600"/>
            <a:ext cx="8742563" cy="1320800"/>
          </a:xfrm>
        </p:spPr>
        <p:txBody>
          <a:bodyPr>
            <a:normAutofit fontScale="90000"/>
          </a:bodyPr>
          <a:lstStyle/>
          <a:p>
            <a:r>
              <a:rPr lang="cs-CZ" sz="4400" b="1" dirty="0"/>
              <a:t>Hlad ve světě a potravinová bilance</a:t>
            </a:r>
            <a:endParaRPr lang="sk-SK" sz="4400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AEE13984-54CA-4EF4-9613-7624973042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2" y="1505607"/>
            <a:ext cx="8679502" cy="4941688"/>
          </a:xfrm>
        </p:spPr>
        <p:txBody>
          <a:bodyPr>
            <a:noAutofit/>
          </a:bodyPr>
          <a:lstStyle/>
          <a:p>
            <a:pPr marL="320040" indent="-32004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/>
              <a:buChar char=""/>
              <a:defRPr/>
            </a:pPr>
            <a:r>
              <a:rPr lang="cs-CZ" dirty="0"/>
              <a:t>Globální problémy lidstva:</a:t>
            </a:r>
          </a:p>
          <a:p>
            <a:pPr marL="640080" lvl="1" indent="-27432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 2"/>
              <a:buChar char=""/>
              <a:defRPr/>
            </a:pPr>
            <a:r>
              <a:rPr lang="cs-CZ" dirty="0"/>
              <a:t>1. Zachování míru</a:t>
            </a:r>
          </a:p>
          <a:p>
            <a:pPr marL="640080" lvl="1" indent="-27432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 2"/>
              <a:buChar char=""/>
              <a:defRPr/>
            </a:pPr>
            <a:r>
              <a:rPr lang="cs-CZ" dirty="0"/>
              <a:t>2. Zdravé životní prostředí</a:t>
            </a:r>
          </a:p>
          <a:p>
            <a:pPr marL="640080" lvl="1" indent="-27432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 2"/>
              <a:buChar char=""/>
              <a:defRPr/>
            </a:pPr>
            <a:r>
              <a:rPr lang="cs-CZ" b="1" dirty="0"/>
              <a:t>3. Hlad v rozvojových zemích</a:t>
            </a:r>
          </a:p>
          <a:p>
            <a:pPr marL="320040" indent="-32004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/>
              <a:buChar char=""/>
              <a:defRPr/>
            </a:pPr>
            <a:r>
              <a:rPr lang="cs-CZ" dirty="0"/>
              <a:t>Problém – zajištění potravin pro všechny obyvatele na Zemi</a:t>
            </a:r>
          </a:p>
          <a:p>
            <a:pPr marL="320040" indent="-32004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/>
              <a:buChar char=""/>
              <a:defRPr/>
            </a:pPr>
            <a:r>
              <a:rPr lang="cs-CZ" dirty="0"/>
              <a:t>Ukazatel – 2300 kalorií/den – </a:t>
            </a:r>
            <a:r>
              <a:rPr lang="cs-CZ" u="sng" dirty="0"/>
              <a:t>minimum potravy </a:t>
            </a:r>
            <a:r>
              <a:rPr lang="cs-CZ" dirty="0"/>
              <a:t>– když člověk jí míň, dostává se do stádia </a:t>
            </a:r>
            <a:r>
              <a:rPr lang="cs-CZ" u="sng" dirty="0"/>
              <a:t>chronické podvýživy</a:t>
            </a:r>
            <a:r>
              <a:rPr lang="cs-CZ" dirty="0"/>
              <a:t> (Afrika, Jihovýchodní Asie, některé země Jižní Ameriky – Peru, Bolívie, Haiti) + k tomu přispívají i občanské nepokoje</a:t>
            </a:r>
          </a:p>
          <a:p>
            <a:pPr marL="320040" indent="-32004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/>
              <a:buChar char=""/>
              <a:defRPr/>
            </a:pPr>
            <a:r>
              <a:rPr lang="cs-CZ" dirty="0"/>
              <a:t>V řadě těchto zemí je neustálený demografický vývoj</a:t>
            </a:r>
          </a:p>
          <a:p>
            <a:pPr marL="320040" indent="-32004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/>
              <a:buChar char=""/>
              <a:defRPr/>
            </a:pPr>
            <a:r>
              <a:rPr lang="cs-CZ" dirty="0"/>
              <a:t>Neschopnost zajistit potravu pro rostoucí počet obyvatel</a:t>
            </a:r>
          </a:p>
          <a:p>
            <a:pPr marL="320040" indent="-32004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/>
              <a:buChar char=""/>
              <a:defRPr/>
            </a:pPr>
            <a:r>
              <a:rPr lang="cs-CZ" dirty="0"/>
              <a:t>Nedůsledné reformy zemědělství</a:t>
            </a:r>
          </a:p>
        </p:txBody>
      </p:sp>
      <p:grpSp>
        <p:nvGrpSpPr>
          <p:cNvPr id="4" name="Skupina 3">
            <a:extLst>
              <a:ext uri="{FF2B5EF4-FFF2-40B4-BE49-F238E27FC236}">
                <a16:creationId xmlns:a16="http://schemas.microsoft.com/office/drawing/2014/main" id="{82B3608E-B34C-4C6C-A255-454A18AFC50A}"/>
              </a:ext>
            </a:extLst>
          </p:cNvPr>
          <p:cNvGrpSpPr/>
          <p:nvPr/>
        </p:nvGrpSpPr>
        <p:grpSpPr>
          <a:xfrm>
            <a:off x="6894896" y="4766468"/>
            <a:ext cx="3011488" cy="2963863"/>
            <a:chOff x="6492875" y="5013325"/>
            <a:chExt cx="3011488" cy="2963863"/>
          </a:xfrm>
        </p:grpSpPr>
        <p:sp>
          <p:nvSpPr>
            <p:cNvPr id="5" name="Obdélník 17">
              <a:extLst>
                <a:ext uri="{FF2B5EF4-FFF2-40B4-BE49-F238E27FC236}">
                  <a16:creationId xmlns:a16="http://schemas.microsoft.com/office/drawing/2014/main" id="{213A1060-12AB-437C-920A-5550B7666D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35825" y="5373688"/>
              <a:ext cx="1266825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marL="342900" indent="-3429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lvl="1" eaLnBrk="1" hangingPunct="1"/>
              <a:r>
                <a:rPr lang="cs-CZ" altLang="cs-CZ" sz="1200" dirty="0"/>
                <a:t>populace</a:t>
              </a:r>
            </a:p>
          </p:txBody>
        </p:sp>
        <p:grpSp>
          <p:nvGrpSpPr>
            <p:cNvPr id="6" name="Skupina 5">
              <a:extLst>
                <a:ext uri="{FF2B5EF4-FFF2-40B4-BE49-F238E27FC236}">
                  <a16:creationId xmlns:a16="http://schemas.microsoft.com/office/drawing/2014/main" id="{495A3161-2BE0-4AEB-9149-EFF75A4EF20E}"/>
                </a:ext>
              </a:extLst>
            </p:cNvPr>
            <p:cNvGrpSpPr/>
            <p:nvPr/>
          </p:nvGrpSpPr>
          <p:grpSpPr>
            <a:xfrm>
              <a:off x="6492875" y="5013325"/>
              <a:ext cx="3011488" cy="2963863"/>
              <a:chOff x="6492875" y="5013325"/>
              <a:chExt cx="3011488" cy="2963863"/>
            </a:xfrm>
          </p:grpSpPr>
          <p:cxnSp>
            <p:nvCxnSpPr>
              <p:cNvPr id="7" name="Přímá spojovací čára 4">
                <a:extLst>
                  <a:ext uri="{FF2B5EF4-FFF2-40B4-BE49-F238E27FC236}">
                    <a16:creationId xmlns:a16="http://schemas.microsoft.com/office/drawing/2014/main" id="{DBAD9676-F577-45F2-AD37-CD0828550697}"/>
                  </a:ext>
                </a:extLst>
              </p:cNvPr>
              <p:cNvCxnSpPr/>
              <p:nvPr/>
            </p:nvCxnSpPr>
            <p:spPr>
              <a:xfrm>
                <a:off x="6516688" y="6597650"/>
                <a:ext cx="2376487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Přímá spojovací čára 5">
                <a:extLst>
                  <a:ext uri="{FF2B5EF4-FFF2-40B4-BE49-F238E27FC236}">
                    <a16:creationId xmlns:a16="http://schemas.microsoft.com/office/drawing/2014/main" id="{F9536796-9231-48D7-B806-B7CA0E81ACB8}"/>
                  </a:ext>
                </a:extLst>
              </p:cNvPr>
              <p:cNvCxnSpPr/>
              <p:nvPr/>
            </p:nvCxnSpPr>
            <p:spPr>
              <a:xfrm rot="16200000" flipV="1">
                <a:off x="5760244" y="5841206"/>
                <a:ext cx="1663700" cy="793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" name="Oblouk 8">
                <a:extLst>
                  <a:ext uri="{FF2B5EF4-FFF2-40B4-BE49-F238E27FC236}">
                    <a16:creationId xmlns:a16="http://schemas.microsoft.com/office/drawing/2014/main" id="{BCB1ED0F-058E-4BE9-AFCC-AA9DF858A8B1}"/>
                  </a:ext>
                </a:extLst>
              </p:cNvPr>
              <p:cNvSpPr/>
              <p:nvPr/>
            </p:nvSpPr>
            <p:spPr>
              <a:xfrm rot="20764475" flipH="1">
                <a:off x="6492875" y="5724525"/>
                <a:ext cx="3011488" cy="1966913"/>
              </a:xfrm>
              <a:prstGeom prst="arc">
                <a:avLst>
                  <a:gd name="adj1" fmla="val 16200000"/>
                  <a:gd name="adj2" fmla="val 20459211"/>
                </a:avLst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cs-CZ"/>
              </a:p>
            </p:txBody>
          </p:sp>
          <p:sp>
            <p:nvSpPr>
              <p:cNvPr id="10" name="Oblouk 9">
                <a:extLst>
                  <a:ext uri="{FF2B5EF4-FFF2-40B4-BE49-F238E27FC236}">
                    <a16:creationId xmlns:a16="http://schemas.microsoft.com/office/drawing/2014/main" id="{32E1F928-BBF8-445C-A3D5-392C3A15795C}"/>
                  </a:ext>
                </a:extLst>
              </p:cNvPr>
              <p:cNvSpPr/>
              <p:nvPr/>
            </p:nvSpPr>
            <p:spPr>
              <a:xfrm rot="20764475" flipH="1">
                <a:off x="6562725" y="5529263"/>
                <a:ext cx="2863850" cy="2447925"/>
              </a:xfrm>
              <a:prstGeom prst="arc">
                <a:avLst>
                  <a:gd name="adj1" fmla="val 16200000"/>
                  <a:gd name="adj2" fmla="val 20459211"/>
                </a:avLst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cs-CZ"/>
              </a:p>
            </p:txBody>
          </p:sp>
          <p:sp>
            <p:nvSpPr>
              <p:cNvPr id="11" name="Obdélník 18">
                <a:extLst>
                  <a:ext uri="{FF2B5EF4-FFF2-40B4-BE49-F238E27FC236}">
                    <a16:creationId xmlns:a16="http://schemas.microsoft.com/office/drawing/2014/main" id="{DCA8FA9A-0575-45DD-98D4-971625CF535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61225" y="5661025"/>
                <a:ext cx="1882775" cy="2778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marL="342900" indent="-3429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lvl="1" eaLnBrk="1" hangingPunct="1"/>
                <a:r>
                  <a:rPr lang="cs-CZ" altLang="cs-CZ" sz="1200" dirty="0"/>
                  <a:t>produkce potravin</a:t>
                </a:r>
              </a:p>
            </p:txBody>
          </p:sp>
          <p:cxnSp>
            <p:nvCxnSpPr>
              <p:cNvPr id="12" name="Přímá spojovací šipka 20">
                <a:extLst>
                  <a:ext uri="{FF2B5EF4-FFF2-40B4-BE49-F238E27FC236}">
                    <a16:creationId xmlns:a16="http://schemas.microsoft.com/office/drawing/2014/main" id="{AAF77D4B-540B-4628-AD51-788A426EA778}"/>
                  </a:ext>
                </a:extLst>
              </p:cNvPr>
              <p:cNvCxnSpPr/>
              <p:nvPr/>
            </p:nvCxnSpPr>
            <p:spPr>
              <a:xfrm rot="5400000">
                <a:off x="7489032" y="5696744"/>
                <a:ext cx="215900" cy="1587"/>
              </a:xfrm>
              <a:prstGeom prst="straightConnector1">
                <a:avLst/>
              </a:prstGeom>
              <a:ln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1743350470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B59C0E3-B29C-426D-BCC4-360E09020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3" y="609600"/>
            <a:ext cx="8742563" cy="1320800"/>
          </a:xfrm>
        </p:spPr>
        <p:txBody>
          <a:bodyPr>
            <a:normAutofit fontScale="90000"/>
          </a:bodyPr>
          <a:lstStyle/>
          <a:p>
            <a:r>
              <a:rPr lang="cs-CZ" sz="4400" b="1" dirty="0"/>
              <a:t>Hlad ve světě a potravinová bilance</a:t>
            </a:r>
            <a:endParaRPr lang="sk-SK" sz="4400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AEE13984-54CA-4EF4-9613-7624973042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1" y="1505607"/>
            <a:ext cx="9452013" cy="4941688"/>
          </a:xfrm>
        </p:spPr>
        <p:txBody>
          <a:bodyPr>
            <a:noAutofit/>
          </a:bodyPr>
          <a:lstStyle/>
          <a:p>
            <a:pPr marL="320040" indent="-320040" fontAlgn="auto">
              <a:spcBef>
                <a:spcPts val="600"/>
              </a:spcBef>
              <a:spcAft>
                <a:spcPts val="0"/>
              </a:spcAft>
              <a:buFont typeface="Wingdings"/>
              <a:buChar char=""/>
              <a:defRPr/>
            </a:pPr>
            <a:r>
              <a:rPr lang="cs-CZ" altLang="cs-CZ" sz="1800" dirty="0"/>
              <a:t>Polovina lidstva nemá dostatek kalorií</a:t>
            </a:r>
          </a:p>
          <a:p>
            <a:pPr marL="320040" indent="-320040" fontAlgn="auto">
              <a:spcBef>
                <a:spcPts val="600"/>
              </a:spcBef>
              <a:spcAft>
                <a:spcPts val="0"/>
              </a:spcAft>
              <a:buFont typeface="Wingdings"/>
              <a:buChar char=""/>
              <a:defRPr/>
            </a:pPr>
            <a:r>
              <a:rPr lang="cs-CZ" altLang="cs-CZ" sz="1800" dirty="0"/>
              <a:t>Velký počet obyvatel, kteří přijímají dlouhodobě méně než 1800 kalorií = </a:t>
            </a:r>
            <a:r>
              <a:rPr lang="cs-CZ" altLang="cs-CZ" sz="1800" u="sng" dirty="0"/>
              <a:t>stádium akutního hladu</a:t>
            </a:r>
            <a:r>
              <a:rPr lang="cs-CZ" altLang="cs-CZ" sz="1800" dirty="0"/>
              <a:t> (cca 800 mil. obyv.)</a:t>
            </a:r>
          </a:p>
          <a:p>
            <a:pPr marL="320040" indent="-320040" fontAlgn="auto">
              <a:spcBef>
                <a:spcPts val="600"/>
              </a:spcBef>
              <a:spcAft>
                <a:spcPts val="0"/>
              </a:spcAft>
              <a:buFont typeface="Wingdings"/>
              <a:buChar char=""/>
              <a:defRPr/>
            </a:pPr>
            <a:r>
              <a:rPr lang="cs-CZ" altLang="cs-CZ" sz="1800" u="sng" dirty="0"/>
              <a:t>Bílkovinný hlad</a:t>
            </a:r>
            <a:r>
              <a:rPr lang="cs-CZ" altLang="cs-CZ" sz="1800" dirty="0"/>
              <a:t> – nedostatečná konzumace bílkovin (min. 20 g/den) – snižování počtu mozkových buněk – degenerace národa</a:t>
            </a:r>
          </a:p>
          <a:p>
            <a:pPr marL="320040" indent="-320040" fontAlgn="auto">
              <a:spcBef>
                <a:spcPts val="600"/>
              </a:spcBef>
              <a:spcAft>
                <a:spcPts val="0"/>
              </a:spcAft>
              <a:buFont typeface="Wingdings"/>
              <a:buChar char=""/>
              <a:defRPr/>
            </a:pPr>
            <a:r>
              <a:rPr lang="cs-CZ" altLang="cs-CZ" sz="1800" dirty="0"/>
              <a:t>Stále se zvyšující rozdíl mezi rozvojovými a vyspělými zeměmi (globáln</a:t>
            </a:r>
            <a:r>
              <a:rPr lang="cs-CZ" altLang="cs-CZ" dirty="0"/>
              <a:t>í </a:t>
            </a:r>
            <a:r>
              <a:rPr lang="cs-CZ" altLang="cs-CZ" sz="1800" dirty="0"/>
              <a:t>Sever x Jih)</a:t>
            </a:r>
          </a:p>
          <a:p>
            <a:pPr marL="320040" indent="-320040" fontAlgn="auto">
              <a:spcBef>
                <a:spcPts val="600"/>
              </a:spcBef>
              <a:spcAft>
                <a:spcPts val="0"/>
              </a:spcAft>
              <a:buFont typeface="Wingdings"/>
              <a:buChar char=""/>
              <a:defRPr/>
            </a:pPr>
            <a:r>
              <a:rPr lang="cs-CZ" altLang="cs-CZ" sz="1800" b="1" dirty="0"/>
              <a:t>Zajištění potravin problematické </a:t>
            </a:r>
            <a:r>
              <a:rPr lang="cs-CZ" altLang="cs-CZ" sz="1800" dirty="0"/>
              <a:t>– nedostatečná kupní síla, špatné rozdělení potravin</a:t>
            </a:r>
          </a:p>
          <a:p>
            <a:pPr marL="320040" indent="-320040" fontAlgn="auto">
              <a:spcBef>
                <a:spcPts val="600"/>
              </a:spcBef>
              <a:spcAft>
                <a:spcPts val="0"/>
              </a:spcAft>
              <a:buFont typeface="Wingdings"/>
              <a:buChar char=""/>
              <a:defRPr/>
            </a:pPr>
            <a:r>
              <a:rPr lang="cs-CZ" altLang="cs-CZ" sz="1800" dirty="0"/>
              <a:t>Svět je schopný vyprodukovat dostatečnou zásobu potravin, ale je problém s dodávkami (země by si zvykly dostávat potraviny zadarmo, lepší je naučit je hospodařit)</a:t>
            </a:r>
          </a:p>
          <a:p>
            <a:pPr marL="320040" indent="-320040" fontAlgn="auto">
              <a:spcBef>
                <a:spcPts val="600"/>
              </a:spcBef>
              <a:spcAft>
                <a:spcPts val="0"/>
              </a:spcAft>
              <a:buFont typeface="Wingdings"/>
              <a:buChar char=""/>
              <a:defRPr/>
            </a:pPr>
            <a:r>
              <a:rPr lang="cs-CZ" altLang="cs-CZ" sz="1800" dirty="0"/>
              <a:t>Cílem </a:t>
            </a:r>
            <a:r>
              <a:rPr lang="cs-CZ" altLang="cs-CZ" sz="1800" b="1" dirty="0"/>
              <a:t>celosvětového programu výživy </a:t>
            </a:r>
            <a:r>
              <a:rPr lang="cs-CZ" altLang="cs-CZ" sz="1800" dirty="0"/>
              <a:t>je snížit počet obyvatel trpících hladem – předpokladem je, že rozvojové země zvýší produkci – podpora toho, aby se potraviny z rozvojového světa dostaly na světový trh</a:t>
            </a:r>
          </a:p>
          <a:p>
            <a:pPr marL="320040" indent="-320040" fontAlgn="auto">
              <a:spcBef>
                <a:spcPts val="600"/>
              </a:spcBef>
              <a:spcAft>
                <a:spcPts val="0"/>
              </a:spcAft>
              <a:buFont typeface="Wingdings"/>
              <a:buChar char=""/>
              <a:defRPr/>
            </a:pPr>
            <a:r>
              <a:rPr lang="cs-CZ" altLang="cs-CZ" sz="1800" dirty="0"/>
              <a:t>Důležité je zapojování výsledků výzkumu</a:t>
            </a:r>
          </a:p>
          <a:p>
            <a:pPr marL="320040" indent="-320040" fontAlgn="auto">
              <a:spcBef>
                <a:spcPts val="600"/>
              </a:spcBef>
              <a:spcAft>
                <a:spcPts val="0"/>
              </a:spcAft>
              <a:buFont typeface="Wingdings"/>
              <a:buChar char=""/>
              <a:defRPr/>
            </a:pPr>
            <a:r>
              <a:rPr lang="cs-CZ" altLang="cs-CZ" sz="1800" dirty="0"/>
              <a:t>Nutné zvyšovat půdní rezervy</a:t>
            </a:r>
          </a:p>
          <a:p>
            <a:pPr marL="320040" indent="-320040" fontAlgn="auto">
              <a:spcBef>
                <a:spcPts val="600"/>
              </a:spcBef>
              <a:spcAft>
                <a:spcPts val="0"/>
              </a:spcAft>
              <a:buFont typeface="Wingdings"/>
              <a:buChar char=""/>
              <a:defRPr/>
            </a:pPr>
            <a:r>
              <a:rPr lang="cs-CZ" altLang="cs-CZ" sz="1800" dirty="0"/>
              <a:t>Prosazení některých potravinových návyků</a:t>
            </a:r>
          </a:p>
        </p:txBody>
      </p:sp>
    </p:spTree>
    <p:extLst>
      <p:ext uri="{BB962C8B-B14F-4D97-AF65-F5344CB8AC3E}">
        <p14:creationId xmlns:p14="http://schemas.microsoft.com/office/powerpoint/2010/main" val="2080414505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3CFC0A8A-CF75-4815-A80C-B26EC80DC4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482007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F93B1EF2-AC28-4CB5-A577-13ED8706104A}"/>
              </a:ext>
            </a:extLst>
          </p:cNvPr>
          <p:cNvSpPr txBox="1"/>
          <p:nvPr/>
        </p:nvSpPr>
        <p:spPr>
          <a:xfrm>
            <a:off x="1032323" y="6482007"/>
            <a:ext cx="99877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https://atlas.mapy.cz/?p=010000&amp;id=spotreba-kalorii&amp;n=m&amp;z=2.7&amp;x=0.000&amp;y=0.000&amp;m=m</a:t>
            </a:r>
          </a:p>
        </p:txBody>
      </p:sp>
    </p:spTree>
    <p:extLst>
      <p:ext uri="{BB962C8B-B14F-4D97-AF65-F5344CB8AC3E}">
        <p14:creationId xmlns:p14="http://schemas.microsoft.com/office/powerpoint/2010/main" val="2276663627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mapa&#10;&#10;Popis byl vytvořen automaticky">
            <a:extLst>
              <a:ext uri="{FF2B5EF4-FFF2-40B4-BE49-F238E27FC236}">
                <a16:creationId xmlns:a16="http://schemas.microsoft.com/office/drawing/2014/main" id="{61DBEC42-FB12-4B58-A0F8-97F3E004AC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965" y="470828"/>
            <a:ext cx="11784070" cy="5325218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E0150DD9-A124-40CA-BBA5-303B16C94821}"/>
              </a:ext>
            </a:extLst>
          </p:cNvPr>
          <p:cNvSpPr txBox="1"/>
          <p:nvPr/>
        </p:nvSpPr>
        <p:spPr>
          <a:xfrm>
            <a:off x="203966" y="5796046"/>
            <a:ext cx="120544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https://upload.wikimedia.org/wikipedia/commons/7/78/Percentage_population_undernourished_world_map.PNG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03F35FA8-A280-4C30-B923-BEA535E844D5}"/>
              </a:ext>
            </a:extLst>
          </p:cNvPr>
          <p:cNvSpPr txBox="1"/>
          <p:nvPr/>
        </p:nvSpPr>
        <p:spPr>
          <a:xfrm>
            <a:off x="203965" y="6165378"/>
            <a:ext cx="61291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https://www.wfp.org/publications/hunger-map-2020</a:t>
            </a:r>
          </a:p>
        </p:txBody>
      </p:sp>
    </p:spTree>
    <p:extLst>
      <p:ext uri="{BB962C8B-B14F-4D97-AF65-F5344CB8AC3E}">
        <p14:creationId xmlns:p14="http://schemas.microsoft.com/office/powerpoint/2010/main" val="4195939353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B59C0E3-B29C-426D-BCC4-360E09020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821390" cy="1320800"/>
          </a:xfrm>
        </p:spPr>
        <p:txBody>
          <a:bodyPr>
            <a:normAutofit/>
          </a:bodyPr>
          <a:lstStyle/>
          <a:p>
            <a:r>
              <a:rPr lang="cs-CZ" sz="4400" b="1" dirty="0"/>
              <a:t>Řešení problému hladu</a:t>
            </a:r>
            <a:endParaRPr lang="sk-SK" sz="4400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AEE13984-54CA-4EF4-9613-7624973042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3" y="2254469"/>
            <a:ext cx="8566256" cy="4192825"/>
          </a:xfrm>
        </p:spPr>
        <p:txBody>
          <a:bodyPr>
            <a:noAutofit/>
          </a:bodyPr>
          <a:lstStyle/>
          <a:p>
            <a:r>
              <a:rPr lang="cs-CZ" altLang="cs-CZ" sz="2400" dirty="0"/>
              <a:t>Snížení tempa růstu světové populace</a:t>
            </a:r>
          </a:p>
          <a:p>
            <a:r>
              <a:rPr lang="cs-CZ" altLang="cs-CZ" sz="2400" dirty="0"/>
              <a:t>Rovnoměrnější rozdělení potravin ve světě</a:t>
            </a:r>
          </a:p>
          <a:p>
            <a:r>
              <a:rPr lang="cs-CZ" altLang="cs-CZ" sz="2400" dirty="0"/>
              <a:t>Zvýšení objemu zemědělské výroby a výroby potravin (hlavně v rozvojových zemích)</a:t>
            </a:r>
          </a:p>
          <a:p>
            <a:r>
              <a:rPr lang="cs-CZ" altLang="cs-CZ" sz="2400" dirty="0"/>
              <a:t>Snížení ztrát a racionálnější hospodaření s potravinami ve všech stádiích výroby a spotřeby</a:t>
            </a:r>
          </a:p>
        </p:txBody>
      </p:sp>
    </p:spTree>
    <p:extLst>
      <p:ext uri="{BB962C8B-B14F-4D97-AF65-F5344CB8AC3E}">
        <p14:creationId xmlns:p14="http://schemas.microsoft.com/office/powerpoint/2010/main" val="3234529328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B59C0E3-B29C-426D-BCC4-360E09020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821390" cy="1320800"/>
          </a:xfrm>
        </p:spPr>
        <p:txBody>
          <a:bodyPr>
            <a:normAutofit/>
          </a:bodyPr>
          <a:lstStyle/>
          <a:p>
            <a:r>
              <a:rPr lang="cs-CZ" sz="4400" b="1" dirty="0"/>
              <a:t>Lesní hospodářství</a:t>
            </a:r>
            <a:endParaRPr lang="sk-SK" sz="4400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AEE13984-54CA-4EF4-9613-7624973042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3" y="1742089"/>
            <a:ext cx="8566256" cy="4705205"/>
          </a:xfrm>
        </p:spPr>
        <p:txBody>
          <a:bodyPr>
            <a:noAutofit/>
          </a:bodyPr>
          <a:lstStyle/>
          <a:p>
            <a:pPr marL="320040" indent="-320040" fontAlgn="auto">
              <a:spcAft>
                <a:spcPts val="0"/>
              </a:spcAft>
              <a:buFont typeface="Wingdings"/>
              <a:buChar char=""/>
              <a:defRPr/>
            </a:pPr>
            <a:r>
              <a:rPr lang="cs-CZ" sz="1800" dirty="0"/>
              <a:t>Udržuje kyslíkovou a uhlíkovou bilanci – fotosyntéza</a:t>
            </a:r>
          </a:p>
          <a:p>
            <a:pPr marL="320040" indent="-320040" fontAlgn="auto">
              <a:spcAft>
                <a:spcPts val="0"/>
              </a:spcAft>
              <a:buFont typeface="Wingdings"/>
              <a:buChar char=""/>
              <a:defRPr/>
            </a:pPr>
            <a:r>
              <a:rPr lang="cs-CZ" sz="1800" b="1" dirty="0"/>
              <a:t>Nebezpečí ničení lesů </a:t>
            </a:r>
            <a:r>
              <a:rPr lang="cs-CZ" sz="1800" dirty="0"/>
              <a:t>= narušení koloběhu prvků v přírodě</a:t>
            </a:r>
          </a:p>
          <a:p>
            <a:pPr marL="320040" indent="-320040" fontAlgn="auto">
              <a:spcAft>
                <a:spcPts val="0"/>
              </a:spcAft>
              <a:buFont typeface="Wingdings"/>
              <a:buChar char=""/>
              <a:defRPr/>
            </a:pPr>
            <a:r>
              <a:rPr lang="cs-CZ" sz="1800" dirty="0"/>
              <a:t>Lesy pokrývají cca 30 % souše (na všech kontinentech, kromě Antarktidy, USA + Asie </a:t>
            </a:r>
            <a:r>
              <a:rPr lang="en-US" sz="1800" dirty="0"/>
              <a:t>&gt; 30 </a:t>
            </a:r>
            <a:r>
              <a:rPr lang="cs-CZ" sz="1800" dirty="0"/>
              <a:t>%</a:t>
            </a:r>
            <a:r>
              <a:rPr lang="en-US" sz="1800" dirty="0"/>
              <a:t>, </a:t>
            </a:r>
            <a:r>
              <a:rPr lang="en-US" sz="1800" dirty="0" err="1"/>
              <a:t>Austr</a:t>
            </a:r>
            <a:r>
              <a:rPr lang="cs-CZ" sz="1800" dirty="0" err="1"/>
              <a:t>álie</a:t>
            </a:r>
            <a:r>
              <a:rPr lang="cs-CZ" sz="1800" dirty="0"/>
              <a:t> – 5 %)</a:t>
            </a:r>
          </a:p>
          <a:p>
            <a:pPr marL="320040" indent="-320040" fontAlgn="auto">
              <a:spcAft>
                <a:spcPts val="0"/>
              </a:spcAft>
              <a:buFont typeface="Wingdings"/>
              <a:buChar char=""/>
              <a:defRPr/>
            </a:pPr>
            <a:r>
              <a:rPr lang="cs-CZ" sz="1800" dirty="0"/>
              <a:t>Rozsah lesů se velmi měnil – do průmyslové revoluce se plochy zmenšovaly (palivo, stavivo…), od 2. pol. 19. stol. zalesňování</a:t>
            </a:r>
          </a:p>
          <a:p>
            <a:pPr marL="320040" indent="-320040" fontAlgn="auto">
              <a:spcAft>
                <a:spcPts val="0"/>
              </a:spcAft>
              <a:buFont typeface="Wingdings"/>
              <a:buChar char=""/>
              <a:defRPr/>
            </a:pPr>
            <a:r>
              <a:rPr lang="cs-CZ" sz="1800" dirty="0"/>
              <a:t>Dřevo – výroba papíru a celulózy, nábytek…</a:t>
            </a:r>
          </a:p>
          <a:p>
            <a:pPr marL="320040" indent="-320040" fontAlgn="auto">
              <a:spcAft>
                <a:spcPts val="0"/>
              </a:spcAft>
              <a:buFont typeface="Wingdings"/>
              <a:buChar char=""/>
              <a:defRPr/>
            </a:pPr>
            <a:r>
              <a:rPr lang="cs-CZ" sz="1800" dirty="0"/>
              <a:t>Lesy – 3,6 mld. ha, z toho 2,5 mld. ha lze hospodářsky využívat</a:t>
            </a:r>
          </a:p>
        </p:txBody>
      </p:sp>
    </p:spTree>
    <p:extLst>
      <p:ext uri="{BB962C8B-B14F-4D97-AF65-F5344CB8AC3E}">
        <p14:creationId xmlns:p14="http://schemas.microsoft.com/office/powerpoint/2010/main" val="3112615458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F5B25B79-553A-4F4D-B9C6-02B338FF70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7350" y="223042"/>
            <a:ext cx="9144000" cy="6142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4026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B59C0E3-B29C-426D-BCC4-360E09020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821390" cy="1320800"/>
          </a:xfrm>
        </p:spPr>
        <p:txBody>
          <a:bodyPr>
            <a:normAutofit/>
          </a:bodyPr>
          <a:lstStyle/>
          <a:p>
            <a:r>
              <a:rPr lang="cs-CZ" sz="4400" b="1" dirty="0"/>
              <a:t>Lesní hospodářství</a:t>
            </a:r>
            <a:endParaRPr lang="sk-SK" sz="4400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AEE13984-54CA-4EF4-9613-7624973042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3" y="1742089"/>
            <a:ext cx="8566256" cy="4705205"/>
          </a:xfrm>
        </p:spPr>
        <p:txBody>
          <a:bodyPr>
            <a:noAutofit/>
          </a:bodyPr>
          <a:lstStyle/>
          <a:p>
            <a:pPr marL="274320" indent="-274320" fontAlgn="auto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cs-CZ" sz="2400" dirty="0">
                <a:solidFill>
                  <a:schemeClr val="accent1"/>
                </a:solidFill>
              </a:rPr>
              <a:t>Severní lesní pás </a:t>
            </a:r>
            <a:r>
              <a:rPr lang="cs-CZ" sz="2400" dirty="0"/>
              <a:t>– hlavně jehličnany (tajga)</a:t>
            </a:r>
          </a:p>
          <a:p>
            <a:pPr marL="548640" lvl="1" indent="-274320" fontAlgn="auto">
              <a:spcBef>
                <a:spcPts val="37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cs-CZ" sz="2000" dirty="0"/>
              <a:t>Severní Amerika (hlavně Kanada), Rusko, Skandinávie – tradiční dřevařský průmysl</a:t>
            </a:r>
          </a:p>
          <a:p>
            <a:pPr marL="548640" lvl="1" indent="-274320" fontAlgn="auto">
              <a:spcBef>
                <a:spcPts val="37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cs-CZ" sz="2000" dirty="0"/>
              <a:t>Produkce kulatiny – stagnuje kolem 3 mld. m</a:t>
            </a:r>
            <a:r>
              <a:rPr lang="cs-CZ" sz="2000" baseline="30000" dirty="0"/>
              <a:t>3</a:t>
            </a:r>
            <a:r>
              <a:rPr lang="cs-CZ" sz="2000" dirty="0"/>
              <a:t>  (USA, Čína, Brazílie, Kanada, Rusko)</a:t>
            </a:r>
          </a:p>
          <a:p>
            <a:pPr marL="274320" indent="-274320" fontAlgn="auto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cs-CZ" sz="2400" dirty="0">
                <a:solidFill>
                  <a:schemeClr val="accent1"/>
                </a:solidFill>
              </a:rPr>
              <a:t>Jižní lesní pás </a:t>
            </a:r>
            <a:r>
              <a:rPr lang="cs-CZ" sz="2400" dirty="0"/>
              <a:t>– rovníková zóna, tropy</a:t>
            </a:r>
          </a:p>
          <a:p>
            <a:pPr marL="548640" lvl="1" indent="-274320" fontAlgn="auto">
              <a:spcBef>
                <a:spcPts val="37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cs-CZ" sz="2000" dirty="0"/>
              <a:t>Jižní Amerika (Brazílie, Chile, Mexiko, střední + jižní Afrika)</a:t>
            </a:r>
          </a:p>
          <a:p>
            <a:pPr marL="548640" lvl="1" indent="-274320" fontAlgn="auto">
              <a:spcBef>
                <a:spcPts val="37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cs-CZ" sz="2000" dirty="0"/>
              <a:t>Pestrá druhová skladba</a:t>
            </a:r>
          </a:p>
        </p:txBody>
      </p:sp>
    </p:spTree>
    <p:extLst>
      <p:ext uri="{BB962C8B-B14F-4D97-AF65-F5344CB8AC3E}">
        <p14:creationId xmlns:p14="http://schemas.microsoft.com/office/powerpoint/2010/main" val="917826085"/>
      </p:ext>
    </p:extLst>
  </p:cSld>
  <p:clrMapOvr>
    <a:masterClrMapping/>
  </p:clrMapOvr>
</p:sld>
</file>

<file path=ppt/theme/theme1.xml><?xml version="1.0" encoding="utf-8"?>
<a:theme xmlns:a="http://schemas.openxmlformats.org/drawingml/2006/main" name="Fazeta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302</TotalTime>
  <Words>9262</Words>
  <Application>Microsoft Office PowerPoint</Application>
  <PresentationFormat>Širokouhlá</PresentationFormat>
  <Paragraphs>956</Paragraphs>
  <Slides>118</Slides>
  <Notes>17</Notes>
  <HiddenSlides>0</HiddenSlides>
  <MMClips>0</MMClips>
  <ScaleCrop>false</ScaleCrop>
  <HeadingPairs>
    <vt:vector size="6" baseType="variant">
      <vt:variant>
        <vt:lpstr>Použité písma</vt:lpstr>
      </vt:variant>
      <vt:variant>
        <vt:i4>10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118</vt:i4>
      </vt:variant>
    </vt:vector>
  </HeadingPairs>
  <TitlesOfParts>
    <vt:vector size="129" baseType="lpstr">
      <vt:lpstr>Arial</vt:lpstr>
      <vt:lpstr>Calibri</vt:lpstr>
      <vt:lpstr>Calibri Light</vt:lpstr>
      <vt:lpstr>Courier New</vt:lpstr>
      <vt:lpstr>Tahoma</vt:lpstr>
      <vt:lpstr>Times New Roman</vt:lpstr>
      <vt:lpstr>Trebuchet MS</vt:lpstr>
      <vt:lpstr>Wingdings</vt:lpstr>
      <vt:lpstr>Wingdings 2</vt:lpstr>
      <vt:lpstr>Wingdings 3</vt:lpstr>
      <vt:lpstr>Fazeta</vt:lpstr>
      <vt:lpstr>ZeC016 Ekonomická geografie - zemědělství</vt:lpstr>
      <vt:lpstr>Zdroje dat o zemědělství</vt:lpstr>
      <vt:lpstr>Prezentácia programu PowerPoint</vt:lpstr>
      <vt:lpstr>Prezentácia programu PowerPoint</vt:lpstr>
      <vt:lpstr>Prezentácia programu PowerPoint</vt:lpstr>
      <vt:lpstr>Geografie zemědělství</vt:lpstr>
      <vt:lpstr>Geografie zemědělství - definice</vt:lpstr>
      <vt:lpstr>Zemědělství</vt:lpstr>
      <vt:lpstr>Multifunkčnost zemědělství</vt:lpstr>
      <vt:lpstr>Postavení zemědělství v NH</vt:lpstr>
      <vt:lpstr>Prezentácia programu PowerPoint</vt:lpstr>
      <vt:lpstr>Prezentácia programu PowerPoint</vt:lpstr>
      <vt:lpstr>Prezentácia programu PowerPoint</vt:lpstr>
      <vt:lpstr>Historie zemědělství</vt:lpstr>
      <vt:lpstr>Vývoj zemědělství</vt:lpstr>
      <vt:lpstr>Vývoj zemědělství</vt:lpstr>
      <vt:lpstr>Využití půdy</vt:lpstr>
      <vt:lpstr>Lokalizační faktory zemědělství</vt:lpstr>
      <vt:lpstr>Lokalizační faktory zemědělství</vt:lpstr>
      <vt:lpstr>Vliv georeliéfu na zemědělství</vt:lpstr>
      <vt:lpstr>Vliv georeliéfu na zemědělství</vt:lpstr>
      <vt:lpstr>Vliv georeliéfu na zemědělství</vt:lpstr>
      <vt:lpstr>Vliv půdy na zemědělství</vt:lpstr>
      <vt:lpstr>Vliv půdy na zemědělství</vt:lpstr>
      <vt:lpstr>Vliv půdy na zemědělství</vt:lpstr>
      <vt:lpstr>Vliv půdy na zemědělství</vt:lpstr>
      <vt:lpstr>Vliv půdy na zemědělství</vt:lpstr>
      <vt:lpstr>Prezentácia programu PowerPoint</vt:lpstr>
      <vt:lpstr>Vliv klimatu na zemědělství</vt:lpstr>
      <vt:lpstr>Prezentácia programu PowerPoint</vt:lpstr>
      <vt:lpstr>Vliv klimatu na zemědělství</vt:lpstr>
      <vt:lpstr>Vliv světla na zemědělství</vt:lpstr>
      <vt:lpstr>Vliv vody na zemědělství</vt:lpstr>
      <vt:lpstr>Vliv vody na zemědělství</vt:lpstr>
      <vt:lpstr>Vliv dalších faktorů na zemědělství</vt:lpstr>
      <vt:lpstr>Vliv dalších faktorů na zemědělství</vt:lpstr>
      <vt:lpstr>Vliv SE faktorů na zemědělství</vt:lpstr>
      <vt:lpstr>Vliv SE faktorů na zemědělství</vt:lpstr>
      <vt:lpstr>Vliv SE faktorů na zemědělství</vt:lpstr>
      <vt:lpstr>J. H. von Thünen – lokalizace zemědělské výroby</vt:lpstr>
      <vt:lpstr>Vliv SE faktorů na zemědělství</vt:lpstr>
      <vt:lpstr>Vliv SE faktorů na zemědělství</vt:lpstr>
      <vt:lpstr>Vliv SE faktorů na zemědělství</vt:lpstr>
      <vt:lpstr>Vliv SE faktorů na zemědělství</vt:lpstr>
      <vt:lpstr>Vliv SE faktorů na zemědělství</vt:lpstr>
      <vt:lpstr>Zemědělství světa</vt:lpstr>
      <vt:lpstr>Základní charakteristiky současného vývoje</vt:lpstr>
      <vt:lpstr>Rostlinná výroba</vt:lpstr>
      <vt:lpstr>Produkce obilovin</vt:lpstr>
      <vt:lpstr>Pšenice</vt:lpstr>
      <vt:lpstr>Pšenice</vt:lpstr>
      <vt:lpstr>Prezentácia programu PowerPoint</vt:lpstr>
      <vt:lpstr>Rýže</vt:lpstr>
      <vt:lpstr>Prezentácia programu PowerPoint</vt:lpstr>
      <vt:lpstr>Kukuřice</vt:lpstr>
      <vt:lpstr>Prezentácia programu PowerPoint</vt:lpstr>
      <vt:lpstr>Ječmen</vt:lpstr>
      <vt:lpstr>Proso, sorgho</vt:lpstr>
      <vt:lpstr>Hlízovité kultury - brambory</vt:lpstr>
      <vt:lpstr>Cukr</vt:lpstr>
      <vt:lpstr>Ovoce</vt:lpstr>
      <vt:lpstr>Prezentácia programu PowerPoint</vt:lpstr>
      <vt:lpstr>Prezentácia programu PowerPoint</vt:lpstr>
      <vt:lpstr>Zelenina</vt:lpstr>
      <vt:lpstr>Zelenina</vt:lpstr>
      <vt:lpstr>Prezentácia programu PowerPoint</vt:lpstr>
      <vt:lpstr>Luskoviny</vt:lpstr>
      <vt:lpstr>Olejniny</vt:lpstr>
      <vt:lpstr>Prezentácia programu PowerPoint</vt:lpstr>
      <vt:lpstr>Prezentácia programu PowerPoint</vt:lpstr>
      <vt:lpstr>Prezentácia programu PowerPoint</vt:lpstr>
      <vt:lpstr>Pochutiny</vt:lpstr>
      <vt:lpstr>Prezentácia programu PowerPoint</vt:lpstr>
      <vt:lpstr>Plodiny k průmyslovému zpracování</vt:lpstr>
      <vt:lpstr>Prezentácia programu PowerPoint</vt:lpstr>
      <vt:lpstr>Prezentácia programu PowerPoint</vt:lpstr>
      <vt:lpstr>Prezentácia programu PowerPoint</vt:lpstr>
      <vt:lpstr>Vliv zemědělství na ŽP, hlad ve světě, lesní a vodní hospodářství</vt:lpstr>
      <vt:lpstr>Vliv zemědělství na ŽP</vt:lpstr>
      <vt:lpstr>Vliv zemědělství na ŽP</vt:lpstr>
      <vt:lpstr>Vliv zemědělství na ŽP – zájem o ŽP</vt:lpstr>
      <vt:lpstr>Vliv zemědělství na ŽP - pozitivní</vt:lpstr>
      <vt:lpstr>Vliv zemědělství na ŽP</vt:lpstr>
      <vt:lpstr>Prezentácia programu PowerPoint</vt:lpstr>
      <vt:lpstr>Vliv zemědělství na ŽP</vt:lpstr>
      <vt:lpstr>Vliv zemědělství na ovzduší a světové klima</vt:lpstr>
      <vt:lpstr>Vliv zemědělství na kvalitu povrchových a podpovrchových vod</vt:lpstr>
      <vt:lpstr>Povrchové a podpovrchové vody</vt:lpstr>
      <vt:lpstr>Prezentácia programu PowerPoint</vt:lpstr>
      <vt:lpstr>Prezentácia programu PowerPoint</vt:lpstr>
      <vt:lpstr>Prezentácia programu PowerPoint</vt:lpstr>
      <vt:lpstr>Hlad ve světě a potravinová bilance</vt:lpstr>
      <vt:lpstr>Hlad ve světě a potravinová bilance</vt:lpstr>
      <vt:lpstr>Prezentácia programu PowerPoint</vt:lpstr>
      <vt:lpstr>Prezentácia programu PowerPoint</vt:lpstr>
      <vt:lpstr>Řešení problému hladu</vt:lpstr>
      <vt:lpstr>Lesní hospodářství</vt:lpstr>
      <vt:lpstr>Prezentácia programu PowerPoint</vt:lpstr>
      <vt:lpstr>Lesní hospodářství</vt:lpstr>
      <vt:lpstr>Vodní hospodářství a rybolov</vt:lpstr>
      <vt:lpstr>Vodní hospodářství a rybolov</vt:lpstr>
      <vt:lpstr>Prezentácia programu PowerPoint</vt:lpstr>
      <vt:lpstr>Společná zemědělská politika EU, Zemědělská politika ČR</vt:lpstr>
      <vt:lpstr>Prezentácia programu PowerPoint</vt:lpstr>
      <vt:lpstr>SZP EU 2014-2020</vt:lpstr>
      <vt:lpstr>Prezentácia programu PowerPoint</vt:lpstr>
      <vt:lpstr>SZP EU po 2020</vt:lpstr>
      <vt:lpstr>SZP EU po 2020</vt:lpstr>
      <vt:lpstr>Zemědělská politika ČR</vt:lpstr>
      <vt:lpstr>Koncepce agrární politiky ČR na období po vstupu do EU (2004 - 2013)</vt:lpstr>
      <vt:lpstr>Prezentácia programu PowerPoint</vt:lpstr>
      <vt:lpstr>Prezentácia programu PowerPoint</vt:lpstr>
      <vt:lpstr>Venkov jako nedílná součást zemědělské politiky</vt:lpstr>
      <vt:lpstr>Prezentácia programu PowerPoint</vt:lpstr>
      <vt:lpstr>Činnosti na venkově</vt:lpstr>
      <vt:lpstr>Proměna funkcí venkova</vt:lpstr>
      <vt:lpstr>Prezentácia programu PowerPoint</vt:lpstr>
      <vt:lpstr>Prezentácia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Úvod do geografie zemědělství</dc:title>
  <dc:creator>Jozef Lopuch</dc:creator>
  <cp:lastModifiedBy>Jozef Lopuch</cp:lastModifiedBy>
  <cp:revision>23</cp:revision>
  <dcterms:created xsi:type="dcterms:W3CDTF">2022-03-17T21:18:55Z</dcterms:created>
  <dcterms:modified xsi:type="dcterms:W3CDTF">2022-05-12T10:26:04Z</dcterms:modified>
</cp:coreProperties>
</file>