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62" r:id="rId3"/>
    <p:sldId id="263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870A6-3113-43DC-A18F-DFA9488702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81634A7-3655-44E1-807A-63627D2E74A6}">
      <dgm:prSet/>
      <dgm:spPr/>
      <dgm:t>
        <a:bodyPr/>
        <a:lstStyle/>
        <a:p>
          <a:r>
            <a:rPr lang="cs-CZ"/>
            <a:t>Prozatím jsme se naučili tento pojem používat v představě, že se jedná o někoho, kdo nemá dostatečně silné socioekonomické zázemí</a:t>
          </a:r>
          <a:endParaRPr lang="en-US"/>
        </a:p>
      </dgm:t>
    </dgm:pt>
    <dgm:pt modelId="{F04F389F-C4EA-43D0-8A83-3E4CD15ED69D}" type="parTrans" cxnId="{184215DD-F99F-40F3-91AE-84FF4B7E0904}">
      <dgm:prSet/>
      <dgm:spPr/>
      <dgm:t>
        <a:bodyPr/>
        <a:lstStyle/>
        <a:p>
          <a:endParaRPr lang="en-US"/>
        </a:p>
      </dgm:t>
    </dgm:pt>
    <dgm:pt modelId="{0DE9BF63-E254-4741-B463-E1D82F80AB45}" type="sibTrans" cxnId="{184215DD-F99F-40F3-91AE-84FF4B7E0904}">
      <dgm:prSet/>
      <dgm:spPr/>
      <dgm:t>
        <a:bodyPr/>
        <a:lstStyle/>
        <a:p>
          <a:endParaRPr lang="en-US"/>
        </a:p>
      </dgm:t>
    </dgm:pt>
    <dgm:pt modelId="{66C0D074-EB64-44A2-A654-E6FF9FC1EAAC}">
      <dgm:prSet/>
      <dgm:spPr/>
      <dgm:t>
        <a:bodyPr/>
        <a:lstStyle/>
        <a:p>
          <a:r>
            <a:rPr lang="cs-CZ"/>
            <a:t>V této souvislosti se musí nutně vybavit prostředí mnohých rodin, které se potýkají s řadou problematických situací</a:t>
          </a:r>
          <a:endParaRPr lang="en-US"/>
        </a:p>
      </dgm:t>
    </dgm:pt>
    <dgm:pt modelId="{DF37FE1F-E9D7-4767-95F4-17FC9D665BA6}" type="parTrans" cxnId="{648E1241-76CF-4526-B87A-87CEDBB743D4}">
      <dgm:prSet/>
      <dgm:spPr/>
      <dgm:t>
        <a:bodyPr/>
        <a:lstStyle/>
        <a:p>
          <a:endParaRPr lang="en-US"/>
        </a:p>
      </dgm:t>
    </dgm:pt>
    <dgm:pt modelId="{D93CD8BA-FE36-411C-9497-6B05071AD023}" type="sibTrans" cxnId="{648E1241-76CF-4526-B87A-87CEDBB743D4}">
      <dgm:prSet/>
      <dgm:spPr/>
      <dgm:t>
        <a:bodyPr/>
        <a:lstStyle/>
        <a:p>
          <a:endParaRPr lang="en-US"/>
        </a:p>
      </dgm:t>
    </dgm:pt>
    <dgm:pt modelId="{51B6EB94-F382-4E35-B5B9-7A8DE3871620}">
      <dgm:prSet/>
      <dgm:spPr/>
      <dgm:t>
        <a:bodyPr/>
        <a:lstStyle/>
        <a:p>
          <a:r>
            <a:rPr lang="cs-CZ"/>
            <a:t>Sociálně znevýhodněný může být každý (?)</a:t>
          </a:r>
          <a:endParaRPr lang="en-US"/>
        </a:p>
      </dgm:t>
    </dgm:pt>
    <dgm:pt modelId="{E772DF81-24BA-4E2E-9E12-58644F01C28C}" type="parTrans" cxnId="{08048F4B-F44C-41D5-B237-DBA6034EFC48}">
      <dgm:prSet/>
      <dgm:spPr/>
      <dgm:t>
        <a:bodyPr/>
        <a:lstStyle/>
        <a:p>
          <a:endParaRPr lang="en-US"/>
        </a:p>
      </dgm:t>
    </dgm:pt>
    <dgm:pt modelId="{08284D5B-F386-4A43-9540-37D541556BDE}" type="sibTrans" cxnId="{08048F4B-F44C-41D5-B237-DBA6034EFC48}">
      <dgm:prSet/>
      <dgm:spPr/>
      <dgm:t>
        <a:bodyPr/>
        <a:lstStyle/>
        <a:p>
          <a:endParaRPr lang="en-US"/>
        </a:p>
      </dgm:t>
    </dgm:pt>
    <dgm:pt modelId="{F5F0C21C-8F24-4C5E-AD31-49E47E86E279}" type="pres">
      <dgm:prSet presAssocID="{69F870A6-3113-43DC-A18F-DFA9488702DF}" presName="linear" presStyleCnt="0">
        <dgm:presLayoutVars>
          <dgm:animLvl val="lvl"/>
          <dgm:resizeHandles val="exact"/>
        </dgm:presLayoutVars>
      </dgm:prSet>
      <dgm:spPr/>
    </dgm:pt>
    <dgm:pt modelId="{A56F570F-6D20-4170-9DDB-B0AEB6CA18CE}" type="pres">
      <dgm:prSet presAssocID="{581634A7-3655-44E1-807A-63627D2E74A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D561C45-4733-455C-8E9E-70406F78E25D}" type="pres">
      <dgm:prSet presAssocID="{0DE9BF63-E254-4741-B463-E1D82F80AB45}" presName="spacer" presStyleCnt="0"/>
      <dgm:spPr/>
    </dgm:pt>
    <dgm:pt modelId="{B4573744-FA69-4CFA-BDCE-31263DD16A10}" type="pres">
      <dgm:prSet presAssocID="{66C0D074-EB64-44A2-A654-E6FF9FC1EA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3B2C5E-C5FB-4A1D-B504-B01AAFA3303A}" type="pres">
      <dgm:prSet presAssocID="{D93CD8BA-FE36-411C-9497-6B05071AD023}" presName="spacer" presStyleCnt="0"/>
      <dgm:spPr/>
    </dgm:pt>
    <dgm:pt modelId="{00354320-C772-462E-AB2C-D29AA143A7A5}" type="pres">
      <dgm:prSet presAssocID="{51B6EB94-F382-4E35-B5B9-7A8DE387162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90A0613-C3C2-4713-B253-E0B168A9E9A1}" type="presOf" srcId="{69F870A6-3113-43DC-A18F-DFA9488702DF}" destId="{F5F0C21C-8F24-4C5E-AD31-49E47E86E279}" srcOrd="0" destOrd="0" presId="urn:microsoft.com/office/officeart/2005/8/layout/vList2"/>
    <dgm:cxn modelId="{648E1241-76CF-4526-B87A-87CEDBB743D4}" srcId="{69F870A6-3113-43DC-A18F-DFA9488702DF}" destId="{66C0D074-EB64-44A2-A654-E6FF9FC1EAAC}" srcOrd="1" destOrd="0" parTransId="{DF37FE1F-E9D7-4767-95F4-17FC9D665BA6}" sibTransId="{D93CD8BA-FE36-411C-9497-6B05071AD023}"/>
    <dgm:cxn modelId="{08048F4B-F44C-41D5-B237-DBA6034EFC48}" srcId="{69F870A6-3113-43DC-A18F-DFA9488702DF}" destId="{51B6EB94-F382-4E35-B5B9-7A8DE3871620}" srcOrd="2" destOrd="0" parTransId="{E772DF81-24BA-4E2E-9E12-58644F01C28C}" sibTransId="{08284D5B-F386-4A43-9540-37D541556BDE}"/>
    <dgm:cxn modelId="{29A29E88-6486-4B40-9607-DDB7477FDBE6}" type="presOf" srcId="{51B6EB94-F382-4E35-B5B9-7A8DE3871620}" destId="{00354320-C772-462E-AB2C-D29AA143A7A5}" srcOrd="0" destOrd="0" presId="urn:microsoft.com/office/officeart/2005/8/layout/vList2"/>
    <dgm:cxn modelId="{24FA1A9F-D4EA-40A0-A047-224FA1589F49}" type="presOf" srcId="{66C0D074-EB64-44A2-A654-E6FF9FC1EAAC}" destId="{B4573744-FA69-4CFA-BDCE-31263DD16A10}" srcOrd="0" destOrd="0" presId="urn:microsoft.com/office/officeart/2005/8/layout/vList2"/>
    <dgm:cxn modelId="{ABA994A3-283A-45D0-94CA-7C3011D1987F}" type="presOf" srcId="{581634A7-3655-44E1-807A-63627D2E74A6}" destId="{A56F570F-6D20-4170-9DDB-B0AEB6CA18CE}" srcOrd="0" destOrd="0" presId="urn:microsoft.com/office/officeart/2005/8/layout/vList2"/>
    <dgm:cxn modelId="{184215DD-F99F-40F3-91AE-84FF4B7E0904}" srcId="{69F870A6-3113-43DC-A18F-DFA9488702DF}" destId="{581634A7-3655-44E1-807A-63627D2E74A6}" srcOrd="0" destOrd="0" parTransId="{F04F389F-C4EA-43D0-8A83-3E4CD15ED69D}" sibTransId="{0DE9BF63-E254-4741-B463-E1D82F80AB45}"/>
    <dgm:cxn modelId="{7AD83F10-C4F5-4CB4-AB6D-A28A6329F19A}" type="presParOf" srcId="{F5F0C21C-8F24-4C5E-AD31-49E47E86E279}" destId="{A56F570F-6D20-4170-9DDB-B0AEB6CA18CE}" srcOrd="0" destOrd="0" presId="urn:microsoft.com/office/officeart/2005/8/layout/vList2"/>
    <dgm:cxn modelId="{851A83CB-EADD-4CF8-AF9F-5D0CAEC60240}" type="presParOf" srcId="{F5F0C21C-8F24-4C5E-AD31-49E47E86E279}" destId="{7D561C45-4733-455C-8E9E-70406F78E25D}" srcOrd="1" destOrd="0" presId="urn:microsoft.com/office/officeart/2005/8/layout/vList2"/>
    <dgm:cxn modelId="{783E7827-6989-4D9F-8483-4C4A50AD7B1F}" type="presParOf" srcId="{F5F0C21C-8F24-4C5E-AD31-49E47E86E279}" destId="{B4573744-FA69-4CFA-BDCE-31263DD16A10}" srcOrd="2" destOrd="0" presId="urn:microsoft.com/office/officeart/2005/8/layout/vList2"/>
    <dgm:cxn modelId="{9C10DF68-17AB-40E1-AED8-5CEA8F6BC356}" type="presParOf" srcId="{F5F0C21C-8F24-4C5E-AD31-49E47E86E279}" destId="{EC3B2C5E-C5FB-4A1D-B504-B01AAFA3303A}" srcOrd="3" destOrd="0" presId="urn:microsoft.com/office/officeart/2005/8/layout/vList2"/>
    <dgm:cxn modelId="{8AA69C4A-61F8-41B6-BAED-3B02ABCFC96C}" type="presParOf" srcId="{F5F0C21C-8F24-4C5E-AD31-49E47E86E279}" destId="{00354320-C772-462E-AB2C-D29AA143A7A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733EAB-E907-49EB-A7AD-0337A80D450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37C0360-EFFE-42AF-B78F-B388CA3AFDEC}">
      <dgm:prSet/>
      <dgm:spPr/>
      <dgm:t>
        <a:bodyPr/>
        <a:lstStyle/>
        <a:p>
          <a:r>
            <a:rPr lang="cs-CZ" b="1"/>
            <a:t>Děti a dospělí nacházející se v  sociálně a ekonomicky složitých životních situacích</a:t>
          </a:r>
          <a:endParaRPr lang="en-US"/>
        </a:p>
      </dgm:t>
    </dgm:pt>
    <dgm:pt modelId="{D2462EDF-A9E6-4762-AC54-E5FF5327232D}" type="parTrans" cxnId="{A92C57BD-7443-49C5-B45D-F97DB6B4435D}">
      <dgm:prSet/>
      <dgm:spPr/>
      <dgm:t>
        <a:bodyPr/>
        <a:lstStyle/>
        <a:p>
          <a:endParaRPr lang="en-US"/>
        </a:p>
      </dgm:t>
    </dgm:pt>
    <dgm:pt modelId="{DADDC0DB-E767-4CF5-9E03-5F7A0A06B5A9}" type="sibTrans" cxnId="{A92C57BD-7443-49C5-B45D-F97DB6B4435D}">
      <dgm:prSet/>
      <dgm:spPr/>
      <dgm:t>
        <a:bodyPr/>
        <a:lstStyle/>
        <a:p>
          <a:endParaRPr lang="en-US"/>
        </a:p>
      </dgm:t>
    </dgm:pt>
    <dgm:pt modelId="{ABA22DBA-222D-448D-A8E8-C31942956A0D}">
      <dgm:prSet/>
      <dgm:spPr/>
      <dgm:t>
        <a:bodyPr/>
        <a:lstStyle/>
        <a:p>
          <a:r>
            <a:rPr lang="cs-CZ" b="1"/>
            <a:t>Migrující cizinci</a:t>
          </a:r>
          <a:endParaRPr lang="en-US"/>
        </a:p>
      </dgm:t>
    </dgm:pt>
    <dgm:pt modelId="{F2D98202-EFE5-4EFA-A568-F61A32803286}" type="parTrans" cxnId="{931DFD32-EC49-449A-A706-1D83126E92AC}">
      <dgm:prSet/>
      <dgm:spPr/>
      <dgm:t>
        <a:bodyPr/>
        <a:lstStyle/>
        <a:p>
          <a:endParaRPr lang="en-US"/>
        </a:p>
      </dgm:t>
    </dgm:pt>
    <dgm:pt modelId="{D6E4E2EC-60DF-46FD-84E3-17920F4A08C1}" type="sibTrans" cxnId="{931DFD32-EC49-449A-A706-1D83126E92AC}">
      <dgm:prSet/>
      <dgm:spPr/>
      <dgm:t>
        <a:bodyPr/>
        <a:lstStyle/>
        <a:p>
          <a:endParaRPr lang="en-US"/>
        </a:p>
      </dgm:t>
    </dgm:pt>
    <dgm:pt modelId="{188FD227-180C-4056-BBCB-2602BEB8C5E7}">
      <dgm:prSet/>
      <dgm:spPr/>
      <dgm:t>
        <a:bodyPr/>
        <a:lstStyle/>
        <a:p>
          <a:r>
            <a:rPr lang="cs-CZ" b="1"/>
            <a:t>Děti a dospívající z neúplných rodin (nemusí platit pro všechny)</a:t>
          </a:r>
          <a:endParaRPr lang="en-US"/>
        </a:p>
      </dgm:t>
    </dgm:pt>
    <dgm:pt modelId="{1EFF71A7-AAD9-4BE3-9B68-7BF29C6C8035}" type="parTrans" cxnId="{C8931035-E383-47C7-8112-129F7AC9663A}">
      <dgm:prSet/>
      <dgm:spPr/>
      <dgm:t>
        <a:bodyPr/>
        <a:lstStyle/>
        <a:p>
          <a:endParaRPr lang="en-US"/>
        </a:p>
      </dgm:t>
    </dgm:pt>
    <dgm:pt modelId="{1ECD63F2-7501-4518-B2C4-EE0DA2A0A4B4}" type="sibTrans" cxnId="{C8931035-E383-47C7-8112-129F7AC9663A}">
      <dgm:prSet/>
      <dgm:spPr/>
      <dgm:t>
        <a:bodyPr/>
        <a:lstStyle/>
        <a:p>
          <a:endParaRPr lang="en-US"/>
        </a:p>
      </dgm:t>
    </dgm:pt>
    <dgm:pt modelId="{6FD90CC2-080C-43E0-8731-446F7689AE89}">
      <dgm:prSet/>
      <dgm:spPr/>
      <dgm:t>
        <a:bodyPr/>
        <a:lstStyle/>
        <a:p>
          <a:r>
            <a:rPr lang="cs-CZ" b="1"/>
            <a:t>Romové</a:t>
          </a:r>
          <a:endParaRPr lang="en-US"/>
        </a:p>
      </dgm:t>
    </dgm:pt>
    <dgm:pt modelId="{857C55E9-CC59-424E-9BE2-005775FAACA7}" type="parTrans" cxnId="{21D65AE9-4E27-46ED-ABF7-9033C48A0CBB}">
      <dgm:prSet/>
      <dgm:spPr/>
      <dgm:t>
        <a:bodyPr/>
        <a:lstStyle/>
        <a:p>
          <a:endParaRPr lang="en-US"/>
        </a:p>
      </dgm:t>
    </dgm:pt>
    <dgm:pt modelId="{0AF0EC72-B997-47DB-9BB8-942725C64ED4}" type="sibTrans" cxnId="{21D65AE9-4E27-46ED-ABF7-9033C48A0CBB}">
      <dgm:prSet/>
      <dgm:spPr/>
      <dgm:t>
        <a:bodyPr/>
        <a:lstStyle/>
        <a:p>
          <a:endParaRPr lang="en-US"/>
        </a:p>
      </dgm:t>
    </dgm:pt>
    <dgm:pt modelId="{BDD45317-9A03-445C-972E-9895920D7E5B}">
      <dgm:prSet/>
      <dgm:spPr/>
      <dgm:t>
        <a:bodyPr/>
        <a:lstStyle/>
        <a:p>
          <a:r>
            <a:rPr lang="cs-CZ" b="1"/>
            <a:t>Určité skupiny seniorů</a:t>
          </a:r>
          <a:endParaRPr lang="en-US"/>
        </a:p>
      </dgm:t>
    </dgm:pt>
    <dgm:pt modelId="{0B59CC0A-EDCE-4DB3-B2A6-C10CCF36E95B}" type="parTrans" cxnId="{9D84D3A0-F302-4560-8A35-B7A22E2E6063}">
      <dgm:prSet/>
      <dgm:spPr/>
      <dgm:t>
        <a:bodyPr/>
        <a:lstStyle/>
        <a:p>
          <a:endParaRPr lang="en-US"/>
        </a:p>
      </dgm:t>
    </dgm:pt>
    <dgm:pt modelId="{3DFF959C-E454-4AA4-9C62-A500F78E59DF}" type="sibTrans" cxnId="{9D84D3A0-F302-4560-8A35-B7A22E2E6063}">
      <dgm:prSet/>
      <dgm:spPr/>
      <dgm:t>
        <a:bodyPr/>
        <a:lstStyle/>
        <a:p>
          <a:endParaRPr lang="en-US"/>
        </a:p>
      </dgm:t>
    </dgm:pt>
    <dgm:pt modelId="{0F079CB6-1A86-4171-A537-3DC148A21810}">
      <dgm:prSet/>
      <dgm:spPr/>
      <dgm:t>
        <a:bodyPr/>
        <a:lstStyle/>
        <a:p>
          <a:r>
            <a:rPr lang="cs-CZ" b="1"/>
            <a:t>Určité skupiny dospělé populace (matky na mateřské dovolené /často samoživitelky/, nezaměstnaní, lidé bez přístřeší, po výkonu trestu)</a:t>
          </a:r>
          <a:endParaRPr lang="en-US"/>
        </a:p>
      </dgm:t>
    </dgm:pt>
    <dgm:pt modelId="{349967FD-392F-479B-ADB7-C72CCC6AA148}" type="parTrans" cxnId="{595ACBBD-7A7C-4CA2-84D9-E2070A5C29E3}">
      <dgm:prSet/>
      <dgm:spPr/>
      <dgm:t>
        <a:bodyPr/>
        <a:lstStyle/>
        <a:p>
          <a:endParaRPr lang="en-US"/>
        </a:p>
      </dgm:t>
    </dgm:pt>
    <dgm:pt modelId="{E60BE06D-4E1B-444D-A61E-0C97D992DA17}" type="sibTrans" cxnId="{595ACBBD-7A7C-4CA2-84D9-E2070A5C29E3}">
      <dgm:prSet/>
      <dgm:spPr/>
      <dgm:t>
        <a:bodyPr/>
        <a:lstStyle/>
        <a:p>
          <a:endParaRPr lang="en-US"/>
        </a:p>
      </dgm:t>
    </dgm:pt>
    <dgm:pt modelId="{329286A9-761F-4826-B1DF-8E90D52E1A6B}">
      <dgm:prSet/>
      <dgm:spPr/>
      <dgm:t>
        <a:bodyPr/>
        <a:lstStyle/>
        <a:p>
          <a:r>
            <a:rPr lang="cs-CZ" b="1"/>
            <a:t>Lidé ve složitých životních situacích,...</a:t>
          </a:r>
          <a:endParaRPr lang="en-US"/>
        </a:p>
      </dgm:t>
    </dgm:pt>
    <dgm:pt modelId="{9E42DDF2-61F1-44C2-9FB9-9932A342B656}" type="parTrans" cxnId="{B6243531-B269-4CCC-9E7C-4FF0124D7122}">
      <dgm:prSet/>
      <dgm:spPr/>
      <dgm:t>
        <a:bodyPr/>
        <a:lstStyle/>
        <a:p>
          <a:endParaRPr lang="en-US"/>
        </a:p>
      </dgm:t>
    </dgm:pt>
    <dgm:pt modelId="{56E3BBA8-68B0-4B97-9BBF-FC7C5B13D207}" type="sibTrans" cxnId="{B6243531-B269-4CCC-9E7C-4FF0124D7122}">
      <dgm:prSet/>
      <dgm:spPr/>
      <dgm:t>
        <a:bodyPr/>
        <a:lstStyle/>
        <a:p>
          <a:endParaRPr lang="en-US"/>
        </a:p>
      </dgm:t>
    </dgm:pt>
    <dgm:pt modelId="{2BFE8D63-7288-4BC1-B1C1-A2860EFA7F2E}" type="pres">
      <dgm:prSet presAssocID="{55733EAB-E907-49EB-A7AD-0337A80D450E}" presName="diagram" presStyleCnt="0">
        <dgm:presLayoutVars>
          <dgm:dir/>
          <dgm:resizeHandles val="exact"/>
        </dgm:presLayoutVars>
      </dgm:prSet>
      <dgm:spPr/>
    </dgm:pt>
    <dgm:pt modelId="{7E7461E7-096A-4DDD-B774-2A0D98AE8EE2}" type="pres">
      <dgm:prSet presAssocID="{037C0360-EFFE-42AF-B78F-B388CA3AFDEC}" presName="node" presStyleLbl="node1" presStyleIdx="0" presStyleCnt="7">
        <dgm:presLayoutVars>
          <dgm:bulletEnabled val="1"/>
        </dgm:presLayoutVars>
      </dgm:prSet>
      <dgm:spPr/>
    </dgm:pt>
    <dgm:pt modelId="{A92BAF95-7BFB-462B-B6F8-3E0E55966405}" type="pres">
      <dgm:prSet presAssocID="{DADDC0DB-E767-4CF5-9E03-5F7A0A06B5A9}" presName="sibTrans" presStyleCnt="0"/>
      <dgm:spPr/>
    </dgm:pt>
    <dgm:pt modelId="{2E319970-47B9-4E36-A872-A06FDA6AEEE5}" type="pres">
      <dgm:prSet presAssocID="{ABA22DBA-222D-448D-A8E8-C31942956A0D}" presName="node" presStyleLbl="node1" presStyleIdx="1" presStyleCnt="7">
        <dgm:presLayoutVars>
          <dgm:bulletEnabled val="1"/>
        </dgm:presLayoutVars>
      </dgm:prSet>
      <dgm:spPr/>
    </dgm:pt>
    <dgm:pt modelId="{F3314D80-D8AD-4F54-A6F5-D897C01E24F8}" type="pres">
      <dgm:prSet presAssocID="{D6E4E2EC-60DF-46FD-84E3-17920F4A08C1}" presName="sibTrans" presStyleCnt="0"/>
      <dgm:spPr/>
    </dgm:pt>
    <dgm:pt modelId="{F218D67D-2045-4B1B-BA13-08F2564D88B4}" type="pres">
      <dgm:prSet presAssocID="{188FD227-180C-4056-BBCB-2602BEB8C5E7}" presName="node" presStyleLbl="node1" presStyleIdx="2" presStyleCnt="7">
        <dgm:presLayoutVars>
          <dgm:bulletEnabled val="1"/>
        </dgm:presLayoutVars>
      </dgm:prSet>
      <dgm:spPr/>
    </dgm:pt>
    <dgm:pt modelId="{9EF02E0E-122B-4613-8961-3417DFD164B3}" type="pres">
      <dgm:prSet presAssocID="{1ECD63F2-7501-4518-B2C4-EE0DA2A0A4B4}" presName="sibTrans" presStyleCnt="0"/>
      <dgm:spPr/>
    </dgm:pt>
    <dgm:pt modelId="{51561D5E-3466-4A22-AC2D-B077FC489325}" type="pres">
      <dgm:prSet presAssocID="{6FD90CC2-080C-43E0-8731-446F7689AE89}" presName="node" presStyleLbl="node1" presStyleIdx="3" presStyleCnt="7">
        <dgm:presLayoutVars>
          <dgm:bulletEnabled val="1"/>
        </dgm:presLayoutVars>
      </dgm:prSet>
      <dgm:spPr/>
    </dgm:pt>
    <dgm:pt modelId="{C849A78B-A855-4D92-8919-E83ED4D2B699}" type="pres">
      <dgm:prSet presAssocID="{0AF0EC72-B997-47DB-9BB8-942725C64ED4}" presName="sibTrans" presStyleCnt="0"/>
      <dgm:spPr/>
    </dgm:pt>
    <dgm:pt modelId="{EA00548A-2C07-446C-A239-9D10EE7F52C6}" type="pres">
      <dgm:prSet presAssocID="{BDD45317-9A03-445C-972E-9895920D7E5B}" presName="node" presStyleLbl="node1" presStyleIdx="4" presStyleCnt="7">
        <dgm:presLayoutVars>
          <dgm:bulletEnabled val="1"/>
        </dgm:presLayoutVars>
      </dgm:prSet>
      <dgm:spPr/>
    </dgm:pt>
    <dgm:pt modelId="{8B571681-217D-4157-B02C-F8989F095563}" type="pres">
      <dgm:prSet presAssocID="{3DFF959C-E454-4AA4-9C62-A500F78E59DF}" presName="sibTrans" presStyleCnt="0"/>
      <dgm:spPr/>
    </dgm:pt>
    <dgm:pt modelId="{488EEECC-9C53-4E64-B488-0903572D0C0F}" type="pres">
      <dgm:prSet presAssocID="{0F079CB6-1A86-4171-A537-3DC148A21810}" presName="node" presStyleLbl="node1" presStyleIdx="5" presStyleCnt="7">
        <dgm:presLayoutVars>
          <dgm:bulletEnabled val="1"/>
        </dgm:presLayoutVars>
      </dgm:prSet>
      <dgm:spPr/>
    </dgm:pt>
    <dgm:pt modelId="{E31EAC7C-391E-4852-BEE2-DB9D53666C0B}" type="pres">
      <dgm:prSet presAssocID="{E60BE06D-4E1B-444D-A61E-0C97D992DA17}" presName="sibTrans" presStyleCnt="0"/>
      <dgm:spPr/>
    </dgm:pt>
    <dgm:pt modelId="{38D751B8-C38F-47AE-9C99-1E59C1E3D4BF}" type="pres">
      <dgm:prSet presAssocID="{329286A9-761F-4826-B1DF-8E90D52E1A6B}" presName="node" presStyleLbl="node1" presStyleIdx="6" presStyleCnt="7">
        <dgm:presLayoutVars>
          <dgm:bulletEnabled val="1"/>
        </dgm:presLayoutVars>
      </dgm:prSet>
      <dgm:spPr/>
    </dgm:pt>
  </dgm:ptLst>
  <dgm:cxnLst>
    <dgm:cxn modelId="{B6243531-B269-4CCC-9E7C-4FF0124D7122}" srcId="{55733EAB-E907-49EB-A7AD-0337A80D450E}" destId="{329286A9-761F-4826-B1DF-8E90D52E1A6B}" srcOrd="6" destOrd="0" parTransId="{9E42DDF2-61F1-44C2-9FB9-9932A342B656}" sibTransId="{56E3BBA8-68B0-4B97-9BBF-FC7C5B13D207}"/>
    <dgm:cxn modelId="{931DFD32-EC49-449A-A706-1D83126E92AC}" srcId="{55733EAB-E907-49EB-A7AD-0337A80D450E}" destId="{ABA22DBA-222D-448D-A8E8-C31942956A0D}" srcOrd="1" destOrd="0" parTransId="{F2D98202-EFE5-4EFA-A568-F61A32803286}" sibTransId="{D6E4E2EC-60DF-46FD-84E3-17920F4A08C1}"/>
    <dgm:cxn modelId="{C8931035-E383-47C7-8112-129F7AC9663A}" srcId="{55733EAB-E907-49EB-A7AD-0337A80D450E}" destId="{188FD227-180C-4056-BBCB-2602BEB8C5E7}" srcOrd="2" destOrd="0" parTransId="{1EFF71A7-AAD9-4BE3-9B68-7BF29C6C8035}" sibTransId="{1ECD63F2-7501-4518-B2C4-EE0DA2A0A4B4}"/>
    <dgm:cxn modelId="{3E25B047-D665-4BDC-BCE3-E4D026A6A15F}" type="presOf" srcId="{ABA22DBA-222D-448D-A8E8-C31942956A0D}" destId="{2E319970-47B9-4E36-A872-A06FDA6AEEE5}" srcOrd="0" destOrd="0" presId="urn:microsoft.com/office/officeart/2005/8/layout/default"/>
    <dgm:cxn modelId="{C413D04B-D769-4F98-91F9-940E63C49781}" type="presOf" srcId="{188FD227-180C-4056-BBCB-2602BEB8C5E7}" destId="{F218D67D-2045-4B1B-BA13-08F2564D88B4}" srcOrd="0" destOrd="0" presId="urn:microsoft.com/office/officeart/2005/8/layout/default"/>
    <dgm:cxn modelId="{71F8806C-8A76-4BE0-9605-226770FF4649}" type="presOf" srcId="{6FD90CC2-080C-43E0-8731-446F7689AE89}" destId="{51561D5E-3466-4A22-AC2D-B077FC489325}" srcOrd="0" destOrd="0" presId="urn:microsoft.com/office/officeart/2005/8/layout/default"/>
    <dgm:cxn modelId="{ADABE972-EBBA-4851-A253-BAC93AFA396E}" type="presOf" srcId="{55733EAB-E907-49EB-A7AD-0337A80D450E}" destId="{2BFE8D63-7288-4BC1-B1C1-A2860EFA7F2E}" srcOrd="0" destOrd="0" presId="urn:microsoft.com/office/officeart/2005/8/layout/default"/>
    <dgm:cxn modelId="{9D84D3A0-F302-4560-8A35-B7A22E2E6063}" srcId="{55733EAB-E907-49EB-A7AD-0337A80D450E}" destId="{BDD45317-9A03-445C-972E-9895920D7E5B}" srcOrd="4" destOrd="0" parTransId="{0B59CC0A-EDCE-4DB3-B2A6-C10CCF36E95B}" sibTransId="{3DFF959C-E454-4AA4-9C62-A500F78E59DF}"/>
    <dgm:cxn modelId="{0D85ABB0-F11F-4251-A8DD-CA7572B09615}" type="presOf" srcId="{329286A9-761F-4826-B1DF-8E90D52E1A6B}" destId="{38D751B8-C38F-47AE-9C99-1E59C1E3D4BF}" srcOrd="0" destOrd="0" presId="urn:microsoft.com/office/officeart/2005/8/layout/default"/>
    <dgm:cxn modelId="{E04CFBB9-5DEA-416D-8870-67A373737678}" type="presOf" srcId="{BDD45317-9A03-445C-972E-9895920D7E5B}" destId="{EA00548A-2C07-446C-A239-9D10EE7F52C6}" srcOrd="0" destOrd="0" presId="urn:microsoft.com/office/officeart/2005/8/layout/default"/>
    <dgm:cxn modelId="{1BBEE5BC-3353-494C-83B1-CCFDE7BAB4C8}" type="presOf" srcId="{0F079CB6-1A86-4171-A537-3DC148A21810}" destId="{488EEECC-9C53-4E64-B488-0903572D0C0F}" srcOrd="0" destOrd="0" presId="urn:microsoft.com/office/officeart/2005/8/layout/default"/>
    <dgm:cxn modelId="{A92C57BD-7443-49C5-B45D-F97DB6B4435D}" srcId="{55733EAB-E907-49EB-A7AD-0337A80D450E}" destId="{037C0360-EFFE-42AF-B78F-B388CA3AFDEC}" srcOrd="0" destOrd="0" parTransId="{D2462EDF-A9E6-4762-AC54-E5FF5327232D}" sibTransId="{DADDC0DB-E767-4CF5-9E03-5F7A0A06B5A9}"/>
    <dgm:cxn modelId="{595ACBBD-7A7C-4CA2-84D9-E2070A5C29E3}" srcId="{55733EAB-E907-49EB-A7AD-0337A80D450E}" destId="{0F079CB6-1A86-4171-A537-3DC148A21810}" srcOrd="5" destOrd="0" parTransId="{349967FD-392F-479B-ADB7-C72CCC6AA148}" sibTransId="{E60BE06D-4E1B-444D-A61E-0C97D992DA17}"/>
    <dgm:cxn modelId="{538642C9-D2F3-4378-8085-629AD93635BB}" type="presOf" srcId="{037C0360-EFFE-42AF-B78F-B388CA3AFDEC}" destId="{7E7461E7-096A-4DDD-B774-2A0D98AE8EE2}" srcOrd="0" destOrd="0" presId="urn:microsoft.com/office/officeart/2005/8/layout/default"/>
    <dgm:cxn modelId="{21D65AE9-4E27-46ED-ABF7-9033C48A0CBB}" srcId="{55733EAB-E907-49EB-A7AD-0337A80D450E}" destId="{6FD90CC2-080C-43E0-8731-446F7689AE89}" srcOrd="3" destOrd="0" parTransId="{857C55E9-CC59-424E-9BE2-005775FAACA7}" sibTransId="{0AF0EC72-B997-47DB-9BB8-942725C64ED4}"/>
    <dgm:cxn modelId="{5E516890-F51E-4C2F-9336-675876FA826D}" type="presParOf" srcId="{2BFE8D63-7288-4BC1-B1C1-A2860EFA7F2E}" destId="{7E7461E7-096A-4DDD-B774-2A0D98AE8EE2}" srcOrd="0" destOrd="0" presId="urn:microsoft.com/office/officeart/2005/8/layout/default"/>
    <dgm:cxn modelId="{DAD69C8C-3537-4F67-8C6F-166205481118}" type="presParOf" srcId="{2BFE8D63-7288-4BC1-B1C1-A2860EFA7F2E}" destId="{A92BAF95-7BFB-462B-B6F8-3E0E55966405}" srcOrd="1" destOrd="0" presId="urn:microsoft.com/office/officeart/2005/8/layout/default"/>
    <dgm:cxn modelId="{D9810CA3-36F8-40FB-BC61-8F8DB36F3496}" type="presParOf" srcId="{2BFE8D63-7288-4BC1-B1C1-A2860EFA7F2E}" destId="{2E319970-47B9-4E36-A872-A06FDA6AEEE5}" srcOrd="2" destOrd="0" presId="urn:microsoft.com/office/officeart/2005/8/layout/default"/>
    <dgm:cxn modelId="{0B15A019-1F0C-4256-AAF6-33CA2B828C9C}" type="presParOf" srcId="{2BFE8D63-7288-4BC1-B1C1-A2860EFA7F2E}" destId="{F3314D80-D8AD-4F54-A6F5-D897C01E24F8}" srcOrd="3" destOrd="0" presId="urn:microsoft.com/office/officeart/2005/8/layout/default"/>
    <dgm:cxn modelId="{8686F8CB-2B30-403A-A975-79E4668D346D}" type="presParOf" srcId="{2BFE8D63-7288-4BC1-B1C1-A2860EFA7F2E}" destId="{F218D67D-2045-4B1B-BA13-08F2564D88B4}" srcOrd="4" destOrd="0" presId="urn:microsoft.com/office/officeart/2005/8/layout/default"/>
    <dgm:cxn modelId="{2397CF65-64D7-4451-9501-48694A8F16A7}" type="presParOf" srcId="{2BFE8D63-7288-4BC1-B1C1-A2860EFA7F2E}" destId="{9EF02E0E-122B-4613-8961-3417DFD164B3}" srcOrd="5" destOrd="0" presId="urn:microsoft.com/office/officeart/2005/8/layout/default"/>
    <dgm:cxn modelId="{B2D405F1-5BFD-45C7-909B-A6BF1BBD4B8D}" type="presParOf" srcId="{2BFE8D63-7288-4BC1-B1C1-A2860EFA7F2E}" destId="{51561D5E-3466-4A22-AC2D-B077FC489325}" srcOrd="6" destOrd="0" presId="urn:microsoft.com/office/officeart/2005/8/layout/default"/>
    <dgm:cxn modelId="{6C1CB52F-2D4E-404C-B6B6-184E642FD04D}" type="presParOf" srcId="{2BFE8D63-7288-4BC1-B1C1-A2860EFA7F2E}" destId="{C849A78B-A855-4D92-8919-E83ED4D2B699}" srcOrd="7" destOrd="0" presId="urn:microsoft.com/office/officeart/2005/8/layout/default"/>
    <dgm:cxn modelId="{17911661-C9A9-45B7-9AE1-42727B07C4D6}" type="presParOf" srcId="{2BFE8D63-7288-4BC1-B1C1-A2860EFA7F2E}" destId="{EA00548A-2C07-446C-A239-9D10EE7F52C6}" srcOrd="8" destOrd="0" presId="urn:microsoft.com/office/officeart/2005/8/layout/default"/>
    <dgm:cxn modelId="{BE87FFB7-74E5-412E-A9A3-A085C00B7BF8}" type="presParOf" srcId="{2BFE8D63-7288-4BC1-B1C1-A2860EFA7F2E}" destId="{8B571681-217D-4157-B02C-F8989F095563}" srcOrd="9" destOrd="0" presId="urn:microsoft.com/office/officeart/2005/8/layout/default"/>
    <dgm:cxn modelId="{4033845B-9960-4F49-8F3C-A49178A0A777}" type="presParOf" srcId="{2BFE8D63-7288-4BC1-B1C1-A2860EFA7F2E}" destId="{488EEECC-9C53-4E64-B488-0903572D0C0F}" srcOrd="10" destOrd="0" presId="urn:microsoft.com/office/officeart/2005/8/layout/default"/>
    <dgm:cxn modelId="{4D117F18-2BD7-4B00-A373-7538BAE1B747}" type="presParOf" srcId="{2BFE8D63-7288-4BC1-B1C1-A2860EFA7F2E}" destId="{E31EAC7C-391E-4852-BEE2-DB9D53666C0B}" srcOrd="11" destOrd="0" presId="urn:microsoft.com/office/officeart/2005/8/layout/default"/>
    <dgm:cxn modelId="{6BCC5609-C586-4961-8616-6862C99E1325}" type="presParOf" srcId="{2BFE8D63-7288-4BC1-B1C1-A2860EFA7F2E}" destId="{38D751B8-C38F-47AE-9C99-1E59C1E3D4B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F570F-6D20-4170-9DDB-B0AEB6CA18CE}">
      <dsp:nvSpPr>
        <dsp:cNvPr id="0" name=""/>
        <dsp:cNvSpPr/>
      </dsp:nvSpPr>
      <dsp:spPr>
        <a:xfrm>
          <a:off x="0" y="250006"/>
          <a:ext cx="5304417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Prozatím jsme se naučili tento pojem používat v představě, že se jedná o někoho, kdo nemá dostatečně silné socioekonomické zázemí</a:t>
          </a:r>
          <a:endParaRPr lang="en-US" sz="2000" kern="1200"/>
        </a:p>
      </dsp:txBody>
      <dsp:txXfrm>
        <a:off x="52546" y="302552"/>
        <a:ext cx="5199325" cy="971308"/>
      </dsp:txXfrm>
    </dsp:sp>
    <dsp:sp modelId="{B4573744-FA69-4CFA-BDCE-31263DD16A10}">
      <dsp:nvSpPr>
        <dsp:cNvPr id="0" name=""/>
        <dsp:cNvSpPr/>
      </dsp:nvSpPr>
      <dsp:spPr>
        <a:xfrm>
          <a:off x="0" y="1384007"/>
          <a:ext cx="5304417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 této souvislosti se musí nutně vybavit prostředí mnohých rodin, které se potýkají s řadou problematických situací</a:t>
          </a:r>
          <a:endParaRPr lang="en-US" sz="2000" kern="1200"/>
        </a:p>
      </dsp:txBody>
      <dsp:txXfrm>
        <a:off x="52546" y="1436553"/>
        <a:ext cx="5199325" cy="971308"/>
      </dsp:txXfrm>
    </dsp:sp>
    <dsp:sp modelId="{00354320-C772-462E-AB2C-D29AA143A7A5}">
      <dsp:nvSpPr>
        <dsp:cNvPr id="0" name=""/>
        <dsp:cNvSpPr/>
      </dsp:nvSpPr>
      <dsp:spPr>
        <a:xfrm>
          <a:off x="0" y="2518007"/>
          <a:ext cx="5304417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Sociálně znevýhodněný může být každý (?)</a:t>
          </a:r>
          <a:endParaRPr lang="en-US" sz="2000" kern="1200"/>
        </a:p>
      </dsp:txBody>
      <dsp:txXfrm>
        <a:off x="52546" y="2570553"/>
        <a:ext cx="5199325" cy="971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461E7-096A-4DDD-B774-2A0D98AE8EE2}">
      <dsp:nvSpPr>
        <dsp:cNvPr id="0" name=""/>
        <dsp:cNvSpPr/>
      </dsp:nvSpPr>
      <dsp:spPr>
        <a:xfrm>
          <a:off x="3114" y="322909"/>
          <a:ext cx="2470621" cy="14823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Děti a dospělí nacházející se v  sociálně a ekonomicky složitých životních situacích</a:t>
          </a:r>
          <a:endParaRPr lang="en-US" sz="1500" kern="1200"/>
        </a:p>
      </dsp:txBody>
      <dsp:txXfrm>
        <a:off x="3114" y="322909"/>
        <a:ext cx="2470621" cy="1482372"/>
      </dsp:txXfrm>
    </dsp:sp>
    <dsp:sp modelId="{2E319970-47B9-4E36-A872-A06FDA6AEEE5}">
      <dsp:nvSpPr>
        <dsp:cNvPr id="0" name=""/>
        <dsp:cNvSpPr/>
      </dsp:nvSpPr>
      <dsp:spPr>
        <a:xfrm>
          <a:off x="2720797" y="322909"/>
          <a:ext cx="2470621" cy="14823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Migrující cizinci</a:t>
          </a:r>
          <a:endParaRPr lang="en-US" sz="1500" kern="1200"/>
        </a:p>
      </dsp:txBody>
      <dsp:txXfrm>
        <a:off x="2720797" y="322909"/>
        <a:ext cx="2470621" cy="1482372"/>
      </dsp:txXfrm>
    </dsp:sp>
    <dsp:sp modelId="{F218D67D-2045-4B1B-BA13-08F2564D88B4}">
      <dsp:nvSpPr>
        <dsp:cNvPr id="0" name=""/>
        <dsp:cNvSpPr/>
      </dsp:nvSpPr>
      <dsp:spPr>
        <a:xfrm>
          <a:off x="5438481" y="322909"/>
          <a:ext cx="2470621" cy="14823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Děti a dospívající z neúplných rodin (nemusí platit pro všechny)</a:t>
          </a:r>
          <a:endParaRPr lang="en-US" sz="1500" kern="1200"/>
        </a:p>
      </dsp:txBody>
      <dsp:txXfrm>
        <a:off x="5438481" y="322909"/>
        <a:ext cx="2470621" cy="1482372"/>
      </dsp:txXfrm>
    </dsp:sp>
    <dsp:sp modelId="{51561D5E-3466-4A22-AC2D-B077FC489325}">
      <dsp:nvSpPr>
        <dsp:cNvPr id="0" name=""/>
        <dsp:cNvSpPr/>
      </dsp:nvSpPr>
      <dsp:spPr>
        <a:xfrm>
          <a:off x="8156164" y="322909"/>
          <a:ext cx="2470621" cy="14823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Romové</a:t>
          </a:r>
          <a:endParaRPr lang="en-US" sz="1500" kern="1200"/>
        </a:p>
      </dsp:txBody>
      <dsp:txXfrm>
        <a:off x="8156164" y="322909"/>
        <a:ext cx="2470621" cy="1482372"/>
      </dsp:txXfrm>
    </dsp:sp>
    <dsp:sp modelId="{EA00548A-2C07-446C-A239-9D10EE7F52C6}">
      <dsp:nvSpPr>
        <dsp:cNvPr id="0" name=""/>
        <dsp:cNvSpPr/>
      </dsp:nvSpPr>
      <dsp:spPr>
        <a:xfrm>
          <a:off x="1361955" y="2052344"/>
          <a:ext cx="2470621" cy="14823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Určité skupiny seniorů</a:t>
          </a:r>
          <a:endParaRPr lang="en-US" sz="1500" kern="1200"/>
        </a:p>
      </dsp:txBody>
      <dsp:txXfrm>
        <a:off x="1361955" y="2052344"/>
        <a:ext cx="2470621" cy="1482372"/>
      </dsp:txXfrm>
    </dsp:sp>
    <dsp:sp modelId="{488EEECC-9C53-4E64-B488-0903572D0C0F}">
      <dsp:nvSpPr>
        <dsp:cNvPr id="0" name=""/>
        <dsp:cNvSpPr/>
      </dsp:nvSpPr>
      <dsp:spPr>
        <a:xfrm>
          <a:off x="4079639" y="2052344"/>
          <a:ext cx="2470621" cy="14823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Určité skupiny dospělé populace (matky na mateřské dovolené /často samoživitelky/, nezaměstnaní, lidé bez přístřeší, po výkonu trestu)</a:t>
          </a:r>
          <a:endParaRPr lang="en-US" sz="1500" kern="1200"/>
        </a:p>
      </dsp:txBody>
      <dsp:txXfrm>
        <a:off x="4079639" y="2052344"/>
        <a:ext cx="2470621" cy="1482372"/>
      </dsp:txXfrm>
    </dsp:sp>
    <dsp:sp modelId="{38D751B8-C38F-47AE-9C99-1E59C1E3D4BF}">
      <dsp:nvSpPr>
        <dsp:cNvPr id="0" name=""/>
        <dsp:cNvSpPr/>
      </dsp:nvSpPr>
      <dsp:spPr>
        <a:xfrm>
          <a:off x="6797322" y="2052344"/>
          <a:ext cx="2470621" cy="14823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Lidé ve složitých životních situacích,...</a:t>
          </a:r>
          <a:endParaRPr lang="en-US" sz="1500" kern="1200"/>
        </a:p>
      </dsp:txBody>
      <dsp:txXfrm>
        <a:off x="6797322" y="2052344"/>
        <a:ext cx="2470621" cy="1482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1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0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6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3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4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6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2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53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78" r:id="rId6"/>
    <p:sldLayoutId id="2147483677" r:id="rId7"/>
    <p:sldLayoutId id="2147483676" r:id="rId8"/>
    <p:sldLayoutId id="2147483675" r:id="rId9"/>
    <p:sldLayoutId id="2147483666" r:id="rId10"/>
    <p:sldLayoutId id="214748367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1E204B-CD68-C8ED-69D8-1C7B1C091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3730839" cy="3569150"/>
          </a:xfrm>
        </p:spPr>
        <p:txBody>
          <a:bodyPr anchor="b">
            <a:normAutofit/>
          </a:bodyPr>
          <a:lstStyle/>
          <a:p>
            <a:r>
              <a:rPr lang="cs-CZ" sz="4000" dirty="0"/>
              <a:t>Rozmanitost a složitost světa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12128B-215D-B0BF-D10F-69D61DC85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5300" y="1208146"/>
            <a:ext cx="3137031" cy="979680"/>
          </a:xfrm>
        </p:spPr>
        <p:txBody>
          <a:bodyPr anchor="t">
            <a:normAutofit/>
          </a:bodyPr>
          <a:lstStyle/>
          <a:p>
            <a:r>
              <a:rPr lang="cs-CZ" sz="1800" dirty="0"/>
              <a:t>SOCPED 22</a:t>
            </a:r>
          </a:p>
        </p:txBody>
      </p:sp>
      <p:cxnSp>
        <p:nvCxnSpPr>
          <p:cNvPr id="17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Fotka Koláž z lidí různých věkových kategorií a národností s úsměvem  #177397528 | fotobanka Fotky&amp;Foto">
            <a:extLst>
              <a:ext uri="{FF2B5EF4-FFF2-40B4-BE49-F238E27FC236}">
                <a16:creationId xmlns:a16="http://schemas.microsoft.com/office/drawing/2014/main" id="{310E9B41-FE4F-AA4E-C0A7-ABEEE6AD9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19" y="1763392"/>
            <a:ext cx="6624392" cy="337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20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9AC58-B434-5EB8-2141-F0763BB7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Lidé se sociálním znevýhodněním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A51546E0-E655-8944-555A-7169C590C9A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715383" y="2128684"/>
          <a:ext cx="5304417" cy="384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50C95B-6DE4-04E5-BB12-03F2E95A8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37071"/>
            <a:ext cx="5219700" cy="4822723"/>
          </a:xfrm>
        </p:spPr>
        <p:txBody>
          <a:bodyPr>
            <a:normAutofit lnSpcReduction="10000"/>
          </a:bodyPr>
          <a:lstStyle/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rodiny migrujících cizinců, 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neúplné rodiny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občas i rodiny s více dětmi 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rodiny zasažené patologiemi (nezaměstnanost, rozvodovost, kriminalita, alkoholismus, ...)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romské rodiny</a:t>
            </a:r>
            <a:r>
              <a:rPr lang="cs-CZ" altLang="cs-CZ" sz="2400" dirty="0">
                <a:hlinkClick r:id="rId7" action="ppaction://hlinksldjump"/>
              </a:rPr>
              <a:t>[2]</a:t>
            </a:r>
            <a:r>
              <a:rPr lang="cs-CZ" altLang="cs-CZ" sz="2400" dirty="0"/>
              <a:t> ,  které právě jejich složitá životní i společenská situace staví do pozic segregované skupiny, která potřebuje výraznou podporu všech mechanismů spadajících do oblasti sociální politiky, sociální práce a vzdělávání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altLang="cs-CZ" sz="2400" dirty="0"/>
              <a:t>lidé bez přístřeší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33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26B959-BF96-5AD8-F7E6-569786F4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</p:spPr>
        <p:txBody>
          <a:bodyPr>
            <a:normAutofit/>
          </a:bodyPr>
          <a:lstStyle/>
          <a:p>
            <a:r>
              <a:rPr lang="cs-CZ" altLang="cs-CZ" b="0" dirty="0"/>
              <a:t>Skupiny se sociálním znevýhodněním</a:t>
            </a:r>
            <a:endParaRPr lang="cs-CZ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B96FAB-CCBF-4D1E-9D0D-B038ACC2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2E6B8C6-D737-6FD7-6070-E08DFD5322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326317"/>
              </p:ext>
            </p:extLst>
          </p:nvPr>
        </p:nvGraphicFramePr>
        <p:xfrm>
          <a:off x="800100" y="2276474"/>
          <a:ext cx="10629900" cy="385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9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E7DCC6-92D0-EAAE-7DD9-264D4AA9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864072"/>
          </a:xfrm>
        </p:spPr>
        <p:txBody>
          <a:bodyPr>
            <a:normAutofit/>
          </a:bodyPr>
          <a:lstStyle/>
          <a:p>
            <a:endParaRPr lang="cs-CZ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F1A8C6-8F60-4EF2-B4D7-A5A5E94F69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2A204-040F-9040-3C13-6419B6687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286" y="1906418"/>
            <a:ext cx="4998626" cy="392316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4000" dirty="0"/>
              <a:t>Jaké skupiny se sociálním znevýhodněním Vás nejvíce zajímají? </a:t>
            </a:r>
            <a:endParaRPr lang="cs-CZ" dirty="0"/>
          </a:p>
          <a:p>
            <a:endParaRPr lang="cs-CZ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9760AA-CA3F-4C65-B688-B44307731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darma ilustrácie o Ľudí">
            <a:extLst>
              <a:ext uri="{FF2B5EF4-FFF2-40B4-BE49-F238E27FC236}">
                <a16:creationId xmlns:a16="http://schemas.microsoft.com/office/drawing/2014/main" id="{77DB14F3-E15C-D769-0C89-FA80818C8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830417"/>
            <a:ext cx="5093110" cy="37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14307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26</TotalTime>
  <Words>192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Calisto MT</vt:lpstr>
      <vt:lpstr>Univers Condensed</vt:lpstr>
      <vt:lpstr>Wingdings 2</vt:lpstr>
      <vt:lpstr>ChronicleVTI</vt:lpstr>
      <vt:lpstr>Rozmanitost a složitost světa</vt:lpstr>
      <vt:lpstr>Lidé se sociálním znevýhodněním</vt:lpstr>
      <vt:lpstr>Skupiny se sociálním znevýhodněním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Cílové skupiny sociální pedagogiky</dc:title>
  <dc:creator>Lenka Gulová</dc:creator>
  <cp:lastModifiedBy>Lenka Gulová</cp:lastModifiedBy>
  <cp:revision>2</cp:revision>
  <dcterms:created xsi:type="dcterms:W3CDTF">2022-10-10T19:39:03Z</dcterms:created>
  <dcterms:modified xsi:type="dcterms:W3CDTF">2022-10-20T20:50:09Z</dcterms:modified>
</cp:coreProperties>
</file>