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18" r:id="rId3"/>
    <p:sldId id="311" r:id="rId4"/>
    <p:sldId id="315" r:id="rId5"/>
    <p:sldId id="317" r:id="rId6"/>
    <p:sldId id="323" r:id="rId7"/>
    <p:sldId id="327" r:id="rId8"/>
    <p:sldId id="295" r:id="rId9"/>
    <p:sldId id="305" r:id="rId10"/>
    <p:sldId id="296" r:id="rId11"/>
    <p:sldId id="306" r:id="rId12"/>
    <p:sldId id="299" r:id="rId13"/>
    <p:sldId id="307" r:id="rId14"/>
    <p:sldId id="308" r:id="rId15"/>
    <p:sldId id="309" r:id="rId16"/>
    <p:sldId id="324" r:id="rId17"/>
    <p:sldId id="298" r:id="rId18"/>
    <p:sldId id="302" r:id="rId19"/>
    <p:sldId id="321" r:id="rId20"/>
    <p:sldId id="297" r:id="rId21"/>
    <p:sldId id="283" r:id="rId22"/>
    <p:sldId id="300" r:id="rId23"/>
    <p:sldId id="322" r:id="rId24"/>
    <p:sldId id="326" r:id="rId25"/>
    <p:sldId id="325" r:id="rId26"/>
    <p:sldId id="301" r:id="rId27"/>
    <p:sldId id="294" r:id="rId28"/>
    <p:sldId id="328" r:id="rId29"/>
    <p:sldId id="329" r:id="rId30"/>
    <p:sldId id="319" r:id="rId31"/>
    <p:sldId id="310" r:id="rId32"/>
    <p:sldId id="313" r:id="rId33"/>
    <p:sldId id="320" r:id="rId34"/>
    <p:sldId id="312" r:id="rId35"/>
    <p:sldId id="314" r:id="rId3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5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9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64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07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32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0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10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27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5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2167A-1D64-45BD-BA9F-F69FBA5BABD0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D2023-245C-4E56-8FE4-3603B27F24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96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nkluzivniskola.cz/zdroje-inspirace/graficke-organizery-klicove-vizualy" TargetMode="External"/><Relationship Id="rId2" Type="http://schemas.openxmlformats.org/officeDocument/2006/relationships/hyperlink" Target="https://inkluzivniskola.cz/vedomostni-struktu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oud.inkluzivniskola.cz/sites/default/files/uploaded/dej_priciny_1.sv_._v.pdf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ct24.ceskatelevize.cz/domaci/1761838-studentky-v-satku-se-zastali-spoluzaci-nikoli-vsak-jednomysln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Y0gtdJMHT9Byc8XwQ4MOb1A467a5HBJVcL3dygqqqr4/ed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SAdTy8AA8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QpsN84Q3O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Vlastnosti učitelů žáků s OMJ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Jaké vlastnosti by podle vás měl mít vyučující žáků s OMJ?</a:t>
            </a:r>
          </a:p>
          <a:p>
            <a:pPr marL="0" indent="0">
              <a:buNone/>
            </a:pPr>
            <a:r>
              <a:rPr lang="cs-CZ" dirty="0"/>
              <a:t>Jaký by měl být?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351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Verbální komunikace – instrukce: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Se svou třídou (žáci 15+, cca 25 osob) chcete v jarních měsících podniknout vícedenní výlet na jižní Moravu. Chtěli byste navštívit lednicko-valtický areál, zejména zámek Lednice, města Mikulov a Břeclav, nejméně půlden chcete strávit ve Znojmě, kde je také z hlediska historie mnoho k vidění (uvažujete o tom, že si najmete průvodce) a určitě chcete studentům říci i něco o tamějším vinařství. Není vyloučený delší turistický pochod. Na cestu tam </a:t>
            </a:r>
            <a:br>
              <a:rPr lang="cs-CZ" dirty="0"/>
            </a:br>
            <a:r>
              <a:rPr lang="cs-CZ" dirty="0"/>
              <a:t>(z Brna) a zpět do Brna plánujete objednat autobus (který může udělat přestávku, když bude potřeba), v místě se budete přepravovat veřejnou dopravou. V oblasti budete ubytovaní, mělo by to být něco levnějšího, tzn. že pravděpodobně bude více studentů na pokoji a stravování nebude možné. Škola studentům může zaplatit pouze cestovné.</a:t>
            </a:r>
          </a:p>
          <a:p>
            <a:pPr fontAlgn="base"/>
            <a:r>
              <a:rPr lang="cs-CZ" b="1" dirty="0"/>
              <a:t>O výletu informujte svého jinojazyčného studenta (úroveň ne více než B1). Předejte mu pokyny k cestě.</a:t>
            </a:r>
          </a:p>
          <a:p>
            <a:pPr fontAlgn="base"/>
            <a:r>
              <a:rPr lang="cs-CZ" dirty="0"/>
              <a:t>(V případě potřeby si informace konkretizujte, případně doplňte.)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918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Principy k zamyšlení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co pomáhá (žákům) cizincům, mělo by zároveň pomoci rodilým mluvčím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co pomáhá rodilým mluvčím, nemusí pomáhat cizincům (např. vzory)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938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Slova, slova,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53" y="1301659"/>
            <a:ext cx="11057229" cy="555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51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Ověření porozumění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894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Ověření porozumění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Rozumíte?</a:t>
            </a:r>
          </a:p>
          <a:p>
            <a:pPr>
              <a:buFontTx/>
              <a:buChar char="-"/>
            </a:pPr>
            <a:r>
              <a:rPr lang="cs-CZ" dirty="0"/>
              <a:t>Jak bys mi to řekl vlastními slovy? </a:t>
            </a:r>
          </a:p>
          <a:p>
            <a:pPr>
              <a:buFontTx/>
              <a:buChar char="-"/>
            </a:pPr>
            <a:r>
              <a:rPr lang="cs-CZ" dirty="0"/>
              <a:t>Kontrola práce – přijít k dítěti a podívat se, jestli to dělá a jestli to dělá dobře.</a:t>
            </a:r>
          </a:p>
          <a:p>
            <a:pPr>
              <a:buFontTx/>
              <a:buChar char="-"/>
            </a:pPr>
            <a:r>
              <a:rPr lang="cs-CZ" dirty="0"/>
              <a:t>Udělat vzorový příklad</a:t>
            </a:r>
          </a:p>
          <a:p>
            <a:pPr>
              <a:buFontTx/>
              <a:buChar char="-"/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083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Pokyny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jednoduché</a:t>
            </a:r>
          </a:p>
          <a:p>
            <a:pPr>
              <a:buFontTx/>
              <a:buChar char="-"/>
            </a:pPr>
            <a:r>
              <a:rPr lang="cs-CZ" dirty="0"/>
              <a:t>jednoznačné</a:t>
            </a:r>
          </a:p>
          <a:p>
            <a:pPr>
              <a:buFontTx/>
              <a:buChar char="-"/>
            </a:pPr>
            <a:r>
              <a:rPr lang="cs-CZ" dirty="0"/>
              <a:t>stejné (neparafrázovat, ale můžeme „zdvojit“ např. pomocí piktogramu)</a:t>
            </a:r>
          </a:p>
          <a:p>
            <a:pPr>
              <a:buFontTx/>
              <a:buChar char="-"/>
            </a:pPr>
            <a:r>
              <a:rPr lang="cs-CZ" dirty="0"/>
              <a:t>v češtině </a:t>
            </a:r>
            <a:r>
              <a:rPr lang="cs-CZ"/>
              <a:t>(spisovné č.)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171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Verbální komunikace – instrukce: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pPr fontAlgn="base"/>
            <a:r>
              <a:rPr lang="cs-CZ" dirty="0"/>
              <a:t>„Ráno přijdete do práce asi tak v sedm hodin a počkáte na mě </a:t>
            </a:r>
            <a:br>
              <a:rPr lang="cs-CZ" dirty="0"/>
            </a:br>
            <a:r>
              <a:rPr lang="cs-CZ" dirty="0"/>
              <a:t>v kanceláři. Kolem osmé vyrazíte do banky, kde umyjete podlahu a okna. V poledne máte třicetiminutovou přestávku na oběd.“ </a:t>
            </a:r>
          </a:p>
          <a:p>
            <a:pPr fontAlgn="base"/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221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Verbální komunikace – instrukce: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pPr fontAlgn="base"/>
            <a:r>
              <a:rPr lang="cs-CZ" dirty="0"/>
              <a:t>„Ráno přijdete do práce asi tak v sedm hodin a počkáte na mě </a:t>
            </a:r>
            <a:br>
              <a:rPr lang="cs-CZ" dirty="0"/>
            </a:br>
            <a:r>
              <a:rPr lang="cs-CZ" dirty="0"/>
              <a:t>v kanceláři. Kolem osmé vyrazíte do banky, kde umyjete podlahu a okna. V poledne máte třicetiminutovou přestávku na oběd.“ 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„Ráno musíte být v práci v 7 hodin. Čekáte v kanceláři číslo 25. V 8 hodin musíte jít do banky – Česká banka, Jaromírova 45, Polička. Tam musíte umýt podlahu a okna. Ve 12 hodin je pauza. Pauza je 30 minut. Pauza je 12:00–12:30.“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554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053738"/>
            <a:ext cx="10604863" cy="5123226"/>
          </a:xfrm>
        </p:spPr>
        <p:txBody>
          <a:bodyPr>
            <a:normAutofit/>
          </a:bodyPr>
          <a:lstStyle/>
          <a:p>
            <a:r>
              <a:rPr lang="cs-CZ" b="1" dirty="0"/>
              <a:t>Přijďte trochu dřív. X Můžete přijít už v 8:35?</a:t>
            </a:r>
          </a:p>
          <a:p>
            <a:endParaRPr lang="cs-CZ" b="1" dirty="0"/>
          </a:p>
          <a:p>
            <a:r>
              <a:rPr lang="cs-CZ" b="1" dirty="0"/>
              <a:t>kontaktujte pana </a:t>
            </a:r>
            <a:r>
              <a:rPr lang="cs-CZ" b="1" dirty="0" err="1"/>
              <a:t>Hrašu</a:t>
            </a:r>
            <a:r>
              <a:rPr lang="cs-CZ" b="1" dirty="0"/>
              <a:t> X ANO kontakt: pan </a:t>
            </a:r>
            <a:r>
              <a:rPr lang="cs-CZ" b="1" dirty="0" err="1"/>
              <a:t>Hraša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Musíte jít do 7. patra do 27. X Musíte jít: 7. patro, kancelář číslo 27.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325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053738"/>
            <a:ext cx="10604863" cy="5123226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endParaRPr lang="cs-CZ" b="1" dirty="0"/>
          </a:p>
          <a:p>
            <a:r>
              <a:rPr lang="cs-CZ" b="1" u="sng" dirty="0"/>
              <a:t>telefonátem</a:t>
            </a:r>
            <a:r>
              <a:rPr lang="cs-CZ" b="1" dirty="0"/>
              <a:t> Zítra byste měl být v práci brzy ráno. X </a:t>
            </a:r>
            <a:r>
              <a:rPr lang="cs-CZ" b="1" u="sng" dirty="0"/>
              <a:t>pomocí </a:t>
            </a:r>
            <a:r>
              <a:rPr lang="cs-CZ" b="1" u="sng" dirty="0" err="1"/>
              <a:t>sms</a:t>
            </a:r>
            <a:r>
              <a:rPr lang="cs-CZ" b="1" u="sng" dirty="0"/>
              <a:t> zprávy </a:t>
            </a:r>
            <a:r>
              <a:rPr lang="cs-CZ" b="1" dirty="0"/>
              <a:t>9. 6. 2015 musíte být v práci v 5:30</a:t>
            </a:r>
          </a:p>
          <a:p>
            <a:endParaRPr lang="cs-CZ" b="1" dirty="0"/>
          </a:p>
          <a:p>
            <a:r>
              <a:rPr lang="cs-CZ" b="1" dirty="0"/>
              <a:t>Příští pondělí se konají v naší škole třídní schůzky. Dostavte se prosím do tříd svých dětí o čtvrthodinu dřív, před příchodem jednotlivých učitelů budeme probírat organizační věci ohledně třídy a mimoškolních aktivit. X Pondělí 13. 5. 2015 v 18:15 setkání pro rodiče – Základní škola Moudré ho, Rovná 25 – 1. patro, třída číslo 4.</a:t>
            </a:r>
          </a:p>
          <a:p>
            <a:endParaRPr lang="cs-CZ" b="1" dirty="0"/>
          </a:p>
          <a:p>
            <a:r>
              <a:rPr lang="cs-CZ" b="1" dirty="0"/>
              <a:t>„To potřebuješ vízum!“ x „Potřebujete vízum.“ nebo  „Musíte mít vízum.“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84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1396646-7190-9369-C87A-37C21707C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060909"/>
              </p:ext>
            </p:extLst>
          </p:nvPr>
        </p:nvGraphicFramePr>
        <p:xfrm>
          <a:off x="898497" y="365125"/>
          <a:ext cx="10455303" cy="612774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07465">
                  <a:extLst>
                    <a:ext uri="{9D8B030D-6E8A-4147-A177-3AD203B41FA5}">
                      <a16:colId xmlns:a16="http://schemas.microsoft.com/office/drawing/2014/main" val="614700761"/>
                    </a:ext>
                  </a:extLst>
                </a:gridCol>
                <a:gridCol w="7347838">
                  <a:extLst>
                    <a:ext uri="{9D8B030D-6E8A-4147-A177-3AD203B41FA5}">
                      <a16:colId xmlns:a16="http://schemas.microsoft.com/office/drawing/2014/main" val="3040865829"/>
                    </a:ext>
                  </a:extLst>
                </a:gridCol>
              </a:tblGrid>
              <a:tr h="1021291"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Kompetence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600" dirty="0">
                          <a:effectLst/>
                        </a:rPr>
                        <a:t>Charakteristika a obsah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997301"/>
                  </a:ext>
                </a:extLst>
              </a:tr>
              <a:tr h="1021291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Osobnostní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vlastnosti a postoje: otevřenost, empatie, tolerance; schopnost pracovat v týmu; schopnost osobnostní i profesní sebereflexe coby předpoklad k dalšímu rozvoji učitele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7577003"/>
                  </a:ext>
                </a:extLst>
              </a:tr>
              <a:tr h="1361722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Komunikativní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kompetence k tzv. multietnické (multikulturní) komunikaci 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cs-CZ" sz="1600" dirty="0">
                          <a:effectLst/>
                        </a:rPr>
                        <a:t>obecně verbální (dobrá znalost výukového jazyka) i neverbální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cs-CZ" sz="1600" dirty="0">
                          <a:effectLst/>
                        </a:rPr>
                        <a:t>speciálně jazykové (schopnost komunikovat s žákem s OMJ v jeho mateřském či jiném jazyce)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8829121"/>
                  </a:ext>
                </a:extLst>
              </a:tr>
              <a:tr h="340431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Sociální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interkulturní (interkulturní senzitivita); kompetence integrační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8416176"/>
                  </a:ext>
                </a:extLst>
              </a:tr>
              <a:tr h="1702153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Pedagogické a didaktické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kompetence obecně pedagogické, oborově-didaktické a metodologické; orientace ve specializovaných pedagogických disciplínách (inkluzivní pedagogika, interkulturní pedagogika a psychologie, </a:t>
                      </a:r>
                      <a:r>
                        <a:rPr lang="cs-CZ" sz="1600" dirty="0" err="1">
                          <a:effectLst/>
                        </a:rPr>
                        <a:t>etnopedagogika</a:t>
                      </a:r>
                      <a:r>
                        <a:rPr lang="cs-CZ" sz="1600" dirty="0">
                          <a:effectLst/>
                        </a:rPr>
                        <a:t> aj.); kompetence diagnostické a hodnotící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182084"/>
                  </a:ext>
                </a:extLst>
              </a:tr>
              <a:tr h="680861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Organizační a manažerské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orientace v legislativě; přehled v administrativě spojené se vzděláváním žáků s OMJ 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454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42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Kolik informací z následujícího textu cizinec skutečně potřebuje? Podtrhněte klíčová slova v textu: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pPr fontAlgn="base"/>
            <a:r>
              <a:rPr lang="cs-CZ" dirty="0"/>
              <a:t>„Takže </a:t>
            </a:r>
            <a:r>
              <a:rPr lang="cs-CZ" dirty="0" err="1"/>
              <a:t>teďkon</a:t>
            </a:r>
            <a:r>
              <a:rPr lang="cs-CZ" dirty="0"/>
              <a:t>, kdyby Vám to nevadilo, bych si Vás dovolila požádat o zapůjčení dokumentu s fotografií na vaší průkazce. Podle našich interních předpisů je vyžadováno překládání identifikačního průkazu </a:t>
            </a:r>
            <a:br>
              <a:rPr lang="cs-CZ" dirty="0"/>
            </a:br>
            <a:r>
              <a:rPr lang="cs-CZ" dirty="0"/>
              <a:t>s fotografií vždy, když je nutno zkontrolovat osobní údaje.“ 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Proč nemůžeme použít  slovo „</a:t>
            </a:r>
            <a:r>
              <a:rPr lang="cs-CZ" dirty="0" err="1"/>
              <a:t>teďkon</a:t>
            </a:r>
            <a:r>
              <a:rPr lang="cs-CZ" dirty="0"/>
              <a:t>“?</a:t>
            </a:r>
            <a:br>
              <a:rPr lang="cs-CZ" dirty="0"/>
            </a:br>
            <a:r>
              <a:rPr lang="cs-CZ" dirty="0"/>
              <a:t>Proč nemůžeme použít vyjádření  „na vaší průkazce“?</a:t>
            </a:r>
            <a:br>
              <a:rPr lang="cs-CZ" dirty="0"/>
            </a:br>
            <a:r>
              <a:rPr lang="cs-CZ" dirty="0"/>
              <a:t>Proč nemůžeme použít vyjádření „požádat o zapůjčení“?</a:t>
            </a:r>
            <a:br>
              <a:rPr lang="cs-CZ" dirty="0"/>
            </a:br>
            <a:r>
              <a:rPr lang="cs-CZ" dirty="0"/>
              <a:t>Proč nemůžeme použít vyjádření „je vyžadováno předkládání identifikačního dokumentu s fotografií“?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085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Psané texty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Podání žádosti  k trvalému pobytu </a:t>
            </a:r>
          </a:p>
          <a:p>
            <a:pPr marL="0" indent="0">
              <a:buNone/>
            </a:pPr>
            <a:r>
              <a:rPr lang="cs-CZ" dirty="0"/>
              <a:t>Žádost podávejte na vyplněném formuláři, ke kterému předložte všechny nezbytné náležitosti. Vždy však předkládejte originály, nebo úředně ověřené kopie dokumentů. Všechny předkládané dokumenty musí být vyhotoveny v českém jazyce, nebo do češtiny úředně přeloženy. Cizozemské veřejné listiny musí být navíc opatřeny vyšším ověřením (</a:t>
            </a:r>
            <a:r>
              <a:rPr lang="cs-CZ" dirty="0" err="1"/>
              <a:t>apostila</a:t>
            </a:r>
            <a:r>
              <a:rPr lang="cs-CZ" dirty="0"/>
              <a:t>, superlegalizace).</a:t>
            </a:r>
          </a:p>
          <a:p>
            <a:endParaRPr lang="cs-CZ" dirty="0"/>
          </a:p>
          <a:p>
            <a:r>
              <a:rPr lang="cs-CZ" b="1" dirty="0"/>
              <a:t>Trvalý pobyt v České  republice – Co musíte udělat? </a:t>
            </a:r>
          </a:p>
          <a:p>
            <a:pPr marL="0" indent="0">
              <a:buNone/>
            </a:pPr>
            <a:r>
              <a:rPr lang="cs-CZ" dirty="0"/>
              <a:t>1.  Musíte vyplnit formulář. Formulář je tady: www.mvcr.cz/formular 2.  Musíte mít také: originální dokumenty nebo legalizované kopie 3.  Dokumenty musíte mít česky nebo dokument musíte přeložit do češtiny. 4.  Internacionální dokumenty musí být legalizované (např. </a:t>
            </a:r>
            <a:r>
              <a:rPr lang="cs-CZ" dirty="0" err="1"/>
              <a:t>apostila</a:t>
            </a:r>
            <a:r>
              <a:rPr lang="cs-CZ" dirty="0"/>
              <a:t> nebo superlegalizace).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942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Zdvořilost a úcta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cs-CZ" dirty="0"/>
              <a:t>„Byl byste tak laskav  a vyplnil mi bezodkladně  tento formulář?“</a:t>
            </a:r>
          </a:p>
          <a:p>
            <a:pPr marL="0" indent="0" fontAlgn="base">
              <a:buNone/>
            </a:pPr>
            <a:r>
              <a:rPr lang="cs-CZ" dirty="0"/>
              <a:t> </a:t>
            </a:r>
          </a:p>
          <a:p>
            <a:pPr marL="0" indent="0" fontAlgn="base">
              <a:buNone/>
            </a:pPr>
            <a:r>
              <a:rPr lang="cs-CZ" dirty="0"/>
              <a:t>„Tak a ještě kdybyste byl tak hodný, potřebovala bych vyplnit formulář.“ 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„Tady je formulář. Tady musíte psát prosím.“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„Musíte vyplnit formulář.“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„Byl byste tak laskav, nemohl byste mi to tady podepsat?“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„Musíte to prosím podepsat.“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„Podepište to prosím.“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 „Na základě našeho předchozího telefonátu Vám sděluji, že se naše schůzka s největší pravděpodobností uskuteční příští pondělní podvečer.“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„Můžeme se prosím sejít v pondělí 17. května v šest?</a:t>
            </a:r>
          </a:p>
          <a:p>
            <a:pPr marL="0" indent="0" fontAlgn="base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111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Klíčové vizuály a vědomostní struktury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dirty="0"/>
              <a:t>Vědomostní struktury</a:t>
            </a:r>
          </a:p>
          <a:p>
            <a:pPr fontAlgn="base">
              <a:buFontTx/>
              <a:buChar char="-"/>
            </a:pPr>
            <a:r>
              <a:rPr lang="cs-CZ" dirty="0"/>
              <a:t>teoretické: klasifikace – principy – hodnocení</a:t>
            </a:r>
          </a:p>
          <a:p>
            <a:pPr fontAlgn="base">
              <a:buFontTx/>
              <a:buChar char="-"/>
            </a:pPr>
            <a:r>
              <a:rPr lang="cs-CZ" dirty="0"/>
              <a:t>praktické: popis – posloupnost – volba </a:t>
            </a:r>
          </a:p>
          <a:p>
            <a:pPr fontAlgn="base">
              <a:buFontTx/>
              <a:buChar char="-"/>
            </a:pPr>
            <a:endParaRPr lang="cs-CZ" dirty="0"/>
          </a:p>
          <a:p>
            <a:pPr fontAlgn="base">
              <a:buFontTx/>
              <a:buChar char="-"/>
            </a:pPr>
            <a:r>
              <a:rPr lang="cs-CZ" dirty="0"/>
              <a:t>Cíle</a:t>
            </a:r>
          </a:p>
          <a:p>
            <a:pPr marL="0" indent="0" fontAlgn="base">
              <a:buNone/>
            </a:pPr>
            <a:r>
              <a:rPr lang="cs-CZ" dirty="0"/>
              <a:t>	obsahový</a:t>
            </a:r>
          </a:p>
          <a:p>
            <a:pPr marL="0" indent="0" fontAlgn="base">
              <a:buNone/>
            </a:pPr>
            <a:r>
              <a:rPr lang="cs-CZ" dirty="0"/>
              <a:t>	jazykový</a:t>
            </a:r>
          </a:p>
          <a:p>
            <a:pPr marL="0" indent="0" fontAlgn="base">
              <a:buNone/>
            </a:pPr>
            <a:r>
              <a:rPr lang="cs-CZ" dirty="0"/>
              <a:t>	(slovní zásoba)</a:t>
            </a:r>
          </a:p>
          <a:p>
            <a:pPr marL="0" indent="0" fontAlgn="base">
              <a:buNone/>
            </a:pPr>
            <a:r>
              <a:rPr lang="cs-CZ" dirty="0"/>
              <a:t>	(jazykové prostředky)</a:t>
            </a:r>
          </a:p>
        </p:txBody>
      </p:sp>
    </p:spTree>
    <p:extLst>
      <p:ext uri="{BB962C8B-B14F-4D97-AF65-F5344CB8AC3E}">
        <p14:creationId xmlns:p14="http://schemas.microsoft.com/office/powerpoint/2010/main" val="3932839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Funkce klíčových vizuálů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fontAlgn="base">
              <a:buFontTx/>
              <a:buChar char="-"/>
            </a:pPr>
            <a:r>
              <a:rPr lang="cs-CZ" dirty="0"/>
              <a:t>usnadnit vyjádření obsahu</a:t>
            </a:r>
          </a:p>
          <a:p>
            <a:pPr fontAlgn="base">
              <a:buFontTx/>
              <a:buChar char="-"/>
            </a:pPr>
            <a:r>
              <a:rPr lang="cs-CZ" dirty="0"/>
              <a:t>zvýšit porozumění obsahu</a:t>
            </a:r>
          </a:p>
          <a:p>
            <a:pPr fontAlgn="base">
              <a:buFontTx/>
              <a:buChar char="-"/>
            </a:pPr>
            <a:r>
              <a:rPr lang="cs-CZ" dirty="0"/>
              <a:t>rozvíjet slovní zásobu</a:t>
            </a:r>
          </a:p>
          <a:p>
            <a:pPr fontAlgn="base">
              <a:buFontTx/>
              <a:buChar char="-"/>
            </a:pPr>
            <a:r>
              <a:rPr lang="cs-CZ" dirty="0"/>
              <a:t>kontrolovat porozumění jazyku i obsahu</a:t>
            </a:r>
          </a:p>
          <a:p>
            <a:pPr fontAlgn="base">
              <a:buFontTx/>
              <a:buChar char="-"/>
            </a:pPr>
            <a:r>
              <a:rPr lang="cs-CZ"/>
              <a:t>napomoci </a:t>
            </a:r>
            <a:r>
              <a:rPr lang="cs-CZ" dirty="0"/>
              <a:t>strukturovat úkoly</a:t>
            </a:r>
          </a:p>
          <a:p>
            <a:pPr fontAlgn="base">
              <a:buFontTx/>
              <a:buChar char="-"/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97862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Klíčové vizuály a vědomostní struktury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140822"/>
            <a:ext cx="10604863" cy="5036141"/>
          </a:xfrm>
        </p:spPr>
        <p:txBody>
          <a:bodyPr>
            <a:normAutofit/>
          </a:bodyPr>
          <a:lstStyle/>
          <a:p>
            <a:pPr fontAlgn="base">
              <a:buFontTx/>
              <a:buChar char="-"/>
            </a:pPr>
            <a:endParaRPr lang="cs-CZ" dirty="0"/>
          </a:p>
          <a:p>
            <a:pPr fontAlgn="base">
              <a:buFontTx/>
              <a:buChar char="-"/>
            </a:pPr>
            <a:r>
              <a:rPr lang="cs-CZ" dirty="0">
                <a:hlinkClick r:id="rId2"/>
              </a:rPr>
              <a:t>Vědomostní struktury | Inkluzivní škola (inkluzivniskola.cz)</a:t>
            </a:r>
            <a:endParaRPr lang="cs-CZ" dirty="0"/>
          </a:p>
          <a:p>
            <a:pPr fontAlgn="base">
              <a:buFontTx/>
              <a:buChar char="-"/>
            </a:pPr>
            <a:endParaRPr lang="cs-CZ" dirty="0"/>
          </a:p>
          <a:p>
            <a:pPr fontAlgn="base">
              <a:buFontTx/>
              <a:buChar char="-"/>
            </a:pPr>
            <a:r>
              <a:rPr lang="cs-CZ" dirty="0">
                <a:hlinkClick r:id="rId3"/>
              </a:rPr>
              <a:t>Grafické organizéry (klíčové vizuály) | Inkluzivní škola (inkluzivniskola.cz)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https://cloud.inkluzivniskola.cz/sites/default/files/uploaded/dej_priciny_1.sv_._v.pdf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034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Neverbální komunikace – mimoslovní dorozumívání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fontAlgn="base"/>
            <a:r>
              <a:rPr lang="cs-CZ" dirty="0"/>
              <a:t>opticko-kinetický (+ někdy audiální) systém znaků</a:t>
            </a:r>
          </a:p>
          <a:p>
            <a:endParaRPr lang="cs-CZ" dirty="0"/>
          </a:p>
          <a:p>
            <a:r>
              <a:rPr lang="cs-CZ" dirty="0"/>
              <a:t>Gesta</a:t>
            </a:r>
          </a:p>
          <a:p>
            <a:r>
              <a:rPr lang="cs-CZ" dirty="0"/>
              <a:t>Mimika</a:t>
            </a:r>
          </a:p>
          <a:p>
            <a:r>
              <a:rPr lang="cs-CZ" dirty="0"/>
              <a:t>Oční kontakt, zaměření pohledu</a:t>
            </a:r>
          </a:p>
          <a:p>
            <a:r>
              <a:rPr lang="cs-CZ" dirty="0"/>
              <a:t>Vzdálenost</a:t>
            </a:r>
          </a:p>
          <a:p>
            <a:r>
              <a:rPr lang="cs-CZ" dirty="0" err="1"/>
              <a:t>Haptika</a:t>
            </a:r>
            <a:endParaRPr lang="cs-CZ" dirty="0"/>
          </a:p>
          <a:p>
            <a:r>
              <a:rPr lang="cs-CZ" dirty="0"/>
              <a:t>Pohyby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980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Neverbální komunikace – mimoslovní dorozumívání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Oblečení</a:t>
            </a:r>
          </a:p>
          <a:p>
            <a:r>
              <a:rPr lang="cs-CZ"/>
              <a:t>Symboly</a:t>
            </a:r>
            <a:endParaRPr lang="cs-CZ" dirty="0"/>
          </a:p>
          <a:p>
            <a:r>
              <a:rPr lang="cs-CZ" dirty="0"/>
              <a:t>Symbolický význam barev</a:t>
            </a:r>
          </a:p>
          <a:p>
            <a:endParaRPr lang="cs-CZ" dirty="0"/>
          </a:p>
          <a:p>
            <a:r>
              <a:rPr lang="cs-CZ" dirty="0"/>
              <a:t>Zdvořilost</a:t>
            </a:r>
          </a:p>
          <a:p>
            <a:r>
              <a:rPr lang="cs-CZ" dirty="0"/>
              <a:t>Hierarchie</a:t>
            </a:r>
          </a:p>
          <a:p>
            <a:endParaRPr lang="cs-CZ" dirty="0"/>
          </a:p>
          <a:p>
            <a:r>
              <a:rPr lang="cs-CZ" dirty="0"/>
              <a:t>Čas</a:t>
            </a:r>
          </a:p>
          <a:p>
            <a:endParaRPr lang="cs-CZ" dirty="0"/>
          </a:p>
          <a:p>
            <a:r>
              <a:rPr lang="cs-CZ" dirty="0"/>
              <a:t>Obdarovávání</a:t>
            </a:r>
          </a:p>
          <a:p>
            <a:r>
              <a:rPr lang="cs-CZ" dirty="0"/>
              <a:t>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89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Neverbální komunikace – mimoslovní dorozumívání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Oblečení</a:t>
            </a:r>
          </a:p>
          <a:p>
            <a:r>
              <a:rPr lang="cs-CZ" dirty="0"/>
              <a:t>Symboly</a:t>
            </a:r>
          </a:p>
          <a:p>
            <a:r>
              <a:rPr lang="cs-CZ" dirty="0"/>
              <a:t>Symbolický význam barev</a:t>
            </a:r>
          </a:p>
          <a:p>
            <a:endParaRPr lang="cs-CZ" dirty="0"/>
          </a:p>
          <a:p>
            <a:r>
              <a:rPr lang="cs-CZ" dirty="0"/>
              <a:t>Zdvořilost</a:t>
            </a:r>
          </a:p>
          <a:p>
            <a:r>
              <a:rPr lang="cs-CZ" dirty="0"/>
              <a:t>Hierarchie</a:t>
            </a:r>
          </a:p>
          <a:p>
            <a:endParaRPr lang="cs-CZ" dirty="0"/>
          </a:p>
          <a:p>
            <a:r>
              <a:rPr lang="cs-CZ" dirty="0"/>
              <a:t>Čas</a:t>
            </a:r>
          </a:p>
          <a:p>
            <a:endParaRPr lang="cs-CZ" dirty="0"/>
          </a:p>
          <a:p>
            <a:r>
              <a:rPr lang="cs-CZ" dirty="0"/>
              <a:t>Obdarovávání</a:t>
            </a:r>
          </a:p>
          <a:p>
            <a:r>
              <a:rPr lang="cs-CZ" dirty="0"/>
              <a:t>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7814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Neverbální komunikace – </a:t>
            </a:r>
            <a:r>
              <a:rPr lang="cs-CZ" sz="3200" b="1" dirty="0" smtClean="0">
                <a:latin typeface="+mn-lt"/>
              </a:rPr>
              <a:t>šátek 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>
                <a:hlinkClick r:id="rId2"/>
              </a:rPr>
              <a:t>Studentky v šátku se zastali spolužáci, nikoli však jednomyslně — ČT24 — Česká televize (ceskatelevize.cz</a:t>
            </a:r>
            <a:r>
              <a:rPr lang="cs-CZ" dirty="0" smtClean="0">
                <a:hlinkClick r:id="rId2"/>
              </a:rPr>
              <a:t>)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8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Základní kulturní předpoklady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(dle </a:t>
            </a:r>
            <a:r>
              <a:rPr lang="cs-CZ" sz="3200" dirty="0" err="1"/>
              <a:t>Bennet</a:t>
            </a:r>
            <a:r>
              <a:rPr lang="cs-CZ" sz="3200" dirty="0"/>
              <a:t> 1998)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Přístup k životnímu prostředí</a:t>
            </a:r>
          </a:p>
          <a:p>
            <a:pPr>
              <a:buFontTx/>
              <a:buChar char="-"/>
            </a:pPr>
            <a:r>
              <a:rPr lang="cs-CZ" dirty="0"/>
              <a:t>Přístup jednoho člověka k druhému</a:t>
            </a:r>
          </a:p>
          <a:p>
            <a:pPr>
              <a:buFontTx/>
              <a:buChar char="-"/>
            </a:pPr>
            <a:r>
              <a:rPr lang="cs-CZ" dirty="0"/>
              <a:t>Přístup k aktivitě</a:t>
            </a:r>
          </a:p>
          <a:p>
            <a:pPr>
              <a:buFontTx/>
              <a:buChar char="-"/>
            </a:pPr>
            <a:r>
              <a:rPr lang="cs-CZ" dirty="0"/>
              <a:t>Přístup k času</a:t>
            </a:r>
          </a:p>
          <a:p>
            <a:pPr>
              <a:buFontTx/>
              <a:buChar char="-"/>
            </a:pPr>
            <a:r>
              <a:rPr lang="cs-CZ" dirty="0"/>
              <a:t>Přístup k základní lidské přirozenosti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(mocenské pozice, rozdíly mezi pohlavími, míra individualismu, neurčitosti, dlouhodobé orientace)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7943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Kulturní identita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187" y="661987"/>
            <a:ext cx="7936899" cy="36905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9C1D1A0-CDC5-7A87-4001-1C98AFE6F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61987"/>
            <a:ext cx="5486400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402473DC-82DE-9587-AE2C-2F2079451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03008"/>
            <a:ext cx="3445400" cy="229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67FC9210-84D6-0E6F-F946-6BA9D08C9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716" y="3688784"/>
            <a:ext cx="2507228" cy="250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055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Faktory znesnadňující průběh komunikace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(dle Kudová, 2007)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na stejné situace reagujeme jinak, do komunikačního procesu vstupujeme s rozdílnými způsoby vnímání a hodnocení skutečnosti</a:t>
            </a:r>
          </a:p>
          <a:p>
            <a:pPr>
              <a:buFontTx/>
              <a:buChar char="-"/>
            </a:pPr>
            <a:r>
              <a:rPr lang="cs-CZ" dirty="0"/>
              <a:t>odlišný komunikační styl</a:t>
            </a:r>
          </a:p>
          <a:p>
            <a:pPr>
              <a:buFontTx/>
              <a:buChar char="-"/>
            </a:pPr>
            <a:r>
              <a:rPr lang="cs-CZ" dirty="0"/>
              <a:t>různé systémy hodnot, kulturně podmíněné zvyklosti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919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Nejčastější příčiny interkulturního nedorozumění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/>
              <a:t>?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309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Nejčastější příčiny interkulturního nedorozumění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situace a komentáře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933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Nejčastější příčiny interkulturního nedorozumění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(kategorie)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lexikum a sociální význam pojmů</a:t>
            </a:r>
          </a:p>
          <a:p>
            <a:pPr>
              <a:buFontTx/>
              <a:buChar char="-"/>
            </a:pPr>
            <a:r>
              <a:rPr lang="cs-CZ" dirty="0"/>
              <a:t>průběh řečového chování a organizace rozhovoru</a:t>
            </a:r>
          </a:p>
          <a:p>
            <a:pPr>
              <a:buFontTx/>
              <a:buChar char="-"/>
            </a:pPr>
            <a:r>
              <a:rPr lang="cs-CZ" dirty="0"/>
              <a:t>komunikační témata (vč. tabu)</a:t>
            </a:r>
          </a:p>
          <a:p>
            <a:pPr>
              <a:buFontTx/>
              <a:buChar char="-"/>
            </a:pPr>
            <a:r>
              <a:rPr lang="cs-CZ" dirty="0"/>
              <a:t>přímost a nepřímost ve vyjadřování</a:t>
            </a:r>
          </a:p>
          <a:p>
            <a:pPr>
              <a:buFontTx/>
              <a:buChar char="-"/>
            </a:pPr>
            <a:r>
              <a:rPr lang="cs-CZ" dirty="0"/>
              <a:t>společenské fráze, rituály v komunikaci</a:t>
            </a:r>
          </a:p>
          <a:p>
            <a:pPr>
              <a:buFontTx/>
              <a:buChar char="-"/>
            </a:pPr>
            <a:r>
              <a:rPr lang="cs-CZ" dirty="0"/>
              <a:t>mimika, gestika, </a:t>
            </a:r>
            <a:r>
              <a:rPr lang="cs-CZ" dirty="0" err="1"/>
              <a:t>posturika</a:t>
            </a:r>
            <a:r>
              <a:rPr lang="cs-CZ" dirty="0"/>
              <a:t>, proxemika, oční kontakt, </a:t>
            </a:r>
            <a:r>
              <a:rPr lang="cs-CZ" dirty="0" err="1"/>
              <a:t>haptika</a:t>
            </a:r>
            <a:r>
              <a:rPr lang="cs-CZ" dirty="0"/>
              <a:t> apod.</a:t>
            </a:r>
          </a:p>
          <a:p>
            <a:pPr>
              <a:buFontTx/>
              <a:buChar char="-"/>
            </a:pPr>
            <a:r>
              <a:rPr lang="cs-CZ" dirty="0"/>
              <a:t>…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884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Cíl interkulturní komunikace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(dle Jaklová 2007)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„snaha vyjádřit se co nejzřetelněji a nejvýstižněji a zároveň akceptovat sdělení partnera a porozumět mu, poznávat partnerovy odlišnosti a respektovat je. Tím se interkulturní interakce zaměřuje na oba partnery v komunikaci a hledá to, co je spojuje, aniž by přitom ignorovala, nebo naopak zdůrazňovala rozdíly.“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35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obloha, exteriér, voda, osoba">
            <a:extLst>
              <a:ext uri="{FF2B5EF4-FFF2-40B4-BE49-F238E27FC236}">
                <a16:creationId xmlns:a16="http://schemas.microsoft.com/office/drawing/2014/main" id="{1C33C03C-1429-FE47-F4AE-091ED40CC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05" y="0"/>
            <a:ext cx="102744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8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6486BA-1EFC-3783-6837-631043A4C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589" y="471637"/>
            <a:ext cx="8316228" cy="623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2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latin typeface="+mn-lt"/>
              </a:rPr>
              <a:t>High</a:t>
            </a:r>
            <a:r>
              <a:rPr lang="cs-CZ" sz="3200" b="1" dirty="0">
                <a:latin typeface="+mn-lt"/>
              </a:rPr>
              <a:t> </a:t>
            </a:r>
            <a:r>
              <a:rPr lang="cs-CZ" sz="3200" b="1" dirty="0" err="1">
                <a:latin typeface="+mn-lt"/>
              </a:rPr>
              <a:t>context</a:t>
            </a:r>
            <a:r>
              <a:rPr lang="cs-CZ" sz="3200" b="1" dirty="0">
                <a:latin typeface="+mn-lt"/>
              </a:rPr>
              <a:t> x </a:t>
            </a:r>
            <a:r>
              <a:rPr lang="cs-CZ" sz="3200" b="1" dirty="0" err="1">
                <a:latin typeface="+mn-lt"/>
              </a:rPr>
              <a:t>Low</a:t>
            </a:r>
            <a:r>
              <a:rPr lang="cs-CZ" sz="3200" b="1" dirty="0">
                <a:latin typeface="+mn-lt"/>
              </a:rPr>
              <a:t> </a:t>
            </a:r>
            <a:r>
              <a:rPr lang="cs-CZ" sz="3200" b="1" dirty="0" err="1">
                <a:latin typeface="+mn-lt"/>
              </a:rPr>
              <a:t>context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https://docs.google.com/document/d/1Y0gtdJMHT9Byc8XwQ4MOb1A467a5HBJVcL3dygqqqr4/edit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676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Neverbální komunikace – rozdíly mezi kulturami a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fontAlgn="base"/>
            <a:endParaRPr lang="cs-CZ" dirty="0"/>
          </a:p>
          <a:p>
            <a:r>
              <a:rPr lang="cs-CZ" dirty="0"/>
              <a:t>jazyky vysoce závislé na kontextu</a:t>
            </a:r>
          </a:p>
          <a:p>
            <a:endParaRPr lang="cs-CZ" dirty="0"/>
          </a:p>
          <a:p>
            <a:r>
              <a:rPr lang="cs-CZ" dirty="0"/>
              <a:t>jazyky málo závislé na kontextu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4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Verbální komunikace – Kulturní specifika zahrnují: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mluvená x psaná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způsobu oslovování</a:t>
            </a:r>
          </a:p>
          <a:p>
            <a:pPr fontAlgn="base"/>
            <a:r>
              <a:rPr lang="cs-CZ" dirty="0"/>
              <a:t>tykání x vykání</a:t>
            </a:r>
          </a:p>
          <a:p>
            <a:pPr fontAlgn="base"/>
            <a:r>
              <a:rPr lang="cs-CZ" dirty="0"/>
              <a:t>zdvořilost</a:t>
            </a:r>
          </a:p>
          <a:p>
            <a:pPr fontAlgn="base"/>
            <a:r>
              <a:rPr lang="cs-CZ" dirty="0"/>
              <a:t>komunikační aktivita x mlčení</a:t>
            </a:r>
          </a:p>
          <a:p>
            <a:pPr fontAlgn="base"/>
            <a:r>
              <a:rPr lang="cs-CZ" dirty="0"/>
              <a:t>konverzace</a:t>
            </a:r>
          </a:p>
          <a:p>
            <a:pPr fontAlgn="base"/>
            <a:r>
              <a:rPr lang="cs-CZ" dirty="0"/>
              <a:t>konflikt a jeho řešení</a:t>
            </a:r>
          </a:p>
          <a:p>
            <a:pPr fontAlgn="base"/>
            <a:r>
              <a:rPr lang="cs-CZ" dirty="0"/>
              <a:t>jazykový vzor: </a:t>
            </a:r>
            <a:r>
              <a:rPr lang="cs-CZ" dirty="0">
                <a:hlinkClick r:id="rId2"/>
              </a:rPr>
              <a:t>(74) Vietnamec v práci a na českém úřadě aneb Cizincům se netyká - </a:t>
            </a:r>
            <a:r>
              <a:rPr lang="cs-CZ" dirty="0" err="1">
                <a:hlinkClick r:id="rId2"/>
              </a:rPr>
              <a:t>YouTube</a:t>
            </a:r>
            <a:endParaRPr lang="cs-CZ" dirty="0"/>
          </a:p>
          <a:p>
            <a:pPr fontAlgn="base"/>
            <a:r>
              <a:rPr lang="cs-CZ" dirty="0"/>
              <a:t>instruování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602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Čeština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937" y="1402080"/>
            <a:ext cx="10604863" cy="47748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jako cizí jazyk</a:t>
            </a:r>
          </a:p>
          <a:p>
            <a:pPr marL="0" indent="0">
              <a:buNone/>
            </a:pPr>
            <a:r>
              <a:rPr lang="cs-CZ" dirty="0"/>
              <a:t>	X</a:t>
            </a:r>
          </a:p>
          <a:p>
            <a:pPr marL="0" indent="0">
              <a:buNone/>
            </a:pPr>
            <a:r>
              <a:rPr lang="cs-CZ" dirty="0"/>
              <a:t>- jako druhý jazyk</a:t>
            </a:r>
          </a:p>
          <a:p>
            <a:endParaRPr lang="cs-CZ" dirty="0"/>
          </a:p>
          <a:p>
            <a:r>
              <a:rPr lang="cs-CZ" dirty="0"/>
              <a:t>znalost: komunikativní x „akademická“</a:t>
            </a:r>
          </a:p>
          <a:p>
            <a:endParaRPr lang="cs-CZ" dirty="0"/>
          </a:p>
          <a:p>
            <a:r>
              <a:rPr lang="cs-CZ" dirty="0"/>
              <a:t>2:50  </a:t>
            </a:r>
            <a:r>
              <a:rPr lang="cs-CZ" dirty="0">
                <a:hlinkClick r:id="rId2"/>
              </a:rPr>
              <a:t>https://www.youtube.com/watch?v=tQpsN84Q3Og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253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1135</Words>
  <Application>Microsoft Office PowerPoint</Application>
  <PresentationFormat>Širokoúhlá obrazovka</PresentationFormat>
  <Paragraphs>267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Motiv Office</vt:lpstr>
      <vt:lpstr>Vlastnosti učitelů žáků s OMJ </vt:lpstr>
      <vt:lpstr> </vt:lpstr>
      <vt:lpstr>Základní kulturní předpoklady (dle Bennet 1998)</vt:lpstr>
      <vt:lpstr>Prezentace aplikace PowerPoint</vt:lpstr>
      <vt:lpstr>Prezentace aplikace PowerPoint</vt:lpstr>
      <vt:lpstr>High context x Low context </vt:lpstr>
      <vt:lpstr>Neverbální komunikace – rozdíly mezi kulturami a jazyky</vt:lpstr>
      <vt:lpstr>Verbální komunikace – Kulturní specifika zahrnují: </vt:lpstr>
      <vt:lpstr>Čeština </vt:lpstr>
      <vt:lpstr>Verbální komunikace – instrukce: </vt:lpstr>
      <vt:lpstr>Principy k zamyšlení </vt:lpstr>
      <vt:lpstr>Slova, slova, slova</vt:lpstr>
      <vt:lpstr>Ověření porozumění </vt:lpstr>
      <vt:lpstr>Ověření porozumění </vt:lpstr>
      <vt:lpstr>Pokyny </vt:lpstr>
      <vt:lpstr>Verbální komunikace – instrukce: </vt:lpstr>
      <vt:lpstr>Verbální komunikace – instrukce: </vt:lpstr>
      <vt:lpstr> </vt:lpstr>
      <vt:lpstr> </vt:lpstr>
      <vt:lpstr>Kolik informací z následujícího textu cizinec skutečně potřebuje? Podtrhněte klíčová slova v textu:  </vt:lpstr>
      <vt:lpstr>Psané texty</vt:lpstr>
      <vt:lpstr>Zdvořilost a úcta  </vt:lpstr>
      <vt:lpstr>Klíčové vizuály a vědomostní struktury  </vt:lpstr>
      <vt:lpstr>Funkce klíčových vizuálů  </vt:lpstr>
      <vt:lpstr>Klíčové vizuály a vědomostní struktury  </vt:lpstr>
      <vt:lpstr>Neverbální komunikace – mimoslovní dorozumívání</vt:lpstr>
      <vt:lpstr>Neverbální komunikace – mimoslovní dorozumívání</vt:lpstr>
      <vt:lpstr>Neverbální komunikace – mimoslovní dorozumívání</vt:lpstr>
      <vt:lpstr>Neverbální komunikace – šátek </vt:lpstr>
      <vt:lpstr>Kulturní identita </vt:lpstr>
      <vt:lpstr>Faktory znesnadňující průběh komunikace (dle Kudová, 2007)</vt:lpstr>
      <vt:lpstr>Nejčastější příčiny interkulturního nedorozumění </vt:lpstr>
      <vt:lpstr>Nejčastější příčiny interkulturního nedorozumění </vt:lpstr>
      <vt:lpstr>Nejčastější příčiny interkulturního nedorozumění (kategorie)</vt:lpstr>
      <vt:lpstr>Cíl interkulturní komunikace (dle Jaklová 2007)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Literatura</dc:creator>
  <cp:lastModifiedBy>Literatura</cp:lastModifiedBy>
  <cp:revision>266</cp:revision>
  <dcterms:created xsi:type="dcterms:W3CDTF">2021-06-15T20:32:27Z</dcterms:created>
  <dcterms:modified xsi:type="dcterms:W3CDTF">2023-04-24T09:47:48Z</dcterms:modified>
</cp:coreProperties>
</file>