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0" r:id="rId5"/>
    <p:sldId id="263" r:id="rId6"/>
    <p:sldId id="265" r:id="rId7"/>
    <p:sldId id="264" r:id="rId8"/>
    <p:sldId id="259" r:id="rId9"/>
    <p:sldId id="262" r:id="rId10"/>
    <p:sldId id="266" r:id="rId11"/>
    <p:sldId id="267" r:id="rId12"/>
    <p:sldId id="271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3"/>
    <p:restoredTop sz="94620"/>
  </p:normalViewPr>
  <p:slideViewPr>
    <p:cSldViewPr snapToGrid="0" snapToObjects="1">
      <p:cViewPr varScale="1">
        <p:scale>
          <a:sx n="341" d="100"/>
          <a:sy n="341" d="100"/>
        </p:scale>
        <p:origin x="1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D0082-49A1-2243-B613-596AA2F87B59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2DE97-AF77-2640-B181-A9FE6BFF5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4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2DE97-AF77-2640-B181-A9FE6BFF597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65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5E098-24AE-364E-AA5F-0077981AA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70083E-30D9-6D44-9510-82395188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7E908D-99CE-0642-BA2A-71226151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B607-4E09-7B4E-B442-DA590226882A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8D77E7-ABE3-3047-B3F3-C2BE3D52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A7D1C4-E1E8-8A40-8DCC-63C03798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F6B-FA15-4E47-A923-36C37FAE1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43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BFFF1C-F29D-574B-9F5E-E38059BE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390FD2-C826-4A4D-92A7-FAEFD0BF8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23BC1A-B993-1F4F-BCC0-130BAD18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B607-4E09-7B4E-B442-DA590226882A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16AA14-12B7-474C-9486-CE29395F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F7D2CF-FC72-AF46-B314-DAE544E1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F6B-FA15-4E47-A923-36C37FAE1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7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F12D40F-E6A3-2749-9E1C-9A16DEAA6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30CDA2-8E18-6143-BD24-91BB106A9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1038C5-F527-1447-A8A4-0AA0757A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B607-4E09-7B4E-B442-DA590226882A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FA1768-C628-4844-B0C3-F422CF6A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C12CE3-0B9F-8E40-ACEB-2F9C553F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F6B-FA15-4E47-A923-36C37FAE1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68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47502-0762-774C-A3F4-D775D0AD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63F053-508F-164E-84AE-7363847C9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CD5CBB-75AA-304F-B2B8-08C03920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B607-4E09-7B4E-B442-DA590226882A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5283C-1CD2-9743-B324-433CE323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6E0359-21F0-DC47-9975-D28777F5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F6B-FA15-4E47-A923-36C37FAE1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88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0FFCC-97B7-BC45-97FC-9D958CC0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1BBA54-A108-C648-A36B-89A222702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234530-6DAF-1747-B465-F9A76A97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B607-4E09-7B4E-B442-DA590226882A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4FD378-D676-174D-B45D-6C38C748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92E48C-A8F5-214C-9D83-D5FD3699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F6B-FA15-4E47-A923-36C37FAE1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37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9936C-CBD6-2547-88F2-2C1C76A3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667BF4-7FFA-4C48-8EFF-B2447A698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540B14-4FCC-DD41-9DB7-A1036ABD1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0E194E-C652-AE48-82EE-B3479FE2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B607-4E09-7B4E-B442-DA590226882A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B28121-FD02-3840-A630-30D914C9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2D21A4-4A19-0049-BDA0-F163AC1D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F6B-FA15-4E47-A923-36C37FAE1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25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2E912-87AB-9B43-85BB-9303ADDC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49FF37-7832-1846-86DA-A4683E71F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0F4073-A4BC-7443-879E-E7A5D130B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F11C51-408A-4A48-B358-13490985E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3D709F-7738-0942-9EA7-A8221A5AF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199B541-4DE8-904B-967B-4B3D49AC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B607-4E09-7B4E-B442-DA590226882A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37C070A-B068-6647-AD2A-AE634A1D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170E640-8C5E-6440-8E33-E5F3FD2D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F6B-FA15-4E47-A923-36C37FAE1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8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58E25-A69D-C347-BE89-DDA49A8D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75B069-30F6-C54E-9F61-AB17C3AE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B607-4E09-7B4E-B442-DA590226882A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CE4D25-A629-CD4F-80E2-97561040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A6BF15-F91F-5340-9CDE-F956BA7D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F6B-FA15-4E47-A923-36C37FAE1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1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C52AE59-99FF-8444-AAB1-E4560C2C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B607-4E09-7B4E-B442-DA590226882A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DA66C8-2BD5-AA4A-98B9-185DE7FC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F72F99-35CF-8B4E-B26C-451308BA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F6B-FA15-4E47-A923-36C37FAE1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33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F1DAB-C0C9-7A4A-8332-339E1391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5942C-C679-AB41-B2BE-23CFCD5A7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1B7B68-FE92-014F-A50A-CA1CBB9A1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9A360D-94DB-D240-9CA8-AC7F7BC0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B607-4E09-7B4E-B442-DA590226882A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8AC2F3-73BE-4B45-8116-8F467055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7F2002-E7D2-CC47-900D-1C33A985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F6B-FA15-4E47-A923-36C37FAE1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96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54EBD-D108-4346-B5D5-A7C5269D4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406E8F-7441-624B-8B31-2EF3C411E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1F1B66-5696-7E45-BB6B-1B0AC1119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752D2C-33B8-0C4F-96A4-28DD1359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B607-4E09-7B4E-B442-DA590226882A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41371A-5980-A34A-8573-8A0E987E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797AA0-9EFA-464C-8CF5-6C32733F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F6B-FA15-4E47-A923-36C37FAE1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28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1276B0D-125B-C843-A201-FD176ABBA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17E947-FFAD-E547-9E5F-41A561F16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8B5402-0C33-514F-B5FD-8205C2CCC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7B607-4E09-7B4E-B442-DA590226882A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EBA910-C9F1-C847-9682-B16570187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B6063D-1AA4-8844-9CB0-45C25EF54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A7F6B-FA15-4E47-A923-36C37FAE1B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01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my.cz/" TargetMode="External"/><Relationship Id="rId2" Type="http://schemas.openxmlformats.org/officeDocument/2006/relationships/hyperlink" Target="https://cs.khanacademy.org/coach/welc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mino.nidv.cz/objekty" TargetMode="External"/><Relationship Id="rId4" Type="http://schemas.openxmlformats.org/officeDocument/2006/relationships/hyperlink" Target="https://www.eduin.cz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kolasnadhledem.cz/" TargetMode="External"/><Relationship Id="rId3" Type="http://schemas.openxmlformats.org/officeDocument/2006/relationships/hyperlink" Target="https://www.projektsypo.cz/webinare/webinare-kabinet-cesky-jazyk-a-literatura.html" TargetMode="External"/><Relationship Id="rId7" Type="http://schemas.openxmlformats.org/officeDocument/2006/relationships/hyperlink" Target="https://www.inkluzivniskola.cz/prizpusobeni-online-vyuky-zakovi-omj" TargetMode="External"/><Relationship Id="rId2" Type="http://schemas.openxmlformats.org/officeDocument/2006/relationships/hyperlink" Target="https://nadalku.msmt.cz/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lboard.com/" TargetMode="External"/><Relationship Id="rId5" Type="http://schemas.openxmlformats.org/officeDocument/2006/relationships/hyperlink" Target="https://www.projektsypo.cz/webinare/kabinet-matematika-a-jeji-aplikace.html" TargetMode="External"/><Relationship Id="rId4" Type="http://schemas.openxmlformats.org/officeDocument/2006/relationships/hyperlink" Target="https://www.projektsypo.cz/webinare/kabinet-informatika-a-ict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ma.rvp.cz/" TargetMode="External"/><Relationship Id="rId3" Type="http://schemas.openxmlformats.org/officeDocument/2006/relationships/hyperlink" Target="https://jitkapourova.cz/" TargetMode="External"/><Relationship Id="rId7" Type="http://schemas.openxmlformats.org/officeDocument/2006/relationships/hyperlink" Target="https://ucebnice.online/" TargetMode="External"/><Relationship Id="rId2" Type="http://schemas.openxmlformats.org/officeDocument/2006/relationships/hyperlink" Target="https://cestinajehr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rpetuum.cz/" TargetMode="External"/><Relationship Id="rId11" Type="http://schemas.openxmlformats.org/officeDocument/2006/relationships/hyperlink" Target="https://edu.ceskatelevize.cz/" TargetMode="External"/><Relationship Id="rId5" Type="http://schemas.openxmlformats.org/officeDocument/2006/relationships/hyperlink" Target="https://vlavici.cz/" TargetMode="External"/><Relationship Id="rId10" Type="http://schemas.openxmlformats.org/officeDocument/2006/relationships/hyperlink" Target="https://www.h-edu.cz/" TargetMode="External"/><Relationship Id="rId4" Type="http://schemas.openxmlformats.org/officeDocument/2006/relationships/hyperlink" Target="https://redmonster.cz/" TargetMode="External"/><Relationship Id="rId9" Type="http://schemas.openxmlformats.org/officeDocument/2006/relationships/hyperlink" Target="https://skolnimapy.cz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babadum.com/" TargetMode="External"/><Relationship Id="rId3" Type="http://schemas.openxmlformats.org/officeDocument/2006/relationships/hyperlink" Target="https://ceskylevouzadni.cz/" TargetMode="External"/><Relationship Id="rId7" Type="http://schemas.openxmlformats.org/officeDocument/2006/relationships/hyperlink" Target="https://www.umimeto.org/" TargetMode="External"/><Relationship Id="rId12" Type="http://schemas.openxmlformats.org/officeDocument/2006/relationships/hyperlink" Target="https://www.hellotalk.com/" TargetMode="External"/><Relationship Id="rId2" Type="http://schemas.openxmlformats.org/officeDocument/2006/relationships/hyperlink" Target="https://www.cestina2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imecesky.cz/" TargetMode="External"/><Relationship Id="rId11" Type="http://schemas.openxmlformats.org/officeDocument/2006/relationships/hyperlink" Target="https://www.memrise.com/" TargetMode="External"/><Relationship Id="rId5" Type="http://schemas.openxmlformats.org/officeDocument/2006/relationships/hyperlink" Target="https://cizincijmk.cz/elearning/" TargetMode="External"/><Relationship Id="rId10" Type="http://schemas.openxmlformats.org/officeDocument/2006/relationships/hyperlink" Target="https://cs.duolingo.com/" TargetMode="External"/><Relationship Id="rId4" Type="http://schemas.openxmlformats.org/officeDocument/2006/relationships/hyperlink" Target="https://www.kurzycestinyprocizince.cz/cs/e-learning.html" TargetMode="External"/><Relationship Id="rId9" Type="http://schemas.openxmlformats.org/officeDocument/2006/relationships/hyperlink" Target="https://www.movapp.cz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BR7W8_EIU8" TargetMode="External"/><Relationship Id="rId3" Type="http://schemas.openxmlformats.org/officeDocument/2006/relationships/hyperlink" Target="https://www.atlaspredsudku.cz/" TargetMode="External"/><Relationship Id="rId7" Type="http://schemas.openxmlformats.org/officeDocument/2006/relationships/hyperlink" Target="https://meta-ops.eu/pribeh/sedm-statecnych/" TargetMode="External"/><Relationship Id="rId2" Type="http://schemas.openxmlformats.org/officeDocument/2006/relationships/hyperlink" Target="https://www.amnesty.cz/migracnimy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cops.cz/cz/o-nas/78-videa/321-cesi-a-cizinci-mluvme-spolu" TargetMode="External"/><Relationship Id="rId11" Type="http://schemas.openxmlformats.org/officeDocument/2006/relationships/hyperlink" Target="https://meta-ops.eu/tvurci-a-literarni-soutez/" TargetMode="External"/><Relationship Id="rId5" Type="http://schemas.openxmlformats.org/officeDocument/2006/relationships/hyperlink" Target="https://www.amnesty.cz/vzdelavani/komiksy" TargetMode="External"/><Relationship Id="rId10" Type="http://schemas.openxmlformats.org/officeDocument/2006/relationships/hyperlink" Target="https://meta-ops.eu/pribeh/jaka-je-skola-u-me-doma/" TargetMode="External"/><Relationship Id="rId4" Type="http://schemas.openxmlformats.org/officeDocument/2006/relationships/hyperlink" Target="https://www.cicops.cz/cz/o-nas/78-videa/320-serial-den-hruzy" TargetMode="External"/><Relationship Id="rId9" Type="http://schemas.openxmlformats.org/officeDocument/2006/relationships/hyperlink" Target="https://www.jakoty.cz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random-number-generators/lcd-led-number-picker/full-screen/" TargetMode="External"/><Relationship Id="rId2" Type="http://schemas.openxmlformats.org/officeDocument/2006/relationships/hyperlink" Target="https://www.online-stopwatch.com/random-name-pickers/name-picker-wheel/?r=sfxTgdYei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osswordlabs.com/view/predmety-ve-sko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hyperlink" Target="https://create.kahoot.it/share/specifika-vyuky-zaka-s-odlisnym-materskym-jazykem/1b6aaac0-75e1-499c-ba2d-fc812fc0628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zkviz.gjpslavicin.cz/az-kviz.php?idKvizu=2372&amp;nazevKvizu=DOKON&#268;I+P&#344;&#205;SLOV&#205;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ordwall.net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flippity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play/25166/123/432" TargetMode="External"/><Relationship Id="rId5" Type="http://schemas.openxmlformats.org/officeDocument/2006/relationships/hyperlink" Target="https://wordwall.net/play/25165/417/787" TargetMode="External"/><Relationship Id="rId4" Type="http://schemas.openxmlformats.org/officeDocument/2006/relationships/hyperlink" Target="https://wordwall.net/play/25165/001/14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gmanwords.com/play/custom?g=cGVuJUMzJUExbCUwQSVDNSVCRWlkbGUlMEF0dSVDNSVCRWthJTBBcGVybyUwQXN0JUM1JUFGbCUwQXByYXYlQzMlQUR0a28lMEFiYWhvdCUwQQ=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DAB6E6-1D0B-8B43-92A9-97D3B0557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cs-CZ" sz="7200" dirty="0"/>
              <a:t>ONLINE MATERIÁLY DO VÝUKY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D56573-C57B-C94B-A069-FB9BD94C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 fontScale="92500" lnSpcReduction="20000"/>
          </a:bodyPr>
          <a:lstStyle/>
          <a:p>
            <a:r>
              <a:rPr lang="cs-CZ" dirty="0"/>
              <a:t>Specifika výuky žáka s odlišným mateřským jazykem</a:t>
            </a:r>
          </a:p>
          <a:p>
            <a:r>
              <a:rPr lang="cs-CZ" sz="1600" dirty="0"/>
              <a:t>Mgr. et Mgr. Tereza Švandová</a:t>
            </a:r>
          </a:p>
          <a:p>
            <a:endParaRPr lang="cs-CZ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B8D11C-6A4E-ED48-81F2-D61A2BB6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>
                <a:latin typeface="+mn-lt"/>
              </a:rPr>
              <a:t>DALŠÍ ZDROJE?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77527A-C9A1-664D-BB31-03B4C7D50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>
                <a:hlinkClick r:id="rId2"/>
              </a:rPr>
              <a:t>Khan Academy </a:t>
            </a:r>
            <a:r>
              <a:rPr lang="cs-CZ" sz="2000"/>
              <a:t>– slouží výhradně k získávání nových znalostí, případně k doplnění učiva zajímavou a poutavou formou. Na webu se nachází informace pro žáky a studenty všeho věku.</a:t>
            </a:r>
          </a:p>
          <a:p>
            <a:r>
              <a:rPr lang="cs-CZ" sz="2000">
                <a:hlinkClick r:id="rId3"/>
              </a:rPr>
              <a:t>Dumy.cz </a:t>
            </a:r>
            <a:r>
              <a:rPr lang="cs-CZ" sz="2000"/>
              <a:t>– obsáhlá nabídka výukových materiálů všech druhů v digitální podobě. Materiály jsou vždy tříděné podle zaměření a předmětů.</a:t>
            </a:r>
          </a:p>
          <a:p>
            <a:r>
              <a:rPr lang="cs-CZ" sz="2000">
                <a:hlinkClick r:id="rId4"/>
              </a:rPr>
              <a:t>Eduin.cz </a:t>
            </a:r>
            <a:r>
              <a:rPr lang="cs-CZ" sz="2000"/>
              <a:t>– informační centrum o vzdělávání</a:t>
            </a:r>
          </a:p>
          <a:p>
            <a:r>
              <a:rPr lang="cs-CZ" sz="2000">
                <a:hlinkClick r:id="rId5"/>
              </a:rPr>
              <a:t>Domino.nidv.cz </a:t>
            </a:r>
            <a:r>
              <a:rPr lang="cs-CZ" sz="2000"/>
              <a:t>- Unikátní databáze obsahuje více než 1000 metodik práce s digitálními technologiemi ve výuce včetně výukových objektů, které jsou recenzovány a posouzeny z hlediska praxe.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607493-A935-BA4C-A60D-267DB3F5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>
                <a:latin typeface="+mn-lt"/>
              </a:rPr>
              <a:t>A co víc?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0DD7D3-65C9-8B40-BF15-30844702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000" dirty="0">
                <a:hlinkClick r:id="rId2"/>
              </a:rPr>
              <a:t>nadalku.msmt.cz </a:t>
            </a:r>
            <a:r>
              <a:rPr lang="cs-CZ" sz="2000" dirty="0"/>
              <a:t>– Rozcestník MŠMT s nástroji pro online vzdělávání.</a:t>
            </a:r>
          </a:p>
          <a:p>
            <a:r>
              <a:rPr lang="cs-CZ" sz="2000" b="1" dirty="0"/>
              <a:t>Systém podpory profesního rozvoje učitelů </a:t>
            </a:r>
            <a:r>
              <a:rPr lang="cs-CZ" sz="2000" dirty="0"/>
              <a:t>– WEBINÁŘE pro učitele </a:t>
            </a:r>
            <a:br>
              <a:rPr lang="cs-CZ" sz="2000" dirty="0"/>
            </a:br>
            <a:r>
              <a:rPr lang="cs-CZ" sz="2000" dirty="0">
                <a:hlinkClick r:id="rId3"/>
              </a:rPr>
              <a:t>ČJ a lit.</a:t>
            </a:r>
            <a:r>
              <a:rPr lang="cs-CZ" sz="2000" dirty="0"/>
              <a:t>, pro </a:t>
            </a:r>
            <a:r>
              <a:rPr lang="cs-CZ" sz="2000" dirty="0">
                <a:hlinkClick r:id="rId4"/>
              </a:rPr>
              <a:t>ICT</a:t>
            </a:r>
            <a:r>
              <a:rPr lang="cs-CZ" sz="2000" dirty="0"/>
              <a:t>, </a:t>
            </a:r>
            <a:r>
              <a:rPr lang="cs-CZ" sz="2000" dirty="0">
                <a:hlinkClick r:id="rId5"/>
              </a:rPr>
              <a:t>Ma</a:t>
            </a:r>
            <a:endParaRPr lang="cs-CZ" sz="2000" dirty="0"/>
          </a:p>
          <a:p>
            <a:r>
              <a:rPr lang="cs-CZ" sz="2000" dirty="0">
                <a:hlinkClick r:id="rId6"/>
              </a:rPr>
              <a:t>Coolboard.com </a:t>
            </a:r>
            <a:r>
              <a:rPr lang="cs-CZ" sz="2000" dirty="0"/>
              <a:t>– jednoduchá virtuální tabule, kde vidí učitel a všichni žáci to samé – ať už jsou všichni doma u počítačů, část žáků ve třídě a část doma u počítačů nebo mobilů. Nevyžaduje licenci ani přihlášení.</a:t>
            </a:r>
          </a:p>
          <a:p>
            <a:r>
              <a:rPr lang="cs-CZ" sz="2000" cap="all" dirty="0">
                <a:hlinkClick r:id="rId7"/>
              </a:rPr>
              <a:t>PŘIZPŮSOBENÍ ONLINE VÝUKY ŽÁKOVI S OMJ</a:t>
            </a:r>
            <a:endParaRPr lang="cs-CZ" sz="2000" cap="all" dirty="0"/>
          </a:p>
          <a:p>
            <a:r>
              <a:rPr lang="cs-CZ" sz="2000" dirty="0">
                <a:hlinkClick r:id="rId8"/>
              </a:rPr>
              <a:t>Škola s nadhledem</a:t>
            </a:r>
            <a:r>
              <a:rPr lang="cs-CZ" sz="2000" dirty="0"/>
              <a:t> -  spousta různých online testů a cvičení napříč všemi možnými předměty, jak pro žáky 1. a 2. stupně, tak pro ty, kteří se potřebují připravovat na maturitu.</a:t>
            </a:r>
          </a:p>
          <a:p>
            <a:pPr marL="0" indent="0">
              <a:buNone/>
            </a:pPr>
            <a:endParaRPr lang="cs-CZ" sz="2000" cap="al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8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26398B-0126-444C-B06A-0BCF624A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>
                <a:latin typeface="+mn-lt"/>
              </a:rPr>
              <a:t>Kdyby to nestačilo: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64DAE8-D2E4-0246-AA43-D77AB7BE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cs-CZ" sz="1500" dirty="0">
                <a:latin typeface="Calibri" panose="020F0502020204030204" pitchFamily="34" charset="0"/>
                <a:hlinkClick r:id="rId2"/>
              </a:rPr>
              <a:t>ČEŠTINA JE HRA </a:t>
            </a:r>
            <a:r>
              <a:rPr lang="cs-CZ" sz="1500" dirty="0">
                <a:latin typeface="Calibri" panose="020F0502020204030204" pitchFamily="34" charset="0"/>
              </a:rPr>
              <a:t>(</a:t>
            </a:r>
            <a:r>
              <a:rPr lang="cs-CZ" sz="1500" dirty="0" err="1">
                <a:latin typeface="Calibri" panose="020F0502020204030204" pitchFamily="34" charset="0"/>
              </a:rPr>
              <a:t>podcast</a:t>
            </a:r>
            <a:r>
              <a:rPr lang="cs-CZ" sz="1500" dirty="0">
                <a:latin typeface="Calibri" panose="020F0502020204030204" pitchFamily="34" charset="0"/>
              </a:rPr>
              <a:t>, pracovní listy)</a:t>
            </a:r>
          </a:p>
          <a:p>
            <a:pPr marL="0" indent="0">
              <a:buNone/>
            </a:pPr>
            <a:r>
              <a:rPr lang="cs-CZ" sz="1500" dirty="0">
                <a:latin typeface="Calibri" panose="020F0502020204030204" pitchFamily="34" charset="0"/>
                <a:hlinkClick r:id="rId3"/>
              </a:rPr>
              <a:t>JITKA POUROVÁ </a:t>
            </a:r>
            <a:r>
              <a:rPr lang="cs-CZ" sz="1500" dirty="0">
                <a:latin typeface="Calibri" panose="020F0502020204030204" pitchFamily="34" charset="0"/>
              </a:rPr>
              <a:t>(publikace, pracovní listy)</a:t>
            </a:r>
          </a:p>
          <a:p>
            <a:pPr marL="0" indent="0">
              <a:buNone/>
            </a:pPr>
            <a:r>
              <a:rPr lang="cs-CZ" sz="1500" dirty="0">
                <a:latin typeface="Calibri" panose="020F0502020204030204" pitchFamily="34" charset="0"/>
                <a:hlinkClick r:id="rId4"/>
              </a:rPr>
              <a:t>RED MONSTER </a:t>
            </a:r>
            <a:r>
              <a:rPr lang="cs-CZ" sz="1500" dirty="0">
                <a:latin typeface="Calibri" panose="020F0502020204030204" pitchFamily="34" charset="0"/>
              </a:rPr>
              <a:t>(</a:t>
            </a:r>
            <a:r>
              <a:rPr lang="cs-CZ" sz="1500" dirty="0" err="1">
                <a:latin typeface="Calibri" panose="020F0502020204030204" pitchFamily="34" charset="0"/>
              </a:rPr>
              <a:t>portál</a:t>
            </a:r>
            <a:r>
              <a:rPr lang="cs-CZ" sz="1500" dirty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1500" dirty="0">
                <a:latin typeface="Calibri" panose="020F0502020204030204" pitchFamily="34" charset="0"/>
                <a:hlinkClick r:id="rId5"/>
              </a:rPr>
              <a:t>V LAVICI </a:t>
            </a:r>
            <a:r>
              <a:rPr lang="cs-CZ" sz="1500" dirty="0">
                <a:latin typeface="Calibri" panose="020F0502020204030204" pitchFamily="34" charset="0"/>
              </a:rPr>
              <a:t>(</a:t>
            </a:r>
            <a:r>
              <a:rPr lang="cs-CZ" sz="1500" dirty="0" err="1">
                <a:latin typeface="Calibri" panose="020F0502020204030204" pitchFamily="34" charset="0"/>
              </a:rPr>
              <a:t>portál</a:t>
            </a:r>
            <a:r>
              <a:rPr lang="cs-CZ" sz="1500" dirty="0">
                <a:latin typeface="Calibri" panose="020F0502020204030204" pitchFamily="34" charset="0"/>
              </a:rPr>
              <a:t>, SPU, logopedie, hry)</a:t>
            </a:r>
          </a:p>
          <a:p>
            <a:pPr marL="0" indent="0">
              <a:buNone/>
            </a:pPr>
            <a:r>
              <a:rPr lang="cs-CZ" sz="1500" dirty="0">
                <a:latin typeface="Calibri" panose="020F0502020204030204" pitchFamily="34" charset="0"/>
                <a:hlinkClick r:id="rId6"/>
              </a:rPr>
              <a:t>PERPETUUM</a:t>
            </a:r>
            <a:r>
              <a:rPr lang="cs-CZ" sz="1500" dirty="0">
                <a:latin typeface="Calibri" panose="020F0502020204030204" pitchFamily="34" charset="0"/>
              </a:rPr>
              <a:t> (</a:t>
            </a:r>
            <a:r>
              <a:rPr lang="cs-CZ" sz="1500" dirty="0" err="1">
                <a:latin typeface="Calibri" panose="020F0502020204030204" pitchFamily="34" charset="0"/>
              </a:rPr>
              <a:t>portál</a:t>
            </a:r>
            <a:r>
              <a:rPr lang="cs-CZ" sz="1500" dirty="0">
                <a:latin typeface="Calibri" panose="020F0502020204030204" pitchFamily="34" charset="0"/>
              </a:rPr>
              <a:t>, </a:t>
            </a:r>
            <a:r>
              <a:rPr lang="cs-CZ" sz="1500" dirty="0" err="1">
                <a:latin typeface="Calibri" panose="020F0502020204030204" pitchFamily="34" charset="0"/>
              </a:rPr>
              <a:t>magazin</a:t>
            </a:r>
            <a:r>
              <a:rPr lang="cs-CZ" sz="1500" dirty="0">
                <a:latin typeface="Calibri" panose="020F0502020204030204" pitchFamily="34" charset="0"/>
              </a:rPr>
              <a:t> o vzdělávání SCIO) </a:t>
            </a:r>
          </a:p>
          <a:p>
            <a:pPr marL="0" indent="0">
              <a:buNone/>
            </a:pPr>
            <a:r>
              <a:rPr lang="cs-CZ" sz="1500" dirty="0">
                <a:latin typeface="Calibri" panose="020F0502020204030204" pitchFamily="34" charset="0"/>
                <a:hlinkClick r:id="rId7"/>
              </a:rPr>
              <a:t>UČEBNICE ONLINE </a:t>
            </a:r>
            <a:r>
              <a:rPr lang="cs-CZ" sz="1500" dirty="0">
                <a:latin typeface="Calibri" panose="020F0502020204030204" pitchFamily="34" charset="0"/>
              </a:rPr>
              <a:t>(</a:t>
            </a:r>
            <a:r>
              <a:rPr lang="cs-CZ" sz="1500" dirty="0" err="1">
                <a:latin typeface="Calibri" panose="020F0502020204030204" pitchFamily="34" charset="0"/>
              </a:rPr>
              <a:t>portál</a:t>
            </a:r>
            <a:r>
              <a:rPr lang="cs-CZ" sz="1500" dirty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1500" dirty="0">
                <a:latin typeface="Calibri" panose="020F0502020204030204" pitchFamily="34" charset="0"/>
                <a:hlinkClick r:id="rId8"/>
              </a:rPr>
              <a:t>EMA</a:t>
            </a:r>
            <a:r>
              <a:rPr lang="cs-CZ" sz="1500" dirty="0">
                <a:latin typeface="Calibri" panose="020F0502020204030204" pitchFamily="34" charset="0"/>
              </a:rPr>
              <a:t> (RVP, NPI)</a:t>
            </a:r>
          </a:p>
          <a:p>
            <a:pPr marL="0" indent="0">
              <a:buNone/>
            </a:pPr>
            <a:r>
              <a:rPr lang="cs-CZ" sz="1500" dirty="0">
                <a:latin typeface="Calibri" panose="020F0502020204030204" pitchFamily="34" charset="0"/>
              </a:rPr>
              <a:t>KARTOGRAFIE (</a:t>
            </a:r>
            <a:r>
              <a:rPr lang="cs-CZ" sz="1500" dirty="0" err="1">
                <a:latin typeface="Calibri" panose="020F0502020204030204" pitchFamily="34" charset="0"/>
              </a:rPr>
              <a:t>portál</a:t>
            </a:r>
            <a:r>
              <a:rPr lang="cs-CZ" sz="1500" dirty="0">
                <a:latin typeface="Calibri" panose="020F0502020204030204" pitchFamily="34" charset="0"/>
              </a:rPr>
              <a:t>, interaktivní atlasy) – </a:t>
            </a:r>
            <a:r>
              <a:rPr lang="cs-CZ" sz="1500" dirty="0">
                <a:latin typeface="Calibri" panose="020F0502020204030204" pitchFamily="34" charset="0"/>
                <a:hlinkClick r:id="rId9"/>
              </a:rPr>
              <a:t>školní mapy </a:t>
            </a:r>
            <a:endParaRPr lang="cs-CZ" sz="1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500" dirty="0">
                <a:latin typeface="Calibri" panose="020F0502020204030204" pitchFamily="34" charset="0"/>
                <a:hlinkClick r:id="rId10"/>
              </a:rPr>
              <a:t>H-EDU</a:t>
            </a:r>
            <a:r>
              <a:rPr lang="cs-CZ" sz="1500" dirty="0">
                <a:latin typeface="Calibri" panose="020F0502020204030204" pitchFamily="34" charset="0"/>
              </a:rPr>
              <a:t> (Hejného metoda, </a:t>
            </a:r>
            <a:r>
              <a:rPr lang="cs-CZ" sz="1500" dirty="0" err="1">
                <a:latin typeface="Calibri" panose="020F0502020204030204" pitchFamily="34" charset="0"/>
              </a:rPr>
              <a:t>ExpEdice</a:t>
            </a:r>
            <a:r>
              <a:rPr lang="cs-CZ" sz="1500" dirty="0">
                <a:latin typeface="Calibri" panose="020F0502020204030204" pitchFamily="34" charset="0"/>
              </a:rPr>
              <a:t> ad.) </a:t>
            </a:r>
          </a:p>
          <a:p>
            <a:pPr marL="0" indent="0">
              <a:buNone/>
            </a:pPr>
            <a:r>
              <a:rPr lang="cs-CZ" sz="1500" dirty="0">
                <a:effectLst/>
                <a:hlinkClick r:id="rId11"/>
              </a:rPr>
              <a:t>ČT EDU </a:t>
            </a:r>
            <a:r>
              <a:rPr lang="cs-CZ" sz="1500" dirty="0">
                <a:effectLst/>
              </a:rPr>
              <a:t>(portál České </a:t>
            </a:r>
            <a:r>
              <a:rPr lang="cs-CZ" sz="1500" dirty="0"/>
              <a:t>televize)</a:t>
            </a:r>
            <a:endParaRPr lang="cs-CZ" sz="1500" dirty="0">
              <a:effectLst/>
            </a:endParaRPr>
          </a:p>
          <a:p>
            <a:endParaRPr lang="cs-CZ" sz="15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19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BA6097-EE46-754A-B6E8-0019698B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 dirty="0"/>
              <a:t>E-learning nebo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43F4E0-BBA4-A643-AF2D-2883A7E93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963" y="2748358"/>
            <a:ext cx="9849751" cy="3032168"/>
          </a:xfrm>
        </p:spPr>
        <p:txBody>
          <a:bodyPr anchor="ctr">
            <a:normAutofit fontScale="77500" lnSpcReduction="20000"/>
          </a:bodyPr>
          <a:lstStyle/>
          <a:p>
            <a:r>
              <a:rPr lang="cs-CZ" sz="2000" u="sng" dirty="0">
                <a:hlinkClick r:id="rId2"/>
              </a:rPr>
              <a:t>cestina2.cz</a:t>
            </a:r>
            <a:endParaRPr lang="cs-CZ" sz="2000" u="sng" dirty="0"/>
          </a:p>
          <a:p>
            <a:r>
              <a:rPr lang="cs-CZ" sz="2000" u="sng" dirty="0" err="1">
                <a:hlinkClick r:id="rId3"/>
              </a:rPr>
              <a:t>ceskylevouzadni.cz</a:t>
            </a:r>
            <a:endParaRPr lang="cs-CZ" sz="2000" dirty="0"/>
          </a:p>
          <a:p>
            <a:r>
              <a:rPr lang="cs-CZ" sz="2000" u="sng" dirty="0">
                <a:hlinkClick r:id="rId4"/>
              </a:rPr>
              <a:t>kurzycestinyprocizince.cz</a:t>
            </a:r>
            <a:endParaRPr lang="cs-CZ" sz="2000" u="sng" dirty="0"/>
          </a:p>
          <a:p>
            <a:r>
              <a:rPr lang="cs-CZ" sz="2000" dirty="0">
                <a:hlinkClick r:id="rId5"/>
              </a:rPr>
              <a:t>e-learning Centra pro cizince </a:t>
            </a:r>
            <a:r>
              <a:rPr lang="cs-CZ" sz="2000" dirty="0" err="1">
                <a:hlinkClick r:id="rId5"/>
              </a:rPr>
              <a:t>jmk</a:t>
            </a:r>
            <a:endParaRPr lang="cs-CZ" sz="2000" dirty="0"/>
          </a:p>
          <a:p>
            <a:r>
              <a:rPr lang="cs-CZ" sz="2000" dirty="0">
                <a:hlinkClick r:id="rId6"/>
              </a:rPr>
              <a:t>umimecesky.cz</a:t>
            </a:r>
            <a:r>
              <a:rPr lang="cs-CZ" sz="2000" dirty="0"/>
              <a:t> / </a:t>
            </a:r>
            <a:r>
              <a:rPr lang="cs-CZ" sz="2000" dirty="0">
                <a:hlinkClick r:id="rId7"/>
              </a:rPr>
              <a:t>umímeto.org</a:t>
            </a:r>
            <a:endParaRPr lang="cs-CZ" sz="2000" dirty="0"/>
          </a:p>
          <a:p>
            <a:r>
              <a:rPr lang="cs-CZ" sz="2000" dirty="0">
                <a:hlinkClick r:id="rId8"/>
              </a:rPr>
              <a:t>babadum.com</a:t>
            </a:r>
            <a:endParaRPr lang="cs-CZ" sz="2000" dirty="0"/>
          </a:p>
          <a:p>
            <a:r>
              <a:rPr lang="cs-CZ" sz="2000" dirty="0">
                <a:hlinkClick r:id="rId9"/>
              </a:rPr>
              <a:t>movapp.cz </a:t>
            </a:r>
            <a:endParaRPr lang="cs-CZ" sz="2000" dirty="0"/>
          </a:p>
          <a:p>
            <a:r>
              <a:rPr lang="cs-CZ" sz="2000" dirty="0">
                <a:hlinkClick r:id="rId10"/>
              </a:rPr>
              <a:t>Duolingo</a:t>
            </a:r>
            <a:endParaRPr lang="cs-CZ" sz="2000" dirty="0"/>
          </a:p>
          <a:p>
            <a:r>
              <a:rPr lang="cs-CZ" sz="2000" dirty="0">
                <a:hlinkClick r:id="rId11"/>
              </a:rPr>
              <a:t>Memrise</a:t>
            </a:r>
            <a:endParaRPr lang="cs-CZ" sz="2000" dirty="0"/>
          </a:p>
          <a:p>
            <a:r>
              <a:rPr lang="cs-CZ" sz="2000" dirty="0" err="1">
                <a:hlinkClick r:id="rId12"/>
              </a:rPr>
              <a:t>HelloTalk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0009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E98AFA-BFC7-4046-8F88-3467C666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67" y="1468753"/>
            <a:ext cx="5006143" cy="26909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Využijte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také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práci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s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videem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 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Třeba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kampaně</a:t>
            </a:r>
            <a:r>
              <a:rPr lang="en-US" sz="2800" b="1" dirty="0">
                <a:latin typeface="+mn-lt"/>
              </a:rPr>
              <a:t>! </a:t>
            </a:r>
            <a:br>
              <a:rPr lang="en-US" sz="2800" b="1" dirty="0">
                <a:latin typeface="+mn-lt"/>
              </a:rPr>
            </a:b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(</a:t>
            </a:r>
            <a:r>
              <a:rPr lang="en-US" sz="2800" dirty="0">
                <a:latin typeface="+mn-lt"/>
              </a:rPr>
              <a:t>A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to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nejen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pro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cizince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, 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ale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třeba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o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cizincích</a:t>
            </a:r>
            <a:r>
              <a:rPr lang="en-US" sz="2800" dirty="0">
                <a:latin typeface="+mn-lt"/>
              </a:rPr>
              <a:t>.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):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36C027-D26B-4443-9738-854FA349804E}"/>
              </a:ext>
            </a:extLst>
          </p:cNvPr>
          <p:cNvSpPr txBox="1"/>
          <p:nvPr/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effectLst/>
              </a:rPr>
              <a:t>MIGRAČNÍ TEMATIKA: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hlinkClick r:id="rId2"/>
              </a:rPr>
              <a:t>MIGRAČNÍ MÝTY </a:t>
            </a:r>
            <a:r>
              <a:rPr lang="en-US" sz="1700" dirty="0">
                <a:effectLst/>
              </a:rPr>
              <a:t>(Amnesty International)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hlinkClick r:id="rId3"/>
              </a:rPr>
              <a:t>ATLAS PŘEDSUDKU</a:t>
            </a:r>
            <a:r>
              <a:rPr lang="en-US" sz="1700" dirty="0">
                <a:effectLst/>
              </a:rPr>
              <a:t>̊ (IC Praha)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hlinkClick r:id="rId4"/>
              </a:rPr>
              <a:t>SERIÁL DEN HRŮZY </a:t>
            </a:r>
            <a:r>
              <a:rPr lang="en-US" sz="1700" dirty="0">
                <a:effectLst/>
              </a:rPr>
              <a:t>(CIC Praha)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hlinkClick r:id="rId5"/>
              </a:rPr>
              <a:t>KOMIKSY O PŘÍBĚZÍCH MENŠIN </a:t>
            </a:r>
            <a:r>
              <a:rPr lang="en-US" sz="1700" dirty="0">
                <a:effectLst/>
              </a:rPr>
              <a:t>(Amnesty international)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effectLst/>
              </a:rPr>
              <a:t>S PROTAGONISTY: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hlinkClick r:id="rId6"/>
              </a:rPr>
              <a:t>ČEŠI A CIZINCI – MLUVME SPOLU! </a:t>
            </a:r>
            <a:r>
              <a:rPr lang="en-US" sz="1700" dirty="0">
                <a:effectLst/>
              </a:rPr>
              <a:t>(CIC Praha) 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hlinkClick r:id="rId7"/>
              </a:rPr>
              <a:t>SEDM STATEČNÝCH </a:t>
            </a:r>
            <a:r>
              <a:rPr lang="en-US" sz="1700" dirty="0">
                <a:effectLst/>
              </a:rPr>
              <a:t>(Meta, </a:t>
            </a:r>
            <a:r>
              <a:rPr lang="en-US" sz="1700" dirty="0" err="1">
                <a:effectLst/>
              </a:rPr>
              <a:t>o.p.s</a:t>
            </a:r>
            <a:r>
              <a:rPr lang="en-US" sz="1700" dirty="0">
                <a:effectLst/>
              </a:rPr>
              <a:t>.)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hlinkClick r:id="rId8"/>
              </a:rPr>
              <a:t>PŘIŠEL/PŘIŠLA SEM </a:t>
            </a:r>
            <a:r>
              <a:rPr lang="en-US" sz="1700" dirty="0">
                <a:effectLst/>
              </a:rPr>
              <a:t>(Centrum pro </a:t>
            </a:r>
            <a:r>
              <a:rPr lang="en-US" sz="1700" dirty="0" err="1">
                <a:effectLst/>
              </a:rPr>
              <a:t>cizince</a:t>
            </a:r>
            <a:r>
              <a:rPr lang="en-US" sz="1700" dirty="0">
                <a:effectLst/>
              </a:rPr>
              <a:t> JMK)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hlinkClick r:id="rId9"/>
              </a:rPr>
              <a:t>JAKO TY </a:t>
            </a:r>
            <a:r>
              <a:rPr lang="en-US" sz="1700" dirty="0">
                <a:effectLst/>
              </a:rPr>
              <a:t>(Meta, </a:t>
            </a:r>
            <a:r>
              <a:rPr lang="en-US" sz="1700" dirty="0" err="1">
                <a:effectLst/>
              </a:rPr>
              <a:t>o.p.s</a:t>
            </a:r>
            <a:r>
              <a:rPr lang="en-US" sz="1700" dirty="0">
                <a:effectLst/>
              </a:rPr>
              <a:t>.)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effectLst/>
              </a:rPr>
              <a:t>NA VZDĚLÁVÁNÍ: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hlinkClick r:id="rId10"/>
              </a:rPr>
              <a:t>JAKÁ JE ŠKOLA U MĚ DOMA </a:t>
            </a:r>
            <a:r>
              <a:rPr lang="en-US" sz="1700" dirty="0">
                <a:effectLst/>
              </a:rPr>
              <a:t>(Meta, </a:t>
            </a:r>
            <a:r>
              <a:rPr lang="en-US" sz="1700" dirty="0" err="1">
                <a:effectLst/>
              </a:rPr>
              <a:t>o.p.s</a:t>
            </a:r>
            <a:r>
              <a:rPr lang="en-US" sz="1700" dirty="0">
                <a:effectLst/>
              </a:rPr>
              <a:t>.) 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hlinkClick r:id="rId11"/>
              </a:rPr>
              <a:t>ČEŠTINA JE I MŮJ JAZYK </a:t>
            </a:r>
            <a:r>
              <a:rPr lang="en-US" sz="1700" dirty="0">
                <a:effectLst/>
              </a:rPr>
              <a:t>(Mata, </a:t>
            </a:r>
            <a:r>
              <a:rPr lang="en-US" sz="1700" dirty="0" err="1">
                <a:effectLst/>
              </a:rPr>
              <a:t>o.p.s</a:t>
            </a:r>
            <a:r>
              <a:rPr lang="en-US" sz="1700" dirty="0">
                <a:effectLst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350618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6B6184-FD78-9B47-B625-CD1CD10E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>
                <a:solidFill>
                  <a:schemeClr val="tx1"/>
                </a:solidFill>
              </a:rPr>
              <a:t>KONEC</a:t>
            </a:r>
            <a:br>
              <a:rPr lang="en-US" sz="7200" b="1" kern="1200" dirty="0">
                <a:solidFill>
                  <a:schemeClr val="tx1"/>
                </a:solidFill>
              </a:rPr>
            </a:br>
            <a:r>
              <a:rPr lang="en-US" sz="3200" b="1" dirty="0" err="1"/>
              <a:t>Děkuji</a:t>
            </a:r>
            <a:r>
              <a:rPr lang="en-US" sz="3200" b="1" dirty="0"/>
              <a:t> za </a:t>
            </a:r>
            <a:r>
              <a:rPr lang="en-US" sz="3200" b="1" dirty="0" err="1"/>
              <a:t>pozornost</a:t>
            </a:r>
            <a:r>
              <a:rPr lang="en-US" sz="3200" b="1" dirty="0"/>
              <a:t>!</a:t>
            </a:r>
            <a:br>
              <a:rPr lang="en-US" sz="3200" dirty="0"/>
            </a:br>
            <a:r>
              <a:rPr lang="en-US" sz="3200" dirty="0"/>
              <a:t>Mgr. et Mgr. Tereza </a:t>
            </a:r>
            <a:r>
              <a:rPr lang="en-US" sz="3200" dirty="0" err="1"/>
              <a:t>Švandová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54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CDCA74-141C-7C46-A882-E79376E8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cs-CZ" sz="4800" b="1">
                <a:latin typeface="+mn-lt"/>
              </a:rPr>
              <a:t>PŘES CO LZE UČIT?</a:t>
            </a:r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ástupný obsah 2">
            <a:extLst>
              <a:ext uri="{FF2B5EF4-FFF2-40B4-BE49-F238E27FC236}">
                <a16:creationId xmlns:a16="http://schemas.microsoft.com/office/drawing/2014/main" id="{864EE707-494E-4B4A-B0B6-09F20F1BA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cs-CZ" sz="2200" dirty="0"/>
              <a:t>ZOOM</a:t>
            </a:r>
          </a:p>
          <a:p>
            <a:r>
              <a:rPr lang="cs-CZ" sz="2200" dirty="0"/>
              <a:t>TEAMS</a:t>
            </a:r>
          </a:p>
          <a:p>
            <a:r>
              <a:rPr lang="cs-CZ" sz="2200" dirty="0"/>
              <a:t>MEET, Google </a:t>
            </a:r>
            <a:r>
              <a:rPr lang="cs-CZ" sz="2200" dirty="0" err="1"/>
              <a:t>Classroom</a:t>
            </a:r>
            <a:r>
              <a:rPr lang="cs-CZ" sz="2200" dirty="0"/>
              <a:t> apod.</a:t>
            </a:r>
          </a:p>
          <a:p>
            <a:r>
              <a:rPr lang="cs-CZ" sz="2200" dirty="0"/>
              <a:t>SKYPE</a:t>
            </a:r>
          </a:p>
          <a:p>
            <a:r>
              <a:rPr lang="cs-CZ" sz="2200" dirty="0"/>
              <a:t>Facebook</a:t>
            </a:r>
          </a:p>
          <a:p>
            <a:r>
              <a:rPr lang="cs-CZ" sz="2200" dirty="0" err="1"/>
              <a:t>Videocall</a:t>
            </a:r>
            <a:r>
              <a:rPr lang="cs-CZ" sz="2200" dirty="0"/>
              <a:t> přes telefon</a:t>
            </a:r>
          </a:p>
          <a:p>
            <a:r>
              <a:rPr lang="cs-CZ" sz="2200" dirty="0"/>
              <a:t>WhatsApp </a:t>
            </a:r>
          </a:p>
          <a:p>
            <a:r>
              <a:rPr lang="cs-CZ" sz="2200" dirty="0"/>
              <a:t>Hangouts Chat</a:t>
            </a:r>
          </a:p>
          <a:p>
            <a:r>
              <a:rPr lang="cs-CZ" sz="2200" dirty="0"/>
              <a:t>…</a:t>
            </a:r>
          </a:p>
          <a:p>
            <a:pPr marL="0" indent="0">
              <a:buNone/>
            </a:pPr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0171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3604A4-B1B4-8049-9AEA-E5AF8106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 dirty="0">
                <a:hlinkClick r:id="rId2"/>
              </a:rPr>
              <a:t>NAME PICKER</a:t>
            </a:r>
            <a:endParaRPr lang="cs-CZ" sz="40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72B79C-9B72-4627-82ED-4E8A58564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Nechce</a:t>
            </a:r>
            <a:r>
              <a:rPr lang="en-US" sz="2000" dirty="0"/>
              <a:t> se </a:t>
            </a:r>
            <a:r>
              <a:rPr lang="en-US" sz="2000" dirty="0" err="1"/>
              <a:t>vám</a:t>
            </a:r>
            <a:r>
              <a:rPr lang="en-US" sz="2000" dirty="0"/>
              <a:t> </a:t>
            </a:r>
            <a:r>
              <a:rPr lang="en-US" sz="2000" dirty="0" err="1"/>
              <a:t>neustále</a:t>
            </a:r>
            <a:r>
              <a:rPr lang="en-US" sz="2000" dirty="0"/>
              <a:t> </a:t>
            </a:r>
            <a:r>
              <a:rPr lang="en-US" sz="2000" dirty="0" err="1"/>
              <a:t>vymýšlet</a:t>
            </a:r>
            <a:r>
              <a:rPr lang="en-US" sz="2000" dirty="0"/>
              <a:t>, </a:t>
            </a:r>
            <a:r>
              <a:rPr lang="en-US" sz="2000" dirty="0" err="1"/>
              <a:t>koho</a:t>
            </a:r>
            <a:r>
              <a:rPr lang="en-US" sz="2000" dirty="0"/>
              <a:t> </a:t>
            </a:r>
            <a:r>
              <a:rPr lang="en-US" sz="2000" dirty="0" err="1"/>
              <a:t>vyvolat</a:t>
            </a:r>
            <a:r>
              <a:rPr lang="en-US" sz="2000" dirty="0"/>
              <a:t> a </a:t>
            </a:r>
            <a:r>
              <a:rPr lang="en-US" sz="2000" dirty="0" err="1"/>
              <a:t>pokaždé</a:t>
            </a:r>
            <a:r>
              <a:rPr lang="en-US" sz="2000" dirty="0"/>
              <a:t> ten, </a:t>
            </a:r>
            <a:r>
              <a:rPr lang="en-US" sz="2000" dirty="0" err="1"/>
              <a:t>koho</a:t>
            </a:r>
            <a:r>
              <a:rPr lang="en-US" sz="2000" dirty="0"/>
              <a:t> </a:t>
            </a:r>
            <a:r>
              <a:rPr lang="en-US" sz="2000" dirty="0" err="1"/>
              <a:t>vyvoláte</a:t>
            </a:r>
            <a:r>
              <a:rPr lang="en-US" sz="2000" dirty="0"/>
              <a:t>,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námitky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je </a:t>
            </a:r>
            <a:r>
              <a:rPr lang="en-US" sz="2000" dirty="0" err="1"/>
              <a:t>výběr</a:t>
            </a:r>
            <a:r>
              <a:rPr lang="en-US" sz="2000" dirty="0"/>
              <a:t> </a:t>
            </a:r>
            <a:r>
              <a:rPr lang="en-US" sz="2000" dirty="0" err="1"/>
              <a:t>zaujatý</a:t>
            </a:r>
            <a:r>
              <a:rPr lang="en-US" sz="2000" dirty="0"/>
              <a:t>? </a:t>
            </a:r>
          </a:p>
          <a:p>
            <a:pPr marL="0" indent="0">
              <a:buNone/>
            </a:pPr>
            <a:r>
              <a:rPr lang="en-US" sz="2000" dirty="0" err="1"/>
              <a:t>Tak</a:t>
            </a:r>
            <a:r>
              <a:rPr lang="en-US" sz="2000" dirty="0"/>
              <a:t> to se </a:t>
            </a:r>
            <a:r>
              <a:rPr lang="en-US" sz="2000" dirty="0" err="1"/>
              <a:t>vám</a:t>
            </a:r>
            <a:r>
              <a:rPr lang="en-US" sz="2000" dirty="0"/>
              <a:t> s </a:t>
            </a:r>
            <a:r>
              <a:rPr lang="en-US" sz="2000" dirty="0" err="1"/>
              <a:t>kolem</a:t>
            </a:r>
            <a:r>
              <a:rPr lang="en-US" sz="2000" dirty="0"/>
              <a:t> </a:t>
            </a:r>
            <a:r>
              <a:rPr lang="en-US" sz="2000" dirty="0" err="1"/>
              <a:t>nestane</a:t>
            </a:r>
            <a:r>
              <a:rPr lang="en-US" sz="2000" dirty="0"/>
              <a:t>!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 co </a:t>
            </a:r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nechceme</a:t>
            </a:r>
            <a:r>
              <a:rPr lang="en-US" sz="2000" dirty="0"/>
              <a:t> </a:t>
            </a:r>
            <a:r>
              <a:rPr lang="en-US" sz="2000" dirty="0" err="1"/>
              <a:t>vymýšlet</a:t>
            </a:r>
            <a:r>
              <a:rPr lang="en-US" sz="2000" dirty="0"/>
              <a:t> </a:t>
            </a:r>
            <a:r>
              <a:rPr lang="en-US" sz="2000" dirty="0" err="1"/>
              <a:t>čísla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dirty="0" err="1"/>
              <a:t>Použijeme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generator</a:t>
            </a:r>
            <a:r>
              <a:rPr lang="en-US" sz="2000" dirty="0"/>
              <a:t>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doplňky, vektorová grafika&#10;&#10;Popis byl vytvořen automaticky">
            <a:extLst>
              <a:ext uri="{FF2B5EF4-FFF2-40B4-BE49-F238E27FC236}">
                <a16:creationId xmlns:a16="http://schemas.microsoft.com/office/drawing/2014/main" id="{E7EEF5C2-10B8-DD17-37C4-0E675F000F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87" r="2949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585FB9-BE41-614D-8094-AE1A5DEB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>
                <a:hlinkClick r:id="rId2"/>
              </a:rPr>
              <a:t>KŘÍŽOVKY</a:t>
            </a:r>
            <a:endParaRPr lang="cs-CZ" sz="3600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B2702BD-A34C-4AE0-B976-13031A85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Nevíte, jak žáky-cizince naučit např. Názvy předmětů? Zkuste to pomocí křížovky! </a:t>
            </a:r>
          </a:p>
          <a:p>
            <a:pPr marL="0" indent="0">
              <a:buNone/>
            </a:pPr>
            <a:r>
              <a:rPr lang="en-US" sz="1800"/>
              <a:t>Určitě to ale využijete i při běžné výuce. </a:t>
            </a:r>
            <a:endParaRPr lang="en-US" sz="1800" dirty="0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16D395B7-E986-7999-DEBD-7526B0C8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761" y="525982"/>
            <a:ext cx="3727019" cy="3750061"/>
          </a:xfrm>
          <a:prstGeom prst="rect">
            <a:avLst/>
          </a:prstGeom>
        </p:spPr>
      </p:pic>
      <p:pic>
        <p:nvPicPr>
          <p:cNvPr id="9" name="Obrázek 8" descr="Obsah obrázku diagram&#10;&#10;Popis byl vytvořen automaticky">
            <a:extLst>
              <a:ext uri="{FF2B5EF4-FFF2-40B4-BE49-F238E27FC236}">
                <a16:creationId xmlns:a16="http://schemas.microsoft.com/office/drawing/2014/main" id="{174EA57F-FF0F-930B-081A-8EE60C77D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756" y="2557462"/>
            <a:ext cx="3058336" cy="33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1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30187A-7EBD-564A-8FA1-88E07B90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 dirty="0">
                <a:hlinkClick r:id="rId4"/>
              </a:rPr>
              <a:t>KAHOOT</a:t>
            </a:r>
            <a:endParaRPr lang="cs-CZ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030E03-89A6-974B-A3E1-C7587AA2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552576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dirty="0"/>
              <a:t>Jak aktivizovat žáky (nejen cizince) ve výuce? Zkuste to pomocí </a:t>
            </a:r>
            <a:r>
              <a:rPr lang="cs-CZ" sz="1800" dirty="0" err="1"/>
              <a:t>Kahoot</a:t>
            </a:r>
            <a:r>
              <a:rPr lang="cs-CZ" sz="1800" dirty="0"/>
              <a:t>! </a:t>
            </a:r>
          </a:p>
          <a:p>
            <a:pPr marL="0" indent="0">
              <a:buNone/>
            </a:pPr>
            <a:r>
              <a:rPr lang="cs-CZ" sz="1800" dirty="0"/>
              <a:t>Hrát s ním můžete, ať už jste na jiném konci světa nebo vedle sebe v místnosti, stačí k tomu link, počítač, tablet nebo chytrý telefon. 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-1636558945.mp4" descr="video-1636558945.mp4">
            <a:hlinkClick r:id="" action="ppaction://media"/>
            <a:extLst>
              <a:ext uri="{FF2B5EF4-FFF2-40B4-BE49-F238E27FC236}">
                <a16:creationId xmlns:a16="http://schemas.microsoft.com/office/drawing/2014/main" id="{B66A5F53-8345-3E4B-88EC-32D02CA9FE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0988" y="650494"/>
            <a:ext cx="29815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8463FC-9460-C241-A80F-8CF2257B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 dirty="0">
                <a:hlinkClick r:id="rId2"/>
              </a:rPr>
              <a:t>AZ KVÍZ</a:t>
            </a:r>
            <a:endParaRPr lang="cs-CZ" sz="3600" dirty="0"/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364362BF-2FF4-4A79-8132-F97FBB88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5" y="2031101"/>
            <a:ext cx="4412709" cy="351194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AZ </a:t>
            </a:r>
            <a:r>
              <a:rPr lang="en-US" sz="1800" dirty="0" err="1"/>
              <a:t>kvíz</a:t>
            </a:r>
            <a:r>
              <a:rPr lang="en-US" sz="1800" dirty="0"/>
              <a:t> </a:t>
            </a:r>
            <a:r>
              <a:rPr lang="en-US" sz="1800" dirty="0" err="1"/>
              <a:t>není</a:t>
            </a:r>
            <a:r>
              <a:rPr lang="en-US" sz="1800" dirty="0"/>
              <a:t> </a:t>
            </a:r>
            <a:r>
              <a:rPr lang="en-US" sz="1800" dirty="0" err="1"/>
              <a:t>jen</a:t>
            </a:r>
            <a:r>
              <a:rPr lang="en-US" sz="1800" dirty="0"/>
              <a:t> </a:t>
            </a:r>
            <a:r>
              <a:rPr lang="en-US" sz="1800" dirty="0" err="1"/>
              <a:t>hra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ČT, ale </a:t>
            </a:r>
            <a:r>
              <a:rPr lang="en-US" sz="1800" dirty="0" err="1"/>
              <a:t>také</a:t>
            </a:r>
            <a:r>
              <a:rPr lang="en-US" sz="1800" dirty="0"/>
              <a:t> </a:t>
            </a:r>
            <a:r>
              <a:rPr lang="en-US" sz="1800" dirty="0" err="1"/>
              <a:t>již</a:t>
            </a:r>
            <a:r>
              <a:rPr lang="en-US" sz="1800" dirty="0"/>
              <a:t> </a:t>
            </a:r>
            <a:r>
              <a:rPr lang="en-US" sz="1800" dirty="0" err="1"/>
              <a:t>hra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v online </a:t>
            </a:r>
            <a:r>
              <a:rPr lang="en-US" sz="1800" dirty="0" err="1"/>
              <a:t>prostředí</a:t>
            </a:r>
            <a:r>
              <a:rPr lang="en-US" sz="1800" dirty="0"/>
              <a:t>, </a:t>
            </a:r>
            <a:r>
              <a:rPr lang="en-US" sz="1800" dirty="0" err="1"/>
              <a:t>kterou</a:t>
            </a:r>
            <a:r>
              <a:rPr lang="en-US" sz="1800" dirty="0"/>
              <a:t> </a:t>
            </a:r>
            <a:r>
              <a:rPr lang="en-US" sz="1800" dirty="0" err="1"/>
              <a:t>můžete</a:t>
            </a:r>
            <a:r>
              <a:rPr lang="en-US" sz="1800" dirty="0"/>
              <a:t> </a:t>
            </a:r>
            <a:r>
              <a:rPr lang="en-US" sz="1800" dirty="0" err="1"/>
              <a:t>uzpůsobit</a:t>
            </a:r>
            <a:r>
              <a:rPr lang="en-US" sz="1800" dirty="0"/>
              <a:t> </a:t>
            </a:r>
            <a:r>
              <a:rPr lang="en-US" sz="1800" dirty="0" err="1"/>
              <a:t>svým</a:t>
            </a:r>
            <a:r>
              <a:rPr lang="en-US" sz="1800" dirty="0"/>
              <a:t> </a:t>
            </a:r>
            <a:r>
              <a:rPr lang="en-US" sz="1800" dirty="0" err="1"/>
              <a:t>potřebám</a:t>
            </a:r>
            <a:r>
              <a:rPr lang="en-US" sz="1800" dirty="0"/>
              <a:t>, my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zkusíme</a:t>
            </a:r>
            <a:r>
              <a:rPr lang="en-US" sz="1800" dirty="0"/>
              <a:t> </a:t>
            </a:r>
            <a:r>
              <a:rPr lang="en-US" sz="1800" dirty="0" err="1"/>
              <a:t>jednu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 err="1"/>
              <a:t>na</a:t>
            </a:r>
            <a:r>
              <a:rPr lang="en-US" sz="1800" dirty="0"/>
              <a:t> PŘÍSLOVÍ.</a:t>
            </a:r>
          </a:p>
          <a:p>
            <a:pPr marL="0" indent="0" algn="just">
              <a:buNone/>
            </a:pPr>
            <a:r>
              <a:rPr lang="en-US" sz="1800" dirty="0" err="1"/>
              <a:t>Zkusme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to!</a:t>
            </a: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1679A6-74C8-0A43-ADCC-59553325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738" y="744782"/>
            <a:ext cx="5628018" cy="51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1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0197D2-AED5-C349-BDD3-84D1548C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hlinkClick r:id="rId2"/>
              </a:rPr>
              <a:t>FLIPPITY</a:t>
            </a:r>
            <a:r>
              <a:rPr lang="en-US" sz="4000" dirty="0"/>
              <a:t> 		</a:t>
            </a:r>
            <a:r>
              <a:rPr lang="en-US" sz="4000" dirty="0">
                <a:hlinkClick r:id="rId3"/>
              </a:rPr>
              <a:t>WORDWALL</a:t>
            </a:r>
            <a:endParaRPr lang="en-US" sz="4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E95CADD-63E8-D64F-90F7-5B329AE0501E}"/>
              </a:ext>
            </a:extLst>
          </p:cNvPr>
          <p:cNvSpPr txBox="1">
            <a:spLocks/>
          </p:cNvSpPr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cs-CZ" sz="2000" dirty="0"/>
              <a:t>Dva podobné portály, které nabízí možnost vytvoření online her jako např.  bingo, kviz show, </a:t>
            </a:r>
            <a:r>
              <a:rPr lang="cs-CZ" sz="2000" dirty="0" err="1"/>
              <a:t>osmisměrka</a:t>
            </a:r>
            <a:r>
              <a:rPr lang="cs-CZ" sz="2000" dirty="0"/>
              <a:t>, </a:t>
            </a:r>
            <a:r>
              <a:rPr lang="cs-CZ" sz="2000" dirty="0">
                <a:hlinkClick r:id="rId4"/>
              </a:rPr>
              <a:t>spojování</a:t>
            </a:r>
            <a:r>
              <a:rPr lang="cs-CZ" sz="2000" dirty="0"/>
              <a:t>, </a:t>
            </a:r>
            <a:r>
              <a:rPr lang="cs-CZ" sz="2000" dirty="0">
                <a:hlinkClick r:id="rId5"/>
              </a:rPr>
              <a:t>rozdělování do skupin</a:t>
            </a:r>
            <a:r>
              <a:rPr lang="cs-CZ" sz="2000" dirty="0"/>
              <a:t>,  hledání shody, </a:t>
            </a:r>
            <a:r>
              <a:rPr lang="cs-CZ" sz="2000" dirty="0">
                <a:hlinkClick r:id="rId6"/>
              </a:rPr>
              <a:t>pravda nebo lež</a:t>
            </a:r>
            <a:r>
              <a:rPr lang="cs-CZ" sz="2000" dirty="0"/>
              <a:t>, pexeso ad.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Nutné je se zaregistrovat. Na </a:t>
            </a:r>
            <a:r>
              <a:rPr lang="cs-CZ" sz="2000" dirty="0" err="1"/>
              <a:t>Wordwall</a:t>
            </a:r>
            <a:r>
              <a:rPr lang="cs-CZ" sz="2000" dirty="0"/>
              <a:t> máte možnost vytvoření 5 her bez placeného účtu.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B539AD7F-D908-6345-AD46-5D5C6A4159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64" r="13586"/>
          <a:stretch/>
        </p:blipFill>
        <p:spPr>
          <a:xfrm>
            <a:off x="7626963" y="581892"/>
            <a:ext cx="3310353" cy="251875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78AC5AFB-24BB-2646-90F5-9F39A74871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8588" y="3707894"/>
            <a:ext cx="2745238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2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F64B51E-47B3-5341-B5FF-B226FF7896E5}"/>
              </a:ext>
            </a:extLst>
          </p:cNvPr>
          <p:cNvSpPr txBox="1">
            <a:spLocks/>
          </p:cNvSpPr>
          <p:nvPr/>
        </p:nvSpPr>
        <p:spPr>
          <a:xfrm>
            <a:off x="8752420" y="2766060"/>
            <a:ext cx="3090345" cy="22144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KDO BY NEZNAL</a:t>
            </a:r>
          </a:p>
          <a:p>
            <a:pPr>
              <a:spcAft>
                <a:spcPts val="600"/>
              </a:spcAft>
            </a:pPr>
            <a:r>
              <a:rPr lang="en-US" sz="4600" dirty="0">
                <a:hlinkClick r:id="rId3"/>
              </a:rPr>
              <a:t>ŠIBENICI</a:t>
            </a:r>
            <a:endParaRPr lang="en-US" sz="4600" dirty="0"/>
          </a:p>
          <a:p>
            <a:pPr>
              <a:spcAft>
                <a:spcPts val="600"/>
              </a:spcAft>
            </a:pPr>
            <a:endParaRPr lang="en-US" sz="4600" dirty="0"/>
          </a:p>
          <a:p>
            <a:pPr>
              <a:spcAft>
                <a:spcPts val="600"/>
              </a:spcAft>
            </a:pPr>
            <a:r>
              <a:rPr lang="en-US" sz="2600" dirty="0" err="1"/>
              <a:t>t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éma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školní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pomůcky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BA2E0D7-CA7D-884F-BABA-D44E484F9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8" r="-3" b="-3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D8E9E19-C4BF-144F-AD9C-A48540E4D4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" b="408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7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89A3266-E492-1941-B001-90BB422B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039813"/>
            <a:ext cx="2357438" cy="235743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1684A7A-8B5F-5F40-949E-CFC64555A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55988"/>
            <a:ext cx="2357438" cy="23574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645FACE-1E15-444B-ACA8-22D050171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188" y="1039813"/>
            <a:ext cx="2357438" cy="23574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BB97FB4-2E90-F441-9472-339F192D4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188" y="3455988"/>
            <a:ext cx="2357438" cy="235743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256B88F-65F6-5D4E-9DC5-212AC0E81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7775" y="1039813"/>
            <a:ext cx="2357438" cy="2357438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9ED0F40-92C2-E449-A790-B69214706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867775" y="3455988"/>
            <a:ext cx="2357438" cy="2357438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C21108-9218-914E-AA7C-4B66D99E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NOUN PROJECT</a:t>
            </a:r>
            <a:endParaRPr lang="en-US" sz="2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77559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783</Words>
  <Application>Microsoft Macintosh PowerPoint</Application>
  <PresentationFormat>Širokoúhlá obrazovka</PresentationFormat>
  <Paragraphs>88</Paragraphs>
  <Slides>15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ONLINE MATERIÁLY DO VÝUKY</vt:lpstr>
      <vt:lpstr>PŘES CO LZE UČIT?</vt:lpstr>
      <vt:lpstr>NAME PICKER</vt:lpstr>
      <vt:lpstr>KŘÍŽOVKY</vt:lpstr>
      <vt:lpstr>KAHOOT</vt:lpstr>
      <vt:lpstr>AZ KVÍZ</vt:lpstr>
      <vt:lpstr>FLIPPITY   WORDWALL</vt:lpstr>
      <vt:lpstr>Prezentace aplikace PowerPoint</vt:lpstr>
      <vt:lpstr>THE NOUN PROJECT</vt:lpstr>
      <vt:lpstr>DALŠÍ ZDROJE?</vt:lpstr>
      <vt:lpstr>A co víc?</vt:lpstr>
      <vt:lpstr>Kdyby to nestačilo:</vt:lpstr>
      <vt:lpstr>E-learning nebo aplikace</vt:lpstr>
      <vt:lpstr>Využijte také práci s videem.  Třeba kampaně!  (A to nejen pro cizince,  ale třeba o cizincích.):</vt:lpstr>
      <vt:lpstr>KONEC Děkuji za pozornost! Mgr. et Mgr. Tereza Švandová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MATERIÁLY DO VÝUKY</dc:title>
  <dc:creator>Tereza Švandová</dc:creator>
  <cp:lastModifiedBy>Tereza Švandová</cp:lastModifiedBy>
  <cp:revision>7</cp:revision>
  <dcterms:created xsi:type="dcterms:W3CDTF">2021-11-22T19:34:10Z</dcterms:created>
  <dcterms:modified xsi:type="dcterms:W3CDTF">2023-04-26T11:19:15Z</dcterms:modified>
</cp:coreProperties>
</file>