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1"/>
  </p:sldMasterIdLst>
  <p:notesMasterIdLst>
    <p:notesMasterId r:id="rId15"/>
  </p:notesMasterIdLst>
  <p:sldIdLst>
    <p:sldId id="256" r:id="rId2"/>
    <p:sldId id="270" r:id="rId3"/>
    <p:sldId id="260" r:id="rId4"/>
    <p:sldId id="262" r:id="rId5"/>
    <p:sldId id="257" r:id="rId6"/>
    <p:sldId id="258" r:id="rId7"/>
    <p:sldId id="261" r:id="rId8"/>
    <p:sldId id="263" r:id="rId9"/>
    <p:sldId id="264" r:id="rId10"/>
    <p:sldId id="266" r:id="rId11"/>
    <p:sldId id="269" r:id="rId12"/>
    <p:sldId id="267" r:id="rId13"/>
    <p:sldId id="271"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17"/>
  </p:normalViewPr>
  <p:slideViewPr>
    <p:cSldViewPr snapToGrid="0">
      <p:cViewPr>
        <p:scale>
          <a:sx n="48" d="100"/>
          <a:sy n="48" d="100"/>
        </p:scale>
        <p:origin x="1832" y="1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BF270-FA65-074D-8FA9-4B37A2E08DAD}" type="datetimeFigureOut">
              <a:rPr lang="cs-CZ" smtClean="0"/>
              <a:t>23.02.2023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CBA5B-45D6-7E49-8C91-A603D0D39489}" type="slidenum">
              <a:rPr lang="cs-CZ" smtClean="0"/>
              <a:t>‹#›</a:t>
            </a:fld>
            <a:endParaRPr lang="cs-CZ"/>
          </a:p>
        </p:txBody>
      </p:sp>
    </p:spTree>
    <p:extLst>
      <p:ext uri="{BB962C8B-B14F-4D97-AF65-F5344CB8AC3E}">
        <p14:creationId xmlns:p14="http://schemas.microsoft.com/office/powerpoint/2010/main" val="1588648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a:t>
            </a:r>
            <a:r>
              <a:rPr lang="cs-CZ" dirty="0" err="1"/>
              <a:t>www.washington.edu</a:t>
            </a:r>
            <a:r>
              <a:rPr lang="cs-CZ" dirty="0"/>
              <a:t>/</a:t>
            </a:r>
            <a:r>
              <a:rPr lang="cs-CZ" dirty="0" err="1"/>
              <a:t>counseling</a:t>
            </a:r>
            <a:r>
              <a:rPr lang="cs-CZ" dirty="0"/>
              <a:t>/</a:t>
            </a:r>
            <a:r>
              <a:rPr lang="cs-CZ" dirty="0" err="1"/>
              <a:t>resources-for-students</a:t>
            </a:r>
            <a:r>
              <a:rPr lang="cs-CZ" dirty="0"/>
              <a:t>/</a:t>
            </a:r>
            <a:r>
              <a:rPr lang="cs-CZ" dirty="0" err="1"/>
              <a:t>international</a:t>
            </a:r>
            <a:r>
              <a:rPr lang="cs-CZ" dirty="0"/>
              <a:t>-</a:t>
            </a:r>
            <a:r>
              <a:rPr lang="cs-CZ" dirty="0" err="1"/>
              <a:t>students</a:t>
            </a:r>
            <a:r>
              <a:rPr lang="cs-CZ" dirty="0"/>
              <a:t>-and-</a:t>
            </a:r>
            <a:r>
              <a:rPr lang="cs-CZ" dirty="0" err="1"/>
              <a:t>cultural</a:t>
            </a:r>
            <a:r>
              <a:rPr lang="cs-CZ" dirty="0"/>
              <a:t>-</a:t>
            </a:r>
            <a:r>
              <a:rPr lang="cs-CZ" dirty="0" err="1"/>
              <a:t>shock</a:t>
            </a:r>
            <a:r>
              <a:rPr lang="cs-CZ" dirty="0"/>
              <a:t>/ </a:t>
            </a:r>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4</a:t>
            </a:fld>
            <a:endParaRPr lang="cs-CZ"/>
          </a:p>
        </p:txBody>
      </p:sp>
    </p:spTree>
    <p:extLst>
      <p:ext uri="{BB962C8B-B14F-4D97-AF65-F5344CB8AC3E}">
        <p14:creationId xmlns:p14="http://schemas.microsoft.com/office/powerpoint/2010/main" val="4156982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u="none" strike="noStrike" dirty="0" err="1">
                <a:solidFill>
                  <a:srgbClr val="444444"/>
                </a:solidFill>
                <a:effectLst/>
                <a:latin typeface="Roboto" panose="02000000000000000000" pitchFamily="2" charset="0"/>
              </a:rPr>
              <a:t>Igoa</a:t>
            </a:r>
            <a:r>
              <a:rPr lang="cs-CZ" sz="1200" b="0" i="0" u="none" strike="noStrike" dirty="0">
                <a:solidFill>
                  <a:srgbClr val="444444"/>
                </a:solidFill>
                <a:effectLst/>
                <a:latin typeface="Roboto" panose="02000000000000000000" pitchFamily="2" charset="0"/>
              </a:rPr>
              <a:t>, C.: </a:t>
            </a:r>
            <a:r>
              <a:rPr lang="cs-CZ" sz="1200" b="0" i="0" u="none" strike="noStrike" dirty="0" err="1">
                <a:solidFill>
                  <a:srgbClr val="444444"/>
                </a:solidFill>
                <a:effectLst/>
                <a:latin typeface="Roboto" panose="02000000000000000000" pitchFamily="2" charset="0"/>
              </a:rPr>
              <a:t>The</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Inner</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World</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of</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the</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Immigrant</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Child</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Lawrence</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Erlbaum</a:t>
            </a:r>
            <a:r>
              <a:rPr lang="cs-CZ" sz="1200" b="0" i="0" u="none" strike="noStrike" dirty="0">
                <a:solidFill>
                  <a:srgbClr val="444444"/>
                </a:solidFill>
                <a:effectLst/>
                <a:latin typeface="Roboto" panose="02000000000000000000" pitchFamily="2" charset="0"/>
              </a:rPr>
              <a:t> </a:t>
            </a:r>
            <a:r>
              <a:rPr lang="cs-CZ" sz="1200" b="0" i="0" u="none" strike="noStrike" dirty="0" err="1">
                <a:solidFill>
                  <a:srgbClr val="444444"/>
                </a:solidFill>
                <a:effectLst/>
                <a:latin typeface="Roboto" panose="02000000000000000000" pitchFamily="2" charset="0"/>
              </a:rPr>
              <a:t>Associates</a:t>
            </a:r>
            <a:r>
              <a:rPr lang="cs-CZ" sz="1200" b="0" i="0" u="none" strike="noStrike" dirty="0">
                <a:solidFill>
                  <a:srgbClr val="444444"/>
                </a:solidFill>
                <a:effectLst/>
                <a:latin typeface="Roboto" panose="02000000000000000000" pitchFamily="2" charset="0"/>
              </a:rPr>
              <a:t>, 1995</a:t>
            </a:r>
            <a:endParaRPr lang="cs-CZ" sz="1600" dirty="0"/>
          </a:p>
          <a:p>
            <a:endParaRPr lang="cs-CZ" dirty="0"/>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6</a:t>
            </a:fld>
            <a:endParaRPr lang="cs-CZ"/>
          </a:p>
        </p:txBody>
      </p:sp>
    </p:spTree>
    <p:extLst>
      <p:ext uri="{BB962C8B-B14F-4D97-AF65-F5344CB8AC3E}">
        <p14:creationId xmlns:p14="http://schemas.microsoft.com/office/powerpoint/2010/main" val="1423776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7</a:t>
            </a:fld>
            <a:endParaRPr lang="cs-CZ"/>
          </a:p>
        </p:txBody>
      </p:sp>
    </p:spTree>
    <p:extLst>
      <p:ext uri="{BB962C8B-B14F-4D97-AF65-F5344CB8AC3E}">
        <p14:creationId xmlns:p14="http://schemas.microsoft.com/office/powerpoint/2010/main" val="1842325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a:t>
            </a:r>
            <a:r>
              <a:rPr lang="cs-CZ" dirty="0" err="1"/>
              <a:t>www.internationalstudentinsurance.com</a:t>
            </a:r>
            <a:r>
              <a:rPr lang="cs-CZ" dirty="0"/>
              <a:t>/</a:t>
            </a:r>
            <a:r>
              <a:rPr lang="cs-CZ" dirty="0" err="1"/>
              <a:t>explained</a:t>
            </a:r>
            <a:r>
              <a:rPr lang="cs-CZ" dirty="0"/>
              <a:t>/</a:t>
            </a:r>
            <a:r>
              <a:rPr lang="cs-CZ" dirty="0" err="1"/>
              <a:t>mental-health</a:t>
            </a:r>
            <a:r>
              <a:rPr lang="cs-CZ" dirty="0"/>
              <a:t>/</a:t>
            </a:r>
            <a:r>
              <a:rPr lang="cs-CZ" dirty="0" err="1"/>
              <a:t>culture-shock</a:t>
            </a:r>
            <a:r>
              <a:rPr lang="cs-CZ" dirty="0"/>
              <a:t>/</a:t>
            </a:r>
            <a:r>
              <a:rPr lang="cs-CZ" dirty="0" err="1"/>
              <a:t>what-is-culture-shock.php</a:t>
            </a:r>
            <a:r>
              <a:rPr lang="cs-CZ" dirty="0"/>
              <a:t> </a:t>
            </a:r>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8</a:t>
            </a:fld>
            <a:endParaRPr lang="cs-CZ"/>
          </a:p>
        </p:txBody>
      </p:sp>
    </p:spTree>
    <p:extLst>
      <p:ext uri="{BB962C8B-B14F-4D97-AF65-F5344CB8AC3E}">
        <p14:creationId xmlns:p14="http://schemas.microsoft.com/office/powerpoint/2010/main" val="1512295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USA: https://</a:t>
            </a:r>
            <a:r>
              <a:rPr lang="cs-CZ" dirty="0" err="1"/>
              <a:t>www.youtube.com</a:t>
            </a:r>
            <a:r>
              <a:rPr lang="cs-CZ" dirty="0"/>
              <a:t>/</a:t>
            </a:r>
            <a:r>
              <a:rPr lang="cs-CZ" dirty="0" err="1"/>
              <a:t>watch?v</a:t>
            </a:r>
            <a:r>
              <a:rPr lang="cs-CZ" dirty="0"/>
              <a:t>=GfCWUX9gnDc&amp;t=102s </a:t>
            </a:r>
          </a:p>
          <a:p>
            <a:r>
              <a:rPr lang="cs-CZ" dirty="0"/>
              <a:t>CZ: https://</a:t>
            </a:r>
            <a:r>
              <a:rPr lang="cs-CZ" dirty="0" err="1"/>
              <a:t>www.youtube.com</a:t>
            </a:r>
            <a:r>
              <a:rPr lang="cs-CZ" dirty="0"/>
              <a:t>/</a:t>
            </a:r>
            <a:r>
              <a:rPr lang="cs-CZ" dirty="0" err="1"/>
              <a:t>watch?v</a:t>
            </a:r>
            <a:r>
              <a:rPr lang="cs-CZ" dirty="0"/>
              <a:t>=T97Ldq2rqlU (od cca 9. minuty)</a:t>
            </a:r>
          </a:p>
          <a:p>
            <a:endParaRPr lang="cs-CZ" dirty="0"/>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10</a:t>
            </a:fld>
            <a:endParaRPr lang="cs-CZ"/>
          </a:p>
        </p:txBody>
      </p:sp>
    </p:spTree>
    <p:extLst>
      <p:ext uri="{BB962C8B-B14F-4D97-AF65-F5344CB8AC3E}">
        <p14:creationId xmlns:p14="http://schemas.microsoft.com/office/powerpoint/2010/main" val="827663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 https://</a:t>
            </a:r>
            <a:r>
              <a:rPr lang="cs-CZ" dirty="0" err="1"/>
              <a:t>www.internationalstudentinsurance.com</a:t>
            </a:r>
            <a:r>
              <a:rPr lang="cs-CZ" dirty="0"/>
              <a:t>/</a:t>
            </a:r>
            <a:r>
              <a:rPr lang="cs-CZ" dirty="0" err="1"/>
              <a:t>explained</a:t>
            </a:r>
            <a:r>
              <a:rPr lang="cs-CZ" dirty="0"/>
              <a:t>/</a:t>
            </a:r>
            <a:r>
              <a:rPr lang="cs-CZ" dirty="0" err="1"/>
              <a:t>mental-health</a:t>
            </a:r>
            <a:r>
              <a:rPr lang="cs-CZ" dirty="0"/>
              <a:t>/</a:t>
            </a:r>
            <a:r>
              <a:rPr lang="cs-CZ" dirty="0" err="1"/>
              <a:t>culture-shock</a:t>
            </a:r>
            <a:r>
              <a:rPr lang="cs-CZ" dirty="0"/>
              <a:t>/</a:t>
            </a:r>
            <a:r>
              <a:rPr lang="cs-CZ" dirty="0" err="1"/>
              <a:t>dealing-with-culture-shock.php</a:t>
            </a:r>
            <a:r>
              <a:rPr lang="cs-CZ" dirty="0"/>
              <a:t> </a:t>
            </a:r>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12</a:t>
            </a:fld>
            <a:endParaRPr lang="cs-CZ"/>
          </a:p>
        </p:txBody>
      </p:sp>
    </p:spTree>
    <p:extLst>
      <p:ext uri="{BB962C8B-B14F-4D97-AF65-F5344CB8AC3E}">
        <p14:creationId xmlns:p14="http://schemas.microsoft.com/office/powerpoint/2010/main" val="1205222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a:t>
            </a:r>
            <a:r>
              <a:rPr lang="cs-CZ" dirty="0" err="1"/>
              <a:t>travelbible.cz</a:t>
            </a:r>
            <a:r>
              <a:rPr lang="cs-CZ" dirty="0"/>
              <a:t>/</a:t>
            </a:r>
            <a:r>
              <a:rPr lang="cs-CZ" dirty="0" err="1"/>
              <a:t>kulturni</a:t>
            </a:r>
            <a:r>
              <a:rPr lang="cs-CZ" dirty="0"/>
              <a:t>-sok/</a:t>
            </a:r>
          </a:p>
        </p:txBody>
      </p:sp>
      <p:sp>
        <p:nvSpPr>
          <p:cNvPr id="4" name="Zástupný symbol pro číslo snímku 3"/>
          <p:cNvSpPr>
            <a:spLocks noGrp="1"/>
          </p:cNvSpPr>
          <p:nvPr>
            <p:ph type="sldNum" sz="quarter" idx="5"/>
          </p:nvPr>
        </p:nvSpPr>
        <p:spPr/>
        <p:txBody>
          <a:bodyPr/>
          <a:lstStyle/>
          <a:p>
            <a:fld id="{008CBA5B-45D6-7E49-8C91-A603D0D39489}" type="slidenum">
              <a:rPr lang="cs-CZ" smtClean="0"/>
              <a:t>13</a:t>
            </a:fld>
            <a:endParaRPr lang="cs-CZ"/>
          </a:p>
        </p:txBody>
      </p:sp>
    </p:spTree>
    <p:extLst>
      <p:ext uri="{BB962C8B-B14F-4D97-AF65-F5344CB8AC3E}">
        <p14:creationId xmlns:p14="http://schemas.microsoft.com/office/powerpoint/2010/main" val="3421535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2/23/23</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71979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2/23/23</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71261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2/23/23</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99517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2/23/23</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30538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2/23/23</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98860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2/23/23</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80455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2/23/23</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617292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2/23/23</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24339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2/23/23</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17089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2/23/23</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781257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2/23/23</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38278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2/23/23</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47147923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20" r:id="rId6"/>
    <p:sldLayoutId id="2147483715" r:id="rId7"/>
    <p:sldLayoutId id="2147483716" r:id="rId8"/>
    <p:sldLayoutId id="2147483717" r:id="rId9"/>
    <p:sldLayoutId id="2147483719" r:id="rId10"/>
    <p:sldLayoutId id="2147483718"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T97Ldq2rqlU?feature=oembed" TargetMode="External"/><Relationship Id="rId1" Type="http://schemas.openxmlformats.org/officeDocument/2006/relationships/video" Target="https://www.youtube.com/embed/GfCWUX9gnDc?start=102&amp;feature=oembed" TargetMode="Externa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BFB2D26E-FBAE-45B8-B0F6-80E4ABDEC3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23442A66-721F-4552-A3AD-3A2215F0C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7" name="Rectangle 56">
            <a:extLst>
              <a:ext uri="{FF2B5EF4-FFF2-40B4-BE49-F238E27FC236}">
                <a16:creationId xmlns:a16="http://schemas.microsoft.com/office/drawing/2014/main" id="{67EA5288-5BEB-4C44-949A-ED209FE21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BDF3960-D13B-4C1E-B60A-C9346636FBD8}"/>
              </a:ext>
            </a:extLst>
          </p:cNvPr>
          <p:cNvSpPr>
            <a:spLocks noGrp="1"/>
          </p:cNvSpPr>
          <p:nvPr>
            <p:ph type="ctrTitle"/>
          </p:nvPr>
        </p:nvSpPr>
        <p:spPr>
          <a:xfrm>
            <a:off x="1371599" y="1223889"/>
            <a:ext cx="2705101" cy="2508139"/>
          </a:xfrm>
        </p:spPr>
        <p:txBody>
          <a:bodyPr>
            <a:normAutofit/>
          </a:bodyPr>
          <a:lstStyle/>
          <a:p>
            <a:r>
              <a:rPr lang="cs-CZ" sz="3200" dirty="0">
                <a:effectLst/>
                <a:latin typeface="Calibri" panose="020F0502020204030204" pitchFamily="34" charset="0"/>
                <a:ea typeface="Times New Roman" panose="02020603050405020304" pitchFamily="18" charset="0"/>
                <a:cs typeface="Calibri" panose="020F0502020204030204" pitchFamily="34" charset="0"/>
              </a:rPr>
              <a:t>Identita </a:t>
            </a:r>
            <a:br>
              <a:rPr lang="cs-CZ" sz="3200" dirty="0">
                <a:effectLst/>
                <a:latin typeface="Calibri" panose="020F0502020204030204" pitchFamily="34" charset="0"/>
                <a:ea typeface="Times New Roman" panose="02020603050405020304" pitchFamily="18" charset="0"/>
                <a:cs typeface="Calibri" panose="020F0502020204030204" pitchFamily="34" charset="0"/>
              </a:rPr>
            </a:br>
            <a:r>
              <a:rPr lang="cs-CZ" sz="3200" dirty="0">
                <a:effectLst/>
                <a:latin typeface="Calibri" panose="020F0502020204030204" pitchFamily="34" charset="0"/>
                <a:ea typeface="Times New Roman" panose="02020603050405020304" pitchFamily="18" charset="0"/>
                <a:cs typeface="Calibri" panose="020F0502020204030204" pitchFamily="34" charset="0"/>
              </a:rPr>
              <a:t>a kulturní šok</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odnadpis 2">
            <a:extLst>
              <a:ext uri="{FF2B5EF4-FFF2-40B4-BE49-F238E27FC236}">
                <a16:creationId xmlns:a16="http://schemas.microsoft.com/office/drawing/2014/main" id="{9F3E779D-2F64-B81D-07CF-42F87A9010D1}"/>
              </a:ext>
            </a:extLst>
          </p:cNvPr>
          <p:cNvSpPr>
            <a:spLocks noGrp="1"/>
          </p:cNvSpPr>
          <p:nvPr>
            <p:ph type="subTitle" idx="1"/>
          </p:nvPr>
        </p:nvSpPr>
        <p:spPr>
          <a:xfrm>
            <a:off x="1371600" y="4114800"/>
            <a:ext cx="2705100" cy="1371601"/>
          </a:xfrm>
        </p:spPr>
        <p:txBody>
          <a:bodyPr>
            <a:normAutofit/>
          </a:bodyPr>
          <a:lstStyle/>
          <a:p>
            <a:r>
              <a:rPr lang="cs-CZ" sz="2000" i="1" dirty="0" err="1">
                <a:effectLst/>
                <a:latin typeface="Calibri" panose="020F0502020204030204" pitchFamily="34" charset="0"/>
                <a:ea typeface="Times New Roman" panose="02020603050405020304" pitchFamily="18" charset="0"/>
                <a:cs typeface="Calibri" panose="020F0502020204030204" pitchFamily="34" charset="0"/>
              </a:rPr>
              <a:t>Cultural</a:t>
            </a:r>
            <a:r>
              <a:rPr lang="cs-CZ" sz="2000" i="1" dirty="0">
                <a:effectLst/>
                <a:latin typeface="Calibri" panose="020F0502020204030204" pitchFamily="34" charset="0"/>
                <a:ea typeface="Times New Roman" panose="02020603050405020304" pitchFamily="18" charset="0"/>
                <a:cs typeface="Calibri" panose="020F0502020204030204" pitchFamily="34" charset="0"/>
              </a:rPr>
              <a:t> </a:t>
            </a:r>
            <a:r>
              <a:rPr lang="cs-CZ" sz="2000" i="1" dirty="0" err="1">
                <a:effectLst/>
                <a:latin typeface="Calibri" panose="020F0502020204030204" pitchFamily="34" charset="0"/>
                <a:ea typeface="Times New Roman" panose="02020603050405020304" pitchFamily="18" charset="0"/>
                <a:cs typeface="Calibri" panose="020F0502020204030204" pitchFamily="34" charset="0"/>
              </a:rPr>
              <a:t>awareness</a:t>
            </a:r>
            <a:endParaRPr lang="cs-CZ" sz="2000" dirty="0"/>
          </a:p>
        </p:txBody>
      </p:sp>
      <p:pic>
        <p:nvPicPr>
          <p:cNvPr id="48" name="Picture 3" descr="Barevné Lanterns">
            <a:extLst>
              <a:ext uri="{FF2B5EF4-FFF2-40B4-BE49-F238E27FC236}">
                <a16:creationId xmlns:a16="http://schemas.microsoft.com/office/drawing/2014/main" id="{15EF524F-FD54-3C15-B885-02D35CB9B7C6}"/>
              </a:ext>
            </a:extLst>
          </p:cNvPr>
          <p:cNvPicPr>
            <a:picLocks noChangeAspect="1"/>
          </p:cNvPicPr>
          <p:nvPr/>
        </p:nvPicPr>
        <p:blipFill rotWithShape="1">
          <a:blip r:embed="rId2"/>
          <a:srcRect l="12916" r="12918"/>
          <a:stretch/>
        </p:blipFill>
        <p:spPr>
          <a:xfrm>
            <a:off x="5410200" y="10"/>
            <a:ext cx="6781800" cy="6857990"/>
          </a:xfrm>
          <a:prstGeom prst="rect">
            <a:avLst/>
          </a:prstGeom>
        </p:spPr>
      </p:pic>
    </p:spTree>
    <p:extLst>
      <p:ext uri="{BB962C8B-B14F-4D97-AF65-F5344CB8AC3E}">
        <p14:creationId xmlns:p14="http://schemas.microsoft.com/office/powerpoint/2010/main" val="81608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5D758C-75F8-1D8E-20A8-367FA4578DEB}"/>
              </a:ext>
            </a:extLst>
          </p:cNvPr>
          <p:cNvSpPr>
            <a:spLocks noGrp="1"/>
          </p:cNvSpPr>
          <p:nvPr>
            <p:ph type="title"/>
          </p:nvPr>
        </p:nvSpPr>
        <p:spPr>
          <a:xfrm>
            <a:off x="1371600" y="485775"/>
            <a:ext cx="9486900" cy="1371600"/>
          </a:xfrm>
        </p:spPr>
        <p:txBody>
          <a:bodyPr/>
          <a:lstStyle/>
          <a:p>
            <a:r>
              <a:rPr lang="cs-CZ" dirty="0"/>
              <a:t>MOŽNÉ Známky kulturního šoku</a:t>
            </a:r>
          </a:p>
        </p:txBody>
      </p:sp>
      <p:sp>
        <p:nvSpPr>
          <p:cNvPr id="3" name="Zástupný obsah 2">
            <a:extLst>
              <a:ext uri="{FF2B5EF4-FFF2-40B4-BE49-F238E27FC236}">
                <a16:creationId xmlns:a16="http://schemas.microsoft.com/office/drawing/2014/main" id="{2CBCD9D1-880A-DD12-96B9-2BB7C2B63F9B}"/>
              </a:ext>
            </a:extLst>
          </p:cNvPr>
          <p:cNvSpPr>
            <a:spLocks noGrp="1"/>
          </p:cNvSpPr>
          <p:nvPr>
            <p:ph idx="1"/>
          </p:nvPr>
        </p:nvSpPr>
        <p:spPr>
          <a:xfrm>
            <a:off x="5024492" y="2239816"/>
            <a:ext cx="5943601" cy="3918098"/>
          </a:xfrm>
        </p:spPr>
        <p:txBody>
          <a:bodyPr>
            <a:normAutofit fontScale="92500" lnSpcReduction="10000"/>
          </a:bodyPr>
          <a:lstStyle/>
          <a:p>
            <a:r>
              <a:rPr lang="cs-CZ" sz="1200" dirty="0"/>
              <a:t>Stýskání po domově (</a:t>
            </a:r>
            <a:r>
              <a:rPr lang="cs-CZ" sz="1200" dirty="0" err="1"/>
              <a:t>Homesikness</a:t>
            </a:r>
            <a:r>
              <a:rPr lang="cs-CZ" sz="1200" dirty="0"/>
              <a:t>)</a:t>
            </a:r>
          </a:p>
          <a:p>
            <a:r>
              <a:rPr lang="cs-CZ" sz="1200" dirty="0"/>
              <a:t>Změna chuti k jídlu, ztráta hmotnosti (</a:t>
            </a:r>
            <a:r>
              <a:rPr lang="cs-CZ" sz="1200" dirty="0" err="1"/>
              <a:t>Change</a:t>
            </a:r>
            <a:r>
              <a:rPr lang="cs-CZ" sz="1200" dirty="0"/>
              <a:t> in </a:t>
            </a:r>
            <a:r>
              <a:rPr lang="cs-CZ" sz="1200" dirty="0" err="1"/>
              <a:t>appetite</a:t>
            </a:r>
            <a:r>
              <a:rPr lang="cs-CZ" sz="1200" dirty="0"/>
              <a:t> </a:t>
            </a:r>
            <a:r>
              <a:rPr lang="cs-CZ" sz="1200" dirty="0" err="1"/>
              <a:t>or</a:t>
            </a:r>
            <a:r>
              <a:rPr lang="cs-CZ" sz="1200" dirty="0"/>
              <a:t> </a:t>
            </a:r>
            <a:r>
              <a:rPr lang="cs-CZ" sz="1200" dirty="0" err="1"/>
              <a:t>weight</a:t>
            </a:r>
            <a:r>
              <a:rPr lang="cs-CZ" sz="1200" dirty="0"/>
              <a:t>)</a:t>
            </a:r>
          </a:p>
          <a:p>
            <a:r>
              <a:rPr lang="cs-CZ" sz="1200" dirty="0"/>
              <a:t>Podrážděnost (</a:t>
            </a:r>
            <a:r>
              <a:rPr lang="cs-CZ" sz="1200" dirty="0" err="1"/>
              <a:t>Irritability</a:t>
            </a:r>
            <a:r>
              <a:rPr lang="cs-CZ" sz="1200" dirty="0"/>
              <a:t>)</a:t>
            </a:r>
          </a:p>
          <a:p>
            <a:r>
              <a:rPr lang="cs-CZ" sz="1200" dirty="0"/>
              <a:t>Znudění (</a:t>
            </a:r>
            <a:r>
              <a:rPr lang="cs-CZ" sz="1200" dirty="0" err="1"/>
              <a:t>Boredom</a:t>
            </a:r>
            <a:r>
              <a:rPr lang="cs-CZ" sz="1200" dirty="0"/>
              <a:t>)</a:t>
            </a:r>
          </a:p>
          <a:p>
            <a:r>
              <a:rPr lang="cs-CZ" sz="1200" dirty="0"/>
              <a:t>Nepřátelskost a stereotypizace (Hostility and </a:t>
            </a:r>
            <a:r>
              <a:rPr lang="cs-CZ" sz="1200" dirty="0" err="1"/>
              <a:t>stereotyping</a:t>
            </a:r>
            <a:r>
              <a:rPr lang="cs-CZ" sz="1200" dirty="0"/>
              <a:t>)</a:t>
            </a:r>
          </a:p>
          <a:p>
            <a:r>
              <a:rPr lang="cs-CZ" sz="1200" dirty="0"/>
              <a:t>Neschopnost efektivně pracovat (</a:t>
            </a:r>
            <a:r>
              <a:rPr lang="cs-CZ" sz="1200" dirty="0" err="1"/>
              <a:t>Inability</a:t>
            </a:r>
            <a:r>
              <a:rPr lang="cs-CZ" sz="1200" dirty="0"/>
              <a:t> to </a:t>
            </a:r>
            <a:r>
              <a:rPr lang="cs-CZ" sz="1200" dirty="0" err="1"/>
              <a:t>work</a:t>
            </a:r>
            <a:r>
              <a:rPr lang="cs-CZ" sz="1200" dirty="0"/>
              <a:t> </a:t>
            </a:r>
            <a:r>
              <a:rPr lang="cs-CZ" sz="1200" dirty="0" err="1"/>
              <a:t>efficiently</a:t>
            </a:r>
            <a:r>
              <a:rPr lang="cs-CZ" sz="1200" dirty="0"/>
              <a:t>)</a:t>
            </a:r>
          </a:p>
          <a:p>
            <a:r>
              <a:rPr lang="cs-CZ" sz="1200" dirty="0"/>
              <a:t>Konflikty (</a:t>
            </a:r>
            <a:r>
              <a:rPr lang="cs-CZ" sz="1200" dirty="0" err="1"/>
              <a:t>Conflicts</a:t>
            </a:r>
            <a:r>
              <a:rPr lang="cs-CZ" sz="1200" dirty="0"/>
              <a:t> </a:t>
            </a:r>
            <a:r>
              <a:rPr lang="cs-CZ" sz="1200" dirty="0" err="1"/>
              <a:t>with</a:t>
            </a:r>
            <a:r>
              <a:rPr lang="cs-CZ" sz="1200" dirty="0"/>
              <a:t> </a:t>
            </a:r>
            <a:r>
              <a:rPr lang="cs-CZ" sz="1200" dirty="0" err="1"/>
              <a:t>others</a:t>
            </a:r>
            <a:r>
              <a:rPr lang="cs-CZ" sz="1200" dirty="0"/>
              <a:t>)</a:t>
            </a:r>
          </a:p>
          <a:p>
            <a:r>
              <a:rPr lang="cs-CZ" sz="1200" dirty="0"/>
              <a:t>Neovladatelný pláč, deprese, pocit bezmoci (</a:t>
            </a:r>
            <a:r>
              <a:rPr lang="cs-CZ" sz="1200" dirty="0" err="1"/>
              <a:t>Unexplained</a:t>
            </a:r>
            <a:r>
              <a:rPr lang="cs-CZ" sz="1200" dirty="0"/>
              <a:t> </a:t>
            </a:r>
            <a:r>
              <a:rPr lang="cs-CZ" sz="1200" dirty="0" err="1"/>
              <a:t>crying</a:t>
            </a:r>
            <a:r>
              <a:rPr lang="cs-CZ" sz="1200" dirty="0"/>
              <a:t>, </a:t>
            </a:r>
            <a:r>
              <a:rPr lang="cs-CZ" sz="1200" dirty="0" err="1"/>
              <a:t>depression</a:t>
            </a:r>
            <a:r>
              <a:rPr lang="cs-CZ" sz="1200" dirty="0"/>
              <a:t>, </a:t>
            </a:r>
            <a:r>
              <a:rPr lang="cs-CZ" sz="1200" dirty="0" err="1"/>
              <a:t>or</a:t>
            </a:r>
            <a:r>
              <a:rPr lang="cs-CZ" sz="1200" dirty="0"/>
              <a:t> </a:t>
            </a:r>
            <a:r>
              <a:rPr lang="cs-CZ" sz="1200" dirty="0" err="1"/>
              <a:t>feel</a:t>
            </a:r>
            <a:r>
              <a:rPr lang="cs-CZ" sz="1200" dirty="0"/>
              <a:t> out </a:t>
            </a:r>
            <a:r>
              <a:rPr lang="cs-CZ" sz="1200" dirty="0" err="1"/>
              <a:t>of</a:t>
            </a:r>
            <a:r>
              <a:rPr lang="cs-CZ" sz="1200" dirty="0"/>
              <a:t> </a:t>
            </a:r>
            <a:r>
              <a:rPr lang="cs-CZ" sz="1200" dirty="0" err="1"/>
              <a:t>control</a:t>
            </a:r>
            <a:r>
              <a:rPr lang="cs-CZ" sz="1200" dirty="0"/>
              <a:t>)</a:t>
            </a:r>
          </a:p>
          <a:p>
            <a:r>
              <a:rPr lang="cs-CZ" sz="1200" dirty="0"/>
              <a:t>Zranitelnost, vystrašenost nebo úzkost (</a:t>
            </a:r>
            <a:r>
              <a:rPr lang="cs-CZ" sz="1200" dirty="0" err="1"/>
              <a:t>Vulnerable</a:t>
            </a:r>
            <a:r>
              <a:rPr lang="cs-CZ" sz="1200" dirty="0"/>
              <a:t>, </a:t>
            </a:r>
            <a:r>
              <a:rPr lang="cs-CZ" sz="1200" dirty="0" err="1"/>
              <a:t>fearful</a:t>
            </a:r>
            <a:r>
              <a:rPr lang="cs-CZ" sz="1200" dirty="0"/>
              <a:t>, </a:t>
            </a:r>
            <a:r>
              <a:rPr lang="cs-CZ" sz="1200" dirty="0" err="1"/>
              <a:t>or</a:t>
            </a:r>
            <a:r>
              <a:rPr lang="cs-CZ" sz="1200" dirty="0"/>
              <a:t> </a:t>
            </a:r>
            <a:r>
              <a:rPr lang="cs-CZ" sz="1200" dirty="0" err="1"/>
              <a:t>anxious</a:t>
            </a:r>
            <a:r>
              <a:rPr lang="cs-CZ" sz="1200" dirty="0"/>
              <a:t>)</a:t>
            </a:r>
          </a:p>
          <a:p>
            <a:r>
              <a:rPr lang="cs-CZ" sz="1200" dirty="0"/>
              <a:t>Bolesti hlavy, jiné bolesti, alergie (</a:t>
            </a:r>
            <a:r>
              <a:rPr lang="cs-CZ" sz="1200" dirty="0" err="1"/>
              <a:t>Headaches</a:t>
            </a:r>
            <a:r>
              <a:rPr lang="cs-CZ" sz="1200" dirty="0"/>
              <a:t>, </a:t>
            </a:r>
            <a:r>
              <a:rPr lang="cs-CZ" sz="1200" dirty="0" err="1"/>
              <a:t>pains</a:t>
            </a:r>
            <a:r>
              <a:rPr lang="cs-CZ" sz="1200" dirty="0"/>
              <a:t>, and </a:t>
            </a:r>
            <a:r>
              <a:rPr lang="cs-CZ" sz="1200" dirty="0" err="1"/>
              <a:t>allergies</a:t>
            </a:r>
            <a:r>
              <a:rPr lang="cs-CZ" sz="1200" dirty="0"/>
              <a:t>)</a:t>
            </a:r>
          </a:p>
          <a:p>
            <a:r>
              <a:rPr lang="cs-CZ" sz="1200" dirty="0"/>
              <a:t>Nedostatek nebo přebytek spánku (</a:t>
            </a:r>
            <a:r>
              <a:rPr lang="cs-CZ" sz="1200" dirty="0" err="1"/>
              <a:t>Sleeping</a:t>
            </a:r>
            <a:r>
              <a:rPr lang="cs-CZ" sz="1200" dirty="0"/>
              <a:t> </a:t>
            </a:r>
            <a:r>
              <a:rPr lang="cs-CZ" sz="1200" dirty="0" err="1"/>
              <a:t>too</a:t>
            </a:r>
            <a:r>
              <a:rPr lang="cs-CZ" sz="1200" dirty="0"/>
              <a:t> much </a:t>
            </a:r>
            <a:r>
              <a:rPr lang="cs-CZ" sz="1200" dirty="0" err="1"/>
              <a:t>or</a:t>
            </a:r>
            <a:r>
              <a:rPr lang="cs-CZ" sz="1200" dirty="0"/>
              <a:t> </a:t>
            </a:r>
            <a:r>
              <a:rPr lang="cs-CZ" sz="1200" dirty="0" err="1"/>
              <a:t>too</a:t>
            </a:r>
            <a:r>
              <a:rPr lang="cs-CZ" sz="1200" dirty="0"/>
              <a:t> </a:t>
            </a:r>
            <a:r>
              <a:rPr lang="cs-CZ" sz="1200" dirty="0" err="1"/>
              <a:t>little</a:t>
            </a:r>
            <a:r>
              <a:rPr lang="cs-CZ" sz="1200" dirty="0"/>
              <a:t>)</a:t>
            </a:r>
          </a:p>
          <a:p>
            <a:r>
              <a:rPr lang="cs-CZ" sz="1200" dirty="0"/>
              <a:t>Idealizace vlastní kultury (</a:t>
            </a:r>
            <a:r>
              <a:rPr lang="cs-CZ" sz="1200" dirty="0" err="1"/>
              <a:t>Idealizing</a:t>
            </a:r>
            <a:r>
              <a:rPr lang="cs-CZ" sz="1200" dirty="0"/>
              <a:t> </a:t>
            </a:r>
            <a:r>
              <a:rPr lang="cs-CZ" sz="1200" dirty="0" err="1"/>
              <a:t>your</a:t>
            </a:r>
            <a:r>
              <a:rPr lang="cs-CZ" sz="1200" dirty="0"/>
              <a:t> </a:t>
            </a:r>
            <a:r>
              <a:rPr lang="cs-CZ" sz="1200" dirty="0" err="1"/>
              <a:t>own</a:t>
            </a:r>
            <a:r>
              <a:rPr lang="cs-CZ" sz="1200" dirty="0"/>
              <a:t> </a:t>
            </a:r>
            <a:r>
              <a:rPr lang="cs-CZ" sz="1200" dirty="0" err="1"/>
              <a:t>culture</a:t>
            </a:r>
            <a:r>
              <a:rPr lang="cs-CZ" sz="1200" dirty="0"/>
              <a:t>)</a:t>
            </a:r>
          </a:p>
          <a:p>
            <a:r>
              <a:rPr lang="cs-CZ" sz="1200" dirty="0"/>
              <a:t>Přílišné snažení o přizpůsobení se (</a:t>
            </a:r>
            <a:r>
              <a:rPr lang="cs-CZ" sz="1200" dirty="0" err="1"/>
              <a:t>Trying</a:t>
            </a:r>
            <a:r>
              <a:rPr lang="cs-CZ" sz="1200" dirty="0"/>
              <a:t> </a:t>
            </a:r>
            <a:r>
              <a:rPr lang="cs-CZ" sz="1200" dirty="0" err="1"/>
              <a:t>too</a:t>
            </a:r>
            <a:r>
              <a:rPr lang="cs-CZ" sz="1200" dirty="0"/>
              <a:t> hard)</a:t>
            </a:r>
          </a:p>
          <a:p>
            <a:r>
              <a:rPr lang="cs-CZ" sz="1200" dirty="0"/>
              <a:t>Zpochybnění vlastních rozhodnutí (</a:t>
            </a:r>
            <a:r>
              <a:rPr lang="cs-CZ" sz="1200" dirty="0" err="1"/>
              <a:t>Questioning</a:t>
            </a:r>
            <a:r>
              <a:rPr lang="cs-CZ" sz="1200" dirty="0"/>
              <a:t> </a:t>
            </a:r>
            <a:r>
              <a:rPr lang="cs-CZ" sz="1200" dirty="0" err="1"/>
              <a:t>your</a:t>
            </a:r>
            <a:r>
              <a:rPr lang="cs-CZ" sz="1200" dirty="0"/>
              <a:t> </a:t>
            </a:r>
            <a:r>
              <a:rPr lang="cs-CZ" sz="1200" dirty="0" err="1"/>
              <a:t>decision</a:t>
            </a:r>
            <a:r>
              <a:rPr lang="cs-CZ" sz="1200" dirty="0"/>
              <a:t>)</a:t>
            </a:r>
          </a:p>
        </p:txBody>
      </p:sp>
      <p:pic>
        <p:nvPicPr>
          <p:cNvPr id="4" name="Online médium 3" descr="Mental Health Awareness for International Students">
            <a:hlinkClick r:id="" action="ppaction://media"/>
            <a:extLst>
              <a:ext uri="{FF2B5EF4-FFF2-40B4-BE49-F238E27FC236}">
                <a16:creationId xmlns:a16="http://schemas.microsoft.com/office/drawing/2014/main" id="{5DCB6C95-88F9-241D-E7A5-A15A1C00603C}"/>
              </a:ext>
            </a:extLst>
          </p:cNvPr>
          <p:cNvPicPr>
            <a:picLocks noRot="1" noChangeAspect="1"/>
          </p:cNvPicPr>
          <p:nvPr>
            <a:videoFile r:link="rId1"/>
          </p:nvPr>
        </p:nvPicPr>
        <p:blipFill>
          <a:blip r:embed="rId5"/>
          <a:stretch>
            <a:fillRect/>
          </a:stretch>
        </p:blipFill>
        <p:spPr>
          <a:xfrm>
            <a:off x="1371600" y="2239816"/>
            <a:ext cx="2661078" cy="1503509"/>
          </a:xfrm>
          <a:prstGeom prst="rect">
            <a:avLst/>
          </a:prstGeom>
        </p:spPr>
      </p:pic>
      <p:sp>
        <p:nvSpPr>
          <p:cNvPr id="5" name="TextovéPole 4">
            <a:extLst>
              <a:ext uri="{FF2B5EF4-FFF2-40B4-BE49-F238E27FC236}">
                <a16:creationId xmlns:a16="http://schemas.microsoft.com/office/drawing/2014/main" id="{9D286D73-6247-8B06-A39B-A74D53AE76B5}"/>
              </a:ext>
            </a:extLst>
          </p:cNvPr>
          <p:cNvSpPr txBox="1"/>
          <p:nvPr/>
        </p:nvSpPr>
        <p:spPr>
          <a:xfrm>
            <a:off x="1223907" y="3879545"/>
            <a:ext cx="3235181" cy="246221"/>
          </a:xfrm>
          <a:prstGeom prst="rect">
            <a:avLst/>
          </a:prstGeom>
          <a:noFill/>
        </p:spPr>
        <p:txBody>
          <a:bodyPr wrap="none" rtlCol="0">
            <a:spAutoFit/>
          </a:bodyPr>
          <a:lstStyle/>
          <a:p>
            <a:r>
              <a:rPr lang="cs-CZ" sz="1000" b="1" dirty="0">
                <a:effectLst/>
                <a:latin typeface="+mj-lt"/>
              </a:rPr>
              <a:t>USA: </a:t>
            </a:r>
            <a:r>
              <a:rPr lang="cs-CZ" sz="1000" b="1" dirty="0" err="1">
                <a:effectLst/>
                <a:latin typeface="+mj-lt"/>
              </a:rPr>
              <a:t>Mental</a:t>
            </a:r>
            <a:r>
              <a:rPr lang="cs-CZ" sz="1000" b="1" dirty="0">
                <a:effectLst/>
                <a:latin typeface="+mj-lt"/>
              </a:rPr>
              <a:t> </a:t>
            </a:r>
            <a:r>
              <a:rPr lang="cs-CZ" sz="1000" b="1" dirty="0" err="1">
                <a:effectLst/>
                <a:latin typeface="+mj-lt"/>
              </a:rPr>
              <a:t>Health</a:t>
            </a:r>
            <a:r>
              <a:rPr lang="cs-CZ" sz="1000" b="1" dirty="0">
                <a:effectLst/>
                <a:latin typeface="+mj-lt"/>
              </a:rPr>
              <a:t> </a:t>
            </a:r>
            <a:r>
              <a:rPr lang="cs-CZ" sz="1000" b="1" dirty="0" err="1">
                <a:effectLst/>
                <a:latin typeface="+mj-lt"/>
              </a:rPr>
              <a:t>Awareness</a:t>
            </a:r>
            <a:r>
              <a:rPr lang="cs-CZ" sz="1000" b="1" dirty="0">
                <a:effectLst/>
                <a:latin typeface="+mj-lt"/>
              </a:rPr>
              <a:t> </a:t>
            </a:r>
            <a:r>
              <a:rPr lang="cs-CZ" sz="1000" b="1" dirty="0" err="1">
                <a:effectLst/>
                <a:latin typeface="+mj-lt"/>
              </a:rPr>
              <a:t>for</a:t>
            </a:r>
            <a:r>
              <a:rPr lang="cs-CZ" sz="1000" b="1" dirty="0">
                <a:effectLst/>
                <a:latin typeface="+mj-lt"/>
              </a:rPr>
              <a:t> International </a:t>
            </a:r>
            <a:r>
              <a:rPr lang="cs-CZ" sz="1000" b="1" dirty="0" err="1">
                <a:effectLst/>
                <a:latin typeface="+mj-lt"/>
              </a:rPr>
              <a:t>Students</a:t>
            </a:r>
            <a:endParaRPr lang="cs-CZ" sz="1000" b="1" dirty="0">
              <a:effectLst/>
              <a:latin typeface="+mj-lt"/>
            </a:endParaRPr>
          </a:p>
        </p:txBody>
      </p:sp>
      <p:pic>
        <p:nvPicPr>
          <p:cNvPr id="6" name="Online médium 5" descr="Můj kulturní šok v USA 😱">
            <a:hlinkClick r:id="" action="ppaction://media"/>
            <a:extLst>
              <a:ext uri="{FF2B5EF4-FFF2-40B4-BE49-F238E27FC236}">
                <a16:creationId xmlns:a16="http://schemas.microsoft.com/office/drawing/2014/main" id="{D2EA60D9-EE56-4BD1-740F-48A8F4BFD68A}"/>
              </a:ext>
            </a:extLst>
          </p:cNvPr>
          <p:cNvPicPr>
            <a:picLocks noRot="1" noChangeAspect="1"/>
          </p:cNvPicPr>
          <p:nvPr>
            <a:videoFile r:link="rId2"/>
          </p:nvPr>
        </p:nvPicPr>
        <p:blipFill>
          <a:blip r:embed="rId6"/>
          <a:stretch>
            <a:fillRect/>
          </a:stretch>
        </p:blipFill>
        <p:spPr>
          <a:xfrm>
            <a:off x="1371600" y="4355649"/>
            <a:ext cx="2540000" cy="1435100"/>
          </a:xfrm>
          <a:prstGeom prst="rect">
            <a:avLst/>
          </a:prstGeom>
        </p:spPr>
      </p:pic>
      <p:sp>
        <p:nvSpPr>
          <p:cNvPr id="7" name="TextovéPole 6">
            <a:extLst>
              <a:ext uri="{FF2B5EF4-FFF2-40B4-BE49-F238E27FC236}">
                <a16:creationId xmlns:a16="http://schemas.microsoft.com/office/drawing/2014/main" id="{F1CDEE40-835E-7A9E-73A8-8EEC55249D9F}"/>
              </a:ext>
            </a:extLst>
          </p:cNvPr>
          <p:cNvSpPr txBox="1"/>
          <p:nvPr/>
        </p:nvSpPr>
        <p:spPr>
          <a:xfrm>
            <a:off x="1268157" y="5889582"/>
            <a:ext cx="1364476" cy="246221"/>
          </a:xfrm>
          <a:prstGeom prst="rect">
            <a:avLst/>
          </a:prstGeom>
          <a:noFill/>
        </p:spPr>
        <p:txBody>
          <a:bodyPr wrap="none" rtlCol="0">
            <a:spAutoFit/>
          </a:bodyPr>
          <a:lstStyle/>
          <a:p>
            <a:r>
              <a:rPr lang="cs-CZ" sz="1000" b="1" dirty="0">
                <a:effectLst/>
                <a:latin typeface="+mj-lt"/>
              </a:rPr>
              <a:t>CZ: Kulturní šok USA</a:t>
            </a:r>
          </a:p>
        </p:txBody>
      </p:sp>
    </p:spTree>
    <p:extLst>
      <p:ext uri="{BB962C8B-B14F-4D97-AF65-F5344CB8AC3E}">
        <p14:creationId xmlns:p14="http://schemas.microsoft.com/office/powerpoint/2010/main" val="231315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4"/>
                </p:tgtEl>
              </p:cMediaNode>
            </p:video>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4"/>
                                        </p:tgtEl>
                                      </p:cBhvr>
                                    </p:cmd>
                                  </p:childTnLst>
                                </p:cTn>
                              </p:par>
                            </p:childTnLst>
                          </p:cTn>
                        </p:par>
                      </p:childTnLst>
                    </p:cTn>
                  </p:par>
                </p:childTnLst>
              </p:cTn>
              <p:nextCondLst>
                <p:cond evt="onClick" delay="0">
                  <p:tgtEl>
                    <p:spTgt spid="4"/>
                  </p:tgtEl>
                </p:cond>
              </p:nextCondLst>
            </p:seq>
            <p:video>
              <p:cMediaNode vol="80000">
                <p:cTn id="17" fill="hold" display="0">
                  <p:stCondLst>
                    <p:cond delay="indefinite"/>
                  </p:stCondLst>
                </p:cTn>
                <p:tgtEl>
                  <p:spTgt spid="6"/>
                </p:tgtEl>
              </p:cMediaNode>
            </p:video>
            <p:seq concurrent="1" nextAc="seek">
              <p:cTn id="18" restart="whenNotActive" fill="hold" evtFilter="cancelBubble" nodeType="interactiveSeq">
                <p:stCondLst>
                  <p:cond evt="onClick" delay="0">
                    <p:tgtEl>
                      <p:spTgt spid="6"/>
                    </p:tgtEl>
                  </p:cond>
                </p:stCondLst>
                <p:endSync evt="end" delay="0">
                  <p:rtn val="all"/>
                </p:endSync>
                <p:childTnLst>
                  <p:par>
                    <p:cTn id="19" fill="hold">
                      <p:stCondLst>
                        <p:cond delay="0"/>
                      </p:stCondLst>
                      <p:childTnLst>
                        <p:par>
                          <p:cTn id="20" fill="hold">
                            <p:stCondLst>
                              <p:cond delay="0"/>
                            </p:stCondLst>
                            <p:childTnLst>
                              <p:par>
                                <p:cTn id="21" presetID="2" presetClass="mediacall" presetSubtype="0" fill="hold" nodeType="clickEffect">
                                  <p:stCondLst>
                                    <p:cond delay="0"/>
                                  </p:stCondLst>
                                  <p:childTnLst>
                                    <p:cmd type="call" cmd="togglePause">
                                      <p:cBhvr>
                                        <p:cTn id="2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3F379F-D8AC-382C-21AE-4B91ECB6DFB3}"/>
              </a:ext>
            </a:extLst>
          </p:cNvPr>
          <p:cNvSpPr>
            <a:spLocks noGrp="1"/>
          </p:cNvSpPr>
          <p:nvPr>
            <p:ph type="title"/>
          </p:nvPr>
        </p:nvSpPr>
        <p:spPr>
          <a:xfrm>
            <a:off x="1371600" y="685800"/>
            <a:ext cx="9486900" cy="795759"/>
          </a:xfrm>
        </p:spPr>
        <p:txBody>
          <a:bodyPr/>
          <a:lstStyle/>
          <a:p>
            <a:r>
              <a:rPr lang="cs-CZ" dirty="0"/>
              <a:t>KULTURNÍ ŠOK KOREJSKÉHO STUDENTA</a:t>
            </a:r>
          </a:p>
        </p:txBody>
      </p:sp>
      <p:sp>
        <p:nvSpPr>
          <p:cNvPr id="3" name="Zástupný obsah 2">
            <a:extLst>
              <a:ext uri="{FF2B5EF4-FFF2-40B4-BE49-F238E27FC236}">
                <a16:creationId xmlns:a16="http://schemas.microsoft.com/office/drawing/2014/main" id="{F2CFB06F-2526-4016-C11B-DD6C0B5AC81F}"/>
              </a:ext>
            </a:extLst>
          </p:cNvPr>
          <p:cNvSpPr>
            <a:spLocks noGrp="1"/>
          </p:cNvSpPr>
          <p:nvPr>
            <p:ph idx="1"/>
          </p:nvPr>
        </p:nvSpPr>
        <p:spPr>
          <a:xfrm>
            <a:off x="1352549" y="1736202"/>
            <a:ext cx="9486901" cy="4435998"/>
          </a:xfrm>
        </p:spPr>
        <p:txBody>
          <a:bodyPr>
            <a:normAutofit fontScale="92500" lnSpcReduction="20000"/>
          </a:bodyPr>
          <a:lstStyle/>
          <a:p>
            <a:pPr algn="just"/>
            <a:r>
              <a:rPr lang="cs-CZ" sz="1600" b="0" i="0" u="none" strike="noStrike" dirty="0">
                <a:solidFill>
                  <a:srgbClr val="444444"/>
                </a:solidFill>
                <a:effectLst/>
              </a:rPr>
              <a:t>Mezi studiem na mé domácí univerzitě (univerzita </a:t>
            </a:r>
            <a:r>
              <a:rPr lang="cs-CZ" sz="1600" b="0" i="0" u="none" strike="noStrike" dirty="0" err="1">
                <a:solidFill>
                  <a:srgbClr val="444444"/>
                </a:solidFill>
                <a:effectLst/>
              </a:rPr>
              <a:t>Sungkyunkwan</a:t>
            </a:r>
            <a:r>
              <a:rPr lang="cs-CZ" sz="1600" b="0" i="0" u="none" strike="noStrike" dirty="0">
                <a:solidFill>
                  <a:srgbClr val="444444"/>
                </a:solidFill>
                <a:effectLst/>
              </a:rPr>
              <a:t>) a na Masarykově univerzitě je samozřejmě spousta rozdílů, ale hlavní rozdíl je jen jeden. Spočívá ve způsobu hodnocení. Nejen moje, ale vlastně většina korejských univerzit používá relativní evaluační systém, zatímco MU (pravděpodobně jako většina evropských institucí) hodnotí absolutním systémem. Myslím si, že tato skutečnost studentský život v Koreji a České republice značně odlišuje.</a:t>
            </a:r>
          </a:p>
          <a:p>
            <a:pPr algn="just"/>
            <a:r>
              <a:rPr lang="cs-CZ" sz="1600" b="0" i="0" u="none" strike="noStrike" dirty="0">
                <a:solidFill>
                  <a:srgbClr val="444444"/>
                </a:solidFill>
                <a:effectLst/>
              </a:rPr>
              <a:t>Má druhá poznámka se týká důležitosti docházky nebo včasného příchodu. Na mé domácí univerzitě začíná každá hodina prezencí, a to i v případě, že je ve třídě více než padesát studentů. Nepřítomnost na hodině je penalizována malým trestem – ten, ač malý, může mít velký vliv na konečnou známku. Někdy se stává i v Koreji, že při prezenci někdo přihlásí jméno nepřítomného kamaráda. Je to možné proto, že není v silách učitele, aby znal jména či tváře všech lidí ve třídě. Je samozřejmé, že hlas při druhém „přihlášení“ musí znít odlišně</a:t>
            </a:r>
          </a:p>
          <a:p>
            <a:pPr algn="just"/>
            <a:r>
              <a:rPr lang="cs-CZ" sz="1600" b="0" i="0" u="none" strike="noStrike" dirty="0">
                <a:solidFill>
                  <a:srgbClr val="444444"/>
                </a:solidFill>
                <a:effectLst/>
              </a:rPr>
              <a:t>Má poslední vypozorovaná odlišnost souvisí s celkovým kulturním šokem, který se netýká jen samotného studia. Smrkání se děje kdekoliv a kdykoliv. Přitom v Koreji, podobně jako ve většině asijských zemí, je smrkání na veřejnosti hodnoceno jako nečisté nebo neslušné. Takže jsme navyklí smrkat na toaletách a nikoliv před druhými lidmi. Pokud by se něco takového stalo při výuce v Koreji, jsem si jist, že by profesor přerušil výuku a zůstal hledět na daného studenta. Ostatní studenti by se k němu přidali a zároveň by se asi nepřestali smát. Mělo by to asi podobný efekt, jako kdyby někdo v ztichlé třídě upustil větry nebo si říhnul. Ale všechno se dá naučit – například i ze mě se pomalu stává jeden z těch, kteří smrkají nehledě na místo a čas. Ale jsem si vědom toho, že to stále ještě dělám nedokonale…</a:t>
            </a:r>
          </a:p>
          <a:p>
            <a:pPr algn="just"/>
            <a:r>
              <a:rPr lang="cs-CZ" sz="1600" b="0" i="0" u="none" strike="noStrike" dirty="0">
                <a:solidFill>
                  <a:srgbClr val="444444"/>
                </a:solidFill>
                <a:effectLst/>
              </a:rPr>
              <a:t>Mám-li vše shrnout, studium na Masarykově univerzitě se mi zdá pohodlnější a snadnější, hlavně proto, že zde necítím takovou soutěživost. Na druhé straně tím, že všechny kurzy probíhají buď v angličtině, nebo češtině, a ne v mém rodném jazyce, je někdy obtížné přednesu učitele rozumět nebo sledovat chod jeho myšlenek. Ale jsem přesvědčen, že je jen na mně se s těmito obtížemi vypořádat. A je to určitě jednodušší úkol, než uspět nad všemi svými soupeři v Koreji.</a:t>
            </a:r>
          </a:p>
          <a:p>
            <a:pPr algn="just"/>
            <a:endParaRPr lang="cs-CZ" sz="1600" dirty="0"/>
          </a:p>
        </p:txBody>
      </p:sp>
    </p:spTree>
    <p:extLst>
      <p:ext uri="{BB962C8B-B14F-4D97-AF65-F5344CB8AC3E}">
        <p14:creationId xmlns:p14="http://schemas.microsoft.com/office/powerpoint/2010/main" val="325502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F7B275-58BB-E5AC-9C36-46106443651E}"/>
              </a:ext>
            </a:extLst>
          </p:cNvPr>
          <p:cNvSpPr>
            <a:spLocks noGrp="1"/>
          </p:cNvSpPr>
          <p:nvPr>
            <p:ph type="title"/>
          </p:nvPr>
        </p:nvSpPr>
        <p:spPr/>
        <p:txBody>
          <a:bodyPr/>
          <a:lstStyle/>
          <a:p>
            <a:r>
              <a:rPr lang="cs-CZ" dirty="0" err="1"/>
              <a:t>jAK</a:t>
            </a:r>
            <a:r>
              <a:rPr lang="cs-CZ" dirty="0"/>
              <a:t> S TÍM PRACOVAT</a:t>
            </a:r>
          </a:p>
        </p:txBody>
      </p:sp>
      <p:sp>
        <p:nvSpPr>
          <p:cNvPr id="3" name="Zástupný obsah 2">
            <a:extLst>
              <a:ext uri="{FF2B5EF4-FFF2-40B4-BE49-F238E27FC236}">
                <a16:creationId xmlns:a16="http://schemas.microsoft.com/office/drawing/2014/main" id="{0C494B98-E3A4-7E45-5623-939019509796}"/>
              </a:ext>
            </a:extLst>
          </p:cNvPr>
          <p:cNvSpPr>
            <a:spLocks noGrp="1"/>
          </p:cNvSpPr>
          <p:nvPr>
            <p:ph idx="1"/>
          </p:nvPr>
        </p:nvSpPr>
        <p:spPr>
          <a:xfrm>
            <a:off x="1371600" y="2482703"/>
            <a:ext cx="9486901" cy="3575197"/>
          </a:xfrm>
        </p:spPr>
        <p:txBody>
          <a:bodyPr>
            <a:normAutofit/>
          </a:bodyPr>
          <a:lstStyle/>
          <a:p>
            <a:r>
              <a:rPr lang="cs-CZ" sz="2000" dirty="0"/>
              <a:t>ZAPOJENÍ (SOCIALIZACE)</a:t>
            </a:r>
          </a:p>
          <a:p>
            <a:r>
              <a:rPr lang="cs-CZ" sz="2000" dirty="0"/>
              <a:t>MLUVENÍ </a:t>
            </a:r>
          </a:p>
          <a:p>
            <a:r>
              <a:rPr lang="cs-CZ" sz="2000" dirty="0"/>
              <a:t>NALEZENÍ PŘÁTEL SE STEJNÝMI DILEMATY</a:t>
            </a:r>
          </a:p>
          <a:p>
            <a:r>
              <a:rPr lang="cs-CZ" sz="2000" dirty="0"/>
              <a:t>VEDENÍ DENÍKU</a:t>
            </a:r>
          </a:p>
          <a:p>
            <a:r>
              <a:rPr lang="cs-CZ" sz="2000" dirty="0"/>
              <a:t>PŘIJÍMÁNÍ KULTURY (VČ. UČENÍ SE JAZYKU)</a:t>
            </a:r>
          </a:p>
          <a:p>
            <a:r>
              <a:rPr lang="cs-CZ" sz="2000" dirty="0"/>
              <a:t>PŘIPRAVENOST (NA STESK, ŠOK, OBAVY)</a:t>
            </a:r>
          </a:p>
          <a:p>
            <a:r>
              <a:rPr lang="cs-CZ" sz="2000" dirty="0"/>
              <a:t>HLEDÁNÍ MOŽNÉ PODPORY </a:t>
            </a:r>
          </a:p>
        </p:txBody>
      </p:sp>
    </p:spTree>
    <p:extLst>
      <p:ext uri="{BB962C8B-B14F-4D97-AF65-F5344CB8AC3E}">
        <p14:creationId xmlns:p14="http://schemas.microsoft.com/office/powerpoint/2010/main" val="1295141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0EFE6A-5E14-8185-EB74-5CA5B9386DFE}"/>
              </a:ext>
            </a:extLst>
          </p:cNvPr>
          <p:cNvSpPr>
            <a:spLocks noGrp="1"/>
          </p:cNvSpPr>
          <p:nvPr>
            <p:ph type="title"/>
          </p:nvPr>
        </p:nvSpPr>
        <p:spPr/>
        <p:txBody>
          <a:bodyPr/>
          <a:lstStyle/>
          <a:p>
            <a:r>
              <a:rPr lang="cs-CZ" dirty="0"/>
              <a:t>Zpětný kulturní šok</a:t>
            </a:r>
          </a:p>
        </p:txBody>
      </p:sp>
      <p:sp>
        <p:nvSpPr>
          <p:cNvPr id="3" name="Zástupný obsah 2">
            <a:extLst>
              <a:ext uri="{FF2B5EF4-FFF2-40B4-BE49-F238E27FC236}">
                <a16:creationId xmlns:a16="http://schemas.microsoft.com/office/drawing/2014/main" id="{D69952CA-EAFF-998A-AAB2-1EE9612AEA81}"/>
              </a:ext>
            </a:extLst>
          </p:cNvPr>
          <p:cNvSpPr>
            <a:spLocks noGrp="1"/>
          </p:cNvSpPr>
          <p:nvPr>
            <p:ph idx="1"/>
          </p:nvPr>
        </p:nvSpPr>
        <p:spPr>
          <a:xfrm>
            <a:off x="1371600" y="2579334"/>
            <a:ext cx="10085295" cy="1699332"/>
          </a:xfrm>
        </p:spPr>
        <p:txBody>
          <a:bodyPr/>
          <a:lstStyle/>
          <a:p>
            <a:pPr marL="0" indent="0">
              <a:buNone/>
            </a:pPr>
            <a:r>
              <a:rPr lang="cs-CZ" sz="1800" i="1" dirty="0">
                <a:effectLst/>
                <a:latin typeface="Calibri" panose="020F0502020204030204" pitchFamily="34" charset="0"/>
                <a:ea typeface="Calibri" panose="020F0502020204030204" pitchFamily="34" charset="0"/>
                <a:cs typeface="Times New Roman" panose="02020603050405020304" pitchFamily="18" charset="0"/>
              </a:rPr>
              <a:t>Po roce v Asii jsem se návratu do Česka nemohla dočkat. Chtěla jsem zase zažít ten pocit, že někam patřím – ten se ale nedostavil. Nechápala jsem, jak lidé mohou vyjít na ulici v oblečení, které nezakrývá ani 30 % jejich kůže, a líbání na ulici mě pohoršovalo. Rozuměla jsem tomu, co lidé říkají, ale nechápala, proč se rozčilují nad dvouminutovým zpožděním vlaku, běhají po eskalátoru, neusmívají se na sebe. To nebyl domov, na který jsem se tolik těšila</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Travel</a:t>
            </a:r>
            <a:r>
              <a:rPr lang="cs-CZ" sz="1800" dirty="0">
                <a:effectLst/>
                <a:latin typeface="Calibri" panose="020F0502020204030204" pitchFamily="34" charset="0"/>
                <a:ea typeface="Calibri" panose="020F0502020204030204" pitchFamily="34" charset="0"/>
                <a:cs typeface="Times New Roman" panose="02020603050405020304" pitchFamily="18" charset="0"/>
              </a:rPr>
              <a:t> Bible)</a:t>
            </a:r>
          </a:p>
        </p:txBody>
      </p:sp>
      <p:sp>
        <p:nvSpPr>
          <p:cNvPr id="4" name="TextovéPole 3">
            <a:extLst>
              <a:ext uri="{FF2B5EF4-FFF2-40B4-BE49-F238E27FC236}">
                <a16:creationId xmlns:a16="http://schemas.microsoft.com/office/drawing/2014/main" id="{43486376-CA1A-6AAD-E4E3-CE1DB5FECA4F}"/>
              </a:ext>
            </a:extLst>
          </p:cNvPr>
          <p:cNvSpPr txBox="1"/>
          <p:nvPr/>
        </p:nvSpPr>
        <p:spPr>
          <a:xfrm>
            <a:off x="12192000" y="4829343"/>
            <a:ext cx="10085296" cy="1477328"/>
          </a:xfrm>
          <a:prstGeom prst="rect">
            <a:avLst/>
          </a:prstGeom>
          <a:noFill/>
        </p:spPr>
        <p:txBody>
          <a:bodyPr wrap="square" rtlCol="0">
            <a:spAutoFit/>
          </a:bodyPr>
          <a:lstStyle/>
          <a:p>
            <a:r>
              <a:rPr lang="cs-CZ" sz="1800" b="1" dirty="0">
                <a:effectLst/>
                <a:latin typeface="Calibri" panose="020F0502020204030204" pitchFamily="34" charset="0"/>
                <a:ea typeface="Calibri" panose="020F0502020204030204" pitchFamily="34" charset="0"/>
                <a:cs typeface="Times New Roman" panose="02020603050405020304" pitchFamily="18" charset="0"/>
              </a:rPr>
              <a:t>RADA NA ZÁVĚR </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Zažijete-li kulturní šok, ujistíte se v tom, že „normální“ neexistuje – jen společensky přijatelné. Každá kultura je specifická a stojí za to poznat ji do hloubky. Zdá se, že kulturní šok je nedílnou součástí tohoto procesu, určitě by ale neměl být překážkou. (Pavla Trávníčková, cestovatelka, bloggerka)</a:t>
            </a:r>
          </a:p>
          <a:p>
            <a:endParaRPr lang="cs-CZ" dirty="0"/>
          </a:p>
        </p:txBody>
      </p:sp>
    </p:spTree>
    <p:extLst>
      <p:ext uri="{BB962C8B-B14F-4D97-AF65-F5344CB8AC3E}">
        <p14:creationId xmlns:p14="http://schemas.microsoft.com/office/powerpoint/2010/main" val="285412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403 -0.00787 L -0.88633 -0.03149 " pathEditMode="relative" rAng="0" ptsTypes="AA">
                                      <p:cBhvr>
                                        <p:cTn id="6" dur="2000" fill="hold"/>
                                        <p:tgtEl>
                                          <p:spTgt spid="4"/>
                                        </p:tgtEl>
                                        <p:attrNameLst>
                                          <p:attrName>ppt_x</p:attrName>
                                          <p:attrName>ppt_y</p:attrName>
                                        </p:attrNameLst>
                                      </p:cBhvr>
                                      <p:rCtr x="-44115" y="-11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632C88-1C4B-DAF5-A7D5-096A8A9BF66E}"/>
              </a:ext>
            </a:extLst>
          </p:cNvPr>
          <p:cNvSpPr>
            <a:spLocks noGrp="1"/>
          </p:cNvSpPr>
          <p:nvPr>
            <p:ph type="title"/>
          </p:nvPr>
        </p:nvSpPr>
        <p:spPr>
          <a:xfrm>
            <a:off x="1371600" y="1206500"/>
            <a:ext cx="9486900" cy="1371600"/>
          </a:xfrm>
        </p:spPr>
        <p:txBody>
          <a:bodyPr/>
          <a:lstStyle/>
          <a:p>
            <a:r>
              <a:rPr lang="cs-CZ" b="1" dirty="0"/>
              <a:t>identita</a:t>
            </a:r>
          </a:p>
        </p:txBody>
      </p:sp>
      <p:sp>
        <p:nvSpPr>
          <p:cNvPr id="3" name="Zástupný obsah 2">
            <a:extLst>
              <a:ext uri="{FF2B5EF4-FFF2-40B4-BE49-F238E27FC236}">
                <a16:creationId xmlns:a16="http://schemas.microsoft.com/office/drawing/2014/main" id="{48E92CB7-9B2E-BED6-4C3D-7C28295FA693}"/>
              </a:ext>
            </a:extLst>
          </p:cNvPr>
          <p:cNvSpPr>
            <a:spLocks noGrp="1"/>
          </p:cNvSpPr>
          <p:nvPr>
            <p:ph idx="1"/>
          </p:nvPr>
        </p:nvSpPr>
        <p:spPr>
          <a:xfrm>
            <a:off x="12702208" y="3049021"/>
            <a:ext cx="9486901" cy="1568597"/>
          </a:xfrm>
        </p:spPr>
        <p:txBody>
          <a:bodyPr/>
          <a:lstStyle/>
          <a:p>
            <a:pPr marL="0" indent="0">
              <a:buNone/>
            </a:pPr>
            <a:r>
              <a:rPr lang="cs-CZ" sz="1800" i="1" dirty="0">
                <a:effectLst/>
                <a:latin typeface="FranklinGothic"/>
                <a:ea typeface="Times New Roman" panose="02020603050405020304" pitchFamily="18" charset="0"/>
              </a:rPr>
              <a:t>„Mami,“ </a:t>
            </a:r>
            <a:r>
              <a:rPr lang="cs-CZ" sz="1800" i="1" dirty="0" err="1">
                <a:effectLst/>
                <a:latin typeface="FranklinGothic"/>
                <a:ea typeface="Times New Roman" panose="02020603050405020304" pitchFamily="18" charset="0"/>
              </a:rPr>
              <a:t>pta</a:t>
            </a:r>
            <a:r>
              <a:rPr lang="cs-CZ" sz="1800" i="1" dirty="0">
                <a:effectLst/>
                <a:latin typeface="FranklinGothic"/>
                <a:ea typeface="Times New Roman" panose="02020603050405020304" pitchFamily="18" charset="0"/>
              </a:rPr>
              <a:t>́ se </a:t>
            </a:r>
            <a:r>
              <a:rPr lang="cs-CZ" sz="1800" i="1" dirty="0" err="1">
                <a:effectLst/>
                <a:latin typeface="FranklinGothic"/>
                <a:ea typeface="Times New Roman" panose="02020603050405020304" pitchFamily="18" charset="0"/>
              </a:rPr>
              <a:t>šestilety</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chlapeček</a:t>
            </a:r>
            <a:r>
              <a:rPr lang="cs-CZ" sz="1800" i="1" dirty="0">
                <a:effectLst/>
                <a:latin typeface="FranklinGothic"/>
                <a:ea typeface="Times New Roman" panose="02020603050405020304" pitchFamily="18" charset="0"/>
              </a:rPr>
              <a:t> jednoho </a:t>
            </a:r>
            <a:r>
              <a:rPr lang="cs-CZ" sz="1800" i="1" dirty="0" err="1">
                <a:effectLst/>
                <a:latin typeface="FranklinGothic"/>
                <a:ea typeface="Times New Roman" panose="02020603050405020304" pitchFamily="18" charset="0"/>
              </a:rPr>
              <a:t>večera</a:t>
            </a:r>
            <a:r>
              <a:rPr lang="cs-CZ" sz="1800" i="1" dirty="0">
                <a:effectLst/>
                <a:latin typeface="FranklinGothic"/>
                <a:ea typeface="Times New Roman" panose="02020603050405020304" pitchFamily="18" charset="0"/>
              </a:rPr>
              <a:t> v </a:t>
            </a:r>
            <a:r>
              <a:rPr lang="cs-CZ" sz="1800" i="1" dirty="0" err="1">
                <a:effectLst/>
                <a:latin typeface="FranklinGothic"/>
                <a:ea typeface="Times New Roman" panose="02020603050405020304" pitchFamily="18" charset="0"/>
              </a:rPr>
              <a:t>koupelne</a:t>
            </a:r>
            <a:r>
              <a:rPr lang="cs-CZ" sz="1800" i="1" dirty="0">
                <a:effectLst/>
                <a:latin typeface="FranklinGothic"/>
                <a:ea typeface="Times New Roman" panose="02020603050405020304" pitchFamily="18" charset="0"/>
              </a:rPr>
              <a:t>̌, „kdo </a:t>
            </a:r>
            <a:r>
              <a:rPr lang="cs-CZ" sz="1800" i="1" dirty="0" err="1">
                <a:effectLst/>
                <a:latin typeface="FranklinGothic"/>
                <a:ea typeface="Times New Roman" panose="02020603050405020304" pitchFamily="18" charset="0"/>
              </a:rPr>
              <a:t>vlastne</a:t>
            </a:r>
            <a:r>
              <a:rPr lang="cs-CZ" sz="1800" i="1" dirty="0">
                <a:effectLst/>
                <a:latin typeface="FranklinGothic"/>
                <a:ea typeface="Times New Roman" panose="02020603050405020304" pitchFamily="18" charset="0"/>
              </a:rPr>
              <a:t>̌ jsem?“ </a:t>
            </a:r>
            <a:br>
              <a:rPr lang="cs-CZ" sz="1800" dirty="0">
                <a:effectLst/>
                <a:latin typeface="Times New Roman" panose="02020603050405020304" pitchFamily="18" charset="0"/>
                <a:ea typeface="Times New Roman" panose="02020603050405020304" pitchFamily="18" charset="0"/>
              </a:rPr>
            </a:br>
            <a:r>
              <a:rPr lang="cs-CZ" sz="1800" i="1" dirty="0">
                <a:effectLst/>
                <a:latin typeface="FranklinGothic"/>
                <a:ea typeface="Times New Roman" panose="02020603050405020304" pitchFamily="18" charset="0"/>
              </a:rPr>
              <a:t>Maminka </a:t>
            </a:r>
            <a:r>
              <a:rPr lang="cs-CZ" sz="1800" i="1" dirty="0" err="1">
                <a:effectLst/>
                <a:latin typeface="FranklinGothic"/>
                <a:ea typeface="Times New Roman" panose="02020603050405020304" pitchFamily="18" charset="0"/>
              </a:rPr>
              <a:t>chvíli</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zaváha</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podíva</a:t>
            </a:r>
            <a:r>
              <a:rPr lang="cs-CZ" sz="1800" i="1" dirty="0">
                <a:effectLst/>
                <a:latin typeface="FranklinGothic"/>
                <a:ea typeface="Times New Roman" panose="02020603050405020304" pitchFamily="18" charset="0"/>
              </a:rPr>
              <a:t>́ se na </a:t>
            </a:r>
            <a:r>
              <a:rPr lang="cs-CZ" sz="1800" i="1" dirty="0" err="1">
                <a:effectLst/>
                <a:latin typeface="FranklinGothic"/>
                <a:ea typeface="Times New Roman" panose="02020603050405020304" pitchFamily="18" charset="0"/>
              </a:rPr>
              <a:t>něj</a:t>
            </a:r>
            <a:r>
              <a:rPr lang="cs-CZ" sz="1800" i="1" dirty="0">
                <a:effectLst/>
                <a:latin typeface="FranklinGothic"/>
                <a:ea typeface="Times New Roman" panose="02020603050405020304" pitchFamily="18" charset="0"/>
              </a:rPr>
              <a:t> a </a:t>
            </a:r>
            <a:r>
              <a:rPr lang="cs-CZ" sz="1800" i="1" dirty="0" err="1">
                <a:effectLst/>
                <a:latin typeface="FranklinGothic"/>
                <a:ea typeface="Times New Roman" panose="02020603050405020304" pitchFamily="18" charset="0"/>
              </a:rPr>
              <a:t>povída</a:t>
            </a:r>
            <a:r>
              <a:rPr lang="cs-CZ" sz="1800" i="1" dirty="0">
                <a:effectLst/>
                <a:latin typeface="FranklinGothic"/>
                <a:ea typeface="Times New Roman" panose="02020603050405020304" pitchFamily="18" charset="0"/>
              </a:rPr>
              <a:t>́: „No, ty jsi spousta </a:t>
            </a:r>
            <a:r>
              <a:rPr lang="cs-CZ" sz="1800" i="1" dirty="0" err="1">
                <a:effectLst/>
                <a:latin typeface="FranklinGothic"/>
                <a:ea typeface="Times New Roman" panose="02020603050405020304" pitchFamily="18" charset="0"/>
              </a:rPr>
              <a:t>věci</a:t>
            </a:r>
            <a:r>
              <a:rPr lang="cs-CZ" sz="1800" i="1" dirty="0">
                <a:effectLst/>
                <a:latin typeface="FranklinGothic"/>
                <a:ea typeface="Times New Roman" panose="02020603050405020304" pitchFamily="18" charset="0"/>
              </a:rPr>
              <a:t>́; jsi </a:t>
            </a:r>
            <a:r>
              <a:rPr lang="cs-CZ" sz="1800" i="1" dirty="0" err="1">
                <a:effectLst/>
                <a:latin typeface="FranklinGothic"/>
                <a:ea typeface="Times New Roman" panose="02020603050405020304" pitchFamily="18" charset="0"/>
              </a:rPr>
              <a:t>Čech</a:t>
            </a:r>
            <a:r>
              <a:rPr lang="cs-CZ" sz="1800" i="1" dirty="0">
                <a:effectLst/>
                <a:latin typeface="FranklinGothic"/>
                <a:ea typeface="Times New Roman" panose="02020603050405020304" pitchFamily="18" charset="0"/>
              </a:rPr>
              <a:t> a Rom a </a:t>
            </a:r>
            <a:r>
              <a:rPr lang="cs-CZ" sz="1800" i="1" dirty="0" err="1">
                <a:effectLst/>
                <a:latin typeface="FranklinGothic"/>
                <a:ea typeface="Times New Roman" panose="02020603050405020304" pitchFamily="18" charset="0"/>
              </a:rPr>
              <a:t>Němec</a:t>
            </a:r>
            <a:r>
              <a:rPr lang="cs-CZ" sz="1800" i="1" dirty="0">
                <a:effectLst/>
                <a:latin typeface="FranklinGothic"/>
                <a:ea typeface="Times New Roman" panose="02020603050405020304" pitchFamily="18" charset="0"/>
              </a:rPr>
              <a:t> a taky jsi tenista, </a:t>
            </a:r>
            <a:r>
              <a:rPr lang="cs-CZ" sz="1800" i="1" dirty="0" err="1">
                <a:effectLst/>
                <a:latin typeface="FranklinGothic"/>
                <a:ea typeface="Times New Roman" panose="02020603050405020304" pitchFamily="18" charset="0"/>
              </a:rPr>
              <a:t>Vlče</a:t>
            </a:r>
            <a:r>
              <a:rPr lang="cs-CZ" sz="1800" i="1" dirty="0">
                <a:effectLst/>
                <a:latin typeface="FranklinGothic"/>
                <a:ea typeface="Times New Roman" panose="02020603050405020304" pitchFamily="18" charset="0"/>
              </a:rPr>
              <a:t> ve skautu a </a:t>
            </a:r>
            <a:r>
              <a:rPr lang="cs-CZ" sz="1800" i="1" dirty="0" err="1">
                <a:effectLst/>
                <a:latin typeface="FranklinGothic"/>
                <a:ea typeface="Times New Roman" panose="02020603050405020304" pitchFamily="18" charset="0"/>
              </a:rPr>
              <a:t>spolužák</a:t>
            </a:r>
            <a:r>
              <a:rPr lang="cs-CZ" sz="1800" i="1" dirty="0">
                <a:effectLst/>
                <a:latin typeface="FranklinGothic"/>
                <a:ea typeface="Times New Roman" panose="02020603050405020304" pitchFamily="18" charset="0"/>
              </a:rPr>
              <a:t> ve </a:t>
            </a:r>
            <a:r>
              <a:rPr lang="cs-CZ" sz="1800" i="1" dirty="0" err="1">
                <a:effectLst/>
                <a:latin typeface="FranklinGothic"/>
                <a:ea typeface="Times New Roman" panose="02020603050405020304" pitchFamily="18" charset="0"/>
              </a:rPr>
              <a:t>škole</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bydlís</a:t>
            </a:r>
            <a:r>
              <a:rPr lang="cs-CZ" sz="1800" i="1" dirty="0">
                <a:effectLst/>
                <a:latin typeface="FranklinGothic"/>
                <a:ea typeface="Times New Roman" panose="02020603050405020304" pitchFamily="18" charset="0"/>
              </a:rPr>
              <a:t>̌ v </a:t>
            </a:r>
            <a:r>
              <a:rPr lang="cs-CZ" sz="1800" i="1" dirty="0" err="1">
                <a:effectLst/>
                <a:latin typeface="FranklinGothic"/>
                <a:ea typeface="Times New Roman" panose="02020603050405020304" pitchFamily="18" charset="0"/>
              </a:rPr>
              <a:t>Březiněvsi</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takže</a:t>
            </a:r>
            <a:r>
              <a:rPr lang="cs-CZ" sz="1800" i="1" dirty="0">
                <a:effectLst/>
                <a:latin typeface="FranklinGothic"/>
                <a:ea typeface="Times New Roman" panose="02020603050405020304" pitchFamily="18" charset="0"/>
              </a:rPr>
              <a:t> jsi </a:t>
            </a:r>
            <a:r>
              <a:rPr lang="cs-CZ" sz="1800" i="1" dirty="0" err="1">
                <a:effectLst/>
                <a:latin typeface="FranklinGothic"/>
                <a:ea typeface="Times New Roman" panose="02020603050405020304" pitchFamily="18" charset="0"/>
              </a:rPr>
              <a:t>Březiněvsák</a:t>
            </a:r>
            <a:r>
              <a:rPr lang="cs-CZ" sz="1800" i="1" dirty="0">
                <a:effectLst/>
                <a:latin typeface="FranklinGothic"/>
                <a:ea typeface="Times New Roman" panose="02020603050405020304" pitchFamily="18" charset="0"/>
              </a:rPr>
              <a:t>...“. </a:t>
            </a:r>
            <a:br>
              <a:rPr lang="cs-CZ" sz="1800" dirty="0">
                <a:effectLst/>
                <a:latin typeface="Times New Roman" panose="02020603050405020304" pitchFamily="18" charset="0"/>
                <a:ea typeface="Times New Roman" panose="02020603050405020304" pitchFamily="18" charset="0"/>
              </a:rPr>
            </a:br>
            <a:r>
              <a:rPr lang="cs-CZ" sz="1800" i="1" dirty="0" err="1">
                <a:effectLst/>
                <a:latin typeface="FranklinGothic"/>
                <a:ea typeface="Times New Roman" panose="02020603050405020304" pitchFamily="18" charset="0"/>
              </a:rPr>
              <a:t>Chlapeček</a:t>
            </a:r>
            <a:r>
              <a:rPr lang="cs-CZ" sz="1800" i="1" dirty="0">
                <a:effectLst/>
                <a:latin typeface="FranklinGothic"/>
                <a:ea typeface="Times New Roman" panose="02020603050405020304" pitchFamily="18" charset="0"/>
              </a:rPr>
              <a:t> se na maminku </a:t>
            </a:r>
            <a:r>
              <a:rPr lang="cs-CZ" sz="1800" i="1" dirty="0" err="1">
                <a:effectLst/>
                <a:latin typeface="FranklinGothic"/>
                <a:ea typeface="Times New Roman" panose="02020603050405020304" pitchFamily="18" charset="0"/>
              </a:rPr>
              <a:t>zkoumave</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podíva</a:t>
            </a:r>
            <a:r>
              <a:rPr lang="cs-CZ" sz="1800" i="1" dirty="0">
                <a:effectLst/>
                <a:latin typeface="FranklinGothic"/>
                <a:ea typeface="Times New Roman" panose="02020603050405020304" pitchFamily="18" charset="0"/>
              </a:rPr>
              <a:t>́ a </a:t>
            </a:r>
            <a:r>
              <a:rPr lang="cs-CZ" sz="1800" i="1" dirty="0" err="1">
                <a:effectLst/>
                <a:latin typeface="FranklinGothic"/>
                <a:ea typeface="Times New Roman" panose="02020603050405020304" pitchFamily="18" charset="0"/>
              </a:rPr>
              <a:t>říka</a:t>
            </a:r>
            <a:r>
              <a:rPr lang="cs-CZ" sz="1800" i="1" dirty="0">
                <a:effectLst/>
                <a:latin typeface="FranklinGothic"/>
                <a:ea typeface="Times New Roman" panose="02020603050405020304" pitchFamily="18" charset="0"/>
              </a:rPr>
              <a:t>́: „Mami, a je to </a:t>
            </a:r>
            <a:r>
              <a:rPr lang="cs-CZ" sz="1800" i="1" dirty="0" err="1">
                <a:effectLst/>
                <a:latin typeface="FranklinGothic"/>
                <a:ea typeface="Times New Roman" panose="02020603050405020304" pitchFamily="18" charset="0"/>
              </a:rPr>
              <a:t>důležite</a:t>
            </a:r>
            <a:r>
              <a:rPr lang="cs-CZ" sz="1800" i="1" dirty="0">
                <a:effectLst/>
                <a:latin typeface="FranklinGothic"/>
                <a:ea typeface="Times New Roman" panose="02020603050405020304" pitchFamily="18" charset="0"/>
              </a:rPr>
              <a:t>́?“ </a:t>
            </a:r>
            <a:br>
              <a:rPr lang="cs-CZ" sz="1800" dirty="0">
                <a:effectLst/>
                <a:latin typeface="Times New Roman" panose="02020603050405020304" pitchFamily="18" charset="0"/>
                <a:ea typeface="Times New Roman" panose="02020603050405020304" pitchFamily="18" charset="0"/>
              </a:rPr>
            </a:br>
            <a:r>
              <a:rPr lang="cs-CZ" sz="1800" i="1" dirty="0">
                <a:effectLst/>
                <a:latin typeface="FranklinGothic"/>
                <a:ea typeface="Times New Roman" panose="02020603050405020304" pitchFamily="18" charset="0"/>
              </a:rPr>
              <a:t>„Hmm,“ maminka se na </a:t>
            </a:r>
            <a:r>
              <a:rPr lang="cs-CZ" sz="1800" i="1" dirty="0" err="1">
                <a:effectLst/>
                <a:latin typeface="FranklinGothic"/>
                <a:ea typeface="Times New Roman" panose="02020603050405020304" pitchFamily="18" charset="0"/>
              </a:rPr>
              <a:t>chvíli</a:t>
            </a:r>
            <a:r>
              <a:rPr lang="cs-CZ" sz="1800" i="1" dirty="0">
                <a:effectLst/>
                <a:latin typeface="FranklinGothic"/>
                <a:ea typeface="Times New Roman" panose="02020603050405020304" pitchFamily="18" charset="0"/>
              </a:rPr>
              <a:t> zamyslí. „Je to tak </a:t>
            </a:r>
            <a:r>
              <a:rPr lang="cs-CZ" sz="1800" i="1" dirty="0" err="1">
                <a:effectLst/>
                <a:latin typeface="FranklinGothic"/>
                <a:ea typeface="Times New Roman" panose="02020603050405020304" pitchFamily="18" charset="0"/>
              </a:rPr>
              <a:t>důležite</a:t>
            </a:r>
            <a:r>
              <a:rPr lang="cs-CZ" sz="1800" i="1" dirty="0">
                <a:effectLst/>
                <a:latin typeface="FranklinGothic"/>
                <a:ea typeface="Times New Roman" panose="02020603050405020304" pitchFamily="18" charset="0"/>
              </a:rPr>
              <a:t>́, jak ty </a:t>
            </a:r>
            <a:r>
              <a:rPr lang="cs-CZ" sz="1800" i="1" dirty="0" err="1">
                <a:effectLst/>
                <a:latin typeface="FranklinGothic"/>
                <a:ea typeface="Times New Roman" panose="02020603050405020304" pitchFamily="18" charset="0"/>
              </a:rPr>
              <a:t>sám</a:t>
            </a:r>
            <a:r>
              <a:rPr lang="cs-CZ" sz="1800" i="1" dirty="0">
                <a:effectLst/>
                <a:latin typeface="FranklinGothic"/>
                <a:ea typeface="Times New Roman" panose="02020603050405020304" pitchFamily="18" charset="0"/>
              </a:rPr>
              <a:t> </a:t>
            </a:r>
            <a:r>
              <a:rPr lang="cs-CZ" sz="1800" i="1" dirty="0" err="1">
                <a:effectLst/>
                <a:latin typeface="FranklinGothic"/>
                <a:ea typeface="Times New Roman" panose="02020603050405020304" pitchFamily="18" charset="0"/>
              </a:rPr>
              <a:t>chces</a:t>
            </a:r>
            <a:r>
              <a:rPr lang="cs-CZ" sz="1800" i="1" dirty="0">
                <a:effectLst/>
                <a:latin typeface="FranklinGothic"/>
                <a:ea typeface="Times New Roman" panose="02020603050405020304" pitchFamily="18" charset="0"/>
              </a:rPr>
              <a:t>̌, aby to </a:t>
            </a:r>
            <a:r>
              <a:rPr lang="cs-CZ" sz="1800" i="1" dirty="0" err="1">
                <a:effectLst/>
                <a:latin typeface="FranklinGothic"/>
                <a:ea typeface="Times New Roman" panose="02020603050405020304" pitchFamily="18" charset="0"/>
              </a:rPr>
              <a:t>důležite</a:t>
            </a:r>
            <a:r>
              <a:rPr lang="cs-CZ" sz="1800" i="1" dirty="0">
                <a:effectLst/>
                <a:latin typeface="FranklinGothic"/>
                <a:ea typeface="Times New Roman" panose="02020603050405020304" pitchFamily="18" charset="0"/>
              </a:rPr>
              <a:t>́ bylo.“ </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27002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70833E-6 1.11111E-6 L -0.92956 0.01088 " pathEditMode="relative" rAng="0" ptsTypes="AA">
                                      <p:cBhvr>
                                        <p:cTn id="6" dur="2000" fill="hold"/>
                                        <p:tgtEl>
                                          <p:spTgt spid="3">
                                            <p:txEl>
                                              <p:pRg st="0" end="0"/>
                                            </p:txEl>
                                          </p:spTgt>
                                        </p:tgtEl>
                                        <p:attrNameLst>
                                          <p:attrName>ppt_x</p:attrName>
                                          <p:attrName>ppt_y</p:attrName>
                                        </p:attrNameLst>
                                      </p:cBhvr>
                                      <p:rCtr x="-46484" y="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7BDC0B-A342-2EAB-C107-1F7FDA63417C}"/>
              </a:ext>
            </a:extLst>
          </p:cNvPr>
          <p:cNvSpPr>
            <a:spLocks noGrp="1"/>
          </p:cNvSpPr>
          <p:nvPr>
            <p:ph type="title"/>
          </p:nvPr>
        </p:nvSpPr>
        <p:spPr>
          <a:xfrm>
            <a:off x="1352550" y="787111"/>
            <a:ext cx="9486900" cy="1371600"/>
          </a:xfrm>
        </p:spPr>
        <p:txBody>
          <a:bodyPr/>
          <a:lstStyle/>
          <a:p>
            <a:r>
              <a:rPr lang="cs-CZ" b="1" dirty="0"/>
              <a:t>KULTURNÍ ŠOK</a:t>
            </a:r>
          </a:p>
        </p:txBody>
      </p:sp>
      <p:sp>
        <p:nvSpPr>
          <p:cNvPr id="3" name="Zástupný obsah 2">
            <a:extLst>
              <a:ext uri="{FF2B5EF4-FFF2-40B4-BE49-F238E27FC236}">
                <a16:creationId xmlns:a16="http://schemas.microsoft.com/office/drawing/2014/main" id="{F42DBFA8-AF96-04B0-C26F-F262EC91E0E2}"/>
              </a:ext>
            </a:extLst>
          </p:cNvPr>
          <p:cNvSpPr>
            <a:spLocks noGrp="1"/>
          </p:cNvSpPr>
          <p:nvPr>
            <p:ph idx="1"/>
          </p:nvPr>
        </p:nvSpPr>
        <p:spPr>
          <a:xfrm>
            <a:off x="1352550" y="2496249"/>
            <a:ext cx="9486901" cy="1817835"/>
          </a:xfrm>
        </p:spPr>
        <p:txBody>
          <a:bodyPr>
            <a:normAutofit/>
          </a:bodyPr>
          <a:lstStyle/>
          <a:p>
            <a:pPr marL="0" indent="0" algn="just">
              <a:buNone/>
            </a:pPr>
            <a:r>
              <a:rPr lang="cs-CZ" sz="2000" dirty="0"/>
              <a:t>Kulturní šok popisuje dopad přechodu ze známé kultury do kultury neznámé. </a:t>
            </a:r>
            <a:br>
              <a:rPr lang="cs-CZ" sz="2000" dirty="0"/>
            </a:br>
            <a:r>
              <a:rPr lang="cs-CZ" sz="2000" dirty="0"/>
              <a:t>Zahrnuje šok z nového prostředí, poznávání spousty nových lidí a poznávání způsobů nové země. Zahrnuje také šok z odloučení od důležitých lidí ve vašem životě, jako je rodina, přátelé, kolegové a učitelé: lidé, se kterými byste mluvili v době nejistoty, lidé, kteří vám poskytují podporu a vedení.</a:t>
            </a:r>
          </a:p>
        </p:txBody>
      </p:sp>
      <p:sp>
        <p:nvSpPr>
          <p:cNvPr id="4" name="Zástupný obsah 2">
            <a:extLst>
              <a:ext uri="{FF2B5EF4-FFF2-40B4-BE49-F238E27FC236}">
                <a16:creationId xmlns:a16="http://schemas.microsoft.com/office/drawing/2014/main" id="{79F9E1B1-2B7B-957E-8E32-C12CBF2B2C30}"/>
              </a:ext>
            </a:extLst>
          </p:cNvPr>
          <p:cNvSpPr txBox="1">
            <a:spLocks/>
          </p:cNvSpPr>
          <p:nvPr/>
        </p:nvSpPr>
        <p:spPr>
          <a:xfrm>
            <a:off x="12581342" y="4314084"/>
            <a:ext cx="9486901" cy="17449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cs-CZ" sz="2000" dirty="0"/>
              <a:t>Termín „kulturní šok“ pochází od antropologa Karla </a:t>
            </a:r>
            <a:r>
              <a:rPr lang="cs-CZ" sz="2000" dirty="0" err="1"/>
              <a:t>Oberga</a:t>
            </a:r>
            <a:r>
              <a:rPr lang="cs-CZ" sz="2000" dirty="0"/>
              <a:t> a do určité míry je </a:t>
            </a:r>
            <a:r>
              <a:rPr lang="cs-CZ" sz="2000" dirty="0" err="1"/>
              <a:t>totožný</a:t>
            </a:r>
            <a:r>
              <a:rPr lang="cs-CZ" sz="2000" dirty="0"/>
              <a:t> </a:t>
            </a:r>
            <a:br>
              <a:rPr lang="cs-CZ" sz="2000" dirty="0"/>
            </a:br>
            <a:r>
              <a:rPr lang="cs-CZ" sz="2000" dirty="0"/>
              <a:t>s pojmem akulturační stres (</a:t>
            </a:r>
            <a:r>
              <a:rPr lang="cs-CZ" sz="2000" dirty="0" err="1"/>
              <a:t>termín</a:t>
            </a:r>
            <a:r>
              <a:rPr lang="cs-CZ" sz="2000" dirty="0"/>
              <a:t> poprvé zavedl </a:t>
            </a:r>
            <a:r>
              <a:rPr lang="cs-CZ" sz="2000" dirty="0" err="1"/>
              <a:t>Berry</a:t>
            </a:r>
            <a:r>
              <a:rPr lang="cs-CZ" sz="2000" dirty="0"/>
              <a:t>, 1978). Patří mezi přirozené reakce, které se objevují u lidí </a:t>
            </a:r>
            <a:r>
              <a:rPr lang="cs-CZ" sz="2000" dirty="0" err="1"/>
              <a:t>pobývajících</a:t>
            </a:r>
            <a:r>
              <a:rPr lang="cs-CZ" sz="2000" dirty="0"/>
              <a:t> delší dobu v </a:t>
            </a:r>
            <a:r>
              <a:rPr lang="cs-CZ" sz="2000" dirty="0" err="1"/>
              <a:t>cizím</a:t>
            </a:r>
            <a:r>
              <a:rPr lang="cs-CZ" sz="2000" dirty="0"/>
              <a:t> prostředí. Nejistota ve vztahu </a:t>
            </a:r>
            <a:br>
              <a:rPr lang="cs-CZ" sz="2000" dirty="0"/>
            </a:br>
            <a:r>
              <a:rPr lang="cs-CZ" sz="2000" dirty="0"/>
              <a:t>k </a:t>
            </a:r>
            <a:r>
              <a:rPr lang="cs-CZ" sz="2000" dirty="0" err="1"/>
              <a:t>pravidlům</a:t>
            </a:r>
            <a:r>
              <a:rPr lang="cs-CZ" sz="2000" dirty="0"/>
              <a:t>, </a:t>
            </a:r>
            <a:r>
              <a:rPr lang="cs-CZ" sz="2000" dirty="0" err="1"/>
              <a:t>zvykům</a:t>
            </a:r>
            <a:r>
              <a:rPr lang="cs-CZ" sz="2000" dirty="0"/>
              <a:t> a </a:t>
            </a:r>
            <a:r>
              <a:rPr lang="cs-CZ" sz="2000" dirty="0" err="1"/>
              <a:t>jazykům</a:t>
            </a:r>
            <a:r>
              <a:rPr lang="cs-CZ" sz="2000" dirty="0"/>
              <a:t> vyvolává stav dezorientace a anomie (tzv. oslabení norem </a:t>
            </a:r>
            <a:br>
              <a:rPr lang="cs-CZ" sz="2000" dirty="0"/>
            </a:br>
            <a:r>
              <a:rPr lang="cs-CZ" sz="2000" dirty="0"/>
              <a:t>a morálních hodnot pro jedince). </a:t>
            </a:r>
          </a:p>
          <a:p>
            <a:pPr marL="0" indent="0">
              <a:buFont typeface="Arial" panose="020B0604020202020204" pitchFamily="34" charset="0"/>
              <a:buNone/>
            </a:pPr>
            <a:endParaRPr lang="cs-CZ" dirty="0"/>
          </a:p>
        </p:txBody>
      </p:sp>
    </p:spTree>
    <p:extLst>
      <p:ext uri="{BB962C8B-B14F-4D97-AF65-F5344CB8AC3E}">
        <p14:creationId xmlns:p14="http://schemas.microsoft.com/office/powerpoint/2010/main" val="247990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416 -0.00833 L -0.92096 0.00023 " pathEditMode="relative" rAng="0" ptsTypes="AA">
                                      <p:cBhvr>
                                        <p:cTn id="6" dur="2000" fill="hold"/>
                                        <p:tgtEl>
                                          <p:spTgt spid="4"/>
                                        </p:tgtEl>
                                        <p:attrNameLst>
                                          <p:attrName>ppt_x</p:attrName>
                                          <p:attrName>ppt_y</p:attrName>
                                        </p:attrNameLst>
                                      </p:cBhvr>
                                      <p:rCtr x="-45846" y="41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A0D848-5E82-768C-3F1C-D1211FAEF863}"/>
              </a:ext>
            </a:extLst>
          </p:cNvPr>
          <p:cNvSpPr>
            <a:spLocks noGrp="1"/>
          </p:cNvSpPr>
          <p:nvPr>
            <p:ph type="title"/>
          </p:nvPr>
        </p:nvSpPr>
        <p:spPr/>
        <p:txBody>
          <a:bodyPr/>
          <a:lstStyle/>
          <a:p>
            <a:r>
              <a:rPr lang="cs-CZ" dirty="0"/>
              <a:t>Faktory ovlivňující kulturní šok</a:t>
            </a:r>
          </a:p>
        </p:txBody>
      </p:sp>
      <p:sp>
        <p:nvSpPr>
          <p:cNvPr id="3" name="Zástupný obsah 2">
            <a:extLst>
              <a:ext uri="{FF2B5EF4-FFF2-40B4-BE49-F238E27FC236}">
                <a16:creationId xmlns:a16="http://schemas.microsoft.com/office/drawing/2014/main" id="{55DA9794-A366-9654-29C2-2D7BCFBF7615}"/>
              </a:ext>
            </a:extLst>
          </p:cNvPr>
          <p:cNvSpPr>
            <a:spLocks noGrp="1"/>
          </p:cNvSpPr>
          <p:nvPr>
            <p:ph idx="1"/>
          </p:nvPr>
        </p:nvSpPr>
        <p:spPr>
          <a:xfrm>
            <a:off x="1371600" y="2611291"/>
            <a:ext cx="9486901" cy="3117997"/>
          </a:xfrm>
        </p:spPr>
        <p:txBody>
          <a:bodyPr/>
          <a:lstStyle/>
          <a:p>
            <a:r>
              <a:rPr lang="cs-CZ" dirty="0"/>
              <a:t>Podnebí</a:t>
            </a:r>
          </a:p>
          <a:p>
            <a:r>
              <a:rPr lang="cs-CZ" dirty="0"/>
              <a:t>Jazyk</a:t>
            </a:r>
          </a:p>
          <a:p>
            <a:r>
              <a:rPr lang="cs-CZ" dirty="0"/>
              <a:t>Sociální role</a:t>
            </a:r>
          </a:p>
          <a:p>
            <a:r>
              <a:rPr lang="cs-CZ" dirty="0"/>
              <a:t>Společenská pravidla chování</a:t>
            </a:r>
          </a:p>
          <a:p>
            <a:r>
              <a:rPr lang="cs-CZ" dirty="0"/>
              <a:t>Hodnoty </a:t>
            </a:r>
          </a:p>
          <a:p>
            <a:r>
              <a:rPr lang="cs-CZ" dirty="0"/>
              <a:t>Vztahový/rodinný stres</a:t>
            </a:r>
          </a:p>
        </p:txBody>
      </p:sp>
    </p:spTree>
    <p:extLst>
      <p:ext uri="{BB962C8B-B14F-4D97-AF65-F5344CB8AC3E}">
        <p14:creationId xmlns:p14="http://schemas.microsoft.com/office/powerpoint/2010/main" val="20250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34C27EA-18ED-4CFA-8823-6BCBAC02D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699"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8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Zástupný obsah 2">
            <a:extLst>
              <a:ext uri="{FF2B5EF4-FFF2-40B4-BE49-F238E27FC236}">
                <a16:creationId xmlns:a16="http://schemas.microsoft.com/office/drawing/2014/main" id="{47516745-7D3B-3C7E-7A2C-3E2A2974648D}"/>
              </a:ext>
            </a:extLst>
          </p:cNvPr>
          <p:cNvSpPr>
            <a:spLocks noGrp="1"/>
          </p:cNvSpPr>
          <p:nvPr>
            <p:ph idx="1"/>
          </p:nvPr>
        </p:nvSpPr>
        <p:spPr>
          <a:xfrm>
            <a:off x="6096000" y="685800"/>
            <a:ext cx="5410200" cy="5667153"/>
          </a:xfrm>
        </p:spPr>
        <p:txBody>
          <a:bodyPr anchor="ctr">
            <a:normAutofit/>
          </a:bodyPr>
          <a:lstStyle/>
          <a:p>
            <a:r>
              <a:rPr lang="cs-CZ" sz="2800" b="0" i="1" u="none" strike="noStrike" dirty="0">
                <a:effectLst/>
              </a:rPr>
              <a:t>Koho a jak mám zdravit? </a:t>
            </a:r>
          </a:p>
          <a:p>
            <a:r>
              <a:rPr lang="cs-CZ" sz="2800" b="0" i="1" u="none" strike="noStrike" dirty="0">
                <a:effectLst/>
              </a:rPr>
              <a:t>Mám mu/jí potřást rukou? </a:t>
            </a:r>
          </a:p>
          <a:p>
            <a:r>
              <a:rPr lang="cs-CZ" sz="2800" b="0" i="1" u="none" strike="noStrike" dirty="0">
                <a:effectLst/>
              </a:rPr>
              <a:t>Můžu se mu/jí dívat do očí? </a:t>
            </a:r>
          </a:p>
          <a:p>
            <a:r>
              <a:rPr lang="cs-CZ" sz="2800" b="0" i="1" u="none" strike="noStrike" dirty="0">
                <a:effectLst/>
              </a:rPr>
              <a:t>Můžu se tu vysmrkat? </a:t>
            </a:r>
          </a:p>
          <a:p>
            <a:r>
              <a:rPr lang="cs-CZ" sz="2800" b="0" i="1" u="none" strike="noStrike" dirty="0">
                <a:effectLst/>
              </a:rPr>
              <a:t>Jak mám jíst? </a:t>
            </a:r>
          </a:p>
          <a:p>
            <a:r>
              <a:rPr lang="cs-CZ" sz="2800" b="0" i="1" u="none" strike="noStrike" dirty="0">
                <a:effectLst/>
              </a:rPr>
              <a:t>Myslí to vážně nebo je to jen legrace? </a:t>
            </a:r>
          </a:p>
          <a:p>
            <a:r>
              <a:rPr lang="cs-CZ" sz="2800" b="0" i="1" u="none" strike="noStrike" dirty="0">
                <a:effectLst/>
              </a:rPr>
              <a:t>Je to vhodné oblečení? </a:t>
            </a:r>
          </a:p>
          <a:p>
            <a:r>
              <a:rPr lang="cs-CZ" sz="2800" b="0" i="1" u="none" strike="noStrike" dirty="0">
                <a:effectLst/>
              </a:rPr>
              <a:t>Můžu si k nim o přestávce stoupnout? </a:t>
            </a:r>
          </a:p>
          <a:p>
            <a:r>
              <a:rPr lang="cs-CZ" sz="2800" i="1" dirty="0">
                <a:effectLst/>
                <a:ea typeface="Calibri" panose="020F0502020204030204" pitchFamily="34" charset="0"/>
                <a:cs typeface="Calibri" panose="020F0502020204030204" pitchFamily="34" charset="0"/>
              </a:rPr>
              <a:t>Můžu se tu modlit?</a:t>
            </a:r>
            <a:endParaRPr lang="cs-CZ"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04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3E5064B-BAF4-48C7-8C2C-8219FF24A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A7C3535-4FB5-4E5B-BDFE-FA61877AF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23E33EB3-397E-4C5F-B561-7FEE7C781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1" y="701040"/>
            <a:ext cx="10820400" cy="54711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BD0DC82-E57D-4E85-65EF-8B987BA4E139}"/>
              </a:ext>
            </a:extLst>
          </p:cNvPr>
          <p:cNvSpPr>
            <a:spLocks noGrp="1"/>
          </p:cNvSpPr>
          <p:nvPr>
            <p:ph idx="1"/>
          </p:nvPr>
        </p:nvSpPr>
        <p:spPr>
          <a:xfrm>
            <a:off x="1110506" y="2602663"/>
            <a:ext cx="7159063" cy="2021725"/>
          </a:xfrm>
        </p:spPr>
        <p:txBody>
          <a:bodyPr>
            <a:normAutofit/>
          </a:bodyPr>
          <a:lstStyle/>
          <a:p>
            <a:pPr marL="0" indent="0">
              <a:buNone/>
            </a:pPr>
            <a:r>
              <a:rPr lang="cs-CZ" sz="2000" b="0" i="1" u="none" strike="noStrike" dirty="0">
                <a:effectLst/>
              </a:rPr>
              <a:t>„I sebeopatrnější přesazení znamená zásah do života zakořeněné rostliny. Takovou změnu zvládne jen díky péči zahradníka. </a:t>
            </a:r>
          </a:p>
          <a:p>
            <a:pPr marL="0" indent="0">
              <a:buNone/>
            </a:pPr>
            <a:r>
              <a:rPr lang="cs-CZ" sz="2000" b="0" i="1" u="none" strike="noStrike" dirty="0">
                <a:effectLst/>
              </a:rPr>
              <a:t>Podobný šok zažívají i „přesazené“ děti. Je důležité si uvědomit, </a:t>
            </a:r>
            <a:br>
              <a:rPr lang="cs-CZ" sz="2000" b="0" i="1" u="none" strike="noStrike" dirty="0">
                <a:effectLst/>
              </a:rPr>
            </a:br>
            <a:r>
              <a:rPr lang="cs-CZ" sz="2000" b="0" i="1" u="none" strike="noStrike" dirty="0">
                <a:effectLst/>
              </a:rPr>
              <a:t>že i ony potřebují péči svého okolí (pedagogů, vrstevníků a ostatních), aby zvládly svůj přechod do nového společenského prostředí.“</a:t>
            </a:r>
            <a:r>
              <a:rPr lang="cs-CZ" sz="2000" b="0" i="0" u="none" strike="noStrike" dirty="0">
                <a:effectLst/>
              </a:rPr>
              <a:t> </a:t>
            </a:r>
          </a:p>
        </p:txBody>
      </p:sp>
      <p:pic>
        <p:nvPicPr>
          <p:cNvPr id="7" name="Graphic 6" descr="Flower in pot">
            <a:extLst>
              <a:ext uri="{FF2B5EF4-FFF2-40B4-BE49-F238E27FC236}">
                <a16:creationId xmlns:a16="http://schemas.microsoft.com/office/drawing/2014/main" id="{85FD908F-C581-37EB-3BED-3E2D680F64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53400" y="2076450"/>
            <a:ext cx="2705100" cy="2705100"/>
          </a:xfrm>
          <a:prstGeom prst="rect">
            <a:avLst/>
          </a:prstGeom>
        </p:spPr>
      </p:pic>
      <p:sp>
        <p:nvSpPr>
          <p:cNvPr id="2" name="Nadpis 1">
            <a:extLst>
              <a:ext uri="{FF2B5EF4-FFF2-40B4-BE49-F238E27FC236}">
                <a16:creationId xmlns:a16="http://schemas.microsoft.com/office/drawing/2014/main" id="{D84FD391-255B-E6A7-DAC6-77478344AF18}"/>
              </a:ext>
            </a:extLst>
          </p:cNvPr>
          <p:cNvSpPr>
            <a:spLocks noGrp="1"/>
          </p:cNvSpPr>
          <p:nvPr>
            <p:ph type="title"/>
          </p:nvPr>
        </p:nvSpPr>
        <p:spPr>
          <a:xfrm>
            <a:off x="-9810749" y="701040"/>
            <a:ext cx="9486900" cy="1371600"/>
          </a:xfrm>
        </p:spPr>
        <p:txBody>
          <a:bodyPr/>
          <a:lstStyle/>
          <a:p>
            <a:r>
              <a:rPr lang="cs-CZ" dirty="0"/>
              <a:t>VYKOŘENĚNÍ</a:t>
            </a:r>
          </a:p>
        </p:txBody>
      </p:sp>
    </p:spTree>
    <p:extLst>
      <p:ext uri="{BB962C8B-B14F-4D97-AF65-F5344CB8AC3E}">
        <p14:creationId xmlns:p14="http://schemas.microsoft.com/office/powerpoint/2010/main" val="4579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57 0.01343 L 0.88594 0.0095 " pathEditMode="relative" rAng="0" ptsTypes="AA">
                                      <p:cBhvr>
                                        <p:cTn id="6" dur="2000" fill="hold"/>
                                        <p:tgtEl>
                                          <p:spTgt spid="2"/>
                                        </p:tgtEl>
                                        <p:attrNameLst>
                                          <p:attrName>ppt_x</p:attrName>
                                          <p:attrName>ppt_y</p:attrName>
                                        </p:attrNameLst>
                                      </p:cBhvr>
                                      <p:rCtr x="44375"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9">
            <a:extLst>
              <a:ext uri="{FF2B5EF4-FFF2-40B4-BE49-F238E27FC236}">
                <a16:creationId xmlns:a16="http://schemas.microsoft.com/office/drawing/2014/main" id="{8EBD63AD-33A9-4D22-9A5B-438B663EC9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1">
            <a:extLst>
              <a:ext uri="{FF2B5EF4-FFF2-40B4-BE49-F238E27FC236}">
                <a16:creationId xmlns:a16="http://schemas.microsoft.com/office/drawing/2014/main" id="{2BAD9CC4-644A-42E5-A6A6-082517FA6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8" y="0"/>
            <a:ext cx="6096001"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4" descr="Jeden v davu">
            <a:extLst>
              <a:ext uri="{FF2B5EF4-FFF2-40B4-BE49-F238E27FC236}">
                <a16:creationId xmlns:a16="http://schemas.microsoft.com/office/drawing/2014/main" id="{87889B09-2B81-8430-AA4C-ED8BB815F96D}"/>
              </a:ext>
            </a:extLst>
          </p:cNvPr>
          <p:cNvPicPr>
            <a:picLocks noChangeAspect="1"/>
          </p:cNvPicPr>
          <p:nvPr/>
        </p:nvPicPr>
        <p:blipFill rotWithShape="1">
          <a:blip r:embed="rId3"/>
          <a:srcRect l="21143" r="14274"/>
          <a:stretch/>
        </p:blipFill>
        <p:spPr>
          <a:xfrm>
            <a:off x="685801" y="685800"/>
            <a:ext cx="4724400" cy="5486400"/>
          </a:xfrm>
          <a:prstGeom prst="rect">
            <a:avLst/>
          </a:prstGeom>
        </p:spPr>
      </p:pic>
      <p:sp>
        <p:nvSpPr>
          <p:cNvPr id="3" name="Zástupný obsah 2">
            <a:extLst>
              <a:ext uri="{FF2B5EF4-FFF2-40B4-BE49-F238E27FC236}">
                <a16:creationId xmlns:a16="http://schemas.microsoft.com/office/drawing/2014/main" id="{E2BFFD9A-F6D3-E786-CA3A-3A308A6899CF}"/>
              </a:ext>
            </a:extLst>
          </p:cNvPr>
          <p:cNvSpPr>
            <a:spLocks noGrp="1"/>
          </p:cNvSpPr>
          <p:nvPr>
            <p:ph idx="1"/>
          </p:nvPr>
        </p:nvSpPr>
        <p:spPr>
          <a:xfrm>
            <a:off x="6733160" y="1436160"/>
            <a:ext cx="5096890" cy="4471452"/>
          </a:xfrm>
        </p:spPr>
        <p:txBody>
          <a:bodyPr>
            <a:normAutofit/>
          </a:bodyPr>
          <a:lstStyle/>
          <a:p>
            <a:pPr marL="0" indent="0">
              <a:lnSpc>
                <a:spcPct val="90000"/>
              </a:lnSpc>
              <a:buNone/>
            </a:pPr>
            <a:r>
              <a:rPr lang="cs-CZ" sz="2000" dirty="0"/>
              <a:t>„</a:t>
            </a:r>
            <a:r>
              <a:rPr lang="cs-CZ" sz="2000" i="1" dirty="0"/>
              <a:t>Když jsem přijela do Čech, snad celý první rok jsem si připadala jako v bublině. Nemohla jsem z ní ven </a:t>
            </a:r>
            <a:br>
              <a:rPr lang="cs-CZ" sz="2000" i="1" dirty="0"/>
            </a:br>
            <a:r>
              <a:rPr lang="cs-CZ" sz="2000" i="1" dirty="0"/>
              <a:t>a nikdo do ní nemohl za mnou. </a:t>
            </a:r>
            <a:br>
              <a:rPr lang="cs-CZ" sz="2000" i="1" dirty="0"/>
            </a:br>
            <a:br>
              <a:rPr lang="cs-CZ" sz="2000" i="1" dirty="0"/>
            </a:br>
            <a:r>
              <a:rPr lang="cs-CZ" sz="2000" i="1" dirty="0"/>
              <a:t>I když jsem přes bublinu všechno viděla a slyšela, byla jsem úplně izolovaná. A nebylo to jenom jazykem, kterému jsem nerozuměla. </a:t>
            </a:r>
          </a:p>
          <a:p>
            <a:pPr marL="0" indent="0">
              <a:lnSpc>
                <a:spcPct val="90000"/>
              </a:lnSpc>
              <a:buNone/>
            </a:pPr>
            <a:r>
              <a:rPr lang="cs-CZ" sz="2000" b="1" i="1" dirty="0"/>
              <a:t>Všechno bylo úplně jiné a neznámé. </a:t>
            </a:r>
          </a:p>
          <a:p>
            <a:pPr marL="0" indent="0">
              <a:lnSpc>
                <a:spcPct val="90000"/>
              </a:lnSpc>
              <a:buNone/>
            </a:pPr>
            <a:r>
              <a:rPr lang="cs-CZ" sz="2000" i="1" dirty="0"/>
              <a:t>Pořád jsem se bála, že udělám něco špatně, směšně nebo prostě jinak. Tak jsem se radši neprojevovala vůbec.“ </a:t>
            </a:r>
          </a:p>
          <a:p>
            <a:pPr marL="0" indent="0">
              <a:lnSpc>
                <a:spcPct val="90000"/>
              </a:lnSpc>
              <a:buNone/>
            </a:pPr>
            <a:endParaRPr lang="cs-CZ" sz="2000" dirty="0"/>
          </a:p>
          <a:p>
            <a:pPr marL="0" indent="0">
              <a:lnSpc>
                <a:spcPct val="90000"/>
              </a:lnSpc>
              <a:buNone/>
            </a:pPr>
            <a:r>
              <a:rPr lang="cs-CZ" sz="2000" dirty="0"/>
              <a:t>(mladá žena z Mongolska s migrační zkušeností)</a:t>
            </a:r>
          </a:p>
        </p:txBody>
      </p:sp>
    </p:spTree>
    <p:extLst>
      <p:ext uri="{BB962C8B-B14F-4D97-AF65-F5344CB8AC3E}">
        <p14:creationId xmlns:p14="http://schemas.microsoft.com/office/powerpoint/2010/main" val="3522280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B9767-04F0-7242-4527-FA27B1A792B0}"/>
              </a:ext>
            </a:extLst>
          </p:cNvPr>
          <p:cNvSpPr>
            <a:spLocks noGrp="1"/>
          </p:cNvSpPr>
          <p:nvPr>
            <p:ph type="title"/>
          </p:nvPr>
        </p:nvSpPr>
        <p:spPr>
          <a:xfrm>
            <a:off x="1371601" y="1128712"/>
            <a:ext cx="9486900" cy="1371600"/>
          </a:xfrm>
        </p:spPr>
        <p:txBody>
          <a:bodyPr/>
          <a:lstStyle/>
          <a:p>
            <a:r>
              <a:rPr lang="cs-CZ" dirty="0"/>
              <a:t>FÁZE KULTURNÍHO šoku</a:t>
            </a:r>
          </a:p>
        </p:txBody>
      </p:sp>
      <p:sp>
        <p:nvSpPr>
          <p:cNvPr id="3" name="Zástupný obsah 2">
            <a:extLst>
              <a:ext uri="{FF2B5EF4-FFF2-40B4-BE49-F238E27FC236}">
                <a16:creationId xmlns:a16="http://schemas.microsoft.com/office/drawing/2014/main" id="{162C6D0E-A185-C39E-7AF7-85D8A47ADF8D}"/>
              </a:ext>
            </a:extLst>
          </p:cNvPr>
          <p:cNvSpPr>
            <a:spLocks noGrp="1"/>
          </p:cNvSpPr>
          <p:nvPr>
            <p:ph idx="1"/>
          </p:nvPr>
        </p:nvSpPr>
        <p:spPr>
          <a:xfrm>
            <a:off x="1371600" y="2839891"/>
            <a:ext cx="9486901" cy="2117872"/>
          </a:xfrm>
        </p:spPr>
        <p:txBody>
          <a:bodyPr/>
          <a:lstStyle/>
          <a:p>
            <a:r>
              <a:rPr lang="cs-CZ" dirty="0"/>
              <a:t>1. </a:t>
            </a:r>
            <a:r>
              <a:rPr lang="cs-CZ" dirty="0" err="1"/>
              <a:t>Honeymoon</a:t>
            </a:r>
            <a:r>
              <a:rPr lang="cs-CZ" dirty="0"/>
              <a:t> </a:t>
            </a:r>
            <a:r>
              <a:rPr lang="cs-CZ" dirty="0" err="1"/>
              <a:t>Stage</a:t>
            </a:r>
            <a:r>
              <a:rPr lang="cs-CZ" dirty="0"/>
              <a:t> (Líbánky… Aneb svět na růžovo)</a:t>
            </a:r>
          </a:p>
          <a:p>
            <a:r>
              <a:rPr lang="cs-CZ" dirty="0"/>
              <a:t>2. </a:t>
            </a:r>
            <a:r>
              <a:rPr lang="cs-CZ" dirty="0" err="1"/>
              <a:t>The</a:t>
            </a:r>
            <a:r>
              <a:rPr lang="cs-CZ" dirty="0"/>
              <a:t> </a:t>
            </a:r>
            <a:r>
              <a:rPr lang="cs-CZ" dirty="0" err="1"/>
              <a:t>Distress</a:t>
            </a:r>
            <a:r>
              <a:rPr lang="cs-CZ" dirty="0"/>
              <a:t> </a:t>
            </a:r>
            <a:r>
              <a:rPr lang="cs-CZ" dirty="0" err="1"/>
              <a:t>Stage</a:t>
            </a:r>
            <a:r>
              <a:rPr lang="cs-CZ" dirty="0"/>
              <a:t> (Fáze tísně… Přišli jsme o růžové brýle)</a:t>
            </a:r>
          </a:p>
          <a:p>
            <a:r>
              <a:rPr lang="cs-CZ" dirty="0"/>
              <a:t>3. </a:t>
            </a:r>
            <a:r>
              <a:rPr lang="cs-CZ" dirty="0" err="1"/>
              <a:t>The</a:t>
            </a:r>
            <a:r>
              <a:rPr lang="cs-CZ" dirty="0"/>
              <a:t> </a:t>
            </a:r>
            <a:r>
              <a:rPr lang="cs-CZ" dirty="0" err="1"/>
              <a:t>Orientation</a:t>
            </a:r>
            <a:r>
              <a:rPr lang="cs-CZ" dirty="0"/>
              <a:t> </a:t>
            </a:r>
            <a:r>
              <a:rPr lang="cs-CZ" dirty="0" err="1"/>
              <a:t>Stage</a:t>
            </a:r>
            <a:r>
              <a:rPr lang="cs-CZ" dirty="0"/>
              <a:t> (Orientace… Není vše jen černobílé)</a:t>
            </a:r>
          </a:p>
          <a:p>
            <a:r>
              <a:rPr lang="cs-CZ" dirty="0"/>
              <a:t>4. </a:t>
            </a:r>
            <a:r>
              <a:rPr lang="cs-CZ" dirty="0" err="1"/>
              <a:t>The</a:t>
            </a:r>
            <a:r>
              <a:rPr lang="cs-CZ" dirty="0"/>
              <a:t> </a:t>
            </a:r>
            <a:r>
              <a:rPr lang="cs-CZ" dirty="0" err="1"/>
              <a:t>Adaptation</a:t>
            </a:r>
            <a:r>
              <a:rPr lang="cs-CZ" dirty="0"/>
              <a:t> </a:t>
            </a:r>
            <a:r>
              <a:rPr lang="cs-CZ" dirty="0" err="1"/>
              <a:t>Stage</a:t>
            </a:r>
            <a:r>
              <a:rPr lang="cs-CZ" dirty="0"/>
              <a:t> (Adaptace… Aha! Tak jo. )</a:t>
            </a:r>
          </a:p>
        </p:txBody>
      </p:sp>
    </p:spTree>
    <p:extLst>
      <p:ext uri="{BB962C8B-B14F-4D97-AF65-F5344CB8AC3E}">
        <p14:creationId xmlns:p14="http://schemas.microsoft.com/office/powerpoint/2010/main" val="9748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332E4B-F1EC-5E1F-ABF0-573C6225D990}"/>
              </a:ext>
            </a:extLst>
          </p:cNvPr>
          <p:cNvSpPr>
            <a:spLocks noGrp="1"/>
          </p:cNvSpPr>
          <p:nvPr>
            <p:ph type="title"/>
          </p:nvPr>
        </p:nvSpPr>
        <p:spPr/>
        <p:txBody>
          <a:bodyPr/>
          <a:lstStyle/>
          <a:p>
            <a:r>
              <a:rPr lang="cs-CZ" dirty="0"/>
              <a:t>JAK NA TO</a:t>
            </a:r>
          </a:p>
        </p:txBody>
      </p:sp>
      <p:sp>
        <p:nvSpPr>
          <p:cNvPr id="3" name="Zástupný obsah 2">
            <a:extLst>
              <a:ext uri="{FF2B5EF4-FFF2-40B4-BE49-F238E27FC236}">
                <a16:creationId xmlns:a16="http://schemas.microsoft.com/office/drawing/2014/main" id="{38D05FF8-AD26-F2E2-79E6-009266DE3027}"/>
              </a:ext>
            </a:extLst>
          </p:cNvPr>
          <p:cNvSpPr>
            <a:spLocks noGrp="1"/>
          </p:cNvSpPr>
          <p:nvPr>
            <p:ph idx="1"/>
          </p:nvPr>
        </p:nvSpPr>
        <p:spPr>
          <a:xfrm>
            <a:off x="1371600" y="2582715"/>
            <a:ext cx="9486901" cy="2346472"/>
          </a:xfrm>
        </p:spPr>
        <p:txBody>
          <a:bodyPr/>
          <a:lstStyle/>
          <a:p>
            <a:pPr marL="0" indent="0">
              <a:buNone/>
            </a:pPr>
            <a:r>
              <a:rPr lang="cs-CZ" dirty="0"/>
              <a:t>Je důležité si uvědomit, že nově příchozí dospělí i děti/žáci potřebují čas, na to, aby si zvykli na nový domov a že jde o běžnou součást přizpůsobení. </a:t>
            </a:r>
          </a:p>
          <a:p>
            <a:pPr marL="0" indent="0">
              <a:buNone/>
            </a:pPr>
            <a:r>
              <a:rPr lang="cs-CZ" dirty="0"/>
              <a:t>Fyzický a psychologický dopad se u každého jednotlivce liší, proto je potřeba věnovat velkou pozornost celkovému zdraví těch, se kterými jsme v kontaktu, zejména v prvních měsících.</a:t>
            </a:r>
          </a:p>
        </p:txBody>
      </p:sp>
    </p:spTree>
    <p:extLst>
      <p:ext uri="{BB962C8B-B14F-4D97-AF65-F5344CB8AC3E}">
        <p14:creationId xmlns:p14="http://schemas.microsoft.com/office/powerpoint/2010/main" val="313406970"/>
      </p:ext>
    </p:extLst>
  </p:cSld>
  <p:clrMapOvr>
    <a:masterClrMapping/>
  </p:clrMapOvr>
</p:sld>
</file>

<file path=ppt/theme/theme1.xml><?xml version="1.0" encoding="utf-8"?>
<a:theme xmlns:a="http://schemas.openxmlformats.org/drawingml/2006/main" name="ClassicFrameVTI">
  <a:themeElements>
    <a:clrScheme name="Custom 22">
      <a:dk1>
        <a:sysClr val="windowText" lastClr="000000"/>
      </a:dk1>
      <a:lt1>
        <a:sysClr val="window" lastClr="FFFFFF"/>
      </a:lt1>
      <a:dk2>
        <a:srgbClr val="293737"/>
      </a:dk2>
      <a:lt2>
        <a:srgbClr val="EEF2F0"/>
      </a:lt2>
      <a:accent1>
        <a:srgbClr val="749090"/>
      </a:accent1>
      <a:accent2>
        <a:srgbClr val="A5A5A5"/>
      </a:accent2>
      <a:accent3>
        <a:srgbClr val="91A39B"/>
      </a:accent3>
      <a:accent4>
        <a:srgbClr val="A9A698"/>
      </a:accent4>
      <a:accent5>
        <a:srgbClr val="A2A79A"/>
      </a:accent5>
      <a:accent6>
        <a:srgbClr val="897F65"/>
      </a:accent6>
      <a:hlink>
        <a:srgbClr val="92872F"/>
      </a:hlink>
      <a:folHlink>
        <a:srgbClr val="AB73A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2727</TotalTime>
  <Words>1578</Words>
  <Application>Microsoft Macintosh PowerPoint</Application>
  <PresentationFormat>Širokoúhlá obrazovka</PresentationFormat>
  <Paragraphs>87</Paragraphs>
  <Slides>13</Slides>
  <Notes>7</Notes>
  <HiddenSlides>0</HiddenSlides>
  <MMClips>2</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13</vt:i4>
      </vt:variant>
    </vt:vector>
  </HeadingPairs>
  <TitlesOfParts>
    <vt:vector size="21" baseType="lpstr">
      <vt:lpstr>Arial</vt:lpstr>
      <vt:lpstr>Calibri</vt:lpstr>
      <vt:lpstr>FranklinGothic</vt:lpstr>
      <vt:lpstr>Gill Sans MT</vt:lpstr>
      <vt:lpstr>Goudy Old Style</vt:lpstr>
      <vt:lpstr>Roboto</vt:lpstr>
      <vt:lpstr>Times New Roman</vt:lpstr>
      <vt:lpstr>ClassicFrameVTI</vt:lpstr>
      <vt:lpstr>Identita  a kulturní šok</vt:lpstr>
      <vt:lpstr>identita</vt:lpstr>
      <vt:lpstr>KULTURNÍ ŠOK</vt:lpstr>
      <vt:lpstr>Faktory ovlivňující kulturní šok</vt:lpstr>
      <vt:lpstr>Prezentace aplikace PowerPoint</vt:lpstr>
      <vt:lpstr>VYKOŘENĚNÍ</vt:lpstr>
      <vt:lpstr>Prezentace aplikace PowerPoint</vt:lpstr>
      <vt:lpstr>FÁZE KULTURNÍHO šoku</vt:lpstr>
      <vt:lpstr>JAK NA TO</vt:lpstr>
      <vt:lpstr>MOŽNÉ Známky kulturního šoku</vt:lpstr>
      <vt:lpstr>KULTURNÍ ŠOK KOREJSKÉHO STUDENTA</vt:lpstr>
      <vt:lpstr>jAK S TÍM PRACOVAT</vt:lpstr>
      <vt:lpstr>Zpětný kulturní šok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 a kulturní identita</dc:title>
  <dc:creator>Tereza Švandová</dc:creator>
  <cp:lastModifiedBy>Tereza Švandová</cp:lastModifiedBy>
  <cp:revision>5</cp:revision>
  <dcterms:created xsi:type="dcterms:W3CDTF">2023-02-11T08:56:51Z</dcterms:created>
  <dcterms:modified xsi:type="dcterms:W3CDTF">2023-02-23T09:46:21Z</dcterms:modified>
</cp:coreProperties>
</file>