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3F8BC-93DB-4496-B8D8-699EACAA8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59DB9E-C2ED-4B35-BD98-AB9219401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DA6428-987A-4132-A029-E9DC47B61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9F39E6-D8D7-402D-9CBF-572F2985C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209551-529C-431D-93B9-80FA7ECF2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58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FCDA5-309D-4956-8567-955F2C0F9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A930EC0-7FF6-4796-9EDC-0E9FC59F2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684DEB-7FBE-48D1-A0DC-E29E9164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3A1CF3-314F-4102-A8E6-C9E4B6F1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4F5247-A4A8-4A07-AE0E-2DF03467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47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C0D2EC-11DD-4504-AF1C-9B38FFBACC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909B45A-BF2B-4494-BD83-D8881C014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2322CC-6A6A-4C04-A4D6-2D7F31965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B2EAC2-2718-4C2B-A60A-E34228E70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2E77E1-C188-4F94-B6BB-AC2DB591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63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9E295-AF2E-4FE4-929E-0EEDB642A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87724-F697-4F66-B389-3D62D2180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8ABC14-DF1E-4A0F-9E97-F6B1E1C5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B21C51-CB07-47E7-9E50-BB33CC67E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A66D2F-55E2-4043-B098-7E61836E2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3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3FBD2-A773-41C1-B5F5-FFEC7F17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BF6ECD-3655-41E3-893B-D89F214E9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C0AFAF-52F0-4DD9-8942-B8D1A32F8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E135F-8880-477F-B64E-890753033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040ABE-E608-4D85-A523-EDEF8A7D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31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9CA050-89C1-4D3A-8B89-8279CBC7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1CBE8E-5855-4E0E-9ED6-08F384ED2D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624810-8403-458C-A50F-2D406B49A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3EE3FF-EA67-45CF-81D0-5CF3391A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AD9485-3B29-4B04-BAE5-B886A8BA2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012ACC-DB8B-41A9-B55E-B6850CE02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92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EB7C4-DF03-4EAB-87C0-EDBB36909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943DCC-ACAC-4196-9C6E-134638C77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3CD920-008A-4A8F-A30B-4DC7B4967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C6A8157-8652-4272-86ED-B55E8A8D4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9698F21-7A12-43E8-8EBD-5341F34FB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4E86B9-BEBD-4DA6-8C73-CCA1B7A0B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E4AC99-98FF-4CC9-9901-8D45544F8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A79C695-6F43-4751-B0A2-036FA86F5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88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2AF9F-CF53-4372-B037-0C1CDE8B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7DA66EA-BC37-47CB-BEA5-33A9725B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D44C69F-D32F-4D3B-8ECB-0826704DB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092056-D204-4B70-8451-FA414D000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9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FDB578-EF67-459C-B4E3-1A6867C69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4F6A2C2-0CB1-4235-A9C8-9A946A51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DABDAA-C821-4115-933D-66A51E13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49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C0151-81B3-4BBB-8A95-87DB4150F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0E462-6288-46FB-A134-79788EA60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65E18C-713B-45A2-BB47-6B1D20C72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38DC8B-FCBD-43DC-B44B-5512093B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E31744-9241-431C-B213-75735900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F15FB2-F39D-428D-8B99-B671A9B88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41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B9188-EA56-467D-BB6B-C5150E5C7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19C25A0-5E62-4682-BDC8-9E2765025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B7B944-57AE-4144-B9B0-E71DFAEE2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4FC016-CA46-4B1B-A2F9-CEE826162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F41FD7-E3E2-4000-BA78-C1D9CF89B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74F9D1-D3A0-46CC-98DE-856F876F5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17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B57898-05A7-4A47-A470-3D26E52E1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9FA0DB-D44F-4B98-8C47-1732DDFA8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DAB41F-060F-4AF0-9D1A-393661A53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5AC88-1B11-406C-8E5E-DE647D7D21B7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EE1A28-F56C-4235-BC7E-A30135C1A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876E0C-F16E-4E7D-8BEE-45AB3B3AA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8812A-D867-46B0-8227-88C674B12C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30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36784-C454-4B77-B659-144B3CE75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Předmět studia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CD1F94-B4D7-49CD-9502-40F7BE764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5081"/>
            <a:ext cx="10515600" cy="435133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Literatura v kontextu náboženství</a:t>
            </a:r>
          </a:p>
          <a:p>
            <a:r>
              <a:rPr lang="cs-CZ" dirty="0">
                <a:solidFill>
                  <a:srgbClr val="C00000"/>
                </a:solidFill>
              </a:rPr>
              <a:t>Náboženství v kontextu literatury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Rozdíl: </a:t>
            </a:r>
            <a:r>
              <a:rPr lang="cs-CZ" dirty="0"/>
              <a:t>výchozí pozice: od literatury, anebo od náboženství</a:t>
            </a:r>
          </a:p>
          <a:p>
            <a:r>
              <a:rPr lang="cs-CZ" dirty="0"/>
              <a:t>Vztah 2 fenoménů: literatury a náboženství</a:t>
            </a:r>
          </a:p>
          <a:p>
            <a:endParaRPr lang="cs-CZ" dirty="0"/>
          </a:p>
          <a:p>
            <a:r>
              <a:rPr lang="cs-CZ" dirty="0"/>
              <a:t>Literatura = psané texty, písemnictví</a:t>
            </a:r>
          </a:p>
          <a:p>
            <a:r>
              <a:rPr lang="cs-CZ" dirty="0"/>
              <a:t>Náboženství = </a:t>
            </a:r>
            <a:r>
              <a:rPr lang="cs-CZ" dirty="0">
                <a:solidFill>
                  <a:srgbClr val="C00000"/>
                </a:solidFill>
              </a:rPr>
              <a:t>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45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48732-454B-4689-82A9-6CC16DB2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Náboženství: 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B87AD5-736B-41DF-A0D6-A5CECEF59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616"/>
            <a:ext cx="10515600" cy="4993259"/>
          </a:xfrm>
        </p:spPr>
        <p:txBody>
          <a:bodyPr numCol="2">
            <a:normAutofit fontScale="77500" lnSpcReduction="20000"/>
          </a:bodyPr>
          <a:lstStyle/>
          <a:p>
            <a:r>
              <a:rPr lang="cs-CZ" dirty="0"/>
              <a:t>Co je náboženství?</a:t>
            </a:r>
          </a:p>
          <a:p>
            <a:r>
              <a:rPr lang="cs-CZ" dirty="0"/>
              <a:t>Nejčastější starší odpovědi: Náboženství je…</a:t>
            </a:r>
          </a:p>
          <a:p>
            <a:endParaRPr lang="cs-CZ" dirty="0"/>
          </a:p>
          <a:p>
            <a:r>
              <a:rPr lang="cs-CZ" dirty="0"/>
              <a:t>Forma společenského vědomí</a:t>
            </a:r>
          </a:p>
          <a:p>
            <a:r>
              <a:rPr lang="cs-CZ" dirty="0"/>
              <a:t>Ideologie</a:t>
            </a:r>
          </a:p>
          <a:p>
            <a:r>
              <a:rPr lang="cs-CZ" dirty="0"/>
              <a:t>Světový názor</a:t>
            </a:r>
          </a:p>
          <a:p>
            <a:r>
              <a:rPr lang="cs-CZ" dirty="0"/>
              <a:t>Způsob výkladu světa</a:t>
            </a:r>
          </a:p>
          <a:p>
            <a:r>
              <a:rPr lang="cs-CZ" dirty="0"/>
              <a:t>Projev kolektivní neurózy</a:t>
            </a:r>
          </a:p>
          <a:p>
            <a:r>
              <a:rPr lang="cs-CZ" dirty="0"/>
              <a:t>Lidská odpověď na transcendentno</a:t>
            </a:r>
          </a:p>
          <a:p>
            <a:r>
              <a:rPr lang="cs-CZ" dirty="0"/>
              <a:t>Výsledek kontaktu s posvátnem (</a:t>
            </a:r>
            <a:r>
              <a:rPr lang="cs-CZ" dirty="0" err="1"/>
              <a:t>numinóznem</a:t>
            </a:r>
            <a:r>
              <a:rPr lang="cs-CZ" dirty="0"/>
              <a:t>)</a:t>
            </a:r>
          </a:p>
          <a:p>
            <a:r>
              <a:rPr lang="cs-CZ" dirty="0"/>
              <a:t>Atd.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Mnohost úhlů pohledů</a:t>
            </a:r>
          </a:p>
          <a:p>
            <a:r>
              <a:rPr lang="cs-CZ" dirty="0">
                <a:solidFill>
                  <a:schemeClr val="accent1"/>
                </a:solidFill>
              </a:rPr>
              <a:t>Interpretace náboženství s ohledem na východiska</a:t>
            </a:r>
          </a:p>
          <a:p>
            <a:r>
              <a:rPr lang="cs-CZ" dirty="0">
                <a:solidFill>
                  <a:schemeClr val="accent1"/>
                </a:solidFill>
              </a:rPr>
              <a:t>Definice náboženství: co je náboženství?</a:t>
            </a:r>
          </a:p>
          <a:p>
            <a:r>
              <a:rPr lang="cs-CZ" dirty="0">
                <a:solidFill>
                  <a:schemeClr val="accent1"/>
                </a:solidFill>
              </a:rPr>
              <a:t>Předpoklad substance (Náboženství je…)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Otázku lze položit také jinak: </a:t>
            </a:r>
          </a:p>
          <a:p>
            <a:r>
              <a:rPr lang="cs-CZ" dirty="0">
                <a:solidFill>
                  <a:srgbClr val="C00000"/>
                </a:solidFill>
              </a:rPr>
              <a:t>Kdy je náboženství?</a:t>
            </a:r>
          </a:p>
          <a:p>
            <a:r>
              <a:rPr lang="cs-CZ" dirty="0">
                <a:solidFill>
                  <a:srgbClr val="C00000"/>
                </a:solidFill>
              </a:rPr>
              <a:t>Jak je náboženství?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rgbClr val="C00000"/>
                </a:solidFill>
              </a:rPr>
              <a:t>Samotný pojem NÁBOŽENSTVÍ je formou interpretace (normující interpretační optika)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05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1C39B9-D368-4513-A6BC-141A7BA2D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960"/>
            <a:ext cx="10515600" cy="510000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ROZDÍLNÉ DEFINICE VYTVÁŘEJÍ ROZDÍLNÉ SOUBORY ÚDAJŮ A RŮZNÁ OHNISKA ZÁJMU.</a:t>
            </a:r>
          </a:p>
          <a:p>
            <a:r>
              <a:rPr lang="cs-CZ" dirty="0"/>
              <a:t>„Náboženství“ je jen slovo, kterým označujeme celé soubory různých sociálních a </a:t>
            </a:r>
            <a:r>
              <a:rPr lang="cs-CZ" dirty="0" err="1"/>
              <a:t>kulturnědějinných</a:t>
            </a:r>
            <a:r>
              <a:rPr lang="cs-CZ" dirty="0"/>
              <a:t> jevů.</a:t>
            </a:r>
          </a:p>
          <a:p>
            <a:endParaRPr lang="cs-CZ" dirty="0"/>
          </a:p>
          <a:p>
            <a:r>
              <a:rPr lang="cs-CZ" dirty="0"/>
              <a:t>Sociální, psychologické, kulturní, historické, jazykové, etymologické atd. definice toho, co označujeme jako náboženství, co má ale nejrůznější projevy.</a:t>
            </a:r>
          </a:p>
          <a:p>
            <a:r>
              <a:rPr lang="cs-CZ" dirty="0"/>
              <a:t>Srov. např. uctívání zpěváků, herců, </a:t>
            </a:r>
            <a:r>
              <a:rPr lang="cs-CZ" dirty="0" err="1"/>
              <a:t>youtuberů</a:t>
            </a:r>
            <a:r>
              <a:rPr lang="cs-CZ" dirty="0"/>
              <a:t>; tradice a rituály ve společnosti, ve sportu, ve třídě… </a:t>
            </a:r>
          </a:p>
          <a:p>
            <a:r>
              <a:rPr lang="cs-CZ" dirty="0"/>
              <a:t>Zkoumáme to, na co se zaměříme: MĚŘÍTKO VYTVÁŘÍ JEV.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Mikroskop = nástroj poznání</a:t>
            </a:r>
          </a:p>
          <a:p>
            <a:r>
              <a:rPr lang="cs-CZ" dirty="0">
                <a:solidFill>
                  <a:srgbClr val="C00000"/>
                </a:solidFill>
              </a:rPr>
              <a:t>Teorie, metody = nástroje poznání</a:t>
            </a:r>
          </a:p>
          <a:p>
            <a:r>
              <a:rPr lang="cs-CZ" dirty="0">
                <a:solidFill>
                  <a:srgbClr val="C00000"/>
                </a:solidFill>
              </a:rPr>
              <a:t>Tj. vědecký pohled na svět (interpretace jevů; terminologie: protony, neutrony, fyzikální síly)</a:t>
            </a:r>
          </a:p>
          <a:p>
            <a:r>
              <a:rPr lang="cs-CZ" dirty="0">
                <a:solidFill>
                  <a:srgbClr val="C00000"/>
                </a:solidFill>
              </a:rPr>
              <a:t>Náboženský pohled na svět (interpretace jevů; terminologie: Bůh, boží slovo, Duch svatý atd.)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75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53262-A12A-4848-AAFF-9783B8EE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795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Náboženství: výklad pojmu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E792A7-03D7-4613-88EA-4E1796EBB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Náboženství (angl. </a:t>
            </a:r>
            <a:r>
              <a:rPr lang="cs-CZ" i="1" dirty="0"/>
              <a:t>religion</a:t>
            </a:r>
            <a:r>
              <a:rPr lang="cs-CZ" dirty="0"/>
              <a:t>; něm. </a:t>
            </a:r>
            <a:r>
              <a:rPr lang="cs-CZ" i="1" dirty="0"/>
              <a:t>Religion</a:t>
            </a:r>
            <a:r>
              <a:rPr lang="cs-CZ" dirty="0"/>
              <a:t>; fr. </a:t>
            </a:r>
            <a:r>
              <a:rPr lang="cs-CZ" i="1" dirty="0"/>
              <a:t>religion</a:t>
            </a:r>
            <a:r>
              <a:rPr lang="cs-CZ" dirty="0"/>
              <a:t> atd.)</a:t>
            </a:r>
          </a:p>
          <a:p>
            <a:r>
              <a:rPr lang="cs-CZ" dirty="0" err="1"/>
              <a:t>Pův</a:t>
            </a:r>
            <a:r>
              <a:rPr lang="cs-CZ" dirty="0"/>
              <a:t>. lat. </a:t>
            </a:r>
            <a:r>
              <a:rPr lang="cs-CZ" i="1" dirty="0"/>
              <a:t>religion</a:t>
            </a:r>
            <a:r>
              <a:rPr lang="cs-CZ" dirty="0"/>
              <a:t> = posvátná úcta, zbožnost</a:t>
            </a:r>
          </a:p>
          <a:p>
            <a:r>
              <a:rPr lang="cs-CZ" dirty="0"/>
              <a:t>Cicero: </a:t>
            </a:r>
            <a:r>
              <a:rPr lang="cs-CZ" i="1" dirty="0" err="1"/>
              <a:t>relegere</a:t>
            </a:r>
            <a:r>
              <a:rPr lang="cs-CZ" dirty="0"/>
              <a:t> = číst znovu</a:t>
            </a:r>
          </a:p>
          <a:p>
            <a:r>
              <a:rPr lang="cs-CZ" dirty="0" err="1"/>
              <a:t>Lactantius</a:t>
            </a:r>
            <a:r>
              <a:rPr lang="cs-CZ" dirty="0"/>
              <a:t>: </a:t>
            </a:r>
            <a:r>
              <a:rPr lang="cs-CZ" i="1" dirty="0" err="1"/>
              <a:t>religare</a:t>
            </a:r>
            <a:r>
              <a:rPr lang="cs-CZ" dirty="0"/>
              <a:t> = znovu spojit</a:t>
            </a:r>
          </a:p>
          <a:p>
            <a:r>
              <a:rPr lang="cs-CZ" dirty="0"/>
              <a:t>Augustinus: </a:t>
            </a:r>
            <a:r>
              <a:rPr lang="cs-CZ" i="1" dirty="0" err="1"/>
              <a:t>reeligere</a:t>
            </a:r>
            <a:r>
              <a:rPr lang="cs-CZ" dirty="0"/>
              <a:t> = znovu zvolit; </a:t>
            </a:r>
            <a:r>
              <a:rPr lang="cs-CZ" i="1" dirty="0"/>
              <a:t>vera religion </a:t>
            </a:r>
            <a:r>
              <a:rPr lang="cs-CZ" dirty="0"/>
              <a:t>= pravé náboženství</a:t>
            </a:r>
          </a:p>
          <a:p>
            <a:endParaRPr lang="cs-CZ" dirty="0"/>
          </a:p>
          <a:p>
            <a:r>
              <a:rPr lang="cs-CZ" dirty="0"/>
              <a:t>Tj. definice vycházející z etymologie</a:t>
            </a:r>
          </a:p>
        </p:txBody>
      </p:sp>
    </p:spTree>
    <p:extLst>
      <p:ext uri="{BB962C8B-B14F-4D97-AF65-F5344CB8AC3E}">
        <p14:creationId xmlns:p14="http://schemas.microsoft.com/office/powerpoint/2010/main" val="1303433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88DC4-51BD-43B9-9797-693910862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E4CDBD-AEDD-4785-86B6-904B6FBC2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240"/>
            <a:ext cx="10515600" cy="476472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Definice týkající se vzniku a vývoje náboženství (resp. původu náboženství); zvl. v novověku</a:t>
            </a:r>
          </a:p>
          <a:p>
            <a:endParaRPr lang="cs-CZ" dirty="0"/>
          </a:p>
          <a:p>
            <a:pPr lvl="1"/>
            <a:r>
              <a:rPr lang="cs-CZ" dirty="0" err="1">
                <a:solidFill>
                  <a:srgbClr val="C00000"/>
                </a:solidFill>
              </a:rPr>
              <a:t>Euheméros</a:t>
            </a:r>
            <a:r>
              <a:rPr lang="cs-CZ" dirty="0">
                <a:solidFill>
                  <a:srgbClr val="C00000"/>
                </a:solidFill>
              </a:rPr>
              <a:t> z </a:t>
            </a:r>
            <a:r>
              <a:rPr lang="cs-CZ" dirty="0" err="1">
                <a:solidFill>
                  <a:srgbClr val="C00000"/>
                </a:solidFill>
              </a:rPr>
              <a:t>Messeny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(340-260 př. n. l.). Bohové jsou původně velcí vladaři minulosti, kteří zavedli kult svých osob, aby si zajistili poslušnost poddaných. Náboženství je </a:t>
            </a:r>
            <a:r>
              <a:rPr lang="cs-CZ" dirty="0">
                <a:solidFill>
                  <a:srgbClr val="C00000"/>
                </a:solidFill>
              </a:rPr>
              <a:t>výplod fantazie.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Titus </a:t>
            </a:r>
            <a:r>
              <a:rPr lang="cs-CZ" dirty="0" err="1"/>
              <a:t>Lucrerius</a:t>
            </a:r>
            <a:r>
              <a:rPr lang="cs-CZ" dirty="0"/>
              <a:t> </a:t>
            </a:r>
            <a:r>
              <a:rPr lang="cs-CZ" dirty="0" err="1"/>
              <a:t>Carus</a:t>
            </a:r>
            <a:r>
              <a:rPr lang="cs-CZ" dirty="0"/>
              <a:t> (97-55 př. n. l.). Bohy stvořil lidský strach.</a:t>
            </a:r>
          </a:p>
          <a:p>
            <a:pPr lvl="1"/>
            <a:r>
              <a:rPr lang="cs-CZ" dirty="0" err="1">
                <a:solidFill>
                  <a:srgbClr val="C00000"/>
                </a:solidFill>
              </a:rPr>
              <a:t>Hésiodos</a:t>
            </a:r>
            <a:r>
              <a:rPr lang="cs-CZ" dirty="0"/>
              <a:t>: </a:t>
            </a:r>
            <a:r>
              <a:rPr lang="cs-CZ" i="1" dirty="0"/>
              <a:t>Theogonie</a:t>
            </a:r>
            <a:r>
              <a:rPr lang="cs-CZ" dirty="0"/>
              <a:t>/</a:t>
            </a:r>
            <a:r>
              <a:rPr lang="cs-CZ" i="1" dirty="0"/>
              <a:t>Železný věk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>
                <a:solidFill>
                  <a:srgbClr val="C00000"/>
                </a:solidFill>
              </a:rPr>
              <a:t>E. B. </a:t>
            </a:r>
            <a:r>
              <a:rPr lang="cs-CZ" dirty="0" err="1">
                <a:solidFill>
                  <a:srgbClr val="C00000"/>
                </a:solidFill>
              </a:rPr>
              <a:t>Tylor</a:t>
            </a:r>
            <a:r>
              <a:rPr lang="cs-CZ" dirty="0"/>
              <a:t>: animistická hypotéza o vzniku náboženství; anima=duše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H. </a:t>
            </a:r>
            <a:r>
              <a:rPr lang="cs-CZ" dirty="0" err="1">
                <a:solidFill>
                  <a:srgbClr val="C00000"/>
                </a:solidFill>
              </a:rPr>
              <a:t>Spencer</a:t>
            </a:r>
            <a:r>
              <a:rPr lang="cs-CZ" dirty="0"/>
              <a:t>: náboženství vzniklo z kultu předků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W. R. Smith</a:t>
            </a:r>
            <a:r>
              <a:rPr lang="cs-CZ" dirty="0"/>
              <a:t>: vznik z kultu předků a kultu zvířat (totemismus)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Omyl: jeden počátek, jeden základní princip, náboženství coby primitivní přístup ke skutečnosti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72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50693D-AA82-4411-B136-8906FD2DE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Degenerativní hypotézy</a:t>
            </a:r>
            <a:r>
              <a:rPr lang="cs-CZ" dirty="0"/>
              <a:t>: úpadek, rozklad původní víry</a:t>
            </a:r>
          </a:p>
          <a:p>
            <a:r>
              <a:rPr lang="cs-CZ" dirty="0"/>
              <a:t>W. Schmidt (úctu k nejvyšší bytosti lze najít všude; </a:t>
            </a:r>
            <a:r>
              <a:rPr lang="cs-CZ" dirty="0" err="1"/>
              <a:t>urmonoteismus</a:t>
            </a:r>
            <a:r>
              <a:rPr lang="cs-CZ" dirty="0"/>
              <a:t>)</a:t>
            </a:r>
          </a:p>
          <a:p>
            <a:r>
              <a:rPr lang="cs-CZ" dirty="0"/>
              <a:t>Leo </a:t>
            </a:r>
            <a:r>
              <a:rPr lang="cs-CZ" dirty="0" err="1"/>
              <a:t>Frobenius</a:t>
            </a:r>
            <a:r>
              <a:rPr lang="cs-CZ" dirty="0"/>
              <a:t>: teze o kulturních cyklech</a:t>
            </a:r>
          </a:p>
          <a:p>
            <a:r>
              <a:rPr lang="cs-CZ" dirty="0"/>
              <a:t>Fritz </a:t>
            </a:r>
            <a:r>
              <a:rPr lang="cs-CZ" dirty="0" err="1"/>
              <a:t>Graebner</a:t>
            </a:r>
            <a:r>
              <a:rPr lang="cs-CZ" dirty="0"/>
              <a:t>: migrace, kulturní vlivy</a:t>
            </a:r>
          </a:p>
          <a:p>
            <a:endParaRPr lang="cs-CZ" dirty="0"/>
          </a:p>
          <a:p>
            <a:r>
              <a:rPr lang="cs-CZ" dirty="0"/>
              <a:t>Funkcionálně a strukturálně orientované definice (B. </a:t>
            </a:r>
            <a:r>
              <a:rPr lang="cs-CZ" dirty="0" err="1"/>
              <a:t>Malinowski</a:t>
            </a:r>
            <a:r>
              <a:rPr lang="cs-CZ" dirty="0"/>
              <a:t>, C. </a:t>
            </a:r>
            <a:r>
              <a:rPr lang="cs-CZ" dirty="0" err="1"/>
              <a:t>Lévi-Strauss</a:t>
            </a:r>
            <a:r>
              <a:rPr lang="cs-CZ" dirty="0"/>
              <a:t>)</a:t>
            </a:r>
          </a:p>
          <a:p>
            <a:r>
              <a:rPr lang="cs-CZ" dirty="0"/>
              <a:t>Sociologické a psychologické definice (E. </a:t>
            </a:r>
            <a:r>
              <a:rPr lang="cs-CZ" dirty="0" err="1"/>
              <a:t>Durkheim</a:t>
            </a:r>
            <a:r>
              <a:rPr lang="cs-CZ" dirty="0"/>
              <a:t> = náboženství je jednotný systém přesvědčení, věr a praktik, které mají vztah k posvátným věcem (faktům)</a:t>
            </a:r>
          </a:p>
          <a:p>
            <a:r>
              <a:rPr lang="cs-CZ" dirty="0"/>
              <a:t>Fenomenologické definice (Rudolf Otto, Gerardus van der </a:t>
            </a:r>
            <a:r>
              <a:rPr lang="cs-CZ" dirty="0" err="1"/>
              <a:t>Leew</a:t>
            </a:r>
            <a:r>
              <a:rPr lang="cs-CZ" dirty="0"/>
              <a:t>), </a:t>
            </a:r>
            <a:r>
              <a:rPr lang="cs-CZ" dirty="0" err="1"/>
              <a:t>Mircea</a:t>
            </a:r>
            <a:r>
              <a:rPr lang="cs-CZ" dirty="0"/>
              <a:t> </a:t>
            </a:r>
            <a:r>
              <a:rPr lang="cs-CZ" dirty="0" err="1"/>
              <a:t>Eliade</a:t>
            </a:r>
            <a:r>
              <a:rPr lang="cs-CZ" dirty="0"/>
              <a:t>; POSVÁTNO; </a:t>
            </a:r>
            <a:r>
              <a:rPr lang="cs-CZ" i="1" dirty="0"/>
              <a:t>mysterium tremens i </a:t>
            </a:r>
            <a:r>
              <a:rPr lang="cs-CZ" i="1" dirty="0" err="1"/>
              <a:t>fascinans</a:t>
            </a:r>
            <a:endParaRPr lang="cs-CZ" i="1" dirty="0"/>
          </a:p>
          <a:p>
            <a:r>
              <a:rPr lang="cs-CZ" dirty="0"/>
              <a:t>Atd.</a:t>
            </a:r>
          </a:p>
          <a:p>
            <a:endParaRPr lang="cs-CZ" dirty="0"/>
          </a:p>
          <a:p>
            <a:r>
              <a:rPr lang="cs-CZ" dirty="0"/>
              <a:t>Responzivní hypotéza</a:t>
            </a:r>
          </a:p>
          <a:p>
            <a:r>
              <a:rPr lang="cs-CZ" dirty="0"/>
              <a:t>Jan Heller: odpověď člověka na to, co jej přesahuje; odpověď na otázku po smyslu.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766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F3823-24C2-4235-844B-F0D10ED67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Pokus o vymezení pojmu náboženství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F663F0-0E69-4E28-AD97-AB54E7779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204"/>
            <a:ext cx="10515600" cy="5348795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NÁBOŽENSTVÍ JE VZTAH ČLOVĚKA K NUMINÓZNÍ TRANSCENDENCI.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Východisko nikoli od zastřešujícího pojmu náboženství, nýbrž:</a:t>
            </a:r>
          </a:p>
          <a:p>
            <a:r>
              <a:rPr lang="cs-CZ" dirty="0"/>
              <a:t>od reality, od konkrétních projevů – zkušeností a norem.</a:t>
            </a:r>
          </a:p>
          <a:p>
            <a:r>
              <a:rPr lang="cs-CZ" dirty="0"/>
              <a:t>Co zkoumat?</a:t>
            </a:r>
          </a:p>
          <a:p>
            <a:endParaRPr lang="cs-CZ" dirty="0"/>
          </a:p>
          <a:p>
            <a:r>
              <a:rPr lang="cs-CZ" b="1" dirty="0"/>
              <a:t>Nábožensky vykládané skutečnosti </a:t>
            </a:r>
            <a:r>
              <a:rPr lang="cs-CZ" dirty="0"/>
              <a:t>(vyšší, nadpřirozená, smyslově nepřístupná skutečnost)</a:t>
            </a:r>
          </a:p>
          <a:p>
            <a:r>
              <a:rPr lang="cs-CZ" b="1" dirty="0"/>
              <a:t>Nábožensky vykládané zkušenosti </a:t>
            </a:r>
            <a:r>
              <a:rPr lang="cs-CZ" dirty="0"/>
              <a:t>(náboženská interpretace prožitků; komunikace s Bohem; mystické stavy atd.)</a:t>
            </a:r>
          </a:p>
          <a:p>
            <a:r>
              <a:rPr lang="cs-CZ" b="1" dirty="0"/>
              <a:t>Nábožensky vykládané normy </a:t>
            </a:r>
            <a:r>
              <a:rPr lang="cs-CZ" dirty="0"/>
              <a:t>(pravidla, příkazy, které mají normativní charakter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>
                <a:solidFill>
                  <a:srgbClr val="C00000"/>
                </a:solidFill>
              </a:rPr>
              <a:t>Náboženství je doprovodný a zároveň konstitutivní jev lidských dějin a kultury. Náboženství a prvek vlastní </a:t>
            </a:r>
            <a:r>
              <a:rPr lang="cs-CZ" b="1" dirty="0" err="1">
                <a:solidFill>
                  <a:srgbClr val="C00000"/>
                </a:solidFill>
              </a:rPr>
              <a:t>sebetranscendence</a:t>
            </a:r>
            <a:r>
              <a:rPr lang="cs-CZ" b="1" dirty="0">
                <a:solidFill>
                  <a:srgbClr val="C00000"/>
                </a:solidFill>
              </a:rPr>
              <a:t> = svědčí o antropologické konstantě.</a:t>
            </a:r>
          </a:p>
          <a:p>
            <a:r>
              <a:rPr lang="cs-CZ" b="1" dirty="0">
                <a:solidFill>
                  <a:srgbClr val="C00000"/>
                </a:solidFill>
              </a:rPr>
              <a:t>V centru naší pozornosti nejsou vlastní náboženské pravdy, ale také skutečnosti, zkušenosti a normy, ale to, jaký VÝZNAM mají pro jednotlivce i společnost.</a:t>
            </a:r>
          </a:p>
          <a:p>
            <a:r>
              <a:rPr lang="cs-CZ" b="1" dirty="0">
                <a:solidFill>
                  <a:srgbClr val="C00000"/>
                </a:solidFill>
              </a:rPr>
              <a:t>Zajímá nás, jak se tento VÝZNAM promítá do textů (normativních i nenormativních), jak se projevuje v literatuře.</a:t>
            </a:r>
          </a:p>
          <a:p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38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D19B9-BAE3-4E66-ACF3-632890A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Typologie náboženství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DB3869-3EBA-47DA-B505-332480EB9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920"/>
            <a:ext cx="10515600" cy="47850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Podle předmětu:</a:t>
            </a:r>
          </a:p>
          <a:p>
            <a:r>
              <a:rPr lang="cs-CZ" dirty="0"/>
              <a:t>Náboženství ve vlastním smyslu (</a:t>
            </a:r>
            <a:r>
              <a:rPr lang="cs-CZ" dirty="0" err="1"/>
              <a:t>numinózní</a:t>
            </a:r>
            <a:r>
              <a:rPr lang="cs-CZ" dirty="0"/>
              <a:t> transcendence)</a:t>
            </a:r>
          </a:p>
          <a:p>
            <a:r>
              <a:rPr lang="cs-CZ" dirty="0" err="1"/>
              <a:t>Kvazireligiózní</a:t>
            </a:r>
            <a:r>
              <a:rPr lang="cs-CZ" dirty="0"/>
              <a:t> oblasti</a:t>
            </a:r>
          </a:p>
          <a:p>
            <a:pPr lvl="1"/>
            <a:r>
              <a:rPr lang="cs-CZ" dirty="0" err="1"/>
              <a:t>Kryptoreligiózní</a:t>
            </a:r>
            <a:r>
              <a:rPr lang="cs-CZ" dirty="0"/>
              <a:t> směry (dogmata, kulty, obřady; má náboženské prvky, nepokládá se za náboženství)</a:t>
            </a:r>
          </a:p>
          <a:p>
            <a:pPr lvl="1"/>
            <a:r>
              <a:rPr lang="cs-CZ" dirty="0" err="1"/>
              <a:t>Pseudoreligiózní</a:t>
            </a:r>
            <a:r>
              <a:rPr lang="cs-CZ" dirty="0"/>
              <a:t> směry (psychoterapeutické meditace,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aj.; pokládá se za náboženství)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Podle formálního předmětu:</a:t>
            </a:r>
          </a:p>
          <a:p>
            <a:r>
              <a:rPr lang="cs-CZ" dirty="0"/>
              <a:t>Teistická náboženství (monoteistická, polyteistická)</a:t>
            </a:r>
          </a:p>
          <a:p>
            <a:r>
              <a:rPr lang="cs-CZ" dirty="0"/>
              <a:t>Neteistická náboženství (transcendence je neosobní)</a:t>
            </a:r>
          </a:p>
        </p:txBody>
      </p:sp>
    </p:spTree>
    <p:extLst>
      <p:ext uri="{BB962C8B-B14F-4D97-AF65-F5344CB8AC3E}">
        <p14:creationId xmlns:p14="http://schemas.microsoft.com/office/powerpoint/2010/main" val="422745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8ADA5C-80AC-495E-9DDA-02DCE750E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4440"/>
            <a:ext cx="10515600" cy="5258434"/>
          </a:xfrm>
        </p:spPr>
        <p:txBody>
          <a:bodyPr numCol="2"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Podle doby vzniku:</a:t>
            </a:r>
          </a:p>
          <a:p>
            <a:r>
              <a:rPr lang="cs-CZ" dirty="0"/>
              <a:t>prehistorická (pravěká)</a:t>
            </a:r>
          </a:p>
          <a:p>
            <a:r>
              <a:rPr lang="cs-CZ" dirty="0"/>
              <a:t>historická </a:t>
            </a:r>
          </a:p>
          <a:p>
            <a:pPr marL="0" indent="0">
              <a:buNone/>
            </a:pPr>
            <a:r>
              <a:rPr lang="cs-CZ" dirty="0"/>
              <a:t>(starověká, středověká, novověká)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podle rozšíření: </a:t>
            </a:r>
          </a:p>
          <a:p>
            <a:r>
              <a:rPr lang="cs-CZ" dirty="0"/>
              <a:t>lokální</a:t>
            </a:r>
          </a:p>
          <a:p>
            <a:r>
              <a:rPr lang="cs-CZ" dirty="0"/>
              <a:t>národní</a:t>
            </a:r>
          </a:p>
          <a:p>
            <a:r>
              <a:rPr lang="cs-CZ" dirty="0"/>
              <a:t>nadnárodní</a:t>
            </a:r>
          </a:p>
          <a:p>
            <a:r>
              <a:rPr lang="cs-CZ" dirty="0"/>
              <a:t>světová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Podle vztahu ke světské společnosti:</a:t>
            </a:r>
          </a:p>
          <a:p>
            <a:r>
              <a:rPr lang="cs-CZ" dirty="0"/>
              <a:t>náboženství prorocká</a:t>
            </a:r>
          </a:p>
          <a:p>
            <a:r>
              <a:rPr lang="cs-CZ" dirty="0"/>
              <a:t>náboženství mystická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Podle typu kultury:</a:t>
            </a:r>
          </a:p>
          <a:p>
            <a:r>
              <a:rPr lang="cs-CZ" dirty="0"/>
              <a:t>náboženství neliterárních etnik</a:t>
            </a:r>
          </a:p>
          <a:p>
            <a:r>
              <a:rPr lang="cs-CZ" dirty="0"/>
              <a:t>náboženství literárně fixovaná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787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828</Words>
  <Application>Microsoft Office PowerPoint</Application>
  <PresentationFormat>Širokoúhlá obrazovka</PresentationFormat>
  <Paragraphs>129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Předmět studia kurzu</vt:lpstr>
      <vt:lpstr>Náboženství: definice</vt:lpstr>
      <vt:lpstr>Prezentace aplikace PowerPoint</vt:lpstr>
      <vt:lpstr>Náboženství: výklad pojmu</vt:lpstr>
      <vt:lpstr>Definice</vt:lpstr>
      <vt:lpstr>Prezentace aplikace PowerPoint</vt:lpstr>
      <vt:lpstr>Pokus o vymezení pojmu náboženství</vt:lpstr>
      <vt:lpstr>Typologie náboženství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Předmět studia:</dc:title>
  <dc:creator>Ondřej Sládek</dc:creator>
  <cp:lastModifiedBy>Ondřej Sládek</cp:lastModifiedBy>
  <cp:revision>2</cp:revision>
  <dcterms:created xsi:type="dcterms:W3CDTF">2020-03-13T17:45:10Z</dcterms:created>
  <dcterms:modified xsi:type="dcterms:W3CDTF">2020-03-13T23:11:21Z</dcterms:modified>
</cp:coreProperties>
</file>