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58" r:id="rId4"/>
    <p:sldId id="260" r:id="rId5"/>
    <p:sldId id="273" r:id="rId6"/>
    <p:sldId id="274" r:id="rId7"/>
    <p:sldId id="275" r:id="rId8"/>
    <p:sldId id="262" r:id="rId9"/>
    <p:sldId id="276" r:id="rId10"/>
    <p:sldId id="261" r:id="rId11"/>
    <p:sldId id="263" r:id="rId12"/>
    <p:sldId id="266" r:id="rId13"/>
    <p:sldId id="267" r:id="rId14"/>
    <p:sldId id="272" r:id="rId15"/>
    <p:sldId id="268" r:id="rId16"/>
    <p:sldId id="269" r:id="rId17"/>
    <p:sldId id="270" r:id="rId18"/>
    <p:sldId id="271" r:id="rId1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75" autoAdjust="0"/>
  </p:normalViewPr>
  <p:slideViewPr>
    <p:cSldViewPr showGuides="1">
      <p:cViewPr>
        <p:scale>
          <a:sx n="97" d="100"/>
          <a:sy n="97" d="100"/>
        </p:scale>
        <p:origin x="-1104"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D2D2191-0F17-402D-9FDE-9C147C8F22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s-CZ"/>
          </a:p>
        </p:txBody>
      </p:sp>
      <p:sp>
        <p:nvSpPr>
          <p:cNvPr id="3" name="Date Placeholder 2">
            <a:extLst>
              <a:ext uri="{FF2B5EF4-FFF2-40B4-BE49-F238E27FC236}">
                <a16:creationId xmlns:a16="http://schemas.microsoft.com/office/drawing/2014/main" xmlns="" id="{92E2811F-B816-45DE-92FD-EDD43F7F56B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06094A9-5E8E-4FBB-B8E3-664E7FD56094}" type="datetimeFigureOut">
              <a:rPr lang="cs-CZ"/>
              <a:pPr>
                <a:defRPr/>
              </a:pPr>
              <a:t>20. 2. 2023</a:t>
            </a:fld>
            <a:endParaRPr lang="cs-CZ"/>
          </a:p>
        </p:txBody>
      </p:sp>
      <p:sp>
        <p:nvSpPr>
          <p:cNvPr id="4" name="Slide Image Placeholder 3">
            <a:extLst>
              <a:ext uri="{FF2B5EF4-FFF2-40B4-BE49-F238E27FC236}">
                <a16:creationId xmlns:a16="http://schemas.microsoft.com/office/drawing/2014/main" xmlns="" id="{73246F46-D442-48D4-A104-59C0F1A9BB7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Notes Placeholder 4">
            <a:extLst>
              <a:ext uri="{FF2B5EF4-FFF2-40B4-BE49-F238E27FC236}">
                <a16:creationId xmlns:a16="http://schemas.microsoft.com/office/drawing/2014/main" xmlns="" id="{79FA3EF6-4560-43D4-90E7-40807E13A2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cs-CZ" noProof="0"/>
          </a:p>
        </p:txBody>
      </p:sp>
      <p:sp>
        <p:nvSpPr>
          <p:cNvPr id="6" name="Footer Placeholder 5">
            <a:extLst>
              <a:ext uri="{FF2B5EF4-FFF2-40B4-BE49-F238E27FC236}">
                <a16:creationId xmlns:a16="http://schemas.microsoft.com/office/drawing/2014/main" xmlns="" id="{D3F0A825-6D46-41E2-9CE3-9756CA12E35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s-CZ"/>
          </a:p>
        </p:txBody>
      </p:sp>
      <p:sp>
        <p:nvSpPr>
          <p:cNvPr id="7" name="Slide Number Placeholder 6">
            <a:extLst>
              <a:ext uri="{FF2B5EF4-FFF2-40B4-BE49-F238E27FC236}">
                <a16:creationId xmlns:a16="http://schemas.microsoft.com/office/drawing/2014/main" xmlns="" id="{A7520F83-882F-4EBC-8C6D-AEF8D0C851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FE45154-008E-4BBF-8D88-D19926E8AA48}" type="slidenum">
              <a:rPr lang="cs-CZ" altLang="cs-CZ"/>
              <a:pPr/>
              <a:t>‹#›</a:t>
            </a:fld>
            <a:endParaRPr lang="cs-CZ" altLang="cs-CZ"/>
          </a:p>
        </p:txBody>
      </p:sp>
    </p:spTree>
    <p:extLst>
      <p:ext uri="{BB962C8B-B14F-4D97-AF65-F5344CB8AC3E}">
        <p14:creationId xmlns:p14="http://schemas.microsoft.com/office/powerpoint/2010/main" val="1109563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s.wikipedia.org/wiki/Zem%C4%9Bt%C5%99esen%C3%A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s.wikipedia.org/wiki/M%C4%9Bs%C3%AD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CADF386D-B608-B3EE-EDF4-E51A181CD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45BCD3F1-AA8B-92D7-837C-81A2B05A46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kosmologie je stejně stará jako lidstvo. Jakmile primitivní společenské skupiny rozvinuly řeč bylo první krok k prvnímu pokusu o pochopení světa kolem nich.</a:t>
            </a:r>
          </a:p>
          <a:p>
            <a:pPr eaLnBrk="1" hangingPunct="1">
              <a:spcBef>
                <a:spcPct val="0"/>
              </a:spcBef>
            </a:pPr>
            <a:r>
              <a:rPr lang="cs-CZ" altLang="cs-CZ"/>
              <a:t>Neolitická kosmologie - (před 20 000 až 100 000 lety, byla velmi lokální). Vesmír byl tím, v čem lidé žili. Střídání dne i noci, ročních období, počasí –řád.  </a:t>
            </a:r>
          </a:p>
          <a:p>
            <a:pPr eaLnBrk="1" hangingPunct="1">
              <a:spcBef>
                <a:spcPct val="0"/>
              </a:spcBef>
            </a:pPr>
            <a:r>
              <a:rPr lang="cs-CZ" altLang="cs-CZ"/>
              <a:t>Události mimo každodenní zkušenost byly nadpřirozené, a tak nazýváme toto období magickou kosmologií.</a:t>
            </a:r>
          </a:p>
          <a:p>
            <a:pPr eaLnBrk="1" hangingPunct="1">
              <a:spcBef>
                <a:spcPct val="0"/>
              </a:spcBef>
            </a:pPr>
            <a:endParaRPr lang="cs-CZ" altLang="cs-CZ"/>
          </a:p>
          <a:p>
            <a:pPr eaLnBrk="1" hangingPunct="1">
              <a:spcBef>
                <a:spcPct val="0"/>
              </a:spcBef>
            </a:pPr>
            <a:r>
              <a:rPr lang="cs-CZ" altLang="cs-CZ"/>
              <a:t>Mesopotamie – (6000 p.n.l.)</a:t>
            </a:r>
          </a:p>
          <a:p>
            <a:pPr eaLnBrk="1" hangingPunct="1">
              <a:spcBef>
                <a:spcPct val="0"/>
              </a:spcBef>
            </a:pPr>
            <a:endParaRPr lang="cs-CZ" altLang="cs-CZ"/>
          </a:p>
          <a:p>
            <a:pPr eaLnBrk="1" hangingPunct="1">
              <a:spcBef>
                <a:spcPct val="0"/>
              </a:spcBef>
            </a:pPr>
            <a:r>
              <a:rPr lang="cs-CZ" altLang="cs-CZ"/>
              <a:t>Měření provedené na Knowth při podzimní rovnodennosti 22. září 2000 odhalila zjištění, že průchod není orientován zcela na západ, ale zhruba o 7 nebo více stupňů,</a:t>
            </a:r>
          </a:p>
          <a:p>
            <a:pPr eaLnBrk="1" hangingPunct="1">
              <a:spcBef>
                <a:spcPct val="0"/>
              </a:spcBef>
            </a:pPr>
            <a:r>
              <a:rPr lang="cs-CZ" altLang="cs-CZ"/>
              <a:t>Ve 18:46 hodin 22. září stín stojícího kamene, neboli gnomon,  byl téměř přesně v souladu s vyřezanou svislou čarou na vstupním portálu.</a:t>
            </a:r>
          </a:p>
          <a:p>
            <a:pPr eaLnBrk="1" hangingPunct="1">
              <a:spcBef>
                <a:spcPct val="0"/>
              </a:spcBef>
            </a:pPr>
            <a:endParaRPr lang="cs-CZ" altLang="cs-CZ"/>
          </a:p>
          <a:p>
            <a:pPr eaLnBrk="1" hangingPunct="1">
              <a:spcBef>
                <a:spcPct val="0"/>
              </a:spcBef>
            </a:pPr>
            <a:r>
              <a:rPr lang="cs-CZ" altLang="cs-CZ"/>
              <a:t>2630 BC–2611 BC</a:t>
            </a:r>
          </a:p>
        </p:txBody>
      </p:sp>
      <p:sp>
        <p:nvSpPr>
          <p:cNvPr id="4100" name="Slide Number Placeholder 3">
            <a:extLst>
              <a:ext uri="{FF2B5EF4-FFF2-40B4-BE49-F238E27FC236}">
                <a16:creationId xmlns:a16="http://schemas.microsoft.com/office/drawing/2014/main" xmlns="" id="{AE78EB80-FADF-FCAB-D51A-BE99C54906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E78A5A-EC91-4E59-A1A7-5480BD9E467C}" type="slidenum">
              <a:rPr lang="cs-CZ" altLang="cs-CZ"/>
              <a:pPr/>
              <a:t>1</a:t>
            </a:fld>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xmlns="" id="{307CB1F3-FF44-8F4F-44E6-2462EB1834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a:extLst>
              <a:ext uri="{FF2B5EF4-FFF2-40B4-BE49-F238E27FC236}">
                <a16:creationId xmlns:a16="http://schemas.microsoft.com/office/drawing/2014/main" xmlns="" id="{E7872A0F-F9A9-EF79-F6D8-11BD81B3A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23556" name="Zástupný symbol pro číslo snímku 3">
            <a:extLst>
              <a:ext uri="{FF2B5EF4-FFF2-40B4-BE49-F238E27FC236}">
                <a16:creationId xmlns:a16="http://schemas.microsoft.com/office/drawing/2014/main" xmlns="" id="{FEC2E7BE-2B19-4923-B395-6E63AB08B6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20000C-214C-4D6C-AE6E-7E4719D47E12}" type="slidenum">
              <a:rPr lang="cs-CZ" altLang="cs-CZ"/>
              <a:pPr/>
              <a:t>12</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3889F059-7679-2008-FF2A-8EF201E239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E1E102C3-E248-061A-6481-B0E3E23CA1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Astronomie je jednou z nejstarších věd. Její počátky sahají do období přibližně před šesti tisíci roky</a:t>
            </a:r>
          </a:p>
        </p:txBody>
      </p:sp>
      <p:sp>
        <p:nvSpPr>
          <p:cNvPr id="6148" name="Slide Number Placeholder 3">
            <a:extLst>
              <a:ext uri="{FF2B5EF4-FFF2-40B4-BE49-F238E27FC236}">
                <a16:creationId xmlns:a16="http://schemas.microsoft.com/office/drawing/2014/main" xmlns="" id="{819D44E6-5902-D809-B0B1-CC5CE3CC84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74AD03-C159-48C3-AABE-29F80DCC0A73}" type="slidenum">
              <a:rPr lang="cs-CZ" altLang="cs-CZ"/>
              <a:pPr/>
              <a:t>2</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a:extLst>
              <a:ext uri="{FF2B5EF4-FFF2-40B4-BE49-F238E27FC236}">
                <a16:creationId xmlns:a16="http://schemas.microsoft.com/office/drawing/2014/main" xmlns="" id="{053A8643-917A-BD49-94F0-C65E4DE112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Zástupný symbol pro poznámky 2">
            <a:extLst>
              <a:ext uri="{FF2B5EF4-FFF2-40B4-BE49-F238E27FC236}">
                <a16:creationId xmlns:a16="http://schemas.microsoft.com/office/drawing/2014/main" xmlns="" id="{079FB7AE-D2AC-1C8D-7823-D4760BB6E9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a:t>Thales - otázka počátku a základu světa. Plochá země podle něho plave na vodách oceánu a </a:t>
            </a:r>
            <a:r>
              <a:rPr lang="cs-CZ" altLang="cs-CZ" dirty="0">
                <a:hlinkClick r:id="rId3" tooltip="Zemětřesení"/>
              </a:rPr>
              <a:t>zemětřesení</a:t>
            </a:r>
            <a:r>
              <a:rPr lang="cs-CZ" altLang="cs-CZ" dirty="0"/>
              <a:t> pak vznikají z vlnobití. Je to patrně první doklad toho, jak člověk vystupuje z mýtu, výkladu světa přijímaného bez výhrad a kritické reflexe. Samozřejmě je jeho myšlení mýtem ovlivněno, ale pokouší se celek světa vysvětlit z uvažování o skutečnosti. Slunce a hvězdy jsou podle </a:t>
            </a:r>
            <a:r>
              <a:rPr lang="cs-CZ" altLang="cs-CZ" dirty="0" err="1"/>
              <a:t>Thaléta</a:t>
            </a:r>
            <a:r>
              <a:rPr lang="cs-CZ" altLang="cs-CZ" dirty="0"/>
              <a:t> ohnivé, mají však v sobě cosi zemitého a podle některých pramenů dokonce soudil, že </a:t>
            </a:r>
            <a:r>
              <a:rPr lang="cs-CZ" altLang="cs-CZ" dirty="0">
                <a:hlinkClick r:id="rId4" tooltip="Měsíc"/>
              </a:rPr>
              <a:t>Měsíc</a:t>
            </a:r>
            <a:r>
              <a:rPr lang="cs-CZ" altLang="cs-CZ" dirty="0"/>
              <a:t> svítí jen odraženým světlem.</a:t>
            </a:r>
          </a:p>
          <a:p>
            <a:r>
              <a:rPr lang="cs-CZ" altLang="cs-CZ" dirty="0"/>
              <a:t>Ve starověku neexistovala skutečná antická obdoba moderního vědce, učenci se zabývali filosofickým studiem přírody- přírodní filosofie, předchůdce přírodních věd. </a:t>
            </a:r>
          </a:p>
          <a:p>
            <a:r>
              <a:rPr lang="cs-CZ" altLang="cs-CZ" dirty="0"/>
              <a:t>Ačkoli </a:t>
            </a:r>
            <a:r>
              <a:rPr lang="cs-CZ" altLang="cs-CZ" dirty="0" err="1"/>
              <a:t>Thalés</a:t>
            </a:r>
            <a:r>
              <a:rPr lang="cs-CZ" altLang="cs-CZ" dirty="0"/>
              <a:t>  byl pravděpodobně nejbližší prvnímu „vědci“, protože popsal, že vesmírné události lze považovat za přirozené, nikoli nutně způsobené bohy a je třeba je dále zkoumat</a:t>
            </a:r>
          </a:p>
          <a:p>
            <a:endParaRPr lang="cs-CZ" altLang="cs-CZ" dirty="0"/>
          </a:p>
          <a:p>
            <a:r>
              <a:rPr lang="cs-CZ" altLang="cs-CZ" dirty="0" err="1"/>
              <a:t>Ptolemy</a:t>
            </a:r>
            <a:r>
              <a:rPr lang="cs-CZ" altLang="cs-CZ" dirty="0"/>
              <a:t> zachytil zdánlivé pohyby planet velmi přímým způsobem, když se předpokládalo, že každá planeta se pohybuje na malé kouli nebo kruhu, nazývaném epicyklu, která se pohybuje na větší kouli nebo kruhu, nazývaném </a:t>
            </a:r>
            <a:r>
              <a:rPr lang="cs-CZ" altLang="cs-CZ" dirty="0" err="1"/>
              <a:t>defere</a:t>
            </a:r>
            <a:endParaRPr lang="cs-CZ" altLang="cs-CZ" dirty="0"/>
          </a:p>
        </p:txBody>
      </p:sp>
      <p:sp>
        <p:nvSpPr>
          <p:cNvPr id="9220" name="Zástupný symbol pro číslo snímku 3">
            <a:extLst>
              <a:ext uri="{FF2B5EF4-FFF2-40B4-BE49-F238E27FC236}">
                <a16:creationId xmlns:a16="http://schemas.microsoft.com/office/drawing/2014/main" xmlns="" id="{C77F23B5-D1E0-BAE9-26A8-1AF050AB1D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E9622C-8ECA-4D16-B472-41A3A2981FF0}" type="slidenum">
              <a:rPr lang="cs-CZ" altLang="cs-CZ"/>
              <a:pPr/>
              <a:t>4</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52099CE8-7007-1491-2D89-AF1F2C8996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xmlns="" id="{2367EF29-A314-ECF8-5F43-28D8D9CCD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svět je stvořený (demiurgos), viditelný obraz boha</a:t>
            </a:r>
          </a:p>
          <a:p>
            <a:r>
              <a:rPr lang="cs-CZ" altLang="cs-CZ"/>
              <a:t>hmota se skládá ze 4 prvků: zem, voda, vzduch, oheň</a:t>
            </a:r>
          </a:p>
          <a:p>
            <a:r>
              <a:rPr lang="cs-CZ" altLang="cs-CZ"/>
              <a:t>podstatou každého prvku je tvar daný určitou kombinací trojúhelníků</a:t>
            </a:r>
          </a:p>
          <a:p>
            <a:r>
              <a:rPr lang="cs-CZ" altLang="cs-CZ"/>
              <a:t>hvězdy a planety mají inteligentní duše, jsou „nebeskými božstvy“, vládnou smrtelnými částmi lidské duše a lidského těla</a:t>
            </a:r>
          </a:p>
          <a:p>
            <a:r>
              <a:rPr lang="cs-CZ" altLang="cs-CZ"/>
              <a:t>čas je pohybem nebeské sféry</a:t>
            </a:r>
          </a:p>
        </p:txBody>
      </p:sp>
      <p:sp>
        <p:nvSpPr>
          <p:cNvPr id="11268" name="Slide Number Placeholder 3">
            <a:extLst>
              <a:ext uri="{FF2B5EF4-FFF2-40B4-BE49-F238E27FC236}">
                <a16:creationId xmlns:a16="http://schemas.microsoft.com/office/drawing/2014/main" xmlns="" id="{A3D67B5B-7761-F9A2-2580-B6D9AECD8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A83000-1C8C-4812-9619-91E2ED6CB6DC}" type="slidenum">
              <a:rPr lang="cs-CZ" altLang="cs-CZ"/>
              <a:pPr/>
              <a:t>5</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xmlns="" id="{8F73BE5A-3323-0C6C-033E-B9B97B6753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a:extLst>
              <a:ext uri="{FF2B5EF4-FFF2-40B4-BE49-F238E27FC236}">
                <a16:creationId xmlns:a16="http://schemas.microsoft.com/office/drawing/2014/main" xmlns="" id="{1E0D4F3D-0163-5ACC-6C88-265967262E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a:t>Metoda zjištění poměrů velikosti Země, Slunce a Měsíce:   Založena na pozorování zatmění Měsíce. Průměr zemského stínu ve vzdálenosti Měsíce je podle Aristarcha 2× větší než</a:t>
            </a:r>
          </a:p>
          <a:p>
            <a:pPr eaLnBrk="1" hangingPunct="1"/>
            <a:r>
              <a:rPr lang="cs-CZ" altLang="cs-CZ"/>
              <a:t> je průměr Měsíce. Měsíc totiž vstupuje do zemského stínu stejnou dobu jako je ve stínu a jako ze stínu vystupuje. </a:t>
            </a:r>
          </a:p>
          <a:p>
            <a:pPr eaLnBrk="1" hangingPunct="1"/>
            <a:r>
              <a:rPr lang="cs-CZ" altLang="cs-CZ"/>
              <a:t>Správná hodnota: průměr stínu Země ve vzdálenosti Měsíce je asi 2,6 průměru Měsíce.   </a:t>
            </a:r>
          </a:p>
          <a:p>
            <a:pPr eaLnBrk="1" hangingPunct="1"/>
            <a:r>
              <a:rPr lang="cs-CZ" altLang="cs-CZ"/>
              <a:t>Z podobnosti trojúhelníků a z předchozích výsledků vyplývá, že poloměr Slunce je asi 6,75× větší než poloměr Země a poloměr Měsíce je asi 0,36 poloměru Země. </a:t>
            </a:r>
          </a:p>
          <a:p>
            <a:pPr eaLnBrk="1" hangingPunct="1"/>
            <a:r>
              <a:rPr lang="cs-CZ" altLang="cs-CZ"/>
              <a:t>Poměry velikostí a vzdáleností Země, Slunce a Měsíce již dávaly určitou představu o uspořádání vesmíru.</a:t>
            </a:r>
          </a:p>
          <a:p>
            <a:pPr eaLnBrk="1" hangingPunct="1"/>
            <a:endParaRPr lang="cs-CZ" altLang="cs-CZ"/>
          </a:p>
          <a:p>
            <a:pPr eaLnBrk="1" hangingPunct="1"/>
            <a:r>
              <a:rPr lang="cs-CZ" altLang="cs-CZ"/>
              <a:t>Problémy metody:</a:t>
            </a:r>
          </a:p>
          <a:p>
            <a:pPr eaLnBrk="1" hangingPunct="1"/>
            <a:endParaRPr lang="cs-CZ" altLang="cs-CZ"/>
          </a:p>
          <a:p>
            <a:pPr eaLnBrk="1" hangingPunct="1"/>
            <a:r>
              <a:rPr lang="cs-CZ" altLang="cs-CZ"/>
              <a:t>    Přesné určení okamžiku první (poslední) čtvrti.</a:t>
            </a:r>
          </a:p>
          <a:p>
            <a:pPr eaLnBrk="1" hangingPunct="1"/>
            <a:r>
              <a:rPr lang="cs-CZ" altLang="cs-CZ"/>
              <a:t>    Přesné změření úhlu (objekty nejsou bodové).</a:t>
            </a:r>
          </a:p>
          <a:p>
            <a:pPr eaLnBrk="1" hangingPunct="1"/>
            <a:r>
              <a:rPr lang="cs-CZ" altLang="cs-CZ"/>
              <a:t>    Malá nepřesnost v určení úhlu vede k obrovské chybě ve výsledku.</a:t>
            </a:r>
          </a:p>
          <a:p>
            <a:pPr eaLnBrk="1" hangingPunct="1"/>
            <a:r>
              <a:rPr lang="cs-CZ" altLang="cs-CZ"/>
              <a:t>    Aristarchos uvádí velikost uvažovaného úhlu: 87°. </a:t>
            </a:r>
          </a:p>
          <a:p>
            <a:pPr eaLnBrk="1" hangingPunct="1"/>
            <a:r>
              <a:rPr lang="cs-CZ" altLang="cs-CZ"/>
              <a:t>    Správná hodnota je však 89° 51´. Tato nepřesnost vede k velké chybě ve výsledku:</a:t>
            </a:r>
          </a:p>
          <a:p>
            <a:pPr eaLnBrk="1" hangingPunct="1"/>
            <a:endParaRPr lang="cs-CZ" altLang="cs-CZ"/>
          </a:p>
          <a:p>
            <a:pPr eaLnBrk="1" hangingPunct="1"/>
            <a:r>
              <a:rPr lang="cs-CZ" altLang="cs-CZ"/>
              <a:t>    cos 87° = 1/19, cos 89° = 1/58, cos 89° 50´= 1/343.</a:t>
            </a:r>
          </a:p>
          <a:p>
            <a:pPr eaLnBrk="1" hangingPunct="1"/>
            <a:endParaRPr lang="cs-CZ" altLang="cs-CZ"/>
          </a:p>
          <a:p>
            <a:pPr eaLnBrk="1" hangingPunct="1"/>
            <a:r>
              <a:rPr lang="cs-CZ" altLang="cs-CZ"/>
              <a:t>    Přesné změření úhlu je těžké.</a:t>
            </a:r>
          </a:p>
          <a:p>
            <a:pPr eaLnBrk="1" hangingPunct="1"/>
            <a:endParaRPr lang="cs-CZ" altLang="cs-CZ"/>
          </a:p>
          <a:p>
            <a:pPr eaLnBrk="1" hangingPunct="1"/>
            <a:r>
              <a:rPr lang="cs-CZ" altLang="cs-CZ"/>
              <a:t>    Ve skutečnosti je Slunce od Země asi 390× dále než Měsíc. </a:t>
            </a:r>
          </a:p>
        </p:txBody>
      </p:sp>
      <p:sp>
        <p:nvSpPr>
          <p:cNvPr id="13316" name="Zástupný symbol pro číslo snímku 3">
            <a:extLst>
              <a:ext uri="{FF2B5EF4-FFF2-40B4-BE49-F238E27FC236}">
                <a16:creationId xmlns:a16="http://schemas.microsoft.com/office/drawing/2014/main" xmlns="" id="{8F45A73B-90D3-CD1E-0D2E-11EB0778DC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28D68A-D227-4644-8D3E-DD3118DC0F61}" type="slidenum">
              <a:rPr lang="cs-CZ" altLang="cs-CZ"/>
              <a:pPr/>
              <a:t>6</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xmlns="" id="{1F3FBD49-B98D-12D9-B6E7-92B6FDEC24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a:extLst>
              <a:ext uri="{FF2B5EF4-FFF2-40B4-BE49-F238E27FC236}">
                <a16:creationId xmlns:a16="http://schemas.microsoft.com/office/drawing/2014/main" xmlns="" id="{B9346A43-A877-FB5F-3C4D-7068547CAC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a:t>Předpoklady:</a:t>
            </a:r>
          </a:p>
          <a:p>
            <a:pPr eaLnBrk="1" hangingPunct="1"/>
            <a:r>
              <a:rPr lang="cs-CZ" altLang="cs-CZ"/>
              <a:t>Syena leží přesně na jih od Alexandrie.</a:t>
            </a:r>
          </a:p>
          <a:p>
            <a:pPr eaLnBrk="1" hangingPunct="1"/>
            <a:r>
              <a:rPr lang="cs-CZ" altLang="cs-CZ"/>
              <a:t>Jejich vzdálenost je 5000 stadií.</a:t>
            </a:r>
          </a:p>
          <a:p>
            <a:pPr eaLnBrk="1" hangingPunct="1"/>
            <a:r>
              <a:rPr lang="cs-CZ" altLang="cs-CZ"/>
              <a:t>Syena leží na obratníku Raka, </a:t>
            </a:r>
          </a:p>
          <a:p>
            <a:pPr eaLnBrk="1" hangingPunct="1"/>
            <a:r>
              <a:rPr lang="cs-CZ" altLang="cs-CZ"/>
              <a:t>gnómon v poledne za letního slunovratu nevrhá stín („Slunce svítí do studní“).</a:t>
            </a:r>
          </a:p>
          <a:p>
            <a:pPr eaLnBrk="1" hangingPunct="1"/>
            <a:r>
              <a:rPr lang="cs-CZ" altLang="cs-CZ"/>
              <a:t>Stín gnomonu v Alexandrii je ve stejném okamžiku odchýlen od svislice o jednu padesátinu kruhu. </a:t>
            </a:r>
          </a:p>
          <a:p>
            <a:pPr eaLnBrk="1" hangingPunct="1"/>
            <a:endParaRPr lang="cs-CZ" altLang="cs-CZ"/>
          </a:p>
        </p:txBody>
      </p:sp>
      <p:sp>
        <p:nvSpPr>
          <p:cNvPr id="15364" name="Zástupný symbol pro číslo snímku 3">
            <a:extLst>
              <a:ext uri="{FF2B5EF4-FFF2-40B4-BE49-F238E27FC236}">
                <a16:creationId xmlns:a16="http://schemas.microsoft.com/office/drawing/2014/main" xmlns="" id="{F8F2E210-CF2D-F765-702D-A01E1709D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190E1B-6CFE-4C37-AE46-D1607FB1252B}" type="slidenum">
              <a:rPr lang="cs-CZ" altLang="cs-CZ"/>
              <a:pPr/>
              <a:t>7</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a:extLst>
              <a:ext uri="{FF2B5EF4-FFF2-40B4-BE49-F238E27FC236}">
                <a16:creationId xmlns:a16="http://schemas.microsoft.com/office/drawing/2014/main" xmlns="" id="{D6586234-1EE2-553D-F080-C6562C20B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Zástupný symbol pro poznámky 2">
            <a:extLst>
              <a:ext uri="{FF2B5EF4-FFF2-40B4-BE49-F238E27FC236}">
                <a16:creationId xmlns:a16="http://schemas.microsoft.com/office/drawing/2014/main" xmlns="" id="{4217B5CF-4434-FA7B-FDB4-6F5896A73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17412" name="Zástupný symbol pro číslo snímku 3">
            <a:extLst>
              <a:ext uri="{FF2B5EF4-FFF2-40B4-BE49-F238E27FC236}">
                <a16:creationId xmlns:a16="http://schemas.microsoft.com/office/drawing/2014/main" xmlns="" id="{0CA5EFF5-5491-EB5E-C6B3-1EEB7616C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9BF393-3119-445D-890C-1C799CA02E35}" type="slidenum">
              <a:rPr lang="cs-CZ" altLang="cs-CZ"/>
              <a:pPr/>
              <a:t>8</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E45154-008E-4BBF-8D88-D19926E8AA48}" type="slidenum">
              <a:rPr lang="cs-CZ" altLang="cs-CZ" smtClean="0"/>
              <a:pPr/>
              <a:t>9</a:t>
            </a:fld>
            <a:endParaRPr lang="cs-CZ" altLang="cs-CZ"/>
          </a:p>
        </p:txBody>
      </p:sp>
    </p:spTree>
    <p:extLst>
      <p:ext uri="{BB962C8B-B14F-4D97-AF65-F5344CB8AC3E}">
        <p14:creationId xmlns:p14="http://schemas.microsoft.com/office/powerpoint/2010/main" val="258243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a:extLst>
              <a:ext uri="{FF2B5EF4-FFF2-40B4-BE49-F238E27FC236}">
                <a16:creationId xmlns:a16="http://schemas.microsoft.com/office/drawing/2014/main" xmlns="" id="{F0E6F88D-CA26-3BC1-48B9-ABEE8DDCB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a:extLst>
              <a:ext uri="{FF2B5EF4-FFF2-40B4-BE49-F238E27FC236}">
                <a16:creationId xmlns:a16="http://schemas.microsoft.com/office/drawing/2014/main" xmlns="" id="{A9960651-6740-9925-E745-108E049598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dirty="0"/>
              <a:t>Harrison</a:t>
            </a:r>
          </a:p>
          <a:p>
            <a:r>
              <a:rPr lang="cs-CZ" dirty="0">
                <a:effectLst/>
              </a:rPr>
              <a:t>obeplutí zeměkoule poprvé? V letech 1519-1522 Fernandem </a:t>
            </a:r>
            <a:r>
              <a:rPr lang="cs-CZ" dirty="0" err="1">
                <a:effectLst/>
              </a:rPr>
              <a:t>Magalchaensem</a:t>
            </a:r>
            <a:r>
              <a:rPr lang="cs-CZ" dirty="0">
                <a:effectLst/>
              </a:rPr>
              <a:t>.</a:t>
            </a:r>
          </a:p>
          <a:p>
            <a:endParaRPr lang="cs-CZ" dirty="0"/>
          </a:p>
          <a:p>
            <a:r>
              <a:rPr lang="cs-CZ" dirty="0"/>
              <a:t>Chvalozpěv o Slunci na mladého polského studenta, který navštívil Itálii to udělalo dojem. Po návratu do Polska začal pracovat na řešení otázek kladených ptolemaiovským astronomickým systémem. S požehnáním církve, jíž formálně sloužil jako kanovník, začal Mikoláš Koperník modernizovat astronomický aparát, s jehož pomocí církev prováděla takové důležité výpočty jako určení správných dat velikonoc a jiných svátků. </a:t>
            </a:r>
          </a:p>
          <a:p>
            <a:r>
              <a:rPr lang="cs-CZ" b="1" dirty="0"/>
              <a:t>Vědecká revoluce</a:t>
            </a:r>
          </a:p>
          <a:p>
            <a:r>
              <a:rPr lang="cs-CZ" b="1" dirty="0"/>
              <a:t>Koperník.</a:t>
            </a:r>
            <a:r>
              <a:rPr lang="cs-CZ" dirty="0"/>
              <a:t> V roce 1543, na své smrtelné posteli, dokončil Koperník korektury svého velkého díla; zemřel právě v den jeho vydání. Jeho kniha De </a:t>
            </a:r>
            <a:r>
              <a:rPr lang="cs-CZ" dirty="0" err="1"/>
              <a:t>revolutionibus</a:t>
            </a:r>
            <a:r>
              <a:rPr lang="cs-CZ" dirty="0"/>
              <a:t> </a:t>
            </a:r>
            <a:r>
              <a:rPr lang="cs-CZ" dirty="0" err="1"/>
              <a:t>orbium</a:t>
            </a:r>
            <a:r>
              <a:rPr lang="cs-CZ" dirty="0"/>
              <a:t> </a:t>
            </a:r>
            <a:r>
              <a:rPr lang="cs-CZ" dirty="0" err="1"/>
              <a:t>coelestium</a:t>
            </a:r>
            <a:r>
              <a:rPr lang="cs-CZ" dirty="0"/>
              <a:t> (O obězích nebeských těles) byla startovním výstřelem revoluce, jejíž důsledky byly důležitější, než libovolná jiná intelektuální událost v historii lidstva. </a:t>
            </a:r>
          </a:p>
          <a:p>
            <a:r>
              <a:rPr lang="cs-CZ" dirty="0"/>
              <a:t>Vědecká revoluce radikálně změnila způsob myšlení a materiální podmínky lidského života a její možnosti dodnes nebyly vyčerpány. To vše začalo tím, že se Koperník opovážil položit do středu vesmíru ne Zemi, ale Slunce. Aby zdůvodnil tuto ideu, citoval vlastně Koperník platónské argumenty. </a:t>
            </a:r>
          </a:p>
          <a:p>
            <a:r>
              <a:rPr lang="cs-CZ" dirty="0"/>
              <a:t>Svá tvrzení podporoval pozorováními a matematickými důkazy. Výsledky byly impozantní. Jedním rázem Koperník redukoval složitost hraničící s chaosem na elegantní jednoduchost. Viditelné zpětné a dopředné pohyby planet, s nimiž se nebylo snadné vypořádat v Ptolemaiově systému, mohly být popsány přičtením nebo odečtením vlastního oběžného pohybu Země k pohybům dalších planet. Touto kombinací pohybů bylo možné vysvětlit i změny jasnosti planet. </a:t>
            </a:r>
          </a:p>
          <a:p>
            <a:r>
              <a:rPr lang="cs-CZ" dirty="0"/>
              <a:t>Skutečnost, že nikdy nebylo možné vidět na obloze Merkur a Venuši na opačné straně Slunce, vysvětlil Koperník tak, že umístil jejich dráhy blíže ke Slunci než dráhu Země. Koperník dokázal seřadit planety podle jejich vzdálenosti od Slunce na základě jejich rychlostí, a tak vytvořil planetární systém, což se nepodařilo Ptolemaiovi. Tomuto systému byla vlastní jednoduchost a díky tomu se stal neodolatelným pro všechny, </a:t>
            </a:r>
            <a:r>
              <a:rPr lang="cs-CZ" dirty="0" err="1"/>
              <a:t>kt</a:t>
            </a:r>
            <a:r>
              <a:rPr lang="cs-CZ" dirty="0"/>
              <a:t> věřili, že Bůh je dokonalým umělcem. I když to není rigorózní důkaz, nelze estetická hlediska v historii vědy ignorovat. </a:t>
            </a:r>
          </a:p>
          <a:p>
            <a:r>
              <a:rPr lang="cs-CZ" dirty="0"/>
              <a:t>Koperník nevyřešil všechny problémy spojené s ptolemaiovským systémem. Navíc systém vedl k některým důsledkům, které budily značnou pozornost: A jak je možné, že rotace Země jednou za 24 hodin kolem vlastní osy nezničí všechny objekty, včetně lidí, na jejím povrchu?. Jestliže Země obíhá kolem Slunce, pak by se viditelná poloha pevných hvězd při pohybu Země po její dráze měla měnit. Koperník a jeho současníci nebyli schopni takový posun (nazývaný hvězdnou paralaxou) objevit, a tento neúspěch bylo možné vysvětlit pouze dvěma způsoby. Buď byla Země ve středu, a pak by se žádná paralaxa nevyskytovala, nebo byly hvězdy tak daleko, že byla paralaxa příliš malá, aby ji bylo možné pozorovat. Koperník zvolil druhou možnost a musel se smířit s obrovským vesmírem, který byl většinou prázdným prostorem. Protože se předpokládalo, že Bůh nedělá nic zbytečného, jaký pak mohl být účel stvoření Země a lidstva, ztracených v obrovském prostoru? Přijmout Koperníka znamenalo vzdát se Dantova kosmu. Aristotelovská hierarchie společenského a politického postavení a církevní hierarchie by zmizely a byly by nahrazeny plochostí eukleidovského prostoru. Byla to myšlenka nepříliš lákavá pro většinu intelektuálů 16. století, a Koperníkova velká myšlenka tak zůstávala na pokraji astronomického myšlení. Všichni astronomové ji znali, někteří s ní srovnávali svá pozorování, ale pouze hrstka ji nadšeně přijímala. </a:t>
            </a:r>
          </a:p>
          <a:p>
            <a:pPr eaLnBrk="1" hangingPunct="1"/>
            <a:endParaRPr lang="cs-CZ" altLang="cs-CZ" dirty="0"/>
          </a:p>
        </p:txBody>
      </p:sp>
      <p:sp>
        <p:nvSpPr>
          <p:cNvPr id="20484" name="Zástupný symbol pro číslo snímku 3">
            <a:extLst>
              <a:ext uri="{FF2B5EF4-FFF2-40B4-BE49-F238E27FC236}">
                <a16:creationId xmlns:a16="http://schemas.microsoft.com/office/drawing/2014/main" xmlns="" id="{CB639DFB-93D9-25F7-C9C7-23C771884D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3FFDE2A-2C1D-47CC-81A7-F41982B156CE}" type="slidenum">
              <a:rPr lang="cs-CZ" altLang="cs-CZ"/>
              <a:pPr/>
              <a:t>10</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xmlns="" id="{76A80F1E-3ADC-36C5-3105-44E982F97A48}"/>
              </a:ext>
            </a:extLst>
          </p:cNvPr>
          <p:cNvSpPr>
            <a:spLocks noGrp="1"/>
          </p:cNvSpPr>
          <p:nvPr>
            <p:ph type="dt" sz="half" idx="10"/>
          </p:nvPr>
        </p:nvSpPr>
        <p:spPr/>
        <p:txBody>
          <a:bodyPr/>
          <a:lstStyle>
            <a:lvl1pPr>
              <a:defRPr/>
            </a:lvl1pPr>
          </a:lstStyle>
          <a:p>
            <a:pPr>
              <a:defRPr/>
            </a:pPr>
            <a:fld id="{4974DB6E-0577-426F-9599-6B6B9CE2A7C5}" type="datetimeFigureOut">
              <a:rPr lang="cs-CZ"/>
              <a:pPr>
                <a:defRPr/>
              </a:pPr>
              <a:t>20. 2. 2023</a:t>
            </a:fld>
            <a:endParaRPr lang="cs-CZ"/>
          </a:p>
        </p:txBody>
      </p:sp>
      <p:sp>
        <p:nvSpPr>
          <p:cNvPr id="5" name="Footer Placeholder 4">
            <a:extLst>
              <a:ext uri="{FF2B5EF4-FFF2-40B4-BE49-F238E27FC236}">
                <a16:creationId xmlns:a16="http://schemas.microsoft.com/office/drawing/2014/main" xmlns="" id="{F00B9E25-51A6-ABF5-1C89-7C54E3B00416}"/>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xmlns="" id="{548AFC1F-278E-A9C1-AA84-2C8869877D06}"/>
              </a:ext>
            </a:extLst>
          </p:cNvPr>
          <p:cNvSpPr>
            <a:spLocks noGrp="1"/>
          </p:cNvSpPr>
          <p:nvPr>
            <p:ph type="sldNum" sz="quarter" idx="12"/>
          </p:nvPr>
        </p:nvSpPr>
        <p:spPr/>
        <p:txBody>
          <a:bodyPr/>
          <a:lstStyle>
            <a:lvl1pPr>
              <a:defRPr/>
            </a:lvl1pPr>
          </a:lstStyle>
          <a:p>
            <a:fld id="{58E4D93B-4AC8-4D63-AC52-E8DB11BAFF75}" type="slidenum">
              <a:rPr lang="cs-CZ" altLang="cs-CZ"/>
              <a:pPr/>
              <a:t>‹#›</a:t>
            </a:fld>
            <a:endParaRPr lang="cs-CZ" altLang="cs-CZ"/>
          </a:p>
        </p:txBody>
      </p:sp>
    </p:spTree>
    <p:extLst>
      <p:ext uri="{BB962C8B-B14F-4D97-AF65-F5344CB8AC3E}">
        <p14:creationId xmlns:p14="http://schemas.microsoft.com/office/powerpoint/2010/main" val="8702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xmlns="" id="{BB65D4B3-047F-9908-C6D7-20B0BBCC2AA1}"/>
              </a:ext>
            </a:extLst>
          </p:cNvPr>
          <p:cNvSpPr>
            <a:spLocks noGrp="1"/>
          </p:cNvSpPr>
          <p:nvPr>
            <p:ph type="dt" sz="half" idx="10"/>
          </p:nvPr>
        </p:nvSpPr>
        <p:spPr/>
        <p:txBody>
          <a:bodyPr/>
          <a:lstStyle>
            <a:lvl1pPr>
              <a:defRPr/>
            </a:lvl1pPr>
          </a:lstStyle>
          <a:p>
            <a:pPr>
              <a:defRPr/>
            </a:pPr>
            <a:fld id="{6386D593-0796-4842-AEAB-0B8AF0DB292B}" type="datetimeFigureOut">
              <a:rPr lang="cs-CZ"/>
              <a:pPr>
                <a:defRPr/>
              </a:pPr>
              <a:t>20. 2. 2023</a:t>
            </a:fld>
            <a:endParaRPr lang="cs-CZ"/>
          </a:p>
        </p:txBody>
      </p:sp>
      <p:sp>
        <p:nvSpPr>
          <p:cNvPr id="5" name="Footer Placeholder 4">
            <a:extLst>
              <a:ext uri="{FF2B5EF4-FFF2-40B4-BE49-F238E27FC236}">
                <a16:creationId xmlns:a16="http://schemas.microsoft.com/office/drawing/2014/main" xmlns="" id="{026B7849-44EE-B926-A276-F7F54E8A7AFE}"/>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xmlns="" id="{88DD3B9D-480F-8ED9-516B-AEAF2F724DD6}"/>
              </a:ext>
            </a:extLst>
          </p:cNvPr>
          <p:cNvSpPr>
            <a:spLocks noGrp="1"/>
          </p:cNvSpPr>
          <p:nvPr>
            <p:ph type="sldNum" sz="quarter" idx="12"/>
          </p:nvPr>
        </p:nvSpPr>
        <p:spPr/>
        <p:txBody>
          <a:bodyPr/>
          <a:lstStyle>
            <a:lvl1pPr>
              <a:defRPr/>
            </a:lvl1pPr>
          </a:lstStyle>
          <a:p>
            <a:fld id="{2665457D-7A7B-4833-B021-275892EF30C6}" type="slidenum">
              <a:rPr lang="cs-CZ" altLang="cs-CZ"/>
              <a:pPr/>
              <a:t>‹#›</a:t>
            </a:fld>
            <a:endParaRPr lang="cs-CZ" altLang="cs-CZ"/>
          </a:p>
        </p:txBody>
      </p:sp>
    </p:spTree>
    <p:extLst>
      <p:ext uri="{BB962C8B-B14F-4D97-AF65-F5344CB8AC3E}">
        <p14:creationId xmlns:p14="http://schemas.microsoft.com/office/powerpoint/2010/main" val="14160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xmlns="" id="{D147CABB-BFA2-7C46-D870-9A0D564C59F5}"/>
              </a:ext>
            </a:extLst>
          </p:cNvPr>
          <p:cNvSpPr>
            <a:spLocks noGrp="1"/>
          </p:cNvSpPr>
          <p:nvPr>
            <p:ph type="dt" sz="half" idx="10"/>
          </p:nvPr>
        </p:nvSpPr>
        <p:spPr/>
        <p:txBody>
          <a:bodyPr/>
          <a:lstStyle>
            <a:lvl1pPr>
              <a:defRPr/>
            </a:lvl1pPr>
          </a:lstStyle>
          <a:p>
            <a:pPr>
              <a:defRPr/>
            </a:pPr>
            <a:fld id="{360F50E9-DA4C-4842-A16A-1C8358C0810E}" type="datetimeFigureOut">
              <a:rPr lang="cs-CZ"/>
              <a:pPr>
                <a:defRPr/>
              </a:pPr>
              <a:t>20. 2. 2023</a:t>
            </a:fld>
            <a:endParaRPr lang="cs-CZ"/>
          </a:p>
        </p:txBody>
      </p:sp>
      <p:sp>
        <p:nvSpPr>
          <p:cNvPr id="5" name="Footer Placeholder 4">
            <a:extLst>
              <a:ext uri="{FF2B5EF4-FFF2-40B4-BE49-F238E27FC236}">
                <a16:creationId xmlns:a16="http://schemas.microsoft.com/office/drawing/2014/main" xmlns="" id="{DE0F8DC9-6977-E9CA-2ADC-DB9D57AF6B57}"/>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xmlns="" id="{CA67E566-357D-784C-1920-470F9AB73814}"/>
              </a:ext>
            </a:extLst>
          </p:cNvPr>
          <p:cNvSpPr>
            <a:spLocks noGrp="1"/>
          </p:cNvSpPr>
          <p:nvPr>
            <p:ph type="sldNum" sz="quarter" idx="12"/>
          </p:nvPr>
        </p:nvSpPr>
        <p:spPr/>
        <p:txBody>
          <a:bodyPr/>
          <a:lstStyle>
            <a:lvl1pPr>
              <a:defRPr/>
            </a:lvl1pPr>
          </a:lstStyle>
          <a:p>
            <a:fld id="{A2786FD6-2FA1-48A9-8390-40F6A3BE3299}" type="slidenum">
              <a:rPr lang="cs-CZ" altLang="cs-CZ"/>
              <a:pPr/>
              <a:t>‹#›</a:t>
            </a:fld>
            <a:endParaRPr lang="cs-CZ" altLang="cs-CZ"/>
          </a:p>
        </p:txBody>
      </p:sp>
    </p:spTree>
    <p:extLst>
      <p:ext uri="{BB962C8B-B14F-4D97-AF65-F5344CB8AC3E}">
        <p14:creationId xmlns:p14="http://schemas.microsoft.com/office/powerpoint/2010/main" val="116769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xmlns="" id="{A9C5CC51-7A5D-D1D2-AC4F-01585F87D97E}"/>
              </a:ext>
            </a:extLst>
          </p:cNvPr>
          <p:cNvSpPr>
            <a:spLocks noGrp="1"/>
          </p:cNvSpPr>
          <p:nvPr>
            <p:ph type="dt" sz="half" idx="10"/>
          </p:nvPr>
        </p:nvSpPr>
        <p:spPr/>
        <p:txBody>
          <a:bodyPr/>
          <a:lstStyle>
            <a:lvl1pPr>
              <a:defRPr/>
            </a:lvl1pPr>
          </a:lstStyle>
          <a:p>
            <a:pPr>
              <a:defRPr/>
            </a:pPr>
            <a:fld id="{3EA0E831-EBB2-4DC3-884D-D2E436C6C103}" type="datetimeFigureOut">
              <a:rPr lang="cs-CZ"/>
              <a:pPr>
                <a:defRPr/>
              </a:pPr>
              <a:t>20. 2. 2023</a:t>
            </a:fld>
            <a:endParaRPr lang="cs-CZ"/>
          </a:p>
        </p:txBody>
      </p:sp>
      <p:sp>
        <p:nvSpPr>
          <p:cNvPr id="5" name="Footer Placeholder 4">
            <a:extLst>
              <a:ext uri="{FF2B5EF4-FFF2-40B4-BE49-F238E27FC236}">
                <a16:creationId xmlns:a16="http://schemas.microsoft.com/office/drawing/2014/main" xmlns="" id="{FE5D0653-825E-D88D-4532-749CA4CDDF51}"/>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xmlns="" id="{F29B12CA-1B1C-6ED1-E8E2-B18CF56C2DDE}"/>
              </a:ext>
            </a:extLst>
          </p:cNvPr>
          <p:cNvSpPr>
            <a:spLocks noGrp="1"/>
          </p:cNvSpPr>
          <p:nvPr>
            <p:ph type="sldNum" sz="quarter" idx="12"/>
          </p:nvPr>
        </p:nvSpPr>
        <p:spPr/>
        <p:txBody>
          <a:bodyPr/>
          <a:lstStyle>
            <a:lvl1pPr>
              <a:defRPr/>
            </a:lvl1pPr>
          </a:lstStyle>
          <a:p>
            <a:fld id="{C2BA2FEB-4290-41CA-8845-36C82C32FCFE}" type="slidenum">
              <a:rPr lang="cs-CZ" altLang="cs-CZ"/>
              <a:pPr/>
              <a:t>‹#›</a:t>
            </a:fld>
            <a:endParaRPr lang="cs-CZ" altLang="cs-CZ"/>
          </a:p>
        </p:txBody>
      </p:sp>
    </p:spTree>
    <p:extLst>
      <p:ext uri="{BB962C8B-B14F-4D97-AF65-F5344CB8AC3E}">
        <p14:creationId xmlns:p14="http://schemas.microsoft.com/office/powerpoint/2010/main" val="134360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774C6CA-C2BF-5658-A3B6-EF63A0C0CD04}"/>
              </a:ext>
            </a:extLst>
          </p:cNvPr>
          <p:cNvSpPr>
            <a:spLocks noGrp="1"/>
          </p:cNvSpPr>
          <p:nvPr>
            <p:ph type="dt" sz="half" idx="10"/>
          </p:nvPr>
        </p:nvSpPr>
        <p:spPr/>
        <p:txBody>
          <a:bodyPr/>
          <a:lstStyle>
            <a:lvl1pPr>
              <a:defRPr/>
            </a:lvl1pPr>
          </a:lstStyle>
          <a:p>
            <a:pPr>
              <a:defRPr/>
            </a:pPr>
            <a:fld id="{65D396C0-6CF2-4CDD-8151-E36740152272}" type="datetimeFigureOut">
              <a:rPr lang="cs-CZ"/>
              <a:pPr>
                <a:defRPr/>
              </a:pPr>
              <a:t>20. 2. 2023</a:t>
            </a:fld>
            <a:endParaRPr lang="cs-CZ"/>
          </a:p>
        </p:txBody>
      </p:sp>
      <p:sp>
        <p:nvSpPr>
          <p:cNvPr id="5" name="Footer Placeholder 4">
            <a:extLst>
              <a:ext uri="{FF2B5EF4-FFF2-40B4-BE49-F238E27FC236}">
                <a16:creationId xmlns:a16="http://schemas.microsoft.com/office/drawing/2014/main" xmlns="" id="{4548F919-9A51-915A-0E86-C564434B3F3C}"/>
              </a:ext>
            </a:extLst>
          </p:cNvPr>
          <p:cNvSpPr>
            <a:spLocks noGrp="1"/>
          </p:cNvSpPr>
          <p:nvPr>
            <p:ph type="ftr" sz="quarter" idx="11"/>
          </p:nvPr>
        </p:nvSpPr>
        <p:spPr/>
        <p:txBody>
          <a:bodyPr/>
          <a:lstStyle>
            <a:lvl1pPr>
              <a:defRPr/>
            </a:lvl1pPr>
          </a:lstStyle>
          <a:p>
            <a:pPr>
              <a:defRPr/>
            </a:pPr>
            <a:endParaRPr lang="cs-CZ"/>
          </a:p>
        </p:txBody>
      </p:sp>
      <p:sp>
        <p:nvSpPr>
          <p:cNvPr id="6" name="Slide Number Placeholder 5">
            <a:extLst>
              <a:ext uri="{FF2B5EF4-FFF2-40B4-BE49-F238E27FC236}">
                <a16:creationId xmlns:a16="http://schemas.microsoft.com/office/drawing/2014/main" xmlns="" id="{70AA3329-5B08-3B5F-B60B-561442942428}"/>
              </a:ext>
            </a:extLst>
          </p:cNvPr>
          <p:cNvSpPr>
            <a:spLocks noGrp="1"/>
          </p:cNvSpPr>
          <p:nvPr>
            <p:ph type="sldNum" sz="quarter" idx="12"/>
          </p:nvPr>
        </p:nvSpPr>
        <p:spPr/>
        <p:txBody>
          <a:bodyPr/>
          <a:lstStyle>
            <a:lvl1pPr>
              <a:defRPr/>
            </a:lvl1pPr>
          </a:lstStyle>
          <a:p>
            <a:fld id="{953A4BD2-ECAF-443E-AD43-839C65A7B47A}" type="slidenum">
              <a:rPr lang="cs-CZ" altLang="cs-CZ"/>
              <a:pPr/>
              <a:t>‹#›</a:t>
            </a:fld>
            <a:endParaRPr lang="cs-CZ" altLang="cs-CZ"/>
          </a:p>
        </p:txBody>
      </p:sp>
    </p:spTree>
    <p:extLst>
      <p:ext uri="{BB962C8B-B14F-4D97-AF65-F5344CB8AC3E}">
        <p14:creationId xmlns:p14="http://schemas.microsoft.com/office/powerpoint/2010/main" val="52743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3">
            <a:extLst>
              <a:ext uri="{FF2B5EF4-FFF2-40B4-BE49-F238E27FC236}">
                <a16:creationId xmlns:a16="http://schemas.microsoft.com/office/drawing/2014/main" xmlns="" id="{3DC7E9AF-448A-8E5E-D416-C4C6EE290808}"/>
              </a:ext>
            </a:extLst>
          </p:cNvPr>
          <p:cNvSpPr>
            <a:spLocks noGrp="1"/>
          </p:cNvSpPr>
          <p:nvPr>
            <p:ph type="dt" sz="half" idx="10"/>
          </p:nvPr>
        </p:nvSpPr>
        <p:spPr/>
        <p:txBody>
          <a:bodyPr/>
          <a:lstStyle>
            <a:lvl1pPr>
              <a:defRPr/>
            </a:lvl1pPr>
          </a:lstStyle>
          <a:p>
            <a:pPr>
              <a:defRPr/>
            </a:pPr>
            <a:fld id="{D2B09DB5-66F0-497A-BCCE-459BA137A511}" type="datetimeFigureOut">
              <a:rPr lang="cs-CZ"/>
              <a:pPr>
                <a:defRPr/>
              </a:pPr>
              <a:t>20. 2. 2023</a:t>
            </a:fld>
            <a:endParaRPr lang="cs-CZ"/>
          </a:p>
        </p:txBody>
      </p:sp>
      <p:sp>
        <p:nvSpPr>
          <p:cNvPr id="6" name="Footer Placeholder 4">
            <a:extLst>
              <a:ext uri="{FF2B5EF4-FFF2-40B4-BE49-F238E27FC236}">
                <a16:creationId xmlns:a16="http://schemas.microsoft.com/office/drawing/2014/main" xmlns="" id="{D215E43A-4575-2A25-69E1-207C64522543}"/>
              </a:ext>
            </a:extLst>
          </p:cNvPr>
          <p:cNvSpPr>
            <a:spLocks noGrp="1"/>
          </p:cNvSpPr>
          <p:nvPr>
            <p:ph type="ftr" sz="quarter" idx="11"/>
          </p:nvPr>
        </p:nvSpPr>
        <p:spPr/>
        <p:txBody>
          <a:bodyPr/>
          <a:lstStyle>
            <a:lvl1pPr>
              <a:defRPr/>
            </a:lvl1pPr>
          </a:lstStyle>
          <a:p>
            <a:pPr>
              <a:defRPr/>
            </a:pPr>
            <a:endParaRPr lang="cs-CZ"/>
          </a:p>
        </p:txBody>
      </p:sp>
      <p:sp>
        <p:nvSpPr>
          <p:cNvPr id="7" name="Slide Number Placeholder 5">
            <a:extLst>
              <a:ext uri="{FF2B5EF4-FFF2-40B4-BE49-F238E27FC236}">
                <a16:creationId xmlns:a16="http://schemas.microsoft.com/office/drawing/2014/main" xmlns="" id="{B3343BD6-77C6-2556-4A1E-811C91F03284}"/>
              </a:ext>
            </a:extLst>
          </p:cNvPr>
          <p:cNvSpPr>
            <a:spLocks noGrp="1"/>
          </p:cNvSpPr>
          <p:nvPr>
            <p:ph type="sldNum" sz="quarter" idx="12"/>
          </p:nvPr>
        </p:nvSpPr>
        <p:spPr/>
        <p:txBody>
          <a:bodyPr/>
          <a:lstStyle>
            <a:lvl1pPr>
              <a:defRPr/>
            </a:lvl1pPr>
          </a:lstStyle>
          <a:p>
            <a:fld id="{054EA4E4-69F3-43A6-8FE4-C65281CD6B77}" type="slidenum">
              <a:rPr lang="cs-CZ" altLang="cs-CZ"/>
              <a:pPr/>
              <a:t>‹#›</a:t>
            </a:fld>
            <a:endParaRPr lang="cs-CZ" altLang="cs-CZ"/>
          </a:p>
        </p:txBody>
      </p:sp>
    </p:spTree>
    <p:extLst>
      <p:ext uri="{BB962C8B-B14F-4D97-AF65-F5344CB8AC3E}">
        <p14:creationId xmlns:p14="http://schemas.microsoft.com/office/powerpoint/2010/main" val="329312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3">
            <a:extLst>
              <a:ext uri="{FF2B5EF4-FFF2-40B4-BE49-F238E27FC236}">
                <a16:creationId xmlns:a16="http://schemas.microsoft.com/office/drawing/2014/main" xmlns="" id="{534E354B-F28E-0480-0D8A-8A5F627721A8}"/>
              </a:ext>
            </a:extLst>
          </p:cNvPr>
          <p:cNvSpPr>
            <a:spLocks noGrp="1"/>
          </p:cNvSpPr>
          <p:nvPr>
            <p:ph type="dt" sz="half" idx="10"/>
          </p:nvPr>
        </p:nvSpPr>
        <p:spPr/>
        <p:txBody>
          <a:bodyPr/>
          <a:lstStyle>
            <a:lvl1pPr>
              <a:defRPr/>
            </a:lvl1pPr>
          </a:lstStyle>
          <a:p>
            <a:pPr>
              <a:defRPr/>
            </a:pPr>
            <a:fld id="{117B28FF-2497-4685-82AD-E070868D14FF}" type="datetimeFigureOut">
              <a:rPr lang="cs-CZ"/>
              <a:pPr>
                <a:defRPr/>
              </a:pPr>
              <a:t>20. 2. 2023</a:t>
            </a:fld>
            <a:endParaRPr lang="cs-CZ"/>
          </a:p>
        </p:txBody>
      </p:sp>
      <p:sp>
        <p:nvSpPr>
          <p:cNvPr id="8" name="Footer Placeholder 4">
            <a:extLst>
              <a:ext uri="{FF2B5EF4-FFF2-40B4-BE49-F238E27FC236}">
                <a16:creationId xmlns:a16="http://schemas.microsoft.com/office/drawing/2014/main" xmlns="" id="{4801BDF2-D761-A95F-B83E-FE7FE0C2000A}"/>
              </a:ext>
            </a:extLst>
          </p:cNvPr>
          <p:cNvSpPr>
            <a:spLocks noGrp="1"/>
          </p:cNvSpPr>
          <p:nvPr>
            <p:ph type="ftr" sz="quarter" idx="11"/>
          </p:nvPr>
        </p:nvSpPr>
        <p:spPr/>
        <p:txBody>
          <a:bodyPr/>
          <a:lstStyle>
            <a:lvl1pPr>
              <a:defRPr/>
            </a:lvl1pPr>
          </a:lstStyle>
          <a:p>
            <a:pPr>
              <a:defRPr/>
            </a:pPr>
            <a:endParaRPr lang="cs-CZ"/>
          </a:p>
        </p:txBody>
      </p:sp>
      <p:sp>
        <p:nvSpPr>
          <p:cNvPr id="9" name="Slide Number Placeholder 5">
            <a:extLst>
              <a:ext uri="{FF2B5EF4-FFF2-40B4-BE49-F238E27FC236}">
                <a16:creationId xmlns:a16="http://schemas.microsoft.com/office/drawing/2014/main" xmlns="" id="{16B04384-2AE1-93F7-B21F-2D4781D12720}"/>
              </a:ext>
            </a:extLst>
          </p:cNvPr>
          <p:cNvSpPr>
            <a:spLocks noGrp="1"/>
          </p:cNvSpPr>
          <p:nvPr>
            <p:ph type="sldNum" sz="quarter" idx="12"/>
          </p:nvPr>
        </p:nvSpPr>
        <p:spPr/>
        <p:txBody>
          <a:bodyPr/>
          <a:lstStyle>
            <a:lvl1pPr>
              <a:defRPr/>
            </a:lvl1pPr>
          </a:lstStyle>
          <a:p>
            <a:fld id="{0D241A4F-0F92-4ADB-B33B-99615B4DC5CC}" type="slidenum">
              <a:rPr lang="cs-CZ" altLang="cs-CZ"/>
              <a:pPr/>
              <a:t>‹#›</a:t>
            </a:fld>
            <a:endParaRPr lang="cs-CZ" altLang="cs-CZ"/>
          </a:p>
        </p:txBody>
      </p:sp>
    </p:spTree>
    <p:extLst>
      <p:ext uri="{BB962C8B-B14F-4D97-AF65-F5344CB8AC3E}">
        <p14:creationId xmlns:p14="http://schemas.microsoft.com/office/powerpoint/2010/main" val="195457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3">
            <a:extLst>
              <a:ext uri="{FF2B5EF4-FFF2-40B4-BE49-F238E27FC236}">
                <a16:creationId xmlns:a16="http://schemas.microsoft.com/office/drawing/2014/main" xmlns="" id="{62350F84-228E-E40E-53D4-0D745218FD0D}"/>
              </a:ext>
            </a:extLst>
          </p:cNvPr>
          <p:cNvSpPr>
            <a:spLocks noGrp="1"/>
          </p:cNvSpPr>
          <p:nvPr>
            <p:ph type="dt" sz="half" idx="10"/>
          </p:nvPr>
        </p:nvSpPr>
        <p:spPr/>
        <p:txBody>
          <a:bodyPr/>
          <a:lstStyle>
            <a:lvl1pPr>
              <a:defRPr/>
            </a:lvl1pPr>
          </a:lstStyle>
          <a:p>
            <a:pPr>
              <a:defRPr/>
            </a:pPr>
            <a:fld id="{785D6DDD-BFE5-4B25-98DB-504CC6C51F95}" type="datetimeFigureOut">
              <a:rPr lang="cs-CZ"/>
              <a:pPr>
                <a:defRPr/>
              </a:pPr>
              <a:t>20. 2. 2023</a:t>
            </a:fld>
            <a:endParaRPr lang="cs-CZ"/>
          </a:p>
        </p:txBody>
      </p:sp>
      <p:sp>
        <p:nvSpPr>
          <p:cNvPr id="4" name="Footer Placeholder 4">
            <a:extLst>
              <a:ext uri="{FF2B5EF4-FFF2-40B4-BE49-F238E27FC236}">
                <a16:creationId xmlns:a16="http://schemas.microsoft.com/office/drawing/2014/main" xmlns="" id="{4A528FBB-B236-438E-2768-26F4241CA703}"/>
              </a:ext>
            </a:extLst>
          </p:cNvPr>
          <p:cNvSpPr>
            <a:spLocks noGrp="1"/>
          </p:cNvSpPr>
          <p:nvPr>
            <p:ph type="ftr" sz="quarter" idx="11"/>
          </p:nvPr>
        </p:nvSpPr>
        <p:spPr/>
        <p:txBody>
          <a:bodyPr/>
          <a:lstStyle>
            <a:lvl1pPr>
              <a:defRPr/>
            </a:lvl1pPr>
          </a:lstStyle>
          <a:p>
            <a:pPr>
              <a:defRPr/>
            </a:pPr>
            <a:endParaRPr lang="cs-CZ"/>
          </a:p>
        </p:txBody>
      </p:sp>
      <p:sp>
        <p:nvSpPr>
          <p:cNvPr id="5" name="Slide Number Placeholder 5">
            <a:extLst>
              <a:ext uri="{FF2B5EF4-FFF2-40B4-BE49-F238E27FC236}">
                <a16:creationId xmlns:a16="http://schemas.microsoft.com/office/drawing/2014/main" xmlns="" id="{4D07EF00-97A5-6366-A0BE-7D5686DF1CF0}"/>
              </a:ext>
            </a:extLst>
          </p:cNvPr>
          <p:cNvSpPr>
            <a:spLocks noGrp="1"/>
          </p:cNvSpPr>
          <p:nvPr>
            <p:ph type="sldNum" sz="quarter" idx="12"/>
          </p:nvPr>
        </p:nvSpPr>
        <p:spPr/>
        <p:txBody>
          <a:bodyPr/>
          <a:lstStyle>
            <a:lvl1pPr>
              <a:defRPr/>
            </a:lvl1pPr>
          </a:lstStyle>
          <a:p>
            <a:fld id="{B5E4C904-FAC4-4065-9013-610505A5A881}" type="slidenum">
              <a:rPr lang="cs-CZ" altLang="cs-CZ"/>
              <a:pPr/>
              <a:t>‹#›</a:t>
            </a:fld>
            <a:endParaRPr lang="cs-CZ" altLang="cs-CZ"/>
          </a:p>
        </p:txBody>
      </p:sp>
    </p:spTree>
    <p:extLst>
      <p:ext uri="{BB962C8B-B14F-4D97-AF65-F5344CB8AC3E}">
        <p14:creationId xmlns:p14="http://schemas.microsoft.com/office/powerpoint/2010/main" val="84551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FA75AEF-718B-E896-9504-4E2D044EC030}"/>
              </a:ext>
            </a:extLst>
          </p:cNvPr>
          <p:cNvSpPr>
            <a:spLocks noGrp="1"/>
          </p:cNvSpPr>
          <p:nvPr>
            <p:ph type="dt" sz="half" idx="10"/>
          </p:nvPr>
        </p:nvSpPr>
        <p:spPr/>
        <p:txBody>
          <a:bodyPr/>
          <a:lstStyle>
            <a:lvl1pPr>
              <a:defRPr/>
            </a:lvl1pPr>
          </a:lstStyle>
          <a:p>
            <a:pPr>
              <a:defRPr/>
            </a:pPr>
            <a:fld id="{16C62AC2-08D2-4B77-8F27-A0545BD3B4AA}" type="datetimeFigureOut">
              <a:rPr lang="cs-CZ"/>
              <a:pPr>
                <a:defRPr/>
              </a:pPr>
              <a:t>20. 2. 2023</a:t>
            </a:fld>
            <a:endParaRPr lang="cs-CZ"/>
          </a:p>
        </p:txBody>
      </p:sp>
      <p:sp>
        <p:nvSpPr>
          <p:cNvPr id="3" name="Footer Placeholder 4">
            <a:extLst>
              <a:ext uri="{FF2B5EF4-FFF2-40B4-BE49-F238E27FC236}">
                <a16:creationId xmlns:a16="http://schemas.microsoft.com/office/drawing/2014/main" xmlns="" id="{9C12553B-F24E-3D1E-7C62-CF98FC46075A}"/>
              </a:ext>
            </a:extLst>
          </p:cNvPr>
          <p:cNvSpPr>
            <a:spLocks noGrp="1"/>
          </p:cNvSpPr>
          <p:nvPr>
            <p:ph type="ftr" sz="quarter" idx="11"/>
          </p:nvPr>
        </p:nvSpPr>
        <p:spPr/>
        <p:txBody>
          <a:bodyPr/>
          <a:lstStyle>
            <a:lvl1pPr>
              <a:defRPr/>
            </a:lvl1pPr>
          </a:lstStyle>
          <a:p>
            <a:pPr>
              <a:defRPr/>
            </a:pPr>
            <a:endParaRPr lang="cs-CZ"/>
          </a:p>
        </p:txBody>
      </p:sp>
      <p:sp>
        <p:nvSpPr>
          <p:cNvPr id="4" name="Slide Number Placeholder 5">
            <a:extLst>
              <a:ext uri="{FF2B5EF4-FFF2-40B4-BE49-F238E27FC236}">
                <a16:creationId xmlns:a16="http://schemas.microsoft.com/office/drawing/2014/main" xmlns="" id="{9A66933C-05D4-758C-7F07-0406193E5890}"/>
              </a:ext>
            </a:extLst>
          </p:cNvPr>
          <p:cNvSpPr>
            <a:spLocks noGrp="1"/>
          </p:cNvSpPr>
          <p:nvPr>
            <p:ph type="sldNum" sz="quarter" idx="12"/>
          </p:nvPr>
        </p:nvSpPr>
        <p:spPr/>
        <p:txBody>
          <a:bodyPr/>
          <a:lstStyle>
            <a:lvl1pPr>
              <a:defRPr/>
            </a:lvl1pPr>
          </a:lstStyle>
          <a:p>
            <a:fld id="{24A90007-00EB-49FC-9D64-986AFFD342B7}" type="slidenum">
              <a:rPr lang="cs-CZ" altLang="cs-CZ"/>
              <a:pPr/>
              <a:t>‹#›</a:t>
            </a:fld>
            <a:endParaRPr lang="cs-CZ" altLang="cs-CZ"/>
          </a:p>
        </p:txBody>
      </p:sp>
    </p:spTree>
    <p:extLst>
      <p:ext uri="{BB962C8B-B14F-4D97-AF65-F5344CB8AC3E}">
        <p14:creationId xmlns:p14="http://schemas.microsoft.com/office/powerpoint/2010/main" val="220533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BA623DF-18A6-388E-3B3C-E394C7C5FE9F}"/>
              </a:ext>
            </a:extLst>
          </p:cNvPr>
          <p:cNvSpPr>
            <a:spLocks noGrp="1"/>
          </p:cNvSpPr>
          <p:nvPr>
            <p:ph type="dt" sz="half" idx="10"/>
          </p:nvPr>
        </p:nvSpPr>
        <p:spPr/>
        <p:txBody>
          <a:bodyPr/>
          <a:lstStyle>
            <a:lvl1pPr>
              <a:defRPr/>
            </a:lvl1pPr>
          </a:lstStyle>
          <a:p>
            <a:pPr>
              <a:defRPr/>
            </a:pPr>
            <a:fld id="{CA757059-0210-4D1F-AFBA-981833409976}" type="datetimeFigureOut">
              <a:rPr lang="cs-CZ"/>
              <a:pPr>
                <a:defRPr/>
              </a:pPr>
              <a:t>20. 2. 2023</a:t>
            </a:fld>
            <a:endParaRPr lang="cs-CZ"/>
          </a:p>
        </p:txBody>
      </p:sp>
      <p:sp>
        <p:nvSpPr>
          <p:cNvPr id="6" name="Footer Placeholder 4">
            <a:extLst>
              <a:ext uri="{FF2B5EF4-FFF2-40B4-BE49-F238E27FC236}">
                <a16:creationId xmlns:a16="http://schemas.microsoft.com/office/drawing/2014/main" xmlns="" id="{FCC0971D-44A8-5DE2-3F46-4888DF8EAB74}"/>
              </a:ext>
            </a:extLst>
          </p:cNvPr>
          <p:cNvSpPr>
            <a:spLocks noGrp="1"/>
          </p:cNvSpPr>
          <p:nvPr>
            <p:ph type="ftr" sz="quarter" idx="11"/>
          </p:nvPr>
        </p:nvSpPr>
        <p:spPr/>
        <p:txBody>
          <a:bodyPr/>
          <a:lstStyle>
            <a:lvl1pPr>
              <a:defRPr/>
            </a:lvl1pPr>
          </a:lstStyle>
          <a:p>
            <a:pPr>
              <a:defRPr/>
            </a:pPr>
            <a:endParaRPr lang="cs-CZ"/>
          </a:p>
        </p:txBody>
      </p:sp>
      <p:sp>
        <p:nvSpPr>
          <p:cNvPr id="7" name="Slide Number Placeholder 5">
            <a:extLst>
              <a:ext uri="{FF2B5EF4-FFF2-40B4-BE49-F238E27FC236}">
                <a16:creationId xmlns:a16="http://schemas.microsoft.com/office/drawing/2014/main" xmlns="" id="{D1CB86ED-5A99-CB67-49DA-38E3D53ED5F8}"/>
              </a:ext>
            </a:extLst>
          </p:cNvPr>
          <p:cNvSpPr>
            <a:spLocks noGrp="1"/>
          </p:cNvSpPr>
          <p:nvPr>
            <p:ph type="sldNum" sz="quarter" idx="12"/>
          </p:nvPr>
        </p:nvSpPr>
        <p:spPr/>
        <p:txBody>
          <a:bodyPr/>
          <a:lstStyle>
            <a:lvl1pPr>
              <a:defRPr/>
            </a:lvl1pPr>
          </a:lstStyle>
          <a:p>
            <a:fld id="{52E61806-80F5-4197-B4A6-F933676E6B08}" type="slidenum">
              <a:rPr lang="cs-CZ" altLang="cs-CZ"/>
              <a:pPr/>
              <a:t>‹#›</a:t>
            </a:fld>
            <a:endParaRPr lang="cs-CZ" altLang="cs-CZ"/>
          </a:p>
        </p:txBody>
      </p:sp>
    </p:spTree>
    <p:extLst>
      <p:ext uri="{BB962C8B-B14F-4D97-AF65-F5344CB8AC3E}">
        <p14:creationId xmlns:p14="http://schemas.microsoft.com/office/powerpoint/2010/main" val="27551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E87EC0D-82DB-79E3-0DCE-8D4021C3F5F2}"/>
              </a:ext>
            </a:extLst>
          </p:cNvPr>
          <p:cNvSpPr>
            <a:spLocks noGrp="1"/>
          </p:cNvSpPr>
          <p:nvPr>
            <p:ph type="dt" sz="half" idx="10"/>
          </p:nvPr>
        </p:nvSpPr>
        <p:spPr/>
        <p:txBody>
          <a:bodyPr/>
          <a:lstStyle>
            <a:lvl1pPr>
              <a:defRPr/>
            </a:lvl1pPr>
          </a:lstStyle>
          <a:p>
            <a:pPr>
              <a:defRPr/>
            </a:pPr>
            <a:fld id="{4F11F81C-9945-45C0-9EAB-BC93711D835E}" type="datetimeFigureOut">
              <a:rPr lang="cs-CZ"/>
              <a:pPr>
                <a:defRPr/>
              </a:pPr>
              <a:t>20. 2. 2023</a:t>
            </a:fld>
            <a:endParaRPr lang="cs-CZ"/>
          </a:p>
        </p:txBody>
      </p:sp>
      <p:sp>
        <p:nvSpPr>
          <p:cNvPr id="6" name="Footer Placeholder 4">
            <a:extLst>
              <a:ext uri="{FF2B5EF4-FFF2-40B4-BE49-F238E27FC236}">
                <a16:creationId xmlns:a16="http://schemas.microsoft.com/office/drawing/2014/main" xmlns="" id="{FE199D4F-35B1-2413-D760-BF0C811BA5E3}"/>
              </a:ext>
            </a:extLst>
          </p:cNvPr>
          <p:cNvSpPr>
            <a:spLocks noGrp="1"/>
          </p:cNvSpPr>
          <p:nvPr>
            <p:ph type="ftr" sz="quarter" idx="11"/>
          </p:nvPr>
        </p:nvSpPr>
        <p:spPr/>
        <p:txBody>
          <a:bodyPr/>
          <a:lstStyle>
            <a:lvl1pPr>
              <a:defRPr/>
            </a:lvl1pPr>
          </a:lstStyle>
          <a:p>
            <a:pPr>
              <a:defRPr/>
            </a:pPr>
            <a:endParaRPr lang="cs-CZ"/>
          </a:p>
        </p:txBody>
      </p:sp>
      <p:sp>
        <p:nvSpPr>
          <p:cNvPr id="7" name="Slide Number Placeholder 5">
            <a:extLst>
              <a:ext uri="{FF2B5EF4-FFF2-40B4-BE49-F238E27FC236}">
                <a16:creationId xmlns:a16="http://schemas.microsoft.com/office/drawing/2014/main" xmlns="" id="{15C63BB2-F82A-0736-A3BD-04ED2DDB9D1B}"/>
              </a:ext>
            </a:extLst>
          </p:cNvPr>
          <p:cNvSpPr>
            <a:spLocks noGrp="1"/>
          </p:cNvSpPr>
          <p:nvPr>
            <p:ph type="sldNum" sz="quarter" idx="12"/>
          </p:nvPr>
        </p:nvSpPr>
        <p:spPr/>
        <p:txBody>
          <a:bodyPr/>
          <a:lstStyle>
            <a:lvl1pPr>
              <a:defRPr/>
            </a:lvl1pPr>
          </a:lstStyle>
          <a:p>
            <a:fld id="{7D26925B-327C-4C8F-8D84-5669B6C09121}" type="slidenum">
              <a:rPr lang="cs-CZ" altLang="cs-CZ"/>
              <a:pPr/>
              <a:t>‹#›</a:t>
            </a:fld>
            <a:endParaRPr lang="cs-CZ" altLang="cs-CZ"/>
          </a:p>
        </p:txBody>
      </p:sp>
    </p:spTree>
    <p:extLst>
      <p:ext uri="{BB962C8B-B14F-4D97-AF65-F5344CB8AC3E}">
        <p14:creationId xmlns:p14="http://schemas.microsoft.com/office/powerpoint/2010/main" val="33496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4264A57-A97A-E3E8-06DC-23CD37F7DC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a:t>Click to edit Master title style</a:t>
            </a:r>
            <a:endParaRPr lang="cs-CZ" altLang="cs-CZ"/>
          </a:p>
        </p:txBody>
      </p:sp>
      <p:sp>
        <p:nvSpPr>
          <p:cNvPr id="1027" name="Text Placeholder 2">
            <a:extLst>
              <a:ext uri="{FF2B5EF4-FFF2-40B4-BE49-F238E27FC236}">
                <a16:creationId xmlns:a16="http://schemas.microsoft.com/office/drawing/2014/main" xmlns="" id="{093A22DF-0BD8-D8B1-50F9-3FE6A4C46C9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endParaRPr lang="cs-CZ" altLang="cs-CZ"/>
          </a:p>
        </p:txBody>
      </p:sp>
      <p:sp>
        <p:nvSpPr>
          <p:cNvPr id="4" name="Date Placeholder 3">
            <a:extLst>
              <a:ext uri="{FF2B5EF4-FFF2-40B4-BE49-F238E27FC236}">
                <a16:creationId xmlns:a16="http://schemas.microsoft.com/office/drawing/2014/main" xmlns="" id="{1F3CF390-4BA7-4502-BA97-7597A4F9F20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70DCC5C-600A-4129-9F78-6AD11764297B}" type="datetimeFigureOut">
              <a:rPr lang="cs-CZ"/>
              <a:pPr>
                <a:defRPr/>
              </a:pPr>
              <a:t>20. 2. 2023</a:t>
            </a:fld>
            <a:endParaRPr lang="cs-CZ"/>
          </a:p>
        </p:txBody>
      </p:sp>
      <p:sp>
        <p:nvSpPr>
          <p:cNvPr id="5" name="Footer Placeholder 4">
            <a:extLst>
              <a:ext uri="{FF2B5EF4-FFF2-40B4-BE49-F238E27FC236}">
                <a16:creationId xmlns:a16="http://schemas.microsoft.com/office/drawing/2014/main" xmlns="" id="{D0AD8AC4-EA00-4D34-9EC2-A8B792B1770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Slide Number Placeholder 5">
            <a:extLst>
              <a:ext uri="{FF2B5EF4-FFF2-40B4-BE49-F238E27FC236}">
                <a16:creationId xmlns:a16="http://schemas.microsoft.com/office/drawing/2014/main" xmlns="" id="{BC70F85E-7BD6-4E7A-B22B-81B2632C2C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5618221-476A-4AC8-B502-814880B909D7}"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olaris.iastate.edu/EveningStar/Unit2/unit2_sub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youtu.be/wGjlT3XHb9A?t=21s"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7EF51BFC-5485-A232-3181-83D3054133ED}"/>
              </a:ext>
            </a:extLst>
          </p:cNvPr>
          <p:cNvSpPr>
            <a:spLocks noGrp="1"/>
          </p:cNvSpPr>
          <p:nvPr>
            <p:ph type="title"/>
          </p:nvPr>
        </p:nvSpPr>
        <p:spPr>
          <a:xfrm>
            <a:off x="250825" y="-15875"/>
            <a:ext cx="7756525" cy="822325"/>
          </a:xfrm>
        </p:spPr>
        <p:txBody>
          <a:bodyPr/>
          <a:lstStyle/>
          <a:p>
            <a:pPr eaLnBrk="1" hangingPunct="1"/>
            <a:r>
              <a:rPr lang="cs-CZ" altLang="cs-CZ" sz="3600"/>
              <a:t>Historie kosmologie</a:t>
            </a:r>
          </a:p>
        </p:txBody>
      </p:sp>
      <p:sp>
        <p:nvSpPr>
          <p:cNvPr id="3075" name="Content Placeholder 2">
            <a:extLst>
              <a:ext uri="{FF2B5EF4-FFF2-40B4-BE49-F238E27FC236}">
                <a16:creationId xmlns:a16="http://schemas.microsoft.com/office/drawing/2014/main" xmlns="" id="{64552C1E-36E9-FEAF-CEE0-32D30C347245}"/>
              </a:ext>
            </a:extLst>
          </p:cNvPr>
          <p:cNvSpPr>
            <a:spLocks noGrp="1"/>
          </p:cNvSpPr>
          <p:nvPr>
            <p:ph idx="1"/>
          </p:nvPr>
        </p:nvSpPr>
        <p:spPr>
          <a:xfrm>
            <a:off x="347663" y="671513"/>
            <a:ext cx="9155112" cy="4525962"/>
          </a:xfrm>
        </p:spPr>
        <p:txBody>
          <a:bodyPr/>
          <a:lstStyle/>
          <a:p>
            <a:pPr marL="0" indent="0" eaLnBrk="1" hangingPunct="1">
              <a:buFont typeface="Arial" panose="020B0604020202020204" pitchFamily="34" charset="0"/>
              <a:buNone/>
            </a:pPr>
            <a:r>
              <a:rPr lang="cs-CZ" altLang="cs-CZ" sz="2400" dirty="0"/>
              <a:t>Klíče k neolitické kosmologii  (před 20 000 až 100 000lety) </a:t>
            </a:r>
          </a:p>
          <a:p>
            <a:pPr marL="0" indent="0" eaLnBrk="1" hangingPunct="1">
              <a:spcBef>
                <a:spcPct val="0"/>
              </a:spcBef>
              <a:buFont typeface="Arial" panose="020B0604020202020204" pitchFamily="34" charset="0"/>
              <a:buNone/>
            </a:pPr>
            <a:r>
              <a:rPr lang="cs-CZ" altLang="cs-CZ" sz="2400" dirty="0"/>
              <a:t>vnímání fází Měsíce, příchod jarního úplňku, rovnodennost -  vědomí kosmologického </a:t>
            </a:r>
            <a:r>
              <a:rPr lang="cs-CZ" altLang="cs-CZ" sz="2400" dirty="0" smtClean="0"/>
              <a:t>řádu, Světlo </a:t>
            </a:r>
            <a:r>
              <a:rPr lang="cs-CZ" altLang="cs-CZ" sz="2400" smtClean="0"/>
              <a:t>a Tma</a:t>
            </a:r>
            <a:endParaRPr lang="cs-CZ" altLang="cs-CZ" sz="2400" dirty="0"/>
          </a:p>
        </p:txBody>
      </p:sp>
      <p:pic>
        <p:nvPicPr>
          <p:cNvPr id="3076" name="Picture 3">
            <a:extLst>
              <a:ext uri="{FF2B5EF4-FFF2-40B4-BE49-F238E27FC236}">
                <a16:creationId xmlns:a16="http://schemas.microsoft.com/office/drawing/2014/main" xmlns="" id="{DB7AA20C-EF12-A8B9-FE45-8D9B413198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3013" y="1993900"/>
            <a:ext cx="18224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xmlns="" id="{B72ED222-C4FD-2BBF-C064-45C1FA96CA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019300"/>
            <a:ext cx="17970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5">
            <a:extLst>
              <a:ext uri="{FF2B5EF4-FFF2-40B4-BE49-F238E27FC236}">
                <a16:creationId xmlns:a16="http://schemas.microsoft.com/office/drawing/2014/main" xmlns="" id="{9CC7D308-6032-0913-F672-8DDFB5E89996}"/>
              </a:ext>
            </a:extLst>
          </p:cNvPr>
          <p:cNvSpPr>
            <a:spLocks noChangeArrowheads="1"/>
          </p:cNvSpPr>
          <p:nvPr/>
        </p:nvSpPr>
        <p:spPr bwMode="auto">
          <a:xfrm>
            <a:off x="5076825" y="6181725"/>
            <a:ext cx="276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Pyramidy 2600 let před n.l..</a:t>
            </a:r>
          </a:p>
        </p:txBody>
      </p:sp>
      <p:pic>
        <p:nvPicPr>
          <p:cNvPr id="3079" name="Picture 9">
            <a:extLst>
              <a:ext uri="{FF2B5EF4-FFF2-40B4-BE49-F238E27FC236}">
                <a16:creationId xmlns:a16="http://schemas.microsoft.com/office/drawing/2014/main" xmlns="" id="{726943A1-9160-A092-1EC8-4BCFB35AE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871663"/>
            <a:ext cx="29305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0" name="TextBox 6">
            <a:extLst>
              <a:ext uri="{FF2B5EF4-FFF2-40B4-BE49-F238E27FC236}">
                <a16:creationId xmlns:a16="http://schemas.microsoft.com/office/drawing/2014/main" xmlns="" id="{341B3826-4919-5517-0D03-F720C63BD38D}"/>
              </a:ext>
            </a:extLst>
          </p:cNvPr>
          <p:cNvSpPr txBox="1">
            <a:spLocks noChangeArrowheads="1"/>
          </p:cNvSpPr>
          <p:nvPr/>
        </p:nvSpPr>
        <p:spPr bwMode="auto">
          <a:xfrm>
            <a:off x="515938" y="5235575"/>
            <a:ext cx="151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t>Počátek </a:t>
            </a:r>
          </a:p>
          <a:p>
            <a:pPr algn="ctr" eaLnBrk="1" hangingPunct="1">
              <a:spcBef>
                <a:spcPct val="0"/>
              </a:spcBef>
              <a:buFontTx/>
              <a:buNone/>
            </a:pPr>
            <a:r>
              <a:rPr lang="cs-CZ" altLang="cs-CZ" sz="1800"/>
              <a:t>stvořitelských </a:t>
            </a:r>
          </a:p>
          <a:p>
            <a:pPr algn="ctr" eaLnBrk="1" hangingPunct="1">
              <a:spcBef>
                <a:spcPct val="0"/>
              </a:spcBef>
              <a:buFontTx/>
              <a:buNone/>
            </a:pPr>
            <a:r>
              <a:rPr lang="cs-CZ" altLang="cs-CZ" sz="1800"/>
              <a:t>mýtů</a:t>
            </a:r>
          </a:p>
        </p:txBody>
      </p:sp>
      <p:pic>
        <p:nvPicPr>
          <p:cNvPr id="3081" name="Picture 12">
            <a:extLst>
              <a:ext uri="{FF2B5EF4-FFF2-40B4-BE49-F238E27FC236}">
                <a16:creationId xmlns:a16="http://schemas.microsoft.com/office/drawing/2014/main" xmlns="" id="{BE4F66AF-53A4-E0EA-CBE3-C1DF55C65D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463" y="4959350"/>
            <a:ext cx="1989137"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ázek 4">
            <a:extLst>
              <a:ext uri="{FF2B5EF4-FFF2-40B4-BE49-F238E27FC236}">
                <a16:creationId xmlns:a16="http://schemas.microsoft.com/office/drawing/2014/main" xmlns="" id="{F4FF50CE-B094-7B73-8DAC-19452580A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397510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Zástupný symbol pro číslo snímku 2">
            <a:extLst>
              <a:ext uri="{FF2B5EF4-FFF2-40B4-BE49-F238E27FC236}">
                <a16:creationId xmlns:a16="http://schemas.microsoft.com/office/drawing/2014/main" xmlns="" id="{DDC4BE94-3325-2919-254A-AE5EE5A570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15C229-AB0C-4D91-BBDF-43C53710D26E}" type="slidenum">
              <a:rPr lang="cs-CZ" altLang="cs-CZ" sz="1200">
                <a:solidFill>
                  <a:srgbClr val="898989"/>
                </a:solidFill>
              </a:rPr>
              <a:pPr>
                <a:spcBef>
                  <a:spcPct val="0"/>
                </a:spcBef>
                <a:buFontTx/>
                <a:buNone/>
              </a:pPr>
              <a:t>10</a:t>
            </a:fld>
            <a:endParaRPr lang="cs-CZ" altLang="cs-CZ" sz="1200">
              <a:solidFill>
                <a:srgbClr val="898989"/>
              </a:solidFill>
            </a:endParaRPr>
          </a:p>
        </p:txBody>
      </p:sp>
      <p:pic>
        <p:nvPicPr>
          <p:cNvPr id="19460" name="Obrázek 1">
            <a:extLst>
              <a:ext uri="{FF2B5EF4-FFF2-40B4-BE49-F238E27FC236}">
                <a16:creationId xmlns:a16="http://schemas.microsoft.com/office/drawing/2014/main" xmlns="" id="{FE963948-84F7-0B9D-1832-14BDB6311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950" y="571500"/>
            <a:ext cx="25273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bdélník 2">
            <a:extLst>
              <a:ext uri="{FF2B5EF4-FFF2-40B4-BE49-F238E27FC236}">
                <a16:creationId xmlns:a16="http://schemas.microsoft.com/office/drawing/2014/main" xmlns="" id="{CFD734EE-67D7-5B95-026B-40D4F2FD3E9D}"/>
              </a:ext>
            </a:extLst>
          </p:cNvPr>
          <p:cNvSpPr>
            <a:spLocks noChangeArrowheads="1"/>
          </p:cNvSpPr>
          <p:nvPr/>
        </p:nvSpPr>
        <p:spPr bwMode="auto">
          <a:xfrm>
            <a:off x="4787900" y="3787775"/>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dirty="0"/>
              <a:t>R.1533 bylo dílo  De </a:t>
            </a:r>
            <a:r>
              <a:rPr lang="cs-CZ" altLang="cs-CZ" sz="1800" dirty="0" err="1"/>
              <a:t>Revolutionibus</a:t>
            </a:r>
            <a:r>
              <a:rPr lang="cs-CZ" altLang="cs-CZ" sz="1800" dirty="0"/>
              <a:t> předneseno papeži Klemensovi VII. </a:t>
            </a:r>
          </a:p>
          <a:p>
            <a:pPr>
              <a:spcBef>
                <a:spcPct val="0"/>
              </a:spcBef>
              <a:buFontTx/>
              <a:buNone/>
            </a:pPr>
            <a:endParaRPr lang="cs-CZ" altLang="cs-CZ" sz="1800" dirty="0"/>
          </a:p>
          <a:p>
            <a:pPr>
              <a:spcBef>
                <a:spcPct val="0"/>
              </a:spcBef>
              <a:buFontTx/>
              <a:buNone/>
            </a:pPr>
            <a:r>
              <a:rPr lang="cs-CZ" altLang="cs-CZ" sz="1800" dirty="0"/>
              <a:t> Norimberský teolog  </a:t>
            </a:r>
            <a:r>
              <a:rPr lang="cs-CZ" altLang="cs-CZ" sz="1800" dirty="0" err="1"/>
              <a:t>Osiander</a:t>
            </a:r>
            <a:r>
              <a:rPr lang="cs-CZ" altLang="cs-CZ" sz="1800" dirty="0"/>
              <a:t> přemluvil Mikuláše Koperníka, aby v předmluvě ke svému dílu představil svůj model jako hypotézu, aby zjemnil  odvážné myšlenky</a:t>
            </a:r>
          </a:p>
        </p:txBody>
      </p:sp>
      <p:sp>
        <p:nvSpPr>
          <p:cNvPr id="19462" name="Obdélník 3">
            <a:extLst>
              <a:ext uri="{FF2B5EF4-FFF2-40B4-BE49-F238E27FC236}">
                <a16:creationId xmlns:a16="http://schemas.microsoft.com/office/drawing/2014/main" xmlns="" id="{C4DC42F0-903B-E2BA-822E-5EE42DB3AE8A}"/>
              </a:ext>
            </a:extLst>
          </p:cNvPr>
          <p:cNvSpPr>
            <a:spLocks noChangeArrowheads="1"/>
          </p:cNvSpPr>
          <p:nvPr/>
        </p:nvSpPr>
        <p:spPr bwMode="auto">
          <a:xfrm>
            <a:off x="3217863" y="107950"/>
            <a:ext cx="179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t>Mikuláš Koperník</a:t>
            </a:r>
          </a:p>
        </p:txBody>
      </p:sp>
      <p:sp>
        <p:nvSpPr>
          <p:cNvPr id="19463" name="Obdélník 4">
            <a:extLst>
              <a:ext uri="{FF2B5EF4-FFF2-40B4-BE49-F238E27FC236}">
                <a16:creationId xmlns:a16="http://schemas.microsoft.com/office/drawing/2014/main" xmlns="" id="{64812BE5-6844-57A6-B994-34496C7E9364}"/>
              </a:ext>
            </a:extLst>
          </p:cNvPr>
          <p:cNvSpPr>
            <a:spLocks noChangeArrowheads="1"/>
          </p:cNvSpPr>
          <p:nvPr/>
        </p:nvSpPr>
        <p:spPr bwMode="auto">
          <a:xfrm>
            <a:off x="796925" y="723900"/>
            <a:ext cx="377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t>obrat v chápání místa člověka v kosmu</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Obrázek 3">
            <a:extLst>
              <a:ext uri="{FF2B5EF4-FFF2-40B4-BE49-F238E27FC236}">
                <a16:creationId xmlns:a16="http://schemas.microsoft.com/office/drawing/2014/main" xmlns="" id="{BE15F5F4-0A6F-9DC9-69D8-7F8640666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03338"/>
            <a:ext cx="4570412"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Zástupný symbol pro číslo snímku 2">
            <a:extLst>
              <a:ext uri="{FF2B5EF4-FFF2-40B4-BE49-F238E27FC236}">
                <a16:creationId xmlns:a16="http://schemas.microsoft.com/office/drawing/2014/main" xmlns="" id="{8BEF0085-DEF7-D3E9-FDAD-94A556520E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E26E0C-2A4A-4E57-88FC-3E66A1666E18}" type="slidenum">
              <a:rPr lang="cs-CZ" altLang="cs-CZ" sz="1200">
                <a:solidFill>
                  <a:srgbClr val="898989"/>
                </a:solidFill>
              </a:rPr>
              <a:pPr>
                <a:spcBef>
                  <a:spcPct val="0"/>
                </a:spcBef>
                <a:buFontTx/>
                <a:buNone/>
              </a:pPr>
              <a:t>11</a:t>
            </a:fld>
            <a:endParaRPr lang="cs-CZ" altLang="cs-CZ" sz="1200">
              <a:solidFill>
                <a:srgbClr val="898989"/>
              </a:solidFill>
            </a:endParaRPr>
          </a:p>
        </p:txBody>
      </p:sp>
      <p:pic>
        <p:nvPicPr>
          <p:cNvPr id="21508" name="Picture 4">
            <a:extLst>
              <a:ext uri="{FF2B5EF4-FFF2-40B4-BE49-F238E27FC236}">
                <a16:creationId xmlns:a16="http://schemas.microsoft.com/office/drawing/2014/main" xmlns="" id="{DB9B2FF8-F290-3403-FD21-125AE234B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1303338"/>
            <a:ext cx="4765675"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3">
            <a:extLst>
              <a:ext uri="{FF2B5EF4-FFF2-40B4-BE49-F238E27FC236}">
                <a16:creationId xmlns:a16="http://schemas.microsoft.com/office/drawing/2014/main" xmlns="" id="{82AC1012-C239-1F4C-C15E-B1E6D5C81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549275"/>
            <a:ext cx="56118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Obrázek 4">
            <a:extLst>
              <a:ext uri="{FF2B5EF4-FFF2-40B4-BE49-F238E27FC236}">
                <a16:creationId xmlns:a16="http://schemas.microsoft.com/office/drawing/2014/main" xmlns="" id="{A3471035-3350-4382-13B9-F5250DDD8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47979">
            <a:off x="0" y="2276872"/>
            <a:ext cx="42989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Zástupný symbol pro číslo snímku 2">
            <a:extLst>
              <a:ext uri="{FF2B5EF4-FFF2-40B4-BE49-F238E27FC236}">
                <a16:creationId xmlns:a16="http://schemas.microsoft.com/office/drawing/2014/main" xmlns="" id="{F0FDC541-F86A-87CE-5474-6BF490FFE9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D812D3-E846-4BE9-94EA-7654184B25E6}" type="slidenum">
              <a:rPr lang="cs-CZ" altLang="cs-CZ" sz="1200">
                <a:solidFill>
                  <a:srgbClr val="898989"/>
                </a:solidFill>
              </a:rPr>
              <a:pPr>
                <a:spcBef>
                  <a:spcPct val="0"/>
                </a:spcBef>
                <a:buFontTx/>
                <a:buNone/>
              </a:pPr>
              <a:t>12</a:t>
            </a:fld>
            <a:endParaRPr lang="cs-CZ" altLang="cs-CZ"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Obrázek 3">
            <a:extLst>
              <a:ext uri="{FF2B5EF4-FFF2-40B4-BE49-F238E27FC236}">
                <a16:creationId xmlns:a16="http://schemas.microsoft.com/office/drawing/2014/main" xmlns="" id="{F3902BB6-2A87-E800-5B89-CDED020F4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3375"/>
            <a:ext cx="56515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ástupný symbol pro číslo snímku 2">
            <a:extLst>
              <a:ext uri="{FF2B5EF4-FFF2-40B4-BE49-F238E27FC236}">
                <a16:creationId xmlns:a16="http://schemas.microsoft.com/office/drawing/2014/main" xmlns="" id="{18CF40E9-341E-8285-C065-E0A7CAE805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1E7C61-4E7B-4036-9B68-9EA220645ECD}" type="slidenum">
              <a:rPr lang="cs-CZ" altLang="cs-CZ" sz="1200">
                <a:solidFill>
                  <a:srgbClr val="898989"/>
                </a:solidFill>
              </a:rPr>
              <a:pPr>
                <a:spcBef>
                  <a:spcPct val="0"/>
                </a:spcBef>
                <a:buFontTx/>
                <a:buNone/>
              </a:pPr>
              <a:t>13</a:t>
            </a:fld>
            <a:endParaRPr lang="cs-CZ" altLang="cs-CZ"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sah 2">
            <a:extLst>
              <a:ext uri="{FF2B5EF4-FFF2-40B4-BE49-F238E27FC236}">
                <a16:creationId xmlns:a16="http://schemas.microsoft.com/office/drawing/2014/main" xmlns="" id="{1577CC6E-3147-BE8C-E59B-D1B4F62151CF}"/>
              </a:ext>
            </a:extLst>
          </p:cNvPr>
          <p:cNvSpPr>
            <a:spLocks noGrp="1"/>
          </p:cNvSpPr>
          <p:nvPr>
            <p:ph idx="1"/>
          </p:nvPr>
        </p:nvSpPr>
        <p:spPr>
          <a:xfrm>
            <a:off x="250825" y="476250"/>
            <a:ext cx="8229600" cy="4525963"/>
          </a:xfrm>
        </p:spPr>
        <p:txBody>
          <a:bodyPr/>
          <a:lstStyle/>
          <a:p>
            <a:pPr eaLnBrk="1" hangingPunct="1"/>
            <a:r>
              <a:rPr lang="cs-CZ" altLang="cs-CZ"/>
              <a:t>Může znalost kosmologie ovlivnit náš systém hodnot a etické postoje? V jakém smyslu?</a:t>
            </a:r>
          </a:p>
          <a:p>
            <a:pPr eaLnBrk="1" hangingPunct="1"/>
            <a:endParaRPr lang="cs-CZ" altLang="cs-CZ"/>
          </a:p>
          <a:p>
            <a:pPr eaLnBrk="1" hangingPunct="1"/>
            <a:r>
              <a:rPr lang="cs-CZ" altLang="cs-CZ"/>
              <a:t>Odkud jste čerpali dosavadní znalosti o vesmíru?</a:t>
            </a:r>
          </a:p>
          <a:p>
            <a:pPr eaLnBrk="1" hangingPunct="1"/>
            <a:r>
              <a:rPr lang="cs-CZ" altLang="cs-CZ"/>
              <a:t>Podle čeho poznáte planetu od hvězd?</a:t>
            </a:r>
          </a:p>
          <a:p>
            <a:pPr eaLnBrk="1" hangingPunct="1"/>
            <a:endParaRPr lang="cs-CZ" alt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Obrázek 3">
            <a:extLst>
              <a:ext uri="{FF2B5EF4-FFF2-40B4-BE49-F238E27FC236}">
                <a16:creationId xmlns:a16="http://schemas.microsoft.com/office/drawing/2014/main" xmlns="" id="{2E81AFA4-6CE5-5210-A210-6E760F522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368425"/>
            <a:ext cx="56578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xmlns="" id="{58BFE1EA-04F4-4AB0-AE5A-330F5924329D}"/>
              </a:ext>
            </a:extLst>
          </p:cNvPr>
          <p:cNvSpPr>
            <a:spLocks noGrp="1"/>
          </p:cNvSpPr>
          <p:nvPr>
            <p:ph type="ftr" sz="quarter" idx="11"/>
          </p:nvPr>
        </p:nvSpPr>
        <p:spPr/>
        <p:txBody>
          <a:bodyPr/>
          <a:lstStyle/>
          <a:p>
            <a:pPr>
              <a:defRPr/>
            </a:pPr>
            <a:endParaRPr lang="cs-CZ"/>
          </a:p>
        </p:txBody>
      </p:sp>
      <p:sp>
        <p:nvSpPr>
          <p:cNvPr id="26628" name="Zástupný symbol pro číslo snímku 2">
            <a:extLst>
              <a:ext uri="{FF2B5EF4-FFF2-40B4-BE49-F238E27FC236}">
                <a16:creationId xmlns:a16="http://schemas.microsoft.com/office/drawing/2014/main" xmlns="" id="{EF2A97F6-92B1-D43C-335C-34BAA7184A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09C8C0-E1AE-4209-A24E-BD92A7A0F10B}" type="slidenum">
              <a:rPr lang="cs-CZ" altLang="cs-CZ" sz="1200">
                <a:solidFill>
                  <a:srgbClr val="898989"/>
                </a:solidFill>
              </a:rPr>
              <a:pPr>
                <a:spcBef>
                  <a:spcPct val="0"/>
                </a:spcBef>
                <a:buFontTx/>
                <a:buNone/>
              </a:pPr>
              <a:t>15</a:t>
            </a:fld>
            <a:endParaRPr lang="cs-CZ" altLang="cs-CZ"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ázek 3">
            <a:extLst>
              <a:ext uri="{FF2B5EF4-FFF2-40B4-BE49-F238E27FC236}">
                <a16:creationId xmlns:a16="http://schemas.microsoft.com/office/drawing/2014/main" xmlns="" id="{35429917-EDD0-E399-C92A-19F46D5FA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957263"/>
            <a:ext cx="51419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xmlns="" id="{AAE327C0-54C2-4F72-AD92-458C41B57E05}"/>
              </a:ext>
            </a:extLst>
          </p:cNvPr>
          <p:cNvSpPr>
            <a:spLocks noGrp="1"/>
          </p:cNvSpPr>
          <p:nvPr>
            <p:ph type="ftr" sz="quarter" idx="11"/>
          </p:nvPr>
        </p:nvSpPr>
        <p:spPr/>
        <p:txBody>
          <a:bodyPr/>
          <a:lstStyle/>
          <a:p>
            <a:pPr>
              <a:defRPr/>
            </a:pPr>
            <a:endParaRPr lang="cs-CZ"/>
          </a:p>
        </p:txBody>
      </p:sp>
      <p:sp>
        <p:nvSpPr>
          <p:cNvPr id="27652" name="Zástupný symbol pro číslo snímku 2">
            <a:extLst>
              <a:ext uri="{FF2B5EF4-FFF2-40B4-BE49-F238E27FC236}">
                <a16:creationId xmlns:a16="http://schemas.microsoft.com/office/drawing/2014/main" xmlns="" id="{527DFD2B-D74F-4C73-93FA-AB5A6009FF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108054-54DB-41EC-B585-70D1C55031CA}" type="slidenum">
              <a:rPr lang="cs-CZ" altLang="cs-CZ" sz="1200">
                <a:solidFill>
                  <a:srgbClr val="898989"/>
                </a:solidFill>
              </a:rPr>
              <a:pPr>
                <a:spcBef>
                  <a:spcPct val="0"/>
                </a:spcBef>
                <a:buFontTx/>
                <a:buNone/>
              </a:pPr>
              <a:t>16</a:t>
            </a:fld>
            <a:endParaRPr lang="cs-CZ" altLang="cs-CZ"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rázek 3">
            <a:extLst>
              <a:ext uri="{FF2B5EF4-FFF2-40B4-BE49-F238E27FC236}">
                <a16:creationId xmlns:a16="http://schemas.microsoft.com/office/drawing/2014/main" xmlns="" id="{5BD77F2A-6382-39E1-4B62-878536ACB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25"/>
            <a:ext cx="58293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Obrázek 4">
            <a:extLst>
              <a:ext uri="{FF2B5EF4-FFF2-40B4-BE49-F238E27FC236}">
                <a16:creationId xmlns:a16="http://schemas.microsoft.com/office/drawing/2014/main" xmlns="" id="{DF7BDC5F-DB96-0959-81E3-630D5DEB3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75" y="1449388"/>
            <a:ext cx="51292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xmlns="" id="{796D74E2-1DAC-4A52-9FB0-6CB813E4C05F}"/>
              </a:ext>
            </a:extLst>
          </p:cNvPr>
          <p:cNvSpPr>
            <a:spLocks noGrp="1"/>
          </p:cNvSpPr>
          <p:nvPr>
            <p:ph type="ftr" sz="quarter" idx="11"/>
          </p:nvPr>
        </p:nvSpPr>
        <p:spPr/>
        <p:txBody>
          <a:bodyPr/>
          <a:lstStyle/>
          <a:p>
            <a:pPr>
              <a:defRPr/>
            </a:pPr>
            <a:endParaRPr lang="cs-CZ"/>
          </a:p>
        </p:txBody>
      </p:sp>
      <p:sp>
        <p:nvSpPr>
          <p:cNvPr id="28677" name="Zástupný symbol pro číslo snímku 2">
            <a:extLst>
              <a:ext uri="{FF2B5EF4-FFF2-40B4-BE49-F238E27FC236}">
                <a16:creationId xmlns:a16="http://schemas.microsoft.com/office/drawing/2014/main" xmlns="" id="{651DC621-D40E-92F9-0332-99F14B7CE5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E5AB6E-061C-4A03-9130-E648F5FDF4CD}" type="slidenum">
              <a:rPr lang="cs-CZ" altLang="cs-CZ" sz="1200">
                <a:solidFill>
                  <a:srgbClr val="898989"/>
                </a:solidFill>
              </a:rPr>
              <a:pPr>
                <a:spcBef>
                  <a:spcPct val="0"/>
                </a:spcBef>
                <a:buFontTx/>
                <a:buNone/>
              </a:pPr>
              <a:t>17</a:t>
            </a:fld>
            <a:endParaRPr lang="cs-CZ" altLang="cs-CZ"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ázek 3">
            <a:extLst>
              <a:ext uri="{FF2B5EF4-FFF2-40B4-BE49-F238E27FC236}">
                <a16:creationId xmlns:a16="http://schemas.microsoft.com/office/drawing/2014/main" xmlns="" id="{8102A364-EABC-AD99-1185-BBA6E9CE1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46163"/>
            <a:ext cx="4378511"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Obrázek 4">
            <a:extLst>
              <a:ext uri="{FF2B5EF4-FFF2-40B4-BE49-F238E27FC236}">
                <a16:creationId xmlns:a16="http://schemas.microsoft.com/office/drawing/2014/main" xmlns="" id="{56521694-7FCF-1657-18FD-DFEEE3703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046163"/>
            <a:ext cx="45862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Obrázek 5">
            <a:extLst>
              <a:ext uri="{FF2B5EF4-FFF2-40B4-BE49-F238E27FC236}">
                <a16:creationId xmlns:a16="http://schemas.microsoft.com/office/drawing/2014/main" xmlns="" id="{97ECA7A8-7CF8-7111-C7B3-BA2852936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50" y="4098925"/>
            <a:ext cx="922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Zástupný symbol pro číslo snímku 2">
            <a:extLst>
              <a:ext uri="{FF2B5EF4-FFF2-40B4-BE49-F238E27FC236}">
                <a16:creationId xmlns:a16="http://schemas.microsoft.com/office/drawing/2014/main" xmlns="" id="{9F927C7A-BC5B-1855-AAA8-9428F45D4A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0E4BD0-0654-4F1A-8BA2-B3725C755EEF}" type="slidenum">
              <a:rPr lang="cs-CZ" altLang="cs-CZ" sz="1200">
                <a:solidFill>
                  <a:srgbClr val="898989"/>
                </a:solidFill>
              </a:rPr>
              <a:pPr>
                <a:spcBef>
                  <a:spcPct val="0"/>
                </a:spcBef>
                <a:buFontTx/>
                <a:buNone/>
              </a:pPr>
              <a:t>18</a:t>
            </a:fld>
            <a:endParaRPr lang="cs-CZ" altLang="cs-CZ"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a:extLst>
              <a:ext uri="{FF2B5EF4-FFF2-40B4-BE49-F238E27FC236}">
                <a16:creationId xmlns:a16="http://schemas.microsoft.com/office/drawing/2014/main" xmlns="" id="{87BDDFF7-3297-D082-6298-F011913AA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2641600"/>
            <a:ext cx="3732212"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2">
            <a:extLst>
              <a:ext uri="{FF2B5EF4-FFF2-40B4-BE49-F238E27FC236}">
                <a16:creationId xmlns:a16="http://schemas.microsoft.com/office/drawing/2014/main" xmlns="" id="{0796908F-5803-6BD8-285C-3FC15BCE0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474663"/>
            <a:ext cx="220345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3">
            <a:extLst>
              <a:ext uri="{FF2B5EF4-FFF2-40B4-BE49-F238E27FC236}">
                <a16:creationId xmlns:a16="http://schemas.microsoft.com/office/drawing/2014/main" xmlns="" id="{CB561F70-CE72-D0F7-0527-A950B7D88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566738"/>
            <a:ext cx="2111375"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4">
            <a:extLst>
              <a:ext uri="{FF2B5EF4-FFF2-40B4-BE49-F238E27FC236}">
                <a16:creationId xmlns:a16="http://schemas.microsoft.com/office/drawing/2014/main" xmlns="" id="{1EE7A387-56F3-F3F6-F450-0D15B093E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238" y="758825"/>
            <a:ext cx="1638300"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5">
            <a:extLst>
              <a:ext uri="{FF2B5EF4-FFF2-40B4-BE49-F238E27FC236}">
                <a16:creationId xmlns:a16="http://schemas.microsoft.com/office/drawing/2014/main" xmlns="" id="{9A8D3689-4FB6-4EAE-FD46-993D928866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9313" y="758825"/>
            <a:ext cx="158908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Rectangle 3">
            <a:extLst>
              <a:ext uri="{FF2B5EF4-FFF2-40B4-BE49-F238E27FC236}">
                <a16:creationId xmlns:a16="http://schemas.microsoft.com/office/drawing/2014/main" xmlns="" id="{3B7D2C12-0279-EC8C-272C-E3BD35E8085A}"/>
              </a:ext>
            </a:extLst>
          </p:cNvPr>
          <p:cNvSpPr>
            <a:spLocks noChangeArrowheads="1"/>
          </p:cNvSpPr>
          <p:nvPr/>
        </p:nvSpPr>
        <p:spPr bwMode="auto">
          <a:xfrm>
            <a:off x="309563" y="2819400"/>
            <a:ext cx="4059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t>Newgrange, Knowth a Dowth</a:t>
            </a:r>
            <a:r>
              <a:rPr lang="cs-CZ" altLang="cs-CZ" sz="1800"/>
              <a:t> </a:t>
            </a:r>
          </a:p>
          <a:p>
            <a:pPr eaLnBrk="1" hangingPunct="1">
              <a:spcBef>
                <a:spcPct val="0"/>
              </a:spcBef>
              <a:buFontTx/>
              <a:buNone/>
            </a:pPr>
            <a:r>
              <a:rPr lang="cs-CZ" altLang="cs-CZ" sz="1800"/>
              <a:t>počátky spadají do  4. tisíciletí př. n. l.</a:t>
            </a:r>
          </a:p>
          <a:p>
            <a:pPr eaLnBrk="1" hangingPunct="1">
              <a:spcBef>
                <a:spcPct val="0"/>
              </a:spcBef>
              <a:buFontTx/>
              <a:buNone/>
            </a:pPr>
            <a:endParaRPr lang="cs-CZ" altLang="cs-CZ" sz="1800"/>
          </a:p>
        </p:txBody>
      </p:sp>
      <p:sp>
        <p:nvSpPr>
          <p:cNvPr id="5128" name="Rectangle 4">
            <a:extLst>
              <a:ext uri="{FF2B5EF4-FFF2-40B4-BE49-F238E27FC236}">
                <a16:creationId xmlns:a16="http://schemas.microsoft.com/office/drawing/2014/main" xmlns="" id="{DA48A590-29AB-9215-1183-0A4680E7089B}"/>
              </a:ext>
            </a:extLst>
          </p:cNvPr>
          <p:cNvSpPr>
            <a:spLocks noChangeArrowheads="1"/>
          </p:cNvSpPr>
          <p:nvPr/>
        </p:nvSpPr>
        <p:spPr bwMode="auto">
          <a:xfrm>
            <a:off x="3100388" y="3679825"/>
            <a:ext cx="1425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t>200 zdobných kamenů</a:t>
            </a:r>
          </a:p>
        </p:txBody>
      </p:sp>
      <p:pic>
        <p:nvPicPr>
          <p:cNvPr id="5129" name="Picture 8">
            <a:extLst>
              <a:ext uri="{FF2B5EF4-FFF2-40B4-BE49-F238E27FC236}">
                <a16:creationId xmlns:a16="http://schemas.microsoft.com/office/drawing/2014/main" xmlns="" id="{C8C91CAF-4B68-C1FC-068A-2CA014F6C6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5170488"/>
            <a:ext cx="554831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9">
            <a:extLst>
              <a:ext uri="{FF2B5EF4-FFF2-40B4-BE49-F238E27FC236}">
                <a16:creationId xmlns:a16="http://schemas.microsoft.com/office/drawing/2014/main" xmlns="" id="{47208A98-639D-4A97-A5DA-281B8550FB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3570288"/>
            <a:ext cx="2336800"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1" name="Rectangle 5">
            <a:extLst>
              <a:ext uri="{FF2B5EF4-FFF2-40B4-BE49-F238E27FC236}">
                <a16:creationId xmlns:a16="http://schemas.microsoft.com/office/drawing/2014/main" xmlns="" id="{176DC514-B6E6-C250-FCF0-A932217B746F}"/>
              </a:ext>
            </a:extLst>
          </p:cNvPr>
          <p:cNvSpPr>
            <a:spLocks noChangeArrowheads="1"/>
          </p:cNvSpPr>
          <p:nvPr/>
        </p:nvSpPr>
        <p:spPr bwMode="auto">
          <a:xfrm>
            <a:off x="342900" y="65088"/>
            <a:ext cx="855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t>Astronomie - jedna z nejstarších „věd“, počátky před šesti tisíci roky</a:t>
            </a:r>
          </a:p>
        </p:txBody>
      </p:sp>
      <p:sp>
        <p:nvSpPr>
          <p:cNvPr id="5132" name="Rectangle 6">
            <a:extLst>
              <a:ext uri="{FF2B5EF4-FFF2-40B4-BE49-F238E27FC236}">
                <a16:creationId xmlns:a16="http://schemas.microsoft.com/office/drawing/2014/main" xmlns="" id="{0CABF0D4-4612-B6DF-B580-A793466E72FC}"/>
              </a:ext>
            </a:extLst>
          </p:cNvPr>
          <p:cNvSpPr>
            <a:spLocks noChangeArrowheads="1"/>
          </p:cNvSpPr>
          <p:nvPr/>
        </p:nvSpPr>
        <p:spPr bwMode="auto">
          <a:xfrm>
            <a:off x="6300788" y="5183188"/>
            <a:ext cx="2373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observatoř Stonehenge</a:t>
            </a:r>
          </a:p>
          <a:p>
            <a:pPr eaLnBrk="1" hangingPunct="1">
              <a:spcBef>
                <a:spcPct val="0"/>
              </a:spcBef>
              <a:buFontTx/>
              <a:buNone/>
            </a:pPr>
            <a:r>
              <a:rPr lang="cs-CZ" altLang="cs-CZ" sz="1800"/>
              <a:t>2. tisíc let př.n.l.</a:t>
            </a:r>
          </a:p>
        </p:txBody>
      </p:sp>
      <p:pic>
        <p:nvPicPr>
          <p:cNvPr id="5133" name="Picture 11">
            <a:extLst>
              <a:ext uri="{FF2B5EF4-FFF2-40B4-BE49-F238E27FC236}">
                <a16:creationId xmlns:a16="http://schemas.microsoft.com/office/drawing/2014/main" xmlns="" id="{4607B045-49C0-CEA6-8507-D097C1A460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1613" y="5921375"/>
            <a:ext cx="18732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B204FF63-3534-8D23-A55A-E6FB5AA6F677}"/>
              </a:ext>
            </a:extLst>
          </p:cNvPr>
          <p:cNvSpPr>
            <a:spLocks noGrp="1"/>
          </p:cNvSpPr>
          <p:nvPr>
            <p:ph type="title"/>
          </p:nvPr>
        </p:nvSpPr>
        <p:spPr>
          <a:xfrm>
            <a:off x="107950" y="333375"/>
            <a:ext cx="8229600" cy="561975"/>
          </a:xfrm>
        </p:spPr>
        <p:txBody>
          <a:bodyPr/>
          <a:lstStyle/>
          <a:p>
            <a:pPr eaLnBrk="1" hangingPunct="1"/>
            <a:r>
              <a:rPr lang="cs-CZ" altLang="cs-CZ" sz="3600"/>
              <a:t>1. Starší dějiny kosmologie</a:t>
            </a:r>
          </a:p>
        </p:txBody>
      </p:sp>
      <p:sp>
        <p:nvSpPr>
          <p:cNvPr id="3" name="Content Placeholder 2">
            <a:extLst>
              <a:ext uri="{FF2B5EF4-FFF2-40B4-BE49-F238E27FC236}">
                <a16:creationId xmlns:a16="http://schemas.microsoft.com/office/drawing/2014/main" xmlns="" id="{231B3544-FAD0-4B30-AAFA-D8FA44A755CA}"/>
              </a:ext>
            </a:extLst>
          </p:cNvPr>
          <p:cNvSpPr>
            <a:spLocks noGrp="1"/>
          </p:cNvSpPr>
          <p:nvPr>
            <p:ph idx="1"/>
          </p:nvPr>
        </p:nvSpPr>
        <p:spPr>
          <a:xfrm>
            <a:off x="3294063" y="6092825"/>
            <a:ext cx="5637212" cy="457200"/>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cs-CZ" sz="2400" i="1" dirty="0"/>
              <a:t>                                                                       (Genesis I.15)</a:t>
            </a:r>
          </a:p>
          <a:p>
            <a:pPr eaLnBrk="1" fontAlgn="auto" hangingPunct="1">
              <a:spcAft>
                <a:spcPts val="0"/>
              </a:spcAft>
              <a:defRPr/>
            </a:pPr>
            <a:endParaRPr lang="cs-CZ" dirty="0"/>
          </a:p>
        </p:txBody>
      </p:sp>
      <p:sp>
        <p:nvSpPr>
          <p:cNvPr id="7172" name="TextovéPole 3">
            <a:extLst>
              <a:ext uri="{FF2B5EF4-FFF2-40B4-BE49-F238E27FC236}">
                <a16:creationId xmlns:a16="http://schemas.microsoft.com/office/drawing/2014/main" xmlns="" id="{A7F870F5-4131-0696-83DF-C3DED6E42FAB}"/>
              </a:ext>
            </a:extLst>
          </p:cNvPr>
          <p:cNvSpPr txBox="1">
            <a:spLocks noChangeArrowheads="1"/>
          </p:cNvSpPr>
          <p:nvPr/>
        </p:nvSpPr>
        <p:spPr bwMode="auto">
          <a:xfrm>
            <a:off x="6761163" y="1460500"/>
            <a:ext cx="200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600" i="1"/>
              <a:t>Pohleď na nebe </a:t>
            </a:r>
          </a:p>
          <a:p>
            <a:pPr eaLnBrk="1" hangingPunct="1">
              <a:spcBef>
                <a:spcPct val="0"/>
              </a:spcBef>
              <a:buFontTx/>
              <a:buNone/>
            </a:pPr>
            <a:r>
              <a:rPr lang="cs-CZ" altLang="cs-CZ" sz="1600" i="1"/>
              <a:t>a sečti hvězdy, </a:t>
            </a:r>
          </a:p>
          <a:p>
            <a:pPr eaLnBrk="1" hangingPunct="1">
              <a:spcBef>
                <a:spcPct val="0"/>
              </a:spcBef>
              <a:buFontTx/>
              <a:buNone/>
            </a:pPr>
            <a:r>
              <a:rPr lang="cs-CZ" altLang="cs-CZ" sz="1600" i="1"/>
              <a:t>dokážeš-li je spočítat. </a:t>
            </a:r>
          </a:p>
          <a:p>
            <a:pPr eaLnBrk="1" hangingPunct="1">
              <a:spcBef>
                <a:spcPct val="0"/>
              </a:spcBef>
              <a:buFontTx/>
              <a:buNone/>
            </a:pPr>
            <a:r>
              <a:rPr lang="cs-CZ" altLang="cs-CZ" sz="1600" i="1"/>
              <a:t>Tak tomu bude </a:t>
            </a:r>
          </a:p>
          <a:p>
            <a:pPr eaLnBrk="1" hangingPunct="1">
              <a:spcBef>
                <a:spcPct val="0"/>
              </a:spcBef>
              <a:buFontTx/>
              <a:buNone/>
            </a:pPr>
            <a:r>
              <a:rPr lang="cs-CZ" altLang="cs-CZ" sz="1600" i="1"/>
              <a:t>i s tvým potomstvem. </a:t>
            </a:r>
          </a:p>
          <a:p>
            <a:pPr eaLnBrk="1" hangingPunct="1">
              <a:spcBef>
                <a:spcPct val="0"/>
              </a:spcBef>
              <a:buFontTx/>
              <a:buNone/>
            </a:pPr>
            <a:endParaRPr lang="cs-CZ" altLang="cs-CZ" sz="1600"/>
          </a:p>
        </p:txBody>
      </p:sp>
      <p:pic>
        <p:nvPicPr>
          <p:cNvPr id="7173" name="Obrázek 5">
            <a:extLst>
              <a:ext uri="{FF2B5EF4-FFF2-40B4-BE49-F238E27FC236}">
                <a16:creationId xmlns:a16="http://schemas.microsoft.com/office/drawing/2014/main" xmlns="" id="{0082F986-0BF0-5D51-9BB6-AE2436EFE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30300"/>
            <a:ext cx="522605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ázek 5">
            <a:extLst>
              <a:ext uri="{FF2B5EF4-FFF2-40B4-BE49-F238E27FC236}">
                <a16:creationId xmlns:a16="http://schemas.microsoft.com/office/drawing/2014/main" xmlns="" id="{05347BF0-E952-C4C8-B435-CD4CD4E98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5305425"/>
            <a:ext cx="12065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Obrázek 1">
            <a:extLst>
              <a:ext uri="{FF2B5EF4-FFF2-40B4-BE49-F238E27FC236}">
                <a16:creationId xmlns:a16="http://schemas.microsoft.com/office/drawing/2014/main" xmlns="" id="{2AEDEBF5-3B1A-FD07-2EA4-F8FD3D59B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1066800"/>
            <a:ext cx="14097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a:extLst>
              <a:ext uri="{FF2B5EF4-FFF2-40B4-BE49-F238E27FC236}">
                <a16:creationId xmlns:a16="http://schemas.microsoft.com/office/drawing/2014/main" xmlns="" id="{D85D216A-F94C-E3E8-5A04-6D428147194B}"/>
              </a:ext>
            </a:extLst>
          </p:cNvPr>
          <p:cNvSpPr>
            <a:spLocks noGrp="1"/>
          </p:cNvSpPr>
          <p:nvPr>
            <p:ph type="title"/>
          </p:nvPr>
        </p:nvSpPr>
        <p:spPr>
          <a:xfrm>
            <a:off x="323850" y="0"/>
            <a:ext cx="8229600" cy="863600"/>
          </a:xfrm>
        </p:spPr>
        <p:txBody>
          <a:bodyPr/>
          <a:lstStyle/>
          <a:p>
            <a:pPr eaLnBrk="1" hangingPunct="1"/>
            <a:r>
              <a:rPr lang="cs-CZ" altLang="cs-CZ" sz="3600"/>
              <a:t>Antické Řecko. </a:t>
            </a:r>
          </a:p>
        </p:txBody>
      </p:sp>
      <p:sp>
        <p:nvSpPr>
          <p:cNvPr id="8197" name="Content Placeholder 2">
            <a:extLst>
              <a:ext uri="{FF2B5EF4-FFF2-40B4-BE49-F238E27FC236}">
                <a16:creationId xmlns:a16="http://schemas.microsoft.com/office/drawing/2014/main" xmlns="" id="{586B6E40-1747-BC32-F78C-8E209FEF60A8}"/>
              </a:ext>
            </a:extLst>
          </p:cNvPr>
          <p:cNvSpPr>
            <a:spLocks noGrp="1"/>
          </p:cNvSpPr>
          <p:nvPr>
            <p:ph idx="1"/>
          </p:nvPr>
        </p:nvSpPr>
        <p:spPr>
          <a:xfrm>
            <a:off x="161925" y="660400"/>
            <a:ext cx="8820150" cy="393700"/>
          </a:xfrm>
        </p:spPr>
        <p:txBody>
          <a:bodyPr/>
          <a:lstStyle/>
          <a:p>
            <a:pPr marL="0" indent="0" eaLnBrk="1" hangingPunct="1">
              <a:buFont typeface="Arial" panose="020B0604020202020204" pitchFamily="34" charset="0"/>
              <a:buNone/>
            </a:pPr>
            <a:r>
              <a:rPr lang="cs-CZ" altLang="cs-CZ" sz="2400"/>
              <a:t>Antičtí myslitelé oddělovali  „vědecké“ poznání od mýtů a magie.</a:t>
            </a:r>
          </a:p>
        </p:txBody>
      </p:sp>
      <p:sp>
        <p:nvSpPr>
          <p:cNvPr id="8198" name="Rectangle 3">
            <a:extLst>
              <a:ext uri="{FF2B5EF4-FFF2-40B4-BE49-F238E27FC236}">
                <a16:creationId xmlns:a16="http://schemas.microsoft.com/office/drawing/2014/main" xmlns="" id="{F49C9C8D-837A-01B1-C237-3F6FB4FA257A}"/>
              </a:ext>
            </a:extLst>
          </p:cNvPr>
          <p:cNvSpPr>
            <a:spLocks noChangeArrowheads="1"/>
          </p:cNvSpPr>
          <p:nvPr/>
        </p:nvSpPr>
        <p:spPr bwMode="auto">
          <a:xfrm>
            <a:off x="314325" y="1349375"/>
            <a:ext cx="87503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dirty="0"/>
              <a:t>Thales z </a:t>
            </a:r>
            <a:r>
              <a:rPr lang="cs-CZ" altLang="cs-CZ" sz="2400" b="1" dirty="0" err="1"/>
              <a:t>Milétu</a:t>
            </a:r>
            <a:r>
              <a:rPr lang="cs-CZ" altLang="cs-CZ" sz="2400" b="1" dirty="0"/>
              <a:t> </a:t>
            </a:r>
            <a:r>
              <a:rPr lang="cs-CZ" altLang="cs-CZ" sz="2000" dirty="0"/>
              <a:t>(624 – 545 př.n.l.)  </a:t>
            </a:r>
            <a:r>
              <a:rPr lang="cs-CZ" altLang="cs-CZ" sz="2000" dirty="0"/>
              <a:t>„první vědec?“, </a:t>
            </a:r>
            <a:r>
              <a:rPr lang="cs-CZ" altLang="cs-CZ" sz="2000" dirty="0" err="1"/>
              <a:t>předsókratovský</a:t>
            </a:r>
            <a:r>
              <a:rPr lang="cs-CZ" altLang="cs-CZ" sz="2000" dirty="0"/>
              <a:t> filosof, geometr, 				astronom</a:t>
            </a:r>
            <a:endParaRPr lang="cs-CZ" altLang="cs-CZ" sz="2400" dirty="0"/>
          </a:p>
          <a:p>
            <a:pPr eaLnBrk="1" hangingPunct="1">
              <a:lnSpc>
                <a:spcPct val="150000"/>
              </a:lnSpc>
              <a:spcBef>
                <a:spcPct val="0"/>
              </a:spcBef>
              <a:buFontTx/>
              <a:buNone/>
            </a:pPr>
            <a:r>
              <a:rPr lang="cs-CZ" altLang="cs-CZ" sz="2400" dirty="0"/>
              <a:t>Pythagoras ze Samu </a:t>
            </a:r>
            <a:r>
              <a:rPr lang="cs-CZ" altLang="cs-CZ" sz="2000" dirty="0"/>
              <a:t>(569 - 490)  sférický tvar Země</a:t>
            </a:r>
          </a:p>
          <a:p>
            <a:pPr eaLnBrk="1" hangingPunct="1">
              <a:lnSpc>
                <a:spcPct val="150000"/>
              </a:lnSpc>
              <a:spcBef>
                <a:spcPct val="0"/>
              </a:spcBef>
              <a:buFontTx/>
              <a:buNone/>
            </a:pPr>
            <a:r>
              <a:rPr lang="cs-CZ" altLang="cs-CZ" sz="2400" b="1" dirty="0"/>
              <a:t>Aristoteles</a:t>
            </a:r>
            <a:r>
              <a:rPr lang="cs-CZ" altLang="cs-CZ" sz="2400" dirty="0"/>
              <a:t> </a:t>
            </a:r>
            <a:r>
              <a:rPr lang="cs-CZ" altLang="cs-CZ" sz="2000" dirty="0"/>
              <a:t>(384 - 322</a:t>
            </a:r>
            <a:r>
              <a:rPr lang="cs-CZ" altLang="cs-CZ" sz="2400" dirty="0"/>
              <a:t>)   </a:t>
            </a:r>
            <a:r>
              <a:rPr lang="cs-CZ" altLang="cs-CZ" sz="2000" dirty="0"/>
              <a:t>Země - střed vesmíru</a:t>
            </a:r>
            <a:r>
              <a:rPr lang="cs-CZ" altLang="cs-CZ" sz="2400" dirty="0"/>
              <a:t>, </a:t>
            </a:r>
            <a:r>
              <a:rPr lang="cs-CZ" altLang="cs-CZ" sz="2000" dirty="0"/>
              <a:t>geocentrismus, </a:t>
            </a:r>
          </a:p>
          <a:p>
            <a:pPr eaLnBrk="1" hangingPunct="1">
              <a:spcBef>
                <a:spcPct val="0"/>
              </a:spcBef>
              <a:buFontTx/>
              <a:buNone/>
            </a:pPr>
            <a:r>
              <a:rPr lang="cs-CZ" altLang="cs-CZ" sz="2000" dirty="0"/>
              <a:t>		Slunce a jiná tělesa obíhají kolem po kružnicích</a:t>
            </a:r>
          </a:p>
          <a:p>
            <a:pPr eaLnBrk="1" hangingPunct="1">
              <a:spcBef>
                <a:spcPct val="0"/>
              </a:spcBef>
              <a:buFontTx/>
              <a:buNone/>
            </a:pPr>
            <a:r>
              <a:rPr lang="cs-CZ" altLang="cs-CZ" sz="1600" b="1" dirty="0" err="1" smtClean="0"/>
              <a:t>Herakleidés</a:t>
            </a:r>
            <a:r>
              <a:rPr lang="cs-CZ" altLang="cs-CZ" sz="1600" b="1" dirty="0" smtClean="0"/>
              <a:t> </a:t>
            </a:r>
            <a:r>
              <a:rPr lang="cs-CZ" altLang="cs-CZ" sz="1600" b="1" dirty="0" err="1" smtClean="0"/>
              <a:t>Ponský</a:t>
            </a:r>
            <a:r>
              <a:rPr lang="cs-CZ" altLang="cs-CZ" sz="1600" b="1" dirty="0" smtClean="0"/>
              <a:t> </a:t>
            </a:r>
            <a:r>
              <a:rPr lang="cs-CZ" altLang="cs-CZ" sz="1600" dirty="0" smtClean="0"/>
              <a:t>– rotace Země kolem své osy</a:t>
            </a:r>
            <a:endParaRPr lang="cs-CZ" altLang="cs-CZ" sz="1600" dirty="0"/>
          </a:p>
          <a:p>
            <a:pPr eaLnBrk="1" hangingPunct="1">
              <a:spcBef>
                <a:spcPct val="0"/>
              </a:spcBef>
              <a:buFontTx/>
              <a:buNone/>
            </a:pPr>
            <a:r>
              <a:rPr lang="cs-CZ" altLang="cs-CZ" sz="2000" b="1" dirty="0"/>
              <a:t>Aristarchos ze Samu</a:t>
            </a:r>
            <a:r>
              <a:rPr lang="cs-CZ" altLang="cs-CZ" sz="2000" dirty="0"/>
              <a:t> (310 - 250) heliocentrická soustava,</a:t>
            </a:r>
          </a:p>
          <a:p>
            <a:pPr eaLnBrk="1" hangingPunct="1">
              <a:spcBef>
                <a:spcPct val="0"/>
              </a:spcBef>
              <a:buFontTx/>
              <a:buNone/>
            </a:pPr>
            <a:r>
              <a:rPr lang="cs-CZ" altLang="cs-CZ" sz="2000" dirty="0"/>
              <a:t>			 vzdálenost Země-Měsíc-Slunce </a:t>
            </a:r>
          </a:p>
          <a:p>
            <a:pPr eaLnBrk="1" hangingPunct="1">
              <a:lnSpc>
                <a:spcPct val="150000"/>
              </a:lnSpc>
              <a:spcBef>
                <a:spcPct val="0"/>
              </a:spcBef>
              <a:buFontTx/>
              <a:buNone/>
            </a:pPr>
            <a:r>
              <a:rPr lang="cs-CZ" altLang="cs-CZ" sz="2400" dirty="0"/>
              <a:t>Eratosthenes </a:t>
            </a:r>
            <a:r>
              <a:rPr lang="cs-CZ" altLang="cs-CZ" sz="2000" dirty="0"/>
              <a:t>(276 </a:t>
            </a:r>
            <a:r>
              <a:rPr lang="cs-CZ" altLang="cs-CZ" sz="2000" dirty="0"/>
              <a:t>– 194 př.n.l.) </a:t>
            </a:r>
            <a:r>
              <a:rPr lang="cs-CZ" altLang="cs-CZ" sz="2400" dirty="0" smtClean="0"/>
              <a:t> </a:t>
            </a:r>
            <a:r>
              <a:rPr lang="cs-CZ" altLang="cs-CZ" sz="2000" dirty="0"/>
              <a:t>stanovení poloměru Země</a:t>
            </a:r>
          </a:p>
          <a:p>
            <a:pPr eaLnBrk="1" hangingPunct="1">
              <a:lnSpc>
                <a:spcPct val="150000"/>
              </a:lnSpc>
              <a:spcBef>
                <a:spcPct val="0"/>
              </a:spcBef>
              <a:buFontTx/>
              <a:buNone/>
            </a:pPr>
            <a:r>
              <a:rPr lang="cs-CZ" altLang="cs-CZ" sz="2400" dirty="0"/>
              <a:t>Hipparchos </a:t>
            </a:r>
            <a:r>
              <a:rPr lang="cs-CZ" altLang="cs-CZ" sz="2000" dirty="0"/>
              <a:t>(190 </a:t>
            </a:r>
            <a:r>
              <a:rPr lang="cs-CZ" altLang="cs-CZ" sz="2000" dirty="0"/>
              <a:t>– </a:t>
            </a:r>
            <a:r>
              <a:rPr lang="cs-CZ" altLang="cs-CZ" sz="2000" dirty="0" smtClean="0"/>
              <a:t>125 </a:t>
            </a:r>
            <a:r>
              <a:rPr lang="cs-CZ" altLang="cs-CZ" sz="2000" dirty="0"/>
              <a:t>př.n.l.) </a:t>
            </a:r>
            <a:r>
              <a:rPr lang="cs-CZ" altLang="cs-CZ" sz="2400" dirty="0" smtClean="0"/>
              <a:t>   </a:t>
            </a:r>
            <a:r>
              <a:rPr lang="cs-CZ" altLang="cs-CZ" sz="2000" dirty="0"/>
              <a:t>precese, katalog hvězd</a:t>
            </a:r>
          </a:p>
          <a:p>
            <a:pPr eaLnBrk="1" hangingPunct="1">
              <a:spcBef>
                <a:spcPct val="0"/>
              </a:spcBef>
              <a:buFontTx/>
              <a:buNone/>
            </a:pPr>
            <a:endParaRPr lang="cs-CZ" altLang="cs-CZ" sz="2400" dirty="0"/>
          </a:p>
          <a:p>
            <a:pPr eaLnBrk="1" hangingPunct="1">
              <a:spcBef>
                <a:spcPct val="0"/>
              </a:spcBef>
              <a:buFontTx/>
              <a:buNone/>
            </a:pPr>
            <a:r>
              <a:rPr lang="cs-CZ" altLang="cs-CZ" sz="2400" dirty="0" err="1">
                <a:hlinkClick r:id="rId5"/>
              </a:rPr>
              <a:t>Klaudios</a:t>
            </a:r>
            <a:r>
              <a:rPr lang="cs-CZ" altLang="cs-CZ" sz="2400" dirty="0">
                <a:hlinkClick r:id="rId5"/>
              </a:rPr>
              <a:t> Ptolemaios </a:t>
            </a:r>
            <a:r>
              <a:rPr lang="cs-CZ" altLang="cs-CZ" sz="900" dirty="0">
                <a:hlinkClick r:id="rId5"/>
              </a:rPr>
              <a:t>video</a:t>
            </a:r>
            <a:r>
              <a:rPr lang="cs-CZ" altLang="cs-CZ" sz="2000" dirty="0"/>
              <a:t>(90 - 165) </a:t>
            </a:r>
            <a:r>
              <a:rPr lang="cs-CZ" altLang="cs-CZ" sz="2400" dirty="0"/>
              <a:t> </a:t>
            </a:r>
            <a:r>
              <a:rPr lang="cs-CZ" altLang="cs-CZ" sz="2000" dirty="0"/>
              <a:t>geocentrická soustava, </a:t>
            </a:r>
          </a:p>
          <a:p>
            <a:pPr eaLnBrk="1" hangingPunct="1">
              <a:spcBef>
                <a:spcPct val="0"/>
              </a:spcBef>
              <a:buFontTx/>
              <a:buNone/>
            </a:pPr>
            <a:r>
              <a:rPr lang="cs-CZ" altLang="cs-CZ" sz="2000" dirty="0"/>
              <a:t>		zachytil zdánlivé pohyby planet, epicykly </a:t>
            </a:r>
          </a:p>
        </p:txBody>
      </p:sp>
      <p:pic>
        <p:nvPicPr>
          <p:cNvPr id="8199" name="Obrázek 2">
            <a:extLst>
              <a:ext uri="{FF2B5EF4-FFF2-40B4-BE49-F238E27FC236}">
                <a16:creationId xmlns:a16="http://schemas.microsoft.com/office/drawing/2014/main" xmlns="" id="{5EE5D29D-B0C4-76B8-DD5C-7B247BF56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0788" y="3025775"/>
            <a:ext cx="14112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Obrázek 4">
            <a:hlinkClick r:id="rId7" tooltip="animace"/>
            <a:extLst>
              <a:ext uri="{FF2B5EF4-FFF2-40B4-BE49-F238E27FC236}">
                <a16:creationId xmlns:a16="http://schemas.microsoft.com/office/drawing/2014/main" xmlns="" id="{9688238A-E16E-BC6E-98FB-348DCEF3D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125" y="5056188"/>
            <a:ext cx="141605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xmlns="" id="{96BD5F75-06DE-BB2F-8081-EB40B132C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86" y="1883569"/>
            <a:ext cx="3719513"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Obdélník 3">
            <a:extLst>
              <a:ext uri="{FF2B5EF4-FFF2-40B4-BE49-F238E27FC236}">
                <a16:creationId xmlns:a16="http://schemas.microsoft.com/office/drawing/2014/main" xmlns="" id="{8FBFD232-F6E6-55F1-E91A-6F99AE5253B2}"/>
              </a:ext>
            </a:extLst>
          </p:cNvPr>
          <p:cNvSpPr>
            <a:spLocks noChangeArrowheads="1"/>
          </p:cNvSpPr>
          <p:nvPr/>
        </p:nvSpPr>
        <p:spPr bwMode="auto">
          <a:xfrm>
            <a:off x="234950" y="115888"/>
            <a:ext cx="83169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000" b="1" dirty="0"/>
              <a:t>Platon (427 – 347)</a:t>
            </a:r>
          </a:p>
          <a:p>
            <a:pPr eaLnBrk="1" hangingPunct="1">
              <a:spcBef>
                <a:spcPct val="0"/>
              </a:spcBef>
              <a:buFontTx/>
              <a:buNone/>
            </a:pPr>
            <a:r>
              <a:rPr lang="cs-CZ" altLang="cs-CZ" sz="2000" dirty="0"/>
              <a:t>Idea dokonalosti, </a:t>
            </a:r>
            <a:r>
              <a:rPr lang="cs-CZ" altLang="cs-CZ" sz="2000" dirty="0" smtClean="0"/>
              <a:t>dokonalé tvary, </a:t>
            </a:r>
            <a:r>
              <a:rPr lang="cs-CZ" altLang="cs-CZ" sz="2000" dirty="0"/>
              <a:t>dokonalost rovnoměrného kruhového pohybu. Pozorované nepravidelnosti jsou jen zdánlivé, skutečné pohyby jsou pravidelné. Hmota se skládá ze 4 prvků: zem, voda, vzduch, </a:t>
            </a:r>
            <a:r>
              <a:rPr lang="cs-CZ" altLang="cs-CZ" sz="2000" dirty="0" smtClean="0"/>
              <a:t>oheň. </a:t>
            </a:r>
            <a:r>
              <a:rPr lang="cs-CZ" altLang="cs-CZ" sz="2000" dirty="0"/>
              <a:t>Podstatou každého prvku je tvar daný určitou kombinací mnohoúhelníků. Čas je pohybem nebeské sféry.  Existuje éter Hvězdy a planety jsou „nebeskými božstvy“.</a:t>
            </a:r>
          </a:p>
          <a:p>
            <a:pPr eaLnBrk="1" hangingPunct="1">
              <a:spcBef>
                <a:spcPct val="0"/>
              </a:spcBef>
              <a:buFontTx/>
              <a:buNone/>
            </a:pPr>
            <a:endParaRPr lang="cs-CZ" altLang="cs-CZ" sz="2000" b="1" dirty="0"/>
          </a:p>
          <a:p>
            <a:pPr eaLnBrk="1" hangingPunct="1">
              <a:spcBef>
                <a:spcPct val="0"/>
              </a:spcBef>
              <a:buFontTx/>
              <a:buNone/>
            </a:pPr>
            <a:r>
              <a:rPr lang="cs-CZ" altLang="cs-CZ" sz="2000" b="1" dirty="0"/>
              <a:t>  </a:t>
            </a:r>
          </a:p>
        </p:txBody>
      </p:sp>
      <p:sp>
        <p:nvSpPr>
          <p:cNvPr id="10244" name="Obdélník 5">
            <a:extLst>
              <a:ext uri="{FF2B5EF4-FFF2-40B4-BE49-F238E27FC236}">
                <a16:creationId xmlns:a16="http://schemas.microsoft.com/office/drawing/2014/main" xmlns="" id="{203C4B9E-1CA6-81A1-1C3E-4803EDE7F5B1}"/>
              </a:ext>
            </a:extLst>
          </p:cNvPr>
          <p:cNvSpPr>
            <a:spLocks noChangeArrowheads="1"/>
          </p:cNvSpPr>
          <p:nvPr/>
        </p:nvSpPr>
        <p:spPr bwMode="auto">
          <a:xfrm>
            <a:off x="234950" y="4358636"/>
            <a:ext cx="86185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000" b="1" dirty="0" err="1"/>
              <a:t>Herakleides</a:t>
            </a:r>
            <a:r>
              <a:rPr lang="cs-CZ" altLang="cs-CZ" sz="2000" b="1" dirty="0"/>
              <a:t> z Pontu </a:t>
            </a:r>
            <a:r>
              <a:rPr lang="cs-CZ" altLang="cs-CZ" sz="2000" dirty="0"/>
              <a:t>(asi 390 – 310)</a:t>
            </a:r>
          </a:p>
          <a:p>
            <a:pPr eaLnBrk="1" hangingPunct="1">
              <a:spcBef>
                <a:spcPct val="0"/>
              </a:spcBef>
              <a:buFontTx/>
              <a:buNone/>
            </a:pPr>
            <a:r>
              <a:rPr lang="cs-CZ" altLang="cs-CZ" sz="2000" dirty="0"/>
              <a:t>Praotec </a:t>
            </a:r>
            <a:r>
              <a:rPr lang="cs-CZ" altLang="cs-CZ" sz="2000" dirty="0" err="1"/>
              <a:t>helicentrické</a:t>
            </a:r>
            <a:r>
              <a:rPr lang="cs-CZ" altLang="cs-CZ" sz="2000" dirty="0"/>
              <a:t> soustavy, Země, Merkur a Venuše obíhají kolem Slunce, Teorie epicyklů. (?)</a:t>
            </a:r>
          </a:p>
          <a:p>
            <a:pPr eaLnBrk="1" hangingPunct="1">
              <a:spcBef>
                <a:spcPct val="0"/>
              </a:spcBef>
              <a:buFontTx/>
              <a:buNone/>
            </a:pPr>
            <a:endParaRPr lang="cs-CZ" altLang="cs-CZ" sz="2000" dirty="0"/>
          </a:p>
          <a:p>
            <a:pPr eaLnBrk="1" hangingPunct="1">
              <a:spcBef>
                <a:spcPct val="0"/>
              </a:spcBef>
              <a:buFontTx/>
              <a:buNone/>
            </a:pPr>
            <a:r>
              <a:rPr lang="cs-CZ" altLang="cs-CZ" sz="2000" b="1" dirty="0" err="1"/>
              <a:t>Eukleides</a:t>
            </a:r>
            <a:r>
              <a:rPr lang="cs-CZ" altLang="cs-CZ" sz="2000" b="1" dirty="0"/>
              <a:t> (kolem roku 300 př. Kr.)</a:t>
            </a:r>
          </a:p>
          <a:p>
            <a:pPr eaLnBrk="1" hangingPunct="1">
              <a:spcBef>
                <a:spcPct val="0"/>
              </a:spcBef>
              <a:buFontTx/>
              <a:buNone/>
            </a:pPr>
            <a:r>
              <a:rPr lang="cs-CZ" altLang="cs-CZ" sz="2000" dirty="0"/>
              <a:t>Vytváří matematické teorie (definice, postuláty, axiomy, věty a důkazy – význam předpokladů), základní postupy zejména od Aristotela.</a:t>
            </a:r>
          </a:p>
        </p:txBody>
      </p:sp>
      <p:pic>
        <p:nvPicPr>
          <p:cNvPr id="10245" name="Picture 7">
            <a:extLst>
              <a:ext uri="{FF2B5EF4-FFF2-40B4-BE49-F238E27FC236}">
                <a16:creationId xmlns:a16="http://schemas.microsoft.com/office/drawing/2014/main" xmlns="" id="{850C64C7-38F8-53FF-3E8F-88382C1EC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551112"/>
            <a:ext cx="33528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rázek 5">
            <a:extLst>
              <a:ext uri="{FF2B5EF4-FFF2-40B4-BE49-F238E27FC236}">
                <a16:creationId xmlns:a16="http://schemas.microsoft.com/office/drawing/2014/main" xmlns="" id="{CD66DEEE-0E3D-6A12-6CF5-DFFD6CA2F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7231">
            <a:off x="312738" y="3463925"/>
            <a:ext cx="46069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xmlns="" id="{3D0B98BC-5D7C-4E29-B9EE-FE7D1FB41CB7}"/>
              </a:ext>
            </a:extLst>
          </p:cNvPr>
          <p:cNvSpPr/>
          <p:nvPr/>
        </p:nvSpPr>
        <p:spPr>
          <a:xfrm>
            <a:off x="225425" y="190500"/>
            <a:ext cx="8137525" cy="2032000"/>
          </a:xfrm>
          <a:prstGeom prst="rect">
            <a:avLst/>
          </a:prstGeom>
        </p:spPr>
        <p:txBody>
          <a:bodyPr>
            <a:spAutoFit/>
          </a:bodyPr>
          <a:lstStyle/>
          <a:p>
            <a:pPr eaLnBrk="1" hangingPunct="1">
              <a:defRPr/>
            </a:pPr>
            <a:r>
              <a:rPr lang="cs-CZ" b="1" dirty="0" err="1"/>
              <a:t>Aristarchos</a:t>
            </a:r>
            <a:r>
              <a:rPr lang="cs-CZ" b="1" dirty="0"/>
              <a:t> ze Samu </a:t>
            </a:r>
            <a:r>
              <a:rPr lang="cs-CZ" dirty="0"/>
              <a:t>(asi 320 – 230)</a:t>
            </a:r>
          </a:p>
          <a:p>
            <a:pPr eaLnBrk="1" hangingPunct="1">
              <a:defRPr/>
            </a:pPr>
            <a:endParaRPr lang="cs-CZ" dirty="0"/>
          </a:p>
          <a:p>
            <a:pPr eaLnBrk="1" hangingPunct="1">
              <a:defRPr/>
            </a:pPr>
            <a:r>
              <a:rPr lang="cs-CZ" dirty="0"/>
              <a:t>Astronom, matematik, filozof, sluneční hodiny, výpočty a měření vzdáleností </a:t>
            </a:r>
          </a:p>
          <a:p>
            <a:pPr eaLnBrk="1" hangingPunct="1">
              <a:defRPr/>
            </a:pPr>
            <a:r>
              <a:rPr lang="cs-CZ" dirty="0"/>
              <a:t>-  heliocentrický systém,</a:t>
            </a:r>
          </a:p>
          <a:p>
            <a:pPr marL="180975" indent="-180975" eaLnBrk="1" hangingPunct="1">
              <a:buFontTx/>
              <a:buChar char="-"/>
              <a:defRPr/>
            </a:pPr>
            <a:r>
              <a:rPr lang="cs-CZ" dirty="0"/>
              <a:t>hvězdy a Slunce jsou nehybné, Země rotuje a její sféra rotuje kolem Slunce.</a:t>
            </a:r>
          </a:p>
          <a:p>
            <a:pPr marL="180975" indent="-180975" eaLnBrk="1" hangingPunct="1">
              <a:buFontTx/>
              <a:buChar char="-"/>
              <a:defRPr/>
            </a:pPr>
            <a:r>
              <a:rPr lang="cs-CZ" dirty="0"/>
              <a:t>obviněn z bezbožnosti (ruší klid Země).</a:t>
            </a:r>
          </a:p>
          <a:p>
            <a:pPr marL="285750" indent="-285750" eaLnBrk="1" hangingPunct="1">
              <a:buFontTx/>
              <a:buChar char="-"/>
              <a:defRPr/>
            </a:pPr>
            <a:endParaRPr lang="cs-CZ" dirty="0"/>
          </a:p>
        </p:txBody>
      </p:sp>
      <p:sp>
        <p:nvSpPr>
          <p:cNvPr id="12292" name="Obdélník 4">
            <a:extLst>
              <a:ext uri="{FF2B5EF4-FFF2-40B4-BE49-F238E27FC236}">
                <a16:creationId xmlns:a16="http://schemas.microsoft.com/office/drawing/2014/main" xmlns="" id="{25A804B4-EC6F-0EA8-E7D4-DFBC7E788222}"/>
              </a:ext>
            </a:extLst>
          </p:cNvPr>
          <p:cNvSpPr>
            <a:spLocks noChangeArrowheads="1"/>
          </p:cNvSpPr>
          <p:nvPr/>
        </p:nvSpPr>
        <p:spPr bwMode="auto">
          <a:xfrm>
            <a:off x="319088" y="2060575"/>
            <a:ext cx="8281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dirty="0"/>
              <a:t>Aristarchova metoda zjištění poměrů vzdáleností Slunce od Země a Měsíce od Země</a:t>
            </a:r>
          </a:p>
          <a:p>
            <a:pPr eaLnBrk="1" hangingPunct="1">
              <a:spcBef>
                <a:spcPct val="0"/>
              </a:spcBef>
              <a:buFontTx/>
              <a:buNone/>
            </a:pPr>
            <a:r>
              <a:rPr lang="cs-CZ" altLang="cs-CZ" sz="1800" dirty="0"/>
              <a:t>Je založena na změření velikosti úhlu, který svírají spojnice Země-Měsíc a Země-Slunce v okamžiku, kdy je Sluncem osvětlena přesně polovina měsíčního kotouče.</a:t>
            </a:r>
          </a:p>
        </p:txBody>
      </p:sp>
      <p:pic>
        <p:nvPicPr>
          <p:cNvPr id="12293" name="Obrázek 7">
            <a:extLst>
              <a:ext uri="{FF2B5EF4-FFF2-40B4-BE49-F238E27FC236}">
                <a16:creationId xmlns:a16="http://schemas.microsoft.com/office/drawing/2014/main" xmlns="" id="{A719B895-87C9-8560-5375-2F625A7B3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2534">
            <a:off x="4294188" y="4348163"/>
            <a:ext cx="39655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Obdélník 8">
            <a:extLst>
              <a:ext uri="{FF2B5EF4-FFF2-40B4-BE49-F238E27FC236}">
                <a16:creationId xmlns:a16="http://schemas.microsoft.com/office/drawing/2014/main" xmlns="" id="{B1864426-9DDA-0400-761D-EE184D1D5FCE}"/>
              </a:ext>
            </a:extLst>
          </p:cNvPr>
          <p:cNvSpPr>
            <a:spLocks noChangeArrowheads="1"/>
          </p:cNvSpPr>
          <p:nvPr/>
        </p:nvSpPr>
        <p:spPr bwMode="auto">
          <a:xfrm>
            <a:off x="3971925" y="6024563"/>
            <a:ext cx="5172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600"/>
              <a:t>Metoda zjištění poměrů velikosti Země, Slunce a Měsíce</a:t>
            </a:r>
          </a:p>
        </p:txBody>
      </p:sp>
      <p:pic>
        <p:nvPicPr>
          <p:cNvPr id="12296" name="Obrázek 11">
            <a:extLst>
              <a:ext uri="{FF2B5EF4-FFF2-40B4-BE49-F238E27FC236}">
                <a16:creationId xmlns:a16="http://schemas.microsoft.com/office/drawing/2014/main" xmlns="" id="{9041BD02-ECE5-9FAF-E1E4-29B5F7336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088" y="157163"/>
            <a:ext cx="847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rázek 7">
            <a:extLst>
              <a:ext uri="{FF2B5EF4-FFF2-40B4-BE49-F238E27FC236}">
                <a16:creationId xmlns:a16="http://schemas.microsoft.com/office/drawing/2014/main" xmlns="" id="{B7ABE20E-8360-9CE2-C4E1-D5B3948B7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8" y="3802063"/>
            <a:ext cx="2590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xmlns="" id="{B432287A-1C80-4549-A64B-99F69A12AB57}"/>
              </a:ext>
            </a:extLst>
          </p:cNvPr>
          <p:cNvSpPr/>
          <p:nvPr/>
        </p:nvSpPr>
        <p:spPr>
          <a:xfrm>
            <a:off x="233363" y="188913"/>
            <a:ext cx="7850187" cy="1916112"/>
          </a:xfrm>
          <a:prstGeom prst="rect">
            <a:avLst/>
          </a:prstGeom>
        </p:spPr>
        <p:txBody>
          <a:bodyPr>
            <a:spAutoFit/>
          </a:bodyPr>
          <a:lstStyle/>
          <a:p>
            <a:pPr eaLnBrk="1" hangingPunct="1">
              <a:defRPr/>
            </a:pPr>
            <a:r>
              <a:rPr lang="cs-CZ" dirty="0"/>
              <a:t> </a:t>
            </a:r>
            <a:r>
              <a:rPr lang="cs-CZ" b="1" dirty="0" err="1"/>
              <a:t>Eratosthenes</a:t>
            </a:r>
            <a:r>
              <a:rPr lang="cs-CZ" b="1" dirty="0"/>
              <a:t> z </a:t>
            </a:r>
            <a:r>
              <a:rPr lang="cs-CZ" b="1" dirty="0" err="1"/>
              <a:t>Kyreny</a:t>
            </a:r>
            <a:r>
              <a:rPr lang="cs-CZ" b="1" dirty="0"/>
              <a:t> </a:t>
            </a:r>
            <a:r>
              <a:rPr lang="cs-CZ" dirty="0"/>
              <a:t>(276 – 194)</a:t>
            </a:r>
          </a:p>
          <a:p>
            <a:pPr eaLnBrk="1" hangingPunct="1">
              <a:defRPr/>
            </a:pPr>
            <a:endParaRPr lang="cs-CZ" dirty="0"/>
          </a:p>
          <a:p>
            <a:pPr eaLnBrk="1" hangingPunct="1">
              <a:defRPr/>
            </a:pPr>
            <a:r>
              <a:rPr lang="cs-CZ" dirty="0"/>
              <a:t>Matematik, astronom, geograf, kartograf, chronolog, historik, etik, básník </a:t>
            </a:r>
          </a:p>
          <a:p>
            <a:pPr eaLnBrk="1" hangingPunct="1">
              <a:defRPr/>
            </a:pPr>
            <a:r>
              <a:rPr lang="cs-CZ" dirty="0"/>
              <a:t> Správce alexandrijské knihovny.</a:t>
            </a:r>
          </a:p>
          <a:p>
            <a:pPr eaLnBrk="1" hangingPunct="1">
              <a:defRPr/>
            </a:pPr>
            <a:endParaRPr lang="cs-CZ" sz="1050" dirty="0"/>
          </a:p>
          <a:p>
            <a:pPr eaLnBrk="1" hangingPunct="1">
              <a:defRPr/>
            </a:pPr>
            <a:r>
              <a:rPr lang="cs-CZ" dirty="0" err="1"/>
              <a:t>Eratosthenovo</a:t>
            </a:r>
            <a:r>
              <a:rPr lang="cs-CZ" dirty="0"/>
              <a:t> měření Země (kolem roku 220 př. .l.)</a:t>
            </a:r>
          </a:p>
          <a:p>
            <a:pPr eaLnBrk="1" hangingPunct="1">
              <a:defRPr/>
            </a:pPr>
            <a:endParaRPr lang="cs-CZ" dirty="0"/>
          </a:p>
        </p:txBody>
      </p:sp>
      <p:sp>
        <p:nvSpPr>
          <p:cNvPr id="14340" name="Obdélník 5">
            <a:extLst>
              <a:ext uri="{FF2B5EF4-FFF2-40B4-BE49-F238E27FC236}">
                <a16:creationId xmlns:a16="http://schemas.microsoft.com/office/drawing/2014/main" xmlns="" id="{55231A05-BB57-4350-E8F9-2C240C66FF8F}"/>
              </a:ext>
            </a:extLst>
          </p:cNvPr>
          <p:cNvSpPr>
            <a:spLocks noChangeArrowheads="1"/>
          </p:cNvSpPr>
          <p:nvPr/>
        </p:nvSpPr>
        <p:spPr bwMode="auto">
          <a:xfrm>
            <a:off x="107950" y="6488113"/>
            <a:ext cx="763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a:t>http://fyzika.jreichl.com/main.article/print/1440-eratosthenes-z-kyreny</a:t>
            </a:r>
          </a:p>
        </p:txBody>
      </p:sp>
      <p:sp>
        <p:nvSpPr>
          <p:cNvPr id="14341" name="Obdélník 6">
            <a:extLst>
              <a:ext uri="{FF2B5EF4-FFF2-40B4-BE49-F238E27FC236}">
                <a16:creationId xmlns:a16="http://schemas.microsoft.com/office/drawing/2014/main" xmlns="" id="{40124FA3-BB76-F3E3-3A26-5F74BAD79232}"/>
              </a:ext>
            </a:extLst>
          </p:cNvPr>
          <p:cNvSpPr>
            <a:spLocks noChangeArrowheads="1"/>
          </p:cNvSpPr>
          <p:nvPr/>
        </p:nvSpPr>
        <p:spPr bwMode="auto">
          <a:xfrm>
            <a:off x="177800" y="1860550"/>
            <a:ext cx="8785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Na základě rozdílu výšek Slunce nad obzorem ve dvou městech ležících přibližně na stejném poledníku určil rozdíl zeměpisných šířek  těchto dvou míst. Ze známé vzdálenosti D obou měst, kterou odměřili vojáci putující z Alexandrie do Syeny, dopočítal délku </a:t>
            </a:r>
            <a:r>
              <a:rPr lang="cs-CZ" altLang="cs-CZ" sz="1800" i="1"/>
              <a:t>o</a:t>
            </a:r>
            <a:r>
              <a:rPr lang="cs-CZ" altLang="cs-CZ" sz="1800"/>
              <a:t> poledníkové kružnice ze vztahu</a:t>
            </a:r>
          </a:p>
          <a:p>
            <a:pPr eaLnBrk="1" hangingPunct="1">
              <a:spcBef>
                <a:spcPct val="0"/>
              </a:spcBef>
              <a:buFontTx/>
              <a:buNone/>
            </a:pPr>
            <a:endParaRPr lang="cs-CZ" altLang="cs-CZ" sz="1800"/>
          </a:p>
          <a:p>
            <a:pPr eaLnBrk="1" hangingPunct="1">
              <a:spcBef>
                <a:spcPct val="0"/>
              </a:spcBef>
              <a:buFontTx/>
              <a:buNone/>
            </a:pPr>
            <a:r>
              <a:rPr lang="cs-CZ" altLang="cs-CZ" sz="1800"/>
              <a:t> </a:t>
            </a:r>
          </a:p>
          <a:p>
            <a:pPr eaLnBrk="1" hangingPunct="1">
              <a:spcBef>
                <a:spcPct val="0"/>
              </a:spcBef>
              <a:buFontTx/>
              <a:buNone/>
            </a:pPr>
            <a:r>
              <a:rPr lang="cs-CZ" altLang="cs-CZ" sz="1800"/>
              <a:t>Délka poledníkové kružnice vyšla 252000 stadií (40 000 km) určil tuto délku celkem přesně. </a:t>
            </a:r>
          </a:p>
        </p:txBody>
      </p:sp>
      <p:pic>
        <p:nvPicPr>
          <p:cNvPr id="14342" name="Picture 2" descr="http://fyzika.jreichl.com/data/dejiny/usvit_dejin/image094.png">
            <a:extLst>
              <a:ext uri="{FF2B5EF4-FFF2-40B4-BE49-F238E27FC236}">
                <a16:creationId xmlns:a16="http://schemas.microsoft.com/office/drawing/2014/main" xmlns="" id="{F745669A-0929-DAC2-1C1D-5C332E6E8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81300"/>
            <a:ext cx="914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Obrázek 10">
            <a:extLst>
              <a:ext uri="{FF2B5EF4-FFF2-40B4-BE49-F238E27FC236}">
                <a16:creationId xmlns:a16="http://schemas.microsoft.com/office/drawing/2014/main" xmlns="" id="{50E4BCCD-55F0-6E78-0B97-B4203F9AE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188913"/>
            <a:ext cx="11525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Obrázek 11">
            <a:extLst>
              <a:ext uri="{FF2B5EF4-FFF2-40B4-BE49-F238E27FC236}">
                <a16:creationId xmlns:a16="http://schemas.microsoft.com/office/drawing/2014/main" xmlns="" id="{F7532886-D1E4-60C6-68B6-38174F310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38" y="3913188"/>
            <a:ext cx="41814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ázek 4">
            <a:extLst>
              <a:ext uri="{FF2B5EF4-FFF2-40B4-BE49-F238E27FC236}">
                <a16:creationId xmlns:a16="http://schemas.microsoft.com/office/drawing/2014/main" xmlns="" id="{4A2B6261-BBC8-2EF5-009F-A3FCC835F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4" y="2276872"/>
            <a:ext cx="4262438"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Zástupný symbol pro číslo snímku 2">
            <a:extLst>
              <a:ext uri="{FF2B5EF4-FFF2-40B4-BE49-F238E27FC236}">
                <a16:creationId xmlns:a16="http://schemas.microsoft.com/office/drawing/2014/main" xmlns="" id="{F48CC0E4-C53D-AF6E-37BE-51DFC8A2A7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9B7C89-7E1E-4185-AF75-020DCB023085}" type="slidenum">
              <a:rPr lang="cs-CZ" altLang="cs-CZ" sz="1200">
                <a:solidFill>
                  <a:srgbClr val="898989"/>
                </a:solidFill>
              </a:rPr>
              <a:pPr>
                <a:spcBef>
                  <a:spcPct val="0"/>
                </a:spcBef>
                <a:buFontTx/>
                <a:buNone/>
              </a:pPr>
              <a:t>8</a:t>
            </a:fld>
            <a:endParaRPr lang="cs-CZ" altLang="cs-CZ" sz="1200">
              <a:solidFill>
                <a:srgbClr val="898989"/>
              </a:solidFill>
            </a:endParaRPr>
          </a:p>
        </p:txBody>
      </p:sp>
      <p:sp>
        <p:nvSpPr>
          <p:cNvPr id="16388" name="Obdélník 5">
            <a:extLst>
              <a:ext uri="{FF2B5EF4-FFF2-40B4-BE49-F238E27FC236}">
                <a16:creationId xmlns:a16="http://schemas.microsoft.com/office/drawing/2014/main" xmlns="" id="{D2C2104B-82F1-777A-52EA-A497A03C44F1}"/>
              </a:ext>
            </a:extLst>
          </p:cNvPr>
          <p:cNvSpPr>
            <a:spLocks noChangeArrowheads="1"/>
          </p:cNvSpPr>
          <p:nvPr/>
        </p:nvSpPr>
        <p:spPr bwMode="auto">
          <a:xfrm>
            <a:off x="358775" y="209550"/>
            <a:ext cx="87852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dirty="0"/>
              <a:t>Ptolemaios 100 – 170  antický </a:t>
            </a:r>
            <a:r>
              <a:rPr lang="cs-CZ" altLang="cs-CZ" sz="1800" b="1" dirty="0" smtClean="0"/>
              <a:t>geograf</a:t>
            </a:r>
          </a:p>
          <a:p>
            <a:pPr eaLnBrk="1" hangingPunct="1">
              <a:spcBef>
                <a:spcPct val="0"/>
              </a:spcBef>
              <a:buFontTx/>
              <a:buNone/>
            </a:pPr>
            <a:endParaRPr lang="cs-CZ" altLang="cs-CZ" sz="1600" b="1" dirty="0"/>
          </a:p>
          <a:p>
            <a:pPr eaLnBrk="1" hangingPunct="1">
              <a:spcBef>
                <a:spcPct val="0"/>
              </a:spcBef>
              <a:buFontTx/>
              <a:buNone/>
            </a:pPr>
            <a:r>
              <a:rPr lang="cs-CZ" altLang="cs-CZ" sz="1800" dirty="0"/>
              <a:t>představa světa - v díle Almagest  podává přehled všech dosažených astronomických poznatků na základě geocentrické soustavy založené na předepsaném systému pohybů „nebeských sfér“, na nichž  jsou podle něho nebeská tělesa upevněna.</a:t>
            </a:r>
          </a:p>
        </p:txBody>
      </p:sp>
      <p:pic>
        <p:nvPicPr>
          <p:cNvPr id="16389" name="Obrázek 6">
            <a:extLst>
              <a:ext uri="{FF2B5EF4-FFF2-40B4-BE49-F238E27FC236}">
                <a16:creationId xmlns:a16="http://schemas.microsoft.com/office/drawing/2014/main" xmlns="" id="{67CC106C-3574-15FF-88A9-1135195FB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391172"/>
            <a:ext cx="28765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délník 3">
            <a:extLst>
              <a:ext uri="{FF2B5EF4-FFF2-40B4-BE49-F238E27FC236}">
                <a16:creationId xmlns:a16="http://schemas.microsoft.com/office/drawing/2014/main" xmlns="" id="{B11CF1B1-1011-AE2F-EF5C-6C93A24BB9EA}"/>
              </a:ext>
            </a:extLst>
          </p:cNvPr>
          <p:cNvSpPr>
            <a:spLocks noChangeArrowheads="1"/>
          </p:cNvSpPr>
          <p:nvPr/>
        </p:nvSpPr>
        <p:spPr bwMode="auto">
          <a:xfrm>
            <a:off x="287338" y="260350"/>
            <a:ext cx="85693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600" dirty="0"/>
              <a:t>5.-11. století - několik astronomů včetně </a:t>
            </a:r>
            <a:r>
              <a:rPr lang="cs-CZ" altLang="cs-CZ" sz="1600" dirty="0" err="1"/>
              <a:t>Aryabhata</a:t>
            </a:r>
            <a:r>
              <a:rPr lang="cs-CZ" altLang="cs-CZ" sz="1600" dirty="0"/>
              <a:t>, </a:t>
            </a:r>
            <a:r>
              <a:rPr lang="cs-CZ" altLang="cs-CZ" sz="1600" dirty="0" err="1"/>
              <a:t>Albumasar</a:t>
            </a:r>
            <a:r>
              <a:rPr lang="cs-CZ" altLang="cs-CZ" sz="1600" dirty="0"/>
              <a:t> tvrdí, že Slunce je střed vesmíru</a:t>
            </a:r>
          </a:p>
          <a:p>
            <a:pPr eaLnBrk="1" hangingPunct="1">
              <a:spcBef>
                <a:spcPct val="0"/>
              </a:spcBef>
              <a:buFontTx/>
              <a:buNone/>
            </a:pPr>
            <a:r>
              <a:rPr lang="cs-CZ" altLang="cs-CZ" sz="1600" dirty="0"/>
              <a:t>6. století - John </a:t>
            </a:r>
            <a:r>
              <a:rPr lang="cs-CZ" altLang="cs-CZ" sz="1600" dirty="0" err="1"/>
              <a:t>Philoponus</a:t>
            </a:r>
            <a:r>
              <a:rPr lang="cs-CZ" altLang="cs-CZ" sz="1600" dirty="0"/>
              <a:t> navrhuje vesmír, který je konečný v čase a argumentuje proti</a:t>
            </a:r>
          </a:p>
          <a:p>
            <a:pPr eaLnBrk="1" hangingPunct="1">
              <a:spcBef>
                <a:spcPct val="0"/>
              </a:spcBef>
              <a:buFontTx/>
              <a:buNone/>
            </a:pPr>
            <a:r>
              <a:rPr lang="cs-CZ" altLang="cs-CZ" sz="1600" dirty="0"/>
              <a:t>starořeckému pojetí nekonečného vesmíru</a:t>
            </a:r>
          </a:p>
          <a:p>
            <a:pPr eaLnBrk="1" hangingPunct="1">
              <a:spcBef>
                <a:spcPct val="0"/>
              </a:spcBef>
              <a:buFontTx/>
              <a:buNone/>
            </a:pPr>
            <a:endParaRPr lang="cs-CZ" altLang="cs-CZ" sz="1600" dirty="0"/>
          </a:p>
          <a:p>
            <a:pPr eaLnBrk="1" hangingPunct="1">
              <a:spcBef>
                <a:spcPct val="0"/>
              </a:spcBef>
              <a:buFontTx/>
              <a:buNone/>
            </a:pPr>
            <a:r>
              <a:rPr lang="cs-CZ" altLang="cs-CZ" sz="1600" dirty="0"/>
              <a:t>9. až 12. století - </a:t>
            </a:r>
            <a:r>
              <a:rPr lang="cs-CZ" altLang="cs-CZ" sz="1600" dirty="0" err="1"/>
              <a:t>Alkindus</a:t>
            </a:r>
            <a:r>
              <a:rPr lang="cs-CZ" altLang="cs-CZ" sz="1600" dirty="0"/>
              <a:t> (</a:t>
            </a:r>
            <a:r>
              <a:rPr lang="cs-CZ" altLang="cs-CZ" sz="1600" dirty="0" err="1"/>
              <a:t>Alkindus</a:t>
            </a:r>
            <a:r>
              <a:rPr lang="cs-CZ" altLang="cs-CZ" sz="1600" dirty="0"/>
              <a:t>), </a:t>
            </a:r>
            <a:r>
              <a:rPr lang="cs-CZ" altLang="cs-CZ" sz="1600" dirty="0" err="1"/>
              <a:t>Saadia</a:t>
            </a:r>
            <a:r>
              <a:rPr lang="cs-CZ" altLang="cs-CZ" sz="1600" dirty="0"/>
              <a:t> </a:t>
            </a:r>
            <a:r>
              <a:rPr lang="cs-CZ" altLang="cs-CZ" sz="1600" dirty="0" err="1"/>
              <a:t>Gaon</a:t>
            </a:r>
            <a:r>
              <a:rPr lang="cs-CZ" altLang="cs-CZ" sz="1600" dirty="0"/>
              <a:t> (</a:t>
            </a:r>
            <a:r>
              <a:rPr lang="cs-CZ" altLang="cs-CZ" sz="1600" dirty="0" err="1"/>
              <a:t>Saadia</a:t>
            </a:r>
            <a:r>
              <a:rPr lang="cs-CZ" altLang="cs-CZ" sz="1600" dirty="0"/>
              <a:t> ben Joseph) a Al-</a:t>
            </a:r>
            <a:r>
              <a:rPr lang="cs-CZ" altLang="cs-CZ" sz="1600" dirty="0" err="1"/>
              <a:t>Ghazali</a:t>
            </a:r>
            <a:r>
              <a:rPr lang="cs-CZ" altLang="cs-CZ" sz="1600" dirty="0"/>
              <a:t> (</a:t>
            </a:r>
            <a:r>
              <a:rPr lang="cs-CZ" altLang="cs-CZ" sz="1600" dirty="0" err="1"/>
              <a:t>Algazel</a:t>
            </a:r>
            <a:r>
              <a:rPr lang="cs-CZ" altLang="cs-CZ" sz="1600" dirty="0"/>
              <a:t>)</a:t>
            </a:r>
          </a:p>
          <a:p>
            <a:pPr eaLnBrk="1" hangingPunct="1">
              <a:spcBef>
                <a:spcPct val="0"/>
              </a:spcBef>
              <a:buFontTx/>
              <a:buNone/>
            </a:pPr>
            <a:r>
              <a:rPr lang="cs-CZ" altLang="cs-CZ" sz="1600" dirty="0"/>
              <a:t>podporují vesmíru, který má konečnou minulost a rozvíjejí logické argumenty proti konceptu</a:t>
            </a:r>
          </a:p>
          <a:p>
            <a:pPr eaLnBrk="1" hangingPunct="1">
              <a:spcBef>
                <a:spcPct val="0"/>
              </a:spcBef>
              <a:buFontTx/>
              <a:buNone/>
            </a:pPr>
            <a:r>
              <a:rPr lang="cs-CZ" altLang="cs-CZ" sz="1600" dirty="0"/>
              <a:t>nekonečné minulosti (jeden z nich později přijal Immanuel Kant)</a:t>
            </a:r>
          </a:p>
          <a:p>
            <a:pPr eaLnBrk="1" hangingPunct="1">
              <a:spcBef>
                <a:spcPct val="0"/>
              </a:spcBef>
              <a:buFontTx/>
              <a:buNone/>
            </a:pPr>
            <a:r>
              <a:rPr lang="cs-CZ" altLang="cs-CZ" sz="1600" dirty="0"/>
              <a:t>964 - </a:t>
            </a:r>
            <a:r>
              <a:rPr lang="cs-CZ" altLang="cs-CZ" sz="1600" dirty="0" err="1"/>
              <a:t>Abd</a:t>
            </a:r>
            <a:r>
              <a:rPr lang="cs-CZ" altLang="cs-CZ" sz="1600" dirty="0"/>
              <a:t> al-</a:t>
            </a:r>
            <a:r>
              <a:rPr lang="cs-CZ" altLang="cs-CZ" sz="1600" dirty="0" err="1"/>
              <a:t>Rahman</a:t>
            </a:r>
            <a:r>
              <a:rPr lang="cs-CZ" altLang="cs-CZ" sz="1600" dirty="0"/>
              <a:t> al-</a:t>
            </a:r>
            <a:r>
              <a:rPr lang="cs-CZ" altLang="cs-CZ" sz="1600" dirty="0" err="1"/>
              <a:t>Sufi</a:t>
            </a:r>
            <a:r>
              <a:rPr lang="cs-CZ" altLang="cs-CZ" sz="1600" dirty="0"/>
              <a:t> (</a:t>
            </a:r>
            <a:r>
              <a:rPr lang="cs-CZ" altLang="cs-CZ" sz="1600" dirty="0" err="1"/>
              <a:t>Azophi</a:t>
            </a:r>
            <a:r>
              <a:rPr lang="cs-CZ" altLang="cs-CZ" sz="1600" dirty="0"/>
              <a:t>), perský astronom, první zaznamenané pozorování galaxie v</a:t>
            </a:r>
          </a:p>
          <a:p>
            <a:pPr eaLnBrk="1" hangingPunct="1">
              <a:spcBef>
                <a:spcPct val="0"/>
              </a:spcBef>
              <a:buFontTx/>
              <a:buNone/>
            </a:pPr>
            <a:r>
              <a:rPr lang="cs-CZ" altLang="cs-CZ" sz="1600" dirty="0"/>
              <a:t>Andromedě a Velkém Magellanově mračnu, jde o první galaxie jiné než Mléčná dráha, kniha stálic</a:t>
            </a:r>
          </a:p>
          <a:p>
            <a:pPr eaLnBrk="1" hangingPunct="1">
              <a:spcBef>
                <a:spcPct val="0"/>
              </a:spcBef>
              <a:buFontTx/>
              <a:buNone/>
            </a:pPr>
            <a:endParaRPr lang="cs-CZ" altLang="cs-CZ" sz="1600" dirty="0"/>
          </a:p>
          <a:p>
            <a:pPr eaLnBrk="1" hangingPunct="1">
              <a:spcBef>
                <a:spcPct val="0"/>
              </a:spcBef>
              <a:buFontTx/>
              <a:buNone/>
            </a:pPr>
            <a:r>
              <a:rPr lang="cs-CZ" altLang="cs-CZ" sz="1600" dirty="0"/>
              <a:t>12. století - </a:t>
            </a:r>
            <a:r>
              <a:rPr lang="cs-CZ" altLang="cs-CZ" sz="1600" dirty="0" err="1"/>
              <a:t>Fakhr</a:t>
            </a:r>
            <a:r>
              <a:rPr lang="cs-CZ" altLang="cs-CZ" sz="1600" dirty="0"/>
              <a:t> al-Din al-</a:t>
            </a:r>
            <a:r>
              <a:rPr lang="cs-CZ" altLang="cs-CZ" sz="1600" dirty="0" err="1"/>
              <a:t>Razi</a:t>
            </a:r>
            <a:r>
              <a:rPr lang="cs-CZ" altLang="cs-CZ" sz="1600" dirty="0"/>
              <a:t> pojednává o islámské kosmologii, odmítá Aristotelovu myšlenku</a:t>
            </a:r>
          </a:p>
          <a:p>
            <a:pPr eaLnBrk="1" hangingPunct="1">
              <a:spcBef>
                <a:spcPct val="0"/>
              </a:spcBef>
              <a:buFontTx/>
              <a:buNone/>
            </a:pPr>
            <a:r>
              <a:rPr lang="cs-CZ" altLang="cs-CZ" sz="1600" dirty="0"/>
              <a:t>Země-střed vesmíru, a v souvislosti s jeho komentáři k verši koránu, "</a:t>
            </a:r>
            <a:r>
              <a:rPr lang="cs-CZ" altLang="cs-CZ" sz="1600" b="1" dirty="0"/>
              <a:t>Všechna chvála náleží Bohu,</a:t>
            </a:r>
          </a:p>
          <a:p>
            <a:pPr eaLnBrk="1" hangingPunct="1">
              <a:spcBef>
                <a:spcPct val="0"/>
              </a:spcBef>
              <a:buFontTx/>
              <a:buNone/>
            </a:pPr>
            <a:r>
              <a:rPr lang="cs-CZ" altLang="cs-CZ" sz="1600" b="1" dirty="0"/>
              <a:t>Pánu světů "navrhuje, že vesmír má více než" tisíc tisíců světů mimo tento svět takových, že každý z</a:t>
            </a:r>
          </a:p>
          <a:p>
            <a:pPr eaLnBrk="1" hangingPunct="1">
              <a:spcBef>
                <a:spcPct val="0"/>
              </a:spcBef>
              <a:buFontTx/>
              <a:buNone/>
            </a:pPr>
            <a:r>
              <a:rPr lang="cs-CZ" altLang="cs-CZ" sz="1600" b="1" dirty="0"/>
              <a:t>z nich může být větší a hmotnější než tento svět</a:t>
            </a:r>
            <a:r>
              <a:rPr lang="cs-CZ" altLang="cs-CZ" sz="1600" dirty="0"/>
              <a:t>"[4] Tvrdil že existuje nekonečnost za hranicemi známého světa, [5] a že tam může být nekonečný počet vesmírů. [6]</a:t>
            </a:r>
          </a:p>
          <a:p>
            <a:pPr eaLnBrk="1" hangingPunct="1">
              <a:spcBef>
                <a:spcPct val="0"/>
              </a:spcBef>
              <a:buFontTx/>
              <a:buNone/>
            </a:pPr>
            <a:endParaRPr lang="cs-CZ" altLang="cs-CZ" sz="1600" dirty="0"/>
          </a:p>
          <a:p>
            <a:pPr eaLnBrk="1" hangingPunct="1">
              <a:spcBef>
                <a:spcPct val="0"/>
              </a:spcBef>
              <a:buFontTx/>
              <a:buNone/>
            </a:pPr>
            <a:r>
              <a:rPr lang="cs-CZ" altLang="cs-CZ" sz="1600" dirty="0"/>
              <a:t>13. století - </a:t>
            </a:r>
            <a:r>
              <a:rPr lang="cs-CZ" altLang="cs-CZ" sz="1600" dirty="0" err="1"/>
              <a:t>Nasir</a:t>
            </a:r>
            <a:r>
              <a:rPr lang="cs-CZ" altLang="cs-CZ" sz="1600" dirty="0"/>
              <a:t> al-Din al-</a:t>
            </a:r>
            <a:r>
              <a:rPr lang="cs-CZ" altLang="cs-CZ" sz="1600" dirty="0" err="1"/>
              <a:t>Tusi</a:t>
            </a:r>
            <a:r>
              <a:rPr lang="cs-CZ" altLang="cs-CZ" sz="1600" dirty="0"/>
              <a:t> </a:t>
            </a:r>
            <a:r>
              <a:rPr lang="cs-CZ" altLang="cs-CZ" sz="1600" dirty="0" smtClean="0"/>
              <a:t> nemáme argumenty proti pomalé rotaci </a:t>
            </a:r>
            <a:r>
              <a:rPr lang="cs-CZ" altLang="cs-CZ" sz="1600" dirty="0"/>
              <a:t>Země kolem své osy</a:t>
            </a:r>
          </a:p>
          <a:p>
            <a:pPr eaLnBrk="1" hangingPunct="1">
              <a:spcBef>
                <a:spcPct val="0"/>
              </a:spcBef>
              <a:buFontTx/>
              <a:buNone/>
            </a:pPr>
            <a:r>
              <a:rPr lang="cs-CZ" altLang="cs-CZ" sz="1600" dirty="0"/>
              <a:t>13. století -. </a:t>
            </a:r>
            <a:r>
              <a:rPr lang="cs-CZ" altLang="cs-CZ" sz="1600" dirty="0" err="1"/>
              <a:t>Nachmanides</a:t>
            </a:r>
            <a:r>
              <a:rPr lang="cs-CZ" altLang="cs-CZ" sz="1600" dirty="0"/>
              <a:t> naznačuje, že vesmír se rozpíná  </a:t>
            </a:r>
          </a:p>
          <a:p>
            <a:pPr eaLnBrk="1" hangingPunct="1">
              <a:spcBef>
                <a:spcPct val="0"/>
              </a:spcBef>
              <a:buFontTx/>
              <a:buNone/>
            </a:pPr>
            <a:endParaRPr lang="cs-CZ" altLang="cs-CZ" sz="1600" dirty="0"/>
          </a:p>
          <a:p>
            <a:pPr eaLnBrk="1" hangingPunct="1">
              <a:spcBef>
                <a:spcPct val="0"/>
              </a:spcBef>
              <a:buFontTx/>
              <a:buNone/>
            </a:pPr>
            <a:r>
              <a:rPr lang="cs-CZ" altLang="cs-CZ" sz="1600" dirty="0"/>
              <a:t>15. století - Ali </a:t>
            </a:r>
            <a:r>
              <a:rPr lang="cs-CZ" altLang="cs-CZ" sz="1600" dirty="0" err="1"/>
              <a:t>Qushji</a:t>
            </a:r>
            <a:r>
              <a:rPr lang="cs-CZ" altLang="cs-CZ" sz="1600" dirty="0"/>
              <a:t> poskytuje empirický důkaz pro rotaci Země kolem své osy a odmítá stacionární teorii Aristotela a </a:t>
            </a:r>
            <a:r>
              <a:rPr lang="cs-CZ" altLang="cs-CZ" sz="1600" dirty="0" err="1"/>
              <a:t>Ptolemaila</a:t>
            </a:r>
            <a:endParaRPr lang="cs-CZ" altLang="cs-CZ" sz="1600" dirty="0"/>
          </a:p>
          <a:p>
            <a:pPr eaLnBrk="1" hangingPunct="1">
              <a:spcBef>
                <a:spcPct val="0"/>
              </a:spcBef>
              <a:buFontTx/>
              <a:buNone/>
            </a:pPr>
            <a:endParaRPr lang="cs-CZ" altLang="cs-CZ" sz="1600" dirty="0"/>
          </a:p>
          <a:p>
            <a:pPr eaLnBrk="1" hangingPunct="1">
              <a:spcBef>
                <a:spcPct val="0"/>
              </a:spcBef>
              <a:buFontTx/>
              <a:buNone/>
            </a:pPr>
            <a:r>
              <a:rPr lang="cs-CZ" altLang="cs-CZ" sz="1600" dirty="0"/>
              <a:t>15.-16. století - </a:t>
            </a:r>
            <a:r>
              <a:rPr lang="cs-CZ" altLang="cs-CZ" sz="1600" dirty="0" err="1"/>
              <a:t>Nilakantha</a:t>
            </a:r>
            <a:r>
              <a:rPr lang="cs-CZ" altLang="cs-CZ" sz="1600" dirty="0"/>
              <a:t> </a:t>
            </a:r>
            <a:r>
              <a:rPr lang="cs-CZ" altLang="cs-CZ" sz="1600" dirty="0" err="1"/>
              <a:t>Somayaji</a:t>
            </a:r>
            <a:r>
              <a:rPr lang="cs-CZ" altLang="cs-CZ" sz="1600" dirty="0"/>
              <a:t> a Tycho Brahe navrhují vesmír, v němž planety obíhají kolem Slunce a Slunce obíhá kolem Země, tzv. Tychonův systém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2143</Words>
  <Application>Microsoft Office PowerPoint</Application>
  <PresentationFormat>On-screen Show (4:3)</PresentationFormat>
  <Paragraphs>171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Historie kosmologie</vt:lpstr>
      <vt:lpstr>PowerPoint Presentation</vt:lpstr>
      <vt:lpstr>1. Starší dějiny kosmologie</vt:lpstr>
      <vt:lpstr>Antické Řecko.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kosmologie</dc:title>
  <dc:subject>kosmologie</dc:subject>
  <dc:creator>js-mu;JN</dc:creator>
  <cp:lastModifiedBy>js-mu</cp:lastModifiedBy>
  <cp:revision>81</cp:revision>
  <dcterms:created xsi:type="dcterms:W3CDTF">2017-09-18T13:17:19Z</dcterms:created>
  <dcterms:modified xsi:type="dcterms:W3CDTF">2023-02-20T14:24:41Z</dcterms:modified>
</cp:coreProperties>
</file>