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4" r:id="rId3"/>
    <p:sldId id="275" r:id="rId4"/>
    <p:sldId id="276" r:id="rId5"/>
    <p:sldId id="257" r:id="rId6"/>
    <p:sldId id="258" r:id="rId7"/>
    <p:sldId id="262" r:id="rId8"/>
    <p:sldId id="265" r:id="rId9"/>
    <p:sldId id="264" r:id="rId10"/>
    <p:sldId id="259" r:id="rId11"/>
    <p:sldId id="260" r:id="rId12"/>
    <p:sldId id="270" r:id="rId13"/>
    <p:sldId id="261" r:id="rId14"/>
    <p:sldId id="271" r:id="rId15"/>
    <p:sldId id="278" r:id="rId16"/>
  </p:sldIdLst>
  <p:sldSz cx="9144000" cy="6858000" type="screen4x3"/>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1" autoAdjust="0"/>
    <p:restoredTop sz="94602" autoAdjust="0"/>
  </p:normalViewPr>
  <p:slideViewPr>
    <p:cSldViewPr showGuides="1">
      <p:cViewPr>
        <p:scale>
          <a:sx n="120" d="100"/>
          <a:sy n="120" d="100"/>
        </p:scale>
        <p:origin x="-35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D753063-1221-45B1-AD63-F0CA86046F74}" type="datetimeFigureOut">
              <a:rPr lang="cs-CZ" smtClean="0"/>
              <a:t>28. 3. 2017</a:t>
            </a:fld>
            <a:endParaRPr lang="cs-CZ"/>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E3E808D-584F-4D27-B414-A3A767D6E69A}" type="slidenum">
              <a:rPr lang="cs-CZ" smtClean="0"/>
              <a:t>‹#›</a:t>
            </a:fld>
            <a:endParaRPr lang="cs-CZ"/>
          </a:p>
        </p:txBody>
      </p:sp>
    </p:spTree>
    <p:extLst>
      <p:ext uri="{BB962C8B-B14F-4D97-AF65-F5344CB8AC3E}">
        <p14:creationId xmlns:p14="http://schemas.microsoft.com/office/powerpoint/2010/main" val="107300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úvod</a:t>
            </a:r>
            <a:endParaRPr lang="cs-CZ" dirty="0"/>
          </a:p>
        </p:txBody>
      </p:sp>
      <p:sp>
        <p:nvSpPr>
          <p:cNvPr id="4" name="Slide Number Placeholder 3"/>
          <p:cNvSpPr>
            <a:spLocks noGrp="1"/>
          </p:cNvSpPr>
          <p:nvPr>
            <p:ph type="sldNum" sz="quarter" idx="10"/>
          </p:nvPr>
        </p:nvSpPr>
        <p:spPr/>
        <p:txBody>
          <a:bodyPr/>
          <a:lstStyle/>
          <a:p>
            <a:fld id="{5E3E808D-584F-4D27-B414-A3A767D6E69A}" type="slidenum">
              <a:rPr lang="cs-CZ" smtClean="0"/>
              <a:t>1</a:t>
            </a:fld>
            <a:endParaRPr lang="cs-CZ"/>
          </a:p>
        </p:txBody>
      </p:sp>
    </p:spTree>
    <p:extLst>
      <p:ext uri="{BB962C8B-B14F-4D97-AF65-F5344CB8AC3E}">
        <p14:creationId xmlns:p14="http://schemas.microsoft.com/office/powerpoint/2010/main" val="1660421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Nesporný</a:t>
            </a:r>
            <a:r>
              <a:rPr lang="cs-CZ" baseline="0" dirty="0" smtClean="0"/>
              <a:t> vzestup poznání v kosmologii</a:t>
            </a:r>
            <a:endParaRPr lang="cs-CZ" dirty="0"/>
          </a:p>
        </p:txBody>
      </p:sp>
      <p:sp>
        <p:nvSpPr>
          <p:cNvPr id="4" name="Slide Number Placeholder 3"/>
          <p:cNvSpPr>
            <a:spLocks noGrp="1"/>
          </p:cNvSpPr>
          <p:nvPr>
            <p:ph type="sldNum" sz="quarter" idx="10"/>
          </p:nvPr>
        </p:nvSpPr>
        <p:spPr/>
        <p:txBody>
          <a:bodyPr/>
          <a:lstStyle/>
          <a:p>
            <a:fld id="{5E3E808D-584F-4D27-B414-A3A767D6E69A}" type="slidenum">
              <a:rPr lang="cs-CZ" smtClean="0"/>
              <a:t>10</a:t>
            </a:fld>
            <a:endParaRPr lang="cs-CZ"/>
          </a:p>
        </p:txBody>
      </p:sp>
    </p:spTree>
    <p:extLst>
      <p:ext uri="{BB962C8B-B14F-4D97-AF65-F5344CB8AC3E}">
        <p14:creationId xmlns:p14="http://schemas.microsoft.com/office/powerpoint/2010/main" val="4142000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Pozoruhodné osobnosti tvůrců kosmologie  Ciolkovski, Einstein, Hawking</a:t>
            </a:r>
          </a:p>
          <a:p>
            <a:r>
              <a:rPr lang="en-US" dirty="0" smtClean="0"/>
              <a:t>What will happen when the astronauts would cut off the rope? </a:t>
            </a:r>
          </a:p>
          <a:p>
            <a:r>
              <a:rPr lang="en-US" dirty="0" smtClean="0"/>
              <a:t>How can he be saved? How can rescuer communicate with him?</a:t>
            </a:r>
          </a:p>
          <a:p>
            <a:endParaRPr lang="cs-CZ" dirty="0" smtClean="0"/>
          </a:p>
          <a:p>
            <a:endParaRPr lang="cs-CZ" dirty="0"/>
          </a:p>
        </p:txBody>
      </p:sp>
      <p:sp>
        <p:nvSpPr>
          <p:cNvPr id="4" name="Slide Number Placeholder 3"/>
          <p:cNvSpPr>
            <a:spLocks noGrp="1"/>
          </p:cNvSpPr>
          <p:nvPr>
            <p:ph type="sldNum" sz="quarter" idx="10"/>
          </p:nvPr>
        </p:nvSpPr>
        <p:spPr/>
        <p:txBody>
          <a:bodyPr/>
          <a:lstStyle/>
          <a:p>
            <a:fld id="{5E3E808D-584F-4D27-B414-A3A767D6E69A}" type="slidenum">
              <a:rPr lang="cs-CZ" smtClean="0"/>
              <a:t>11</a:t>
            </a:fld>
            <a:endParaRPr lang="cs-CZ"/>
          </a:p>
        </p:txBody>
      </p:sp>
    </p:spTree>
    <p:extLst>
      <p:ext uri="{BB962C8B-B14F-4D97-AF65-F5344CB8AC3E}">
        <p14:creationId xmlns:p14="http://schemas.microsoft.com/office/powerpoint/2010/main" val="296309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fld id="{5E3E808D-584F-4D27-B414-A3A767D6E69A}" type="slidenum">
              <a:rPr lang="cs-CZ" smtClean="0"/>
              <a:t>12</a:t>
            </a:fld>
            <a:endParaRPr lang="cs-CZ"/>
          </a:p>
        </p:txBody>
      </p:sp>
    </p:spTree>
    <p:extLst>
      <p:ext uri="{BB962C8B-B14F-4D97-AF65-F5344CB8AC3E}">
        <p14:creationId xmlns:p14="http://schemas.microsoft.com/office/powerpoint/2010/main" val="4135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Kosmologické perspektivy,</a:t>
            </a:r>
            <a:r>
              <a:rPr lang="cs-CZ" baseline="0" dirty="0" smtClean="0"/>
              <a:t> lidstvo na zemi jako posádka Kosmické lodi</a:t>
            </a:r>
            <a:endParaRPr lang="cs-CZ" dirty="0"/>
          </a:p>
        </p:txBody>
      </p:sp>
      <p:sp>
        <p:nvSpPr>
          <p:cNvPr id="4" name="Slide Number Placeholder 3"/>
          <p:cNvSpPr>
            <a:spLocks noGrp="1"/>
          </p:cNvSpPr>
          <p:nvPr>
            <p:ph type="sldNum" sz="quarter" idx="10"/>
          </p:nvPr>
        </p:nvSpPr>
        <p:spPr/>
        <p:txBody>
          <a:bodyPr/>
          <a:lstStyle/>
          <a:p>
            <a:fld id="{5E3E808D-584F-4D27-B414-A3A767D6E69A}" type="slidenum">
              <a:rPr lang="cs-CZ" smtClean="0"/>
              <a:t>13</a:t>
            </a:fld>
            <a:endParaRPr lang="cs-CZ"/>
          </a:p>
        </p:txBody>
      </p:sp>
    </p:spTree>
    <p:extLst>
      <p:ext uri="{BB962C8B-B14F-4D97-AF65-F5344CB8AC3E}">
        <p14:creationId xmlns:p14="http://schemas.microsoft.com/office/powerpoint/2010/main" val="4065125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fld id="{5E3E808D-584F-4D27-B414-A3A767D6E69A}" type="slidenum">
              <a:rPr lang="cs-CZ" smtClean="0"/>
              <a:t>14</a:t>
            </a:fld>
            <a:endParaRPr lang="cs-CZ"/>
          </a:p>
        </p:txBody>
      </p:sp>
    </p:spTree>
    <p:extLst>
      <p:ext uri="{BB962C8B-B14F-4D97-AF65-F5344CB8AC3E}">
        <p14:creationId xmlns:p14="http://schemas.microsoft.com/office/powerpoint/2010/main" val="319680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cs-CZ" altLang="cs-CZ" smtClean="0"/>
              <a:t>souladu s přírodními zákony. Hmota je tedy předvídatelná</a:t>
            </a:r>
          </a:p>
          <a:p>
            <a:pPr>
              <a:spcBef>
                <a:spcPct val="0"/>
              </a:spcBef>
            </a:pPr>
            <a:endParaRPr lang="cs-CZ" altLang="cs-CZ" smtClean="0"/>
          </a:p>
          <a:p>
            <a:pPr>
              <a:spcBef>
                <a:spcPct val="0"/>
              </a:spcBef>
            </a:pPr>
            <a:endParaRPr lang="cs-CZ" altLang="cs-CZ" smtClean="0"/>
          </a:p>
          <a:p>
            <a:pPr>
              <a:spcBef>
                <a:spcPct val="0"/>
              </a:spcBef>
            </a:pPr>
            <a:r>
              <a:rPr lang="cs-CZ" altLang="cs-CZ" smtClean="0"/>
              <a:t>Poetry</a:t>
            </a:r>
            <a:r>
              <a:rPr lang="en-US" altLang="cs-CZ" smtClean="0"/>
              <a:t> is an art form in which human language is used for its aesthetic qualities in addition to, or instead of, its notional and semantic content. It consists largely of oral or literary works in which language is used in a manner that is felt by its user and audience to differ from ordinary prose.</a:t>
            </a:r>
          </a:p>
          <a:p>
            <a:pPr>
              <a:spcBef>
                <a:spcPct val="0"/>
              </a:spcBef>
            </a:pPr>
            <a:endParaRPr lang="en-US" altLang="cs-CZ" smtClean="0"/>
          </a:p>
          <a:p>
            <a:pPr>
              <a:spcBef>
                <a:spcPct val="0"/>
              </a:spcBef>
            </a:pPr>
            <a:r>
              <a:rPr lang="en-US" altLang="cs-CZ" smtClean="0"/>
              <a:t>It may use condensed or compressed form to convey emotion or ideas to the reader's or listener's mind or ear; it may also use devices such as assonance and repetition to achieve musical or incantatory effects. Poems frequently rely for their effect on imagery, word association, and the musical qualities of the language used. The interactive layering of all these effects to generate meaning is what marks poetry.</a:t>
            </a:r>
          </a:p>
          <a:p>
            <a:pPr>
              <a:spcBef>
                <a:spcPct val="0"/>
              </a:spcBef>
            </a:pPr>
            <a:endParaRPr lang="en-US" altLang="cs-CZ" smtClean="0"/>
          </a:p>
          <a:p>
            <a:pPr>
              <a:spcBef>
                <a:spcPct val="0"/>
              </a:spcBef>
            </a:pPr>
            <a:r>
              <a:rPr lang="en-US" altLang="cs-CZ" smtClean="0"/>
              <a:t>Because of its nature of emphasising linguistic form rather than using language purely for its content, poetry is notoriously difficult to translate from one language into another: a possible exception to this might be the Hebrew Psalms, where the beauty is found more in the balance of ideas than in specific vocabulary. In most poetry, it is the connotations and the "baggage" that words carry (the weight of words) that are most important. These shades and nuances of meaning can be difficult to interpret and can cause different readers to "hear" a particular piece of poetry differently. While there are reasonable interpretations, there can never be a definitive interpretation</a:t>
            </a:r>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fld id="{5E3E808D-584F-4D27-B414-A3A767D6E69A}" type="slidenum">
              <a:rPr lang="cs-CZ" smtClean="0"/>
              <a:t>2</a:t>
            </a:fld>
            <a:endParaRPr lang="cs-CZ"/>
          </a:p>
        </p:txBody>
      </p:sp>
    </p:spTree>
    <p:extLst>
      <p:ext uri="{BB962C8B-B14F-4D97-AF65-F5344CB8AC3E}">
        <p14:creationId xmlns:p14="http://schemas.microsoft.com/office/powerpoint/2010/main" val="2224177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fld id="{5E3E808D-584F-4D27-B414-A3A767D6E69A}" type="slidenum">
              <a:rPr lang="cs-CZ" smtClean="0"/>
              <a:t>3</a:t>
            </a:fld>
            <a:endParaRPr lang="cs-CZ"/>
          </a:p>
        </p:txBody>
      </p:sp>
    </p:spTree>
    <p:extLst>
      <p:ext uri="{BB962C8B-B14F-4D97-AF65-F5344CB8AC3E}">
        <p14:creationId xmlns:p14="http://schemas.microsoft.com/office/powerpoint/2010/main" val="339949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fld id="{5E3E808D-584F-4D27-B414-A3A767D6E69A}" type="slidenum">
              <a:rPr lang="cs-CZ" smtClean="0"/>
              <a:t>4</a:t>
            </a:fld>
            <a:endParaRPr lang="cs-CZ"/>
          </a:p>
        </p:txBody>
      </p:sp>
    </p:spTree>
    <p:extLst>
      <p:ext uri="{BB962C8B-B14F-4D97-AF65-F5344CB8AC3E}">
        <p14:creationId xmlns:p14="http://schemas.microsoft.com/office/powerpoint/2010/main" val="2851040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Most mezi humanitními</a:t>
            </a:r>
            <a:r>
              <a:rPr lang="cs-CZ" baseline="0" dirty="0" smtClean="0"/>
              <a:t> a přírodními vědami</a:t>
            </a:r>
          </a:p>
          <a:p>
            <a:r>
              <a:rPr lang="cs-CZ" dirty="0" smtClean="0"/>
              <a:t>Souvislosti humanitních a přírodních věd</a:t>
            </a:r>
          </a:p>
          <a:p>
            <a:r>
              <a:rPr lang="cs-CZ" dirty="0" smtClean="0"/>
              <a:t>I vesmír má Dějiny, </a:t>
            </a:r>
          </a:p>
          <a:p>
            <a:r>
              <a:rPr lang="cs-CZ" dirty="0" smtClean="0"/>
              <a:t>Do těchto Dějin patří i dějiny jeho poznávání</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Darwin , Einstein</a:t>
            </a:r>
          </a:p>
          <a:p>
            <a:endParaRPr lang="cs-CZ" dirty="0"/>
          </a:p>
        </p:txBody>
      </p:sp>
      <p:sp>
        <p:nvSpPr>
          <p:cNvPr id="4" name="Slide Number Placeholder 3"/>
          <p:cNvSpPr>
            <a:spLocks noGrp="1"/>
          </p:cNvSpPr>
          <p:nvPr>
            <p:ph type="sldNum" sz="quarter" idx="10"/>
          </p:nvPr>
        </p:nvSpPr>
        <p:spPr/>
        <p:txBody>
          <a:bodyPr/>
          <a:lstStyle/>
          <a:p>
            <a:fld id="{5E3E808D-584F-4D27-B414-A3A767D6E69A}" type="slidenum">
              <a:rPr lang="cs-CZ" smtClean="0"/>
              <a:t>5</a:t>
            </a:fld>
            <a:endParaRPr lang="cs-CZ"/>
          </a:p>
        </p:txBody>
      </p:sp>
    </p:spTree>
    <p:extLst>
      <p:ext uri="{BB962C8B-B14F-4D97-AF65-F5344CB8AC3E}">
        <p14:creationId xmlns:p14="http://schemas.microsoft.com/office/powerpoint/2010/main" val="3513740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Jednota poznání,</a:t>
            </a:r>
            <a:r>
              <a:rPr lang="cs-CZ" baseline="0" dirty="0" smtClean="0"/>
              <a:t> zákony objevené na zemi platí i ve Vesmíru</a:t>
            </a:r>
          </a:p>
        </p:txBody>
      </p:sp>
      <p:sp>
        <p:nvSpPr>
          <p:cNvPr id="4" name="Slide Number Placeholder 3"/>
          <p:cNvSpPr>
            <a:spLocks noGrp="1"/>
          </p:cNvSpPr>
          <p:nvPr>
            <p:ph type="sldNum" sz="quarter" idx="10"/>
          </p:nvPr>
        </p:nvSpPr>
        <p:spPr/>
        <p:txBody>
          <a:bodyPr/>
          <a:lstStyle/>
          <a:p>
            <a:fld id="{5E3E808D-584F-4D27-B414-A3A767D6E69A}" type="slidenum">
              <a:rPr lang="cs-CZ" smtClean="0"/>
              <a:t>6</a:t>
            </a:fld>
            <a:endParaRPr lang="cs-CZ"/>
          </a:p>
        </p:txBody>
      </p:sp>
    </p:spTree>
    <p:extLst>
      <p:ext uri="{BB962C8B-B14F-4D97-AF65-F5344CB8AC3E}">
        <p14:creationId xmlns:p14="http://schemas.microsoft.com/office/powerpoint/2010/main" val="393262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5E3E808D-584F-4D27-B414-A3A767D6E69A}" type="slidenum">
              <a:rPr lang="cs-CZ" smtClean="0"/>
              <a:t>7</a:t>
            </a:fld>
            <a:endParaRPr lang="cs-CZ"/>
          </a:p>
        </p:txBody>
      </p:sp>
    </p:spTree>
    <p:extLst>
      <p:ext uri="{BB962C8B-B14F-4D97-AF65-F5344CB8AC3E}">
        <p14:creationId xmlns:p14="http://schemas.microsoft.com/office/powerpoint/2010/main" val="4091827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13970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fld id="{5E3E808D-584F-4D27-B414-A3A767D6E69A}" type="slidenum">
              <a:rPr lang="cs-CZ" smtClean="0"/>
              <a:t>9</a:t>
            </a:fld>
            <a:endParaRPr lang="cs-CZ"/>
          </a:p>
        </p:txBody>
      </p:sp>
    </p:spTree>
    <p:extLst>
      <p:ext uri="{BB962C8B-B14F-4D97-AF65-F5344CB8AC3E}">
        <p14:creationId xmlns:p14="http://schemas.microsoft.com/office/powerpoint/2010/main" val="82994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cs-CZ"/>
          </a:p>
        </p:txBody>
      </p:sp>
      <p:sp>
        <p:nvSpPr>
          <p:cNvPr id="4" name="Date Placeholder 3"/>
          <p:cNvSpPr>
            <a:spLocks noGrp="1"/>
          </p:cNvSpPr>
          <p:nvPr>
            <p:ph type="dt" sz="half" idx="10"/>
          </p:nvPr>
        </p:nvSpPr>
        <p:spPr/>
        <p:txBody>
          <a:bodyPr/>
          <a:lstStyle/>
          <a:p>
            <a:fld id="{5B365062-050A-45CF-9208-66F955B21335}" type="datetimeFigureOut">
              <a:rPr lang="cs-CZ" smtClean="0"/>
              <a:t>28. 3. 2017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61924E2-4BA8-47C1-B440-F4868C014F23}" type="slidenum">
              <a:rPr lang="cs-CZ" smtClean="0"/>
              <a:t>‹#›</a:t>
            </a:fld>
            <a:endParaRPr lang="cs-CZ"/>
          </a:p>
        </p:txBody>
      </p:sp>
    </p:spTree>
    <p:extLst>
      <p:ext uri="{BB962C8B-B14F-4D97-AF65-F5344CB8AC3E}">
        <p14:creationId xmlns:p14="http://schemas.microsoft.com/office/powerpoint/2010/main" val="4059060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5B365062-050A-45CF-9208-66F955B21335}" type="datetimeFigureOut">
              <a:rPr lang="cs-CZ" smtClean="0"/>
              <a:t>28. 3. 2017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61924E2-4BA8-47C1-B440-F4868C014F23}" type="slidenum">
              <a:rPr lang="cs-CZ" smtClean="0"/>
              <a:t>‹#›</a:t>
            </a:fld>
            <a:endParaRPr lang="cs-CZ"/>
          </a:p>
        </p:txBody>
      </p:sp>
    </p:spTree>
    <p:extLst>
      <p:ext uri="{BB962C8B-B14F-4D97-AF65-F5344CB8AC3E}">
        <p14:creationId xmlns:p14="http://schemas.microsoft.com/office/powerpoint/2010/main" val="2970013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5B365062-050A-45CF-9208-66F955B21335}" type="datetimeFigureOut">
              <a:rPr lang="cs-CZ" smtClean="0"/>
              <a:t>28. 3. 2017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61924E2-4BA8-47C1-B440-F4868C014F23}" type="slidenum">
              <a:rPr lang="cs-CZ" smtClean="0"/>
              <a:t>‹#›</a:t>
            </a:fld>
            <a:endParaRPr lang="cs-CZ"/>
          </a:p>
        </p:txBody>
      </p:sp>
    </p:spTree>
    <p:extLst>
      <p:ext uri="{BB962C8B-B14F-4D97-AF65-F5344CB8AC3E}">
        <p14:creationId xmlns:p14="http://schemas.microsoft.com/office/powerpoint/2010/main" val="281575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4" name="Shape 21"/>
          <p:cNvSpPr>
            <a:spLocks noChangeArrowheads="1"/>
          </p:cNvSpPr>
          <p:nvPr/>
        </p:nvSpPr>
        <p:spPr bwMode="auto">
          <a:xfrm>
            <a:off x="0" y="6726238"/>
            <a:ext cx="9144000" cy="1317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endParaRPr lang="cs-CZ" altLang="cs-CZ" sz="1867"/>
          </a:p>
        </p:txBody>
      </p:sp>
      <p:sp>
        <p:nvSpPr>
          <p:cNvPr id="22" name="Shape 22"/>
          <p:cNvSpPr txBox="1">
            <a:spLocks noGrp="1"/>
          </p:cNvSpPr>
          <p:nvPr>
            <p:ph type="title"/>
          </p:nvPr>
        </p:nvSpPr>
        <p:spPr>
          <a:xfrm>
            <a:off x="311700" y="421233"/>
            <a:ext cx="8520600" cy="11084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11700" y="1633633"/>
            <a:ext cx="8520600" cy="44720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 name="Shape 24"/>
          <p:cNvSpPr txBox="1">
            <a:spLocks noGrp="1"/>
          </p:cNvSpPr>
          <p:nvPr>
            <p:ph type="sldNum" idx="10"/>
          </p:nvPr>
        </p:nvSpPr>
        <p:spPr/>
        <p:txBody>
          <a:bodyPr/>
          <a:lstStyle>
            <a:lvl1pPr algn="l">
              <a:defRPr sz="1800">
                <a:solidFill>
                  <a:srgbClr val="898989"/>
                </a:solidFill>
                <a:latin typeface="Arial" charset="0"/>
                <a:cs typeface="Arial" charset="0"/>
                <a:sym typeface="Arial"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86952770-C856-4202-A40F-BA17EA6DA390}" type="slidenum">
              <a:rPr lang="cs-CZ" altLang="cs-CZ"/>
              <a:pPr/>
              <a:t>‹#›</a:t>
            </a:fld>
            <a:endParaRPr lang="cs-CZ" altLang="cs-CZ"/>
          </a:p>
        </p:txBody>
      </p:sp>
    </p:spTree>
    <p:extLst>
      <p:ext uri="{BB962C8B-B14F-4D97-AF65-F5344CB8AC3E}">
        <p14:creationId xmlns:p14="http://schemas.microsoft.com/office/powerpoint/2010/main" val="245733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5B365062-050A-45CF-9208-66F955B21335}" type="datetimeFigureOut">
              <a:rPr lang="cs-CZ" smtClean="0"/>
              <a:t>28. 3. 2017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61924E2-4BA8-47C1-B440-F4868C014F23}" type="slidenum">
              <a:rPr lang="cs-CZ" smtClean="0"/>
              <a:t>‹#›</a:t>
            </a:fld>
            <a:endParaRPr lang="cs-CZ"/>
          </a:p>
        </p:txBody>
      </p:sp>
    </p:spTree>
    <p:extLst>
      <p:ext uri="{BB962C8B-B14F-4D97-AF65-F5344CB8AC3E}">
        <p14:creationId xmlns:p14="http://schemas.microsoft.com/office/powerpoint/2010/main" val="2631180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365062-050A-45CF-9208-66F955B21335}" type="datetimeFigureOut">
              <a:rPr lang="cs-CZ" smtClean="0"/>
              <a:t>28. 3. 2017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61924E2-4BA8-47C1-B440-F4868C014F23}" type="slidenum">
              <a:rPr lang="cs-CZ" smtClean="0"/>
              <a:t>‹#›</a:t>
            </a:fld>
            <a:endParaRPr lang="cs-CZ"/>
          </a:p>
        </p:txBody>
      </p:sp>
    </p:spTree>
    <p:extLst>
      <p:ext uri="{BB962C8B-B14F-4D97-AF65-F5344CB8AC3E}">
        <p14:creationId xmlns:p14="http://schemas.microsoft.com/office/powerpoint/2010/main" val="3498136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Date Placeholder 4"/>
          <p:cNvSpPr>
            <a:spLocks noGrp="1"/>
          </p:cNvSpPr>
          <p:nvPr>
            <p:ph type="dt" sz="half" idx="10"/>
          </p:nvPr>
        </p:nvSpPr>
        <p:spPr/>
        <p:txBody>
          <a:bodyPr/>
          <a:lstStyle/>
          <a:p>
            <a:fld id="{5B365062-050A-45CF-9208-66F955B21335}" type="datetimeFigureOut">
              <a:rPr lang="cs-CZ" smtClean="0"/>
              <a:t>28. 3. 2017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61924E2-4BA8-47C1-B440-F4868C014F23}" type="slidenum">
              <a:rPr lang="cs-CZ" smtClean="0"/>
              <a:t>‹#›</a:t>
            </a:fld>
            <a:endParaRPr lang="cs-CZ"/>
          </a:p>
        </p:txBody>
      </p:sp>
    </p:spTree>
    <p:extLst>
      <p:ext uri="{BB962C8B-B14F-4D97-AF65-F5344CB8AC3E}">
        <p14:creationId xmlns:p14="http://schemas.microsoft.com/office/powerpoint/2010/main" val="1830736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Date Placeholder 6"/>
          <p:cNvSpPr>
            <a:spLocks noGrp="1"/>
          </p:cNvSpPr>
          <p:nvPr>
            <p:ph type="dt" sz="half" idx="10"/>
          </p:nvPr>
        </p:nvSpPr>
        <p:spPr/>
        <p:txBody>
          <a:bodyPr/>
          <a:lstStyle/>
          <a:p>
            <a:fld id="{5B365062-050A-45CF-9208-66F955B21335}" type="datetimeFigureOut">
              <a:rPr lang="cs-CZ" smtClean="0"/>
              <a:t>28. 3. 2017</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61924E2-4BA8-47C1-B440-F4868C014F23}" type="slidenum">
              <a:rPr lang="cs-CZ" smtClean="0"/>
              <a:t>‹#›</a:t>
            </a:fld>
            <a:endParaRPr lang="cs-CZ"/>
          </a:p>
        </p:txBody>
      </p:sp>
    </p:spTree>
    <p:extLst>
      <p:ext uri="{BB962C8B-B14F-4D97-AF65-F5344CB8AC3E}">
        <p14:creationId xmlns:p14="http://schemas.microsoft.com/office/powerpoint/2010/main" val="111654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Date Placeholder 2"/>
          <p:cNvSpPr>
            <a:spLocks noGrp="1"/>
          </p:cNvSpPr>
          <p:nvPr>
            <p:ph type="dt" sz="half" idx="10"/>
          </p:nvPr>
        </p:nvSpPr>
        <p:spPr/>
        <p:txBody>
          <a:bodyPr/>
          <a:lstStyle/>
          <a:p>
            <a:fld id="{5B365062-050A-45CF-9208-66F955B21335}" type="datetimeFigureOut">
              <a:rPr lang="cs-CZ" smtClean="0"/>
              <a:t>28. 3. 2017</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61924E2-4BA8-47C1-B440-F4868C014F23}" type="slidenum">
              <a:rPr lang="cs-CZ" smtClean="0"/>
              <a:t>‹#›</a:t>
            </a:fld>
            <a:endParaRPr lang="cs-CZ"/>
          </a:p>
        </p:txBody>
      </p:sp>
    </p:spTree>
    <p:extLst>
      <p:ext uri="{BB962C8B-B14F-4D97-AF65-F5344CB8AC3E}">
        <p14:creationId xmlns:p14="http://schemas.microsoft.com/office/powerpoint/2010/main" val="3773634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65062-050A-45CF-9208-66F955B21335}" type="datetimeFigureOut">
              <a:rPr lang="cs-CZ" smtClean="0"/>
              <a:t>28. 3. 2017</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61924E2-4BA8-47C1-B440-F4868C014F23}" type="slidenum">
              <a:rPr lang="cs-CZ" smtClean="0"/>
              <a:t>‹#›</a:t>
            </a:fld>
            <a:endParaRPr lang="cs-CZ"/>
          </a:p>
        </p:txBody>
      </p:sp>
    </p:spTree>
    <p:extLst>
      <p:ext uri="{BB962C8B-B14F-4D97-AF65-F5344CB8AC3E}">
        <p14:creationId xmlns:p14="http://schemas.microsoft.com/office/powerpoint/2010/main" val="1910890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365062-050A-45CF-9208-66F955B21335}" type="datetimeFigureOut">
              <a:rPr lang="cs-CZ" smtClean="0"/>
              <a:t>28. 3. 2017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61924E2-4BA8-47C1-B440-F4868C014F23}" type="slidenum">
              <a:rPr lang="cs-CZ" smtClean="0"/>
              <a:t>‹#›</a:t>
            </a:fld>
            <a:endParaRPr lang="cs-CZ"/>
          </a:p>
        </p:txBody>
      </p:sp>
    </p:spTree>
    <p:extLst>
      <p:ext uri="{BB962C8B-B14F-4D97-AF65-F5344CB8AC3E}">
        <p14:creationId xmlns:p14="http://schemas.microsoft.com/office/powerpoint/2010/main" val="1481167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365062-050A-45CF-9208-66F955B21335}" type="datetimeFigureOut">
              <a:rPr lang="cs-CZ" smtClean="0"/>
              <a:t>28. 3. 2017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61924E2-4BA8-47C1-B440-F4868C014F23}" type="slidenum">
              <a:rPr lang="cs-CZ" smtClean="0"/>
              <a:t>‹#›</a:t>
            </a:fld>
            <a:endParaRPr lang="cs-CZ"/>
          </a:p>
        </p:txBody>
      </p:sp>
    </p:spTree>
    <p:extLst>
      <p:ext uri="{BB962C8B-B14F-4D97-AF65-F5344CB8AC3E}">
        <p14:creationId xmlns:p14="http://schemas.microsoft.com/office/powerpoint/2010/main" val="124434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cs-CZ"/>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65062-050A-45CF-9208-66F955B21335}" type="datetimeFigureOut">
              <a:rPr lang="cs-CZ" smtClean="0"/>
              <a:t>28. 3. 2017</a:t>
            </a:fld>
            <a:endParaRPr lang="cs-CZ"/>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924E2-4BA8-47C1-B440-F4868C014F23}" type="slidenum">
              <a:rPr lang="cs-CZ" smtClean="0"/>
              <a:t>‹#›</a:t>
            </a:fld>
            <a:endParaRPr lang="cs-CZ"/>
          </a:p>
        </p:txBody>
      </p:sp>
    </p:spTree>
    <p:extLst>
      <p:ext uri="{BB962C8B-B14F-4D97-AF65-F5344CB8AC3E}">
        <p14:creationId xmlns:p14="http://schemas.microsoft.com/office/powerpoint/2010/main" val="1570477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99592" y="6021288"/>
            <a:ext cx="7272808" cy="836712"/>
          </a:xfrm>
        </p:spPr>
        <p:txBody>
          <a:bodyPr>
            <a:normAutofit/>
          </a:bodyPr>
          <a:lstStyle/>
          <a:p>
            <a:r>
              <a:rPr lang="cs-CZ" sz="3200" dirty="0" smtClean="0">
                <a:solidFill>
                  <a:schemeClr val="accent3">
                    <a:lumMod val="20000"/>
                    <a:lumOff val="80000"/>
                  </a:schemeClr>
                </a:solidFill>
              </a:rPr>
              <a:t>5 důvodů, proč učit kosmologii</a:t>
            </a:r>
            <a:endParaRPr lang="cs-CZ" sz="3200" dirty="0">
              <a:solidFill>
                <a:schemeClr val="accent3">
                  <a:lumMod val="20000"/>
                  <a:lumOff val="80000"/>
                </a:schemeClr>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57" y="332656"/>
            <a:ext cx="8121686"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977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31531"/>
            <a:ext cx="8229600" cy="778098"/>
          </a:xfrm>
        </p:spPr>
        <p:txBody>
          <a:bodyPr>
            <a:normAutofit/>
          </a:bodyPr>
          <a:lstStyle/>
          <a:p>
            <a:r>
              <a:rPr lang="cs-CZ" sz="2800" dirty="0" smtClean="0"/>
              <a:t>III. Vzestup poznání v kosmologii</a:t>
            </a:r>
            <a:endParaRPr lang="cs-CZ" sz="2800"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320" y="692696"/>
            <a:ext cx="7939136" cy="589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09470" y="235914"/>
            <a:ext cx="1866986" cy="369332"/>
          </a:xfrm>
          <a:prstGeom prst="rect">
            <a:avLst/>
          </a:prstGeom>
          <a:noFill/>
        </p:spPr>
        <p:txBody>
          <a:bodyPr wrap="none" rtlCol="0">
            <a:spAutoFit/>
          </a:bodyPr>
          <a:lstStyle/>
          <a:p>
            <a:r>
              <a:rPr lang="cs-CZ" dirty="0" smtClean="0"/>
              <a:t>GRAVITAČNÍ VLNY</a:t>
            </a:r>
            <a:endParaRPr lang="cs-CZ" dirty="0"/>
          </a:p>
        </p:txBody>
      </p:sp>
    </p:spTree>
    <p:extLst>
      <p:ext uri="{BB962C8B-B14F-4D97-AF65-F5344CB8AC3E}">
        <p14:creationId xmlns:p14="http://schemas.microsoft.com/office/powerpoint/2010/main" val="997788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5028"/>
            <a:ext cx="8229600" cy="706090"/>
          </a:xfrm>
        </p:spPr>
        <p:txBody>
          <a:bodyPr>
            <a:normAutofit/>
          </a:bodyPr>
          <a:lstStyle/>
          <a:p>
            <a:r>
              <a:rPr lang="cs-CZ" sz="2800" dirty="0" smtClean="0"/>
              <a:t>IV.  Pozoruhodné osobnosti tvůrců kosmologie </a:t>
            </a:r>
            <a:endParaRPr lang="cs-CZ" sz="2800" dirty="0"/>
          </a:p>
        </p:txBody>
      </p:sp>
      <p:sp>
        <p:nvSpPr>
          <p:cNvPr id="3" name="Content Placeholder 2"/>
          <p:cNvSpPr>
            <a:spLocks noGrp="1"/>
          </p:cNvSpPr>
          <p:nvPr>
            <p:ph idx="1"/>
          </p:nvPr>
        </p:nvSpPr>
        <p:spPr>
          <a:xfrm>
            <a:off x="251520" y="997288"/>
            <a:ext cx="8229600" cy="5001421"/>
          </a:xfrm>
        </p:spPr>
        <p:txBody>
          <a:bodyPr>
            <a:normAutofit/>
          </a:bodyPr>
          <a:lstStyle/>
          <a:p>
            <a:r>
              <a:rPr lang="cs-CZ" sz="2400" dirty="0" smtClean="0"/>
              <a:t>K.E. Ciolkovskij   vizionář</a:t>
            </a:r>
          </a:p>
        </p:txBody>
      </p:sp>
      <p:pic>
        <p:nvPicPr>
          <p:cNvPr id="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972" y="770020"/>
            <a:ext cx="3762375" cy="4995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80501" y="1436866"/>
            <a:ext cx="3699154" cy="369332"/>
          </a:xfrm>
          <a:prstGeom prst="rect">
            <a:avLst/>
          </a:prstGeom>
        </p:spPr>
        <p:txBody>
          <a:bodyPr wrap="none">
            <a:spAutoFit/>
          </a:bodyPr>
          <a:lstStyle/>
          <a:p>
            <a:r>
              <a:rPr lang="cs-CZ" dirty="0" smtClean="0"/>
              <a:t>otec kosmonautiky, filozof  kosmismu</a:t>
            </a:r>
            <a:endParaRPr lang="cs-CZ" dirty="0"/>
          </a:p>
        </p:txBody>
      </p:sp>
      <p:pic>
        <p:nvPicPr>
          <p:cNvPr id="921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01" y="2713386"/>
            <a:ext cx="362920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83568" y="5998709"/>
            <a:ext cx="6852273" cy="369332"/>
          </a:xfrm>
          <a:prstGeom prst="rect">
            <a:avLst/>
          </a:prstGeom>
        </p:spPr>
        <p:txBody>
          <a:bodyPr wrap="square">
            <a:spAutoFit/>
          </a:bodyPr>
          <a:lstStyle/>
          <a:p>
            <a:r>
              <a:rPr lang="cs-CZ" dirty="0" smtClean="0"/>
              <a:t>„Naše planeta je kolébkou rozumu, ale není možné věčně žít v kolébce“ </a:t>
            </a:r>
            <a:endParaRPr lang="cs-CZ" dirty="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590" y="1828361"/>
            <a:ext cx="1358129" cy="153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4110086" y="3464361"/>
            <a:ext cx="652743" cy="369332"/>
          </a:xfrm>
          <a:prstGeom prst="rect">
            <a:avLst/>
          </a:prstGeom>
          <a:noFill/>
        </p:spPr>
        <p:txBody>
          <a:bodyPr wrap="none" rtlCol="0">
            <a:spAutoFit/>
          </a:bodyPr>
          <a:lstStyle/>
          <a:p>
            <a:r>
              <a:rPr lang="cs-CZ" dirty="0" smtClean="0"/>
              <a:t>1900</a:t>
            </a:r>
            <a:endParaRPr lang="cs-CZ" dirty="0"/>
          </a:p>
        </p:txBody>
      </p:sp>
    </p:spTree>
    <p:extLst>
      <p:ext uri="{BB962C8B-B14F-4D97-AF65-F5344CB8AC3E}">
        <p14:creationId xmlns:p14="http://schemas.microsoft.com/office/powerpoint/2010/main" val="1605645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229600" cy="1143000"/>
          </a:xfrm>
        </p:spPr>
        <p:txBody>
          <a:bodyPr>
            <a:noAutofit/>
          </a:bodyPr>
          <a:lstStyle/>
          <a:p>
            <a:r>
              <a:rPr lang="cs-CZ" sz="2800" dirty="0" smtClean="0"/>
              <a:t>IV. pozoruhodné osobnosti tvůrců kosmologie</a:t>
            </a:r>
            <a:endParaRPr lang="cs-CZ" sz="2800" dirty="0"/>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838" y="3661208"/>
            <a:ext cx="1433696" cy="172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98" y="1196752"/>
            <a:ext cx="6613773" cy="24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378961" y="5538718"/>
            <a:ext cx="1217449" cy="338554"/>
          </a:xfrm>
          <a:prstGeom prst="rect">
            <a:avLst/>
          </a:prstGeom>
          <a:noFill/>
        </p:spPr>
        <p:txBody>
          <a:bodyPr wrap="none" rtlCol="0">
            <a:spAutoFit/>
          </a:bodyPr>
          <a:lstStyle/>
          <a:p>
            <a:r>
              <a:rPr lang="cs-CZ" sz="1600" dirty="0" smtClean="0"/>
              <a:t>A.A.Fridman</a:t>
            </a:r>
            <a:endParaRPr lang="cs-CZ" sz="1600" dirty="0"/>
          </a:p>
        </p:txBody>
      </p:sp>
    </p:spTree>
    <p:extLst>
      <p:ext uri="{BB962C8B-B14F-4D97-AF65-F5344CB8AC3E}">
        <p14:creationId xmlns:p14="http://schemas.microsoft.com/office/powerpoint/2010/main" val="1825426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4867"/>
            <a:ext cx="8229600" cy="706090"/>
          </a:xfrm>
        </p:spPr>
        <p:txBody>
          <a:bodyPr>
            <a:normAutofit/>
          </a:bodyPr>
          <a:lstStyle/>
          <a:p>
            <a:r>
              <a:rPr lang="cs-CZ" sz="2800" dirty="0" smtClean="0"/>
              <a:t>V. Kosmologické perspektivy,</a:t>
            </a:r>
            <a:r>
              <a:rPr lang="cs-CZ" sz="2800" baseline="0" dirty="0" smtClean="0"/>
              <a:t>  posádka</a:t>
            </a:r>
            <a:r>
              <a:rPr lang="cs-CZ" sz="2800" dirty="0" smtClean="0"/>
              <a:t> </a:t>
            </a:r>
            <a:r>
              <a:rPr lang="cs-CZ" sz="2800" baseline="0" dirty="0" smtClean="0"/>
              <a:t>Země</a:t>
            </a:r>
            <a:endParaRPr lang="cs-CZ" sz="28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908720"/>
            <a:ext cx="7068108" cy="543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241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9684"/>
            <a:ext cx="8229600" cy="1143000"/>
          </a:xfrm>
        </p:spPr>
        <p:txBody>
          <a:bodyPr>
            <a:normAutofit/>
          </a:bodyPr>
          <a:lstStyle/>
          <a:p>
            <a:r>
              <a:rPr lang="cs-CZ" sz="3200" dirty="0" smtClean="0"/>
              <a:t>Závěr</a:t>
            </a:r>
            <a:endParaRPr lang="cs-CZ" sz="3200"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986" y="1052736"/>
            <a:ext cx="3681206" cy="5148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857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Skupina 156"/>
          <p:cNvGrpSpPr>
            <a:grpSpLocks/>
          </p:cNvGrpSpPr>
          <p:nvPr/>
        </p:nvGrpSpPr>
        <p:grpSpPr bwMode="auto">
          <a:xfrm>
            <a:off x="192881" y="812800"/>
            <a:ext cx="8689436" cy="5478379"/>
            <a:chOff x="193913" y="609495"/>
            <a:chExt cx="8687699" cy="4109398"/>
          </a:xfrm>
        </p:grpSpPr>
        <p:cxnSp>
          <p:nvCxnSpPr>
            <p:cNvPr id="20" name="Přímá spojnice 19"/>
            <p:cNvCxnSpPr>
              <a:cxnSpLocks/>
            </p:cNvCxnSpPr>
            <p:nvPr/>
          </p:nvCxnSpPr>
          <p:spPr>
            <a:xfrm flipH="1">
              <a:off x="1368825" y="2152775"/>
              <a:ext cx="693995" cy="80379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4100" name="Skupina 59"/>
            <p:cNvGrpSpPr>
              <a:grpSpLocks/>
            </p:cNvGrpSpPr>
            <p:nvPr/>
          </p:nvGrpSpPr>
          <p:grpSpPr bwMode="auto">
            <a:xfrm>
              <a:off x="5738732" y="1389471"/>
              <a:ext cx="1467245" cy="907392"/>
              <a:chOff x="6010533" y="1398169"/>
              <a:chExt cx="1381358" cy="792422"/>
            </a:xfrm>
          </p:grpSpPr>
          <p:sp>
            <p:nvSpPr>
              <p:cNvPr id="34" name="TextovéPole 33"/>
              <p:cNvSpPr txBox="1"/>
              <p:nvPr/>
            </p:nvSpPr>
            <p:spPr>
              <a:xfrm>
                <a:off x="6047189" y="1595215"/>
                <a:ext cx="1344702" cy="241938"/>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eaLnBrk="1" fontAlgn="auto" hangingPunct="1">
                  <a:spcBef>
                    <a:spcPts val="0"/>
                  </a:spcBef>
                  <a:spcAft>
                    <a:spcPts val="0"/>
                  </a:spcAft>
                  <a:defRPr/>
                </a:pPr>
                <a:r>
                  <a:rPr lang="cs-CZ" b="1" kern="0" dirty="0" smtClean="0">
                    <a:ln/>
                    <a:solidFill>
                      <a:schemeClr val="accent3">
                        <a:lumMod val="50000"/>
                      </a:schemeClr>
                    </a:solidFill>
                    <a:latin typeface="Arial"/>
                    <a:cs typeface="Arial"/>
                    <a:sym typeface="Arial"/>
                  </a:rPr>
                  <a:t>Světonázor</a:t>
                </a:r>
                <a:endParaRPr lang="cs-CZ" b="1" kern="0" dirty="0">
                  <a:ln/>
                  <a:solidFill>
                    <a:schemeClr val="accent3">
                      <a:lumMod val="50000"/>
                    </a:schemeClr>
                  </a:solidFill>
                  <a:latin typeface="Arial"/>
                  <a:cs typeface="Arial"/>
                  <a:sym typeface="Arial"/>
                </a:endParaRPr>
              </a:p>
            </p:txBody>
          </p:sp>
          <p:sp>
            <p:nvSpPr>
              <p:cNvPr id="6" name="Ovál 5"/>
              <p:cNvSpPr/>
              <p:nvPr/>
            </p:nvSpPr>
            <p:spPr>
              <a:xfrm>
                <a:off x="6010533" y="1398169"/>
                <a:ext cx="1367261" cy="79242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a:sym typeface="Arial"/>
                </a:endParaRPr>
              </a:p>
            </p:txBody>
          </p:sp>
        </p:grpSp>
        <p:grpSp>
          <p:nvGrpSpPr>
            <p:cNvPr id="4101" name="Skupina 60"/>
            <p:cNvGrpSpPr>
              <a:grpSpLocks/>
            </p:cNvGrpSpPr>
            <p:nvPr/>
          </p:nvGrpSpPr>
          <p:grpSpPr bwMode="auto">
            <a:xfrm>
              <a:off x="2215875" y="617832"/>
              <a:ext cx="1947293" cy="610883"/>
              <a:chOff x="1966812" y="540003"/>
              <a:chExt cx="1947293" cy="544501"/>
            </a:xfrm>
          </p:grpSpPr>
          <p:sp>
            <p:nvSpPr>
              <p:cNvPr id="11" name="Obdélník: se zakulacenými rohy 10"/>
              <p:cNvSpPr/>
              <p:nvPr/>
            </p:nvSpPr>
            <p:spPr>
              <a:xfrm>
                <a:off x="2010172" y="540003"/>
                <a:ext cx="1860574" cy="544501"/>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dirty="0">
                  <a:sym typeface="Arial"/>
                </a:endParaRPr>
              </a:p>
            </p:txBody>
          </p:sp>
          <p:sp>
            <p:nvSpPr>
              <p:cNvPr id="4146" name="TextovéPole 26"/>
              <p:cNvSpPr txBox="1">
                <a:spLocks noChangeArrowheads="1"/>
              </p:cNvSpPr>
              <p:nvPr/>
            </p:nvSpPr>
            <p:spPr bwMode="auto">
              <a:xfrm>
                <a:off x="1966812" y="610393"/>
                <a:ext cx="1947293" cy="39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algn="ctr" eaLnBrk="1" hangingPunct="1"/>
                <a:r>
                  <a:rPr lang="cs-CZ" altLang="cs-CZ" sz="1600" dirty="0">
                    <a:latin typeface="Arial" charset="0"/>
                    <a:cs typeface="Arial" charset="0"/>
                    <a:sym typeface="Arial" charset="0"/>
                  </a:rPr>
                  <a:t>Rozpínání vesmíru </a:t>
                </a:r>
              </a:p>
              <a:p>
                <a:pPr algn="ctr" eaLnBrk="1" hangingPunct="1"/>
                <a:endParaRPr lang="cs-CZ" altLang="cs-CZ" sz="1600" dirty="0">
                  <a:latin typeface="Arial" charset="0"/>
                  <a:cs typeface="Arial" charset="0"/>
                  <a:sym typeface="Arial" charset="0"/>
                </a:endParaRPr>
              </a:p>
            </p:txBody>
          </p:sp>
        </p:grpSp>
        <p:grpSp>
          <p:nvGrpSpPr>
            <p:cNvPr id="4102" name="Skupina 61"/>
            <p:cNvGrpSpPr>
              <a:grpSpLocks/>
            </p:cNvGrpSpPr>
            <p:nvPr/>
          </p:nvGrpSpPr>
          <p:grpSpPr bwMode="auto">
            <a:xfrm>
              <a:off x="677270" y="2956568"/>
              <a:ext cx="1611663" cy="668040"/>
              <a:chOff x="1705494" y="2174631"/>
              <a:chExt cx="1611663" cy="668040"/>
            </a:xfrm>
          </p:grpSpPr>
          <p:sp>
            <p:nvSpPr>
              <p:cNvPr id="31" name="Obdélník: se zakulacenými rohy 30"/>
              <p:cNvSpPr/>
              <p:nvPr/>
            </p:nvSpPr>
            <p:spPr>
              <a:xfrm>
                <a:off x="1735194" y="2174631"/>
                <a:ext cx="1552265" cy="668040"/>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a:sym typeface="Arial"/>
                </a:endParaRPr>
              </a:p>
            </p:txBody>
          </p:sp>
          <p:sp>
            <p:nvSpPr>
              <p:cNvPr id="4144" name="TextovéPole 29"/>
              <p:cNvSpPr txBox="1">
                <a:spLocks noChangeArrowheads="1"/>
              </p:cNvSpPr>
              <p:nvPr/>
            </p:nvSpPr>
            <p:spPr bwMode="auto">
              <a:xfrm>
                <a:off x="1705494" y="2295662"/>
                <a:ext cx="1611663" cy="43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algn="ctr" eaLnBrk="1" hangingPunct="1"/>
                <a:r>
                  <a:rPr lang="cs-CZ" altLang="cs-CZ" sz="1600" dirty="0">
                    <a:latin typeface="Arial" charset="0"/>
                    <a:cs typeface="Arial" charset="0"/>
                    <a:sym typeface="Arial" charset="0"/>
                  </a:rPr>
                  <a:t>Evoluce hvězd, galaxií, …</a:t>
                </a:r>
              </a:p>
            </p:txBody>
          </p:sp>
        </p:grpSp>
        <p:sp>
          <p:nvSpPr>
            <p:cNvPr id="5" name="Ovál 4"/>
            <p:cNvSpPr/>
            <p:nvPr/>
          </p:nvSpPr>
          <p:spPr>
            <a:xfrm>
              <a:off x="1334304" y="1366846"/>
              <a:ext cx="1367755" cy="796647"/>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a:sym typeface="Arial"/>
              </a:endParaRPr>
            </a:p>
          </p:txBody>
        </p:sp>
        <p:sp>
          <p:nvSpPr>
            <p:cNvPr id="8" name="Obdélník: se zakulacenými rohy 7"/>
            <p:cNvSpPr/>
            <p:nvPr/>
          </p:nvSpPr>
          <p:spPr>
            <a:xfrm>
              <a:off x="2617541" y="2801763"/>
              <a:ext cx="1127297" cy="581112"/>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dirty="0">
                <a:sym typeface="Arial"/>
              </a:endParaRPr>
            </a:p>
          </p:txBody>
        </p:sp>
        <p:sp>
          <p:nvSpPr>
            <p:cNvPr id="9" name="Obdélník: se zakulacenými rohy 8"/>
            <p:cNvSpPr/>
            <p:nvPr/>
          </p:nvSpPr>
          <p:spPr>
            <a:xfrm>
              <a:off x="2977038" y="1790771"/>
              <a:ext cx="1224909" cy="557296"/>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a:sym typeface="Arial"/>
              </a:endParaRPr>
            </a:p>
          </p:txBody>
        </p:sp>
        <p:sp>
          <p:nvSpPr>
            <p:cNvPr id="10" name="Obdélník: se zakulacenými rohy 9"/>
            <p:cNvSpPr/>
            <p:nvPr/>
          </p:nvSpPr>
          <p:spPr>
            <a:xfrm>
              <a:off x="226054" y="651173"/>
              <a:ext cx="1255858" cy="597783"/>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a:sym typeface="Arial"/>
              </a:endParaRPr>
            </a:p>
          </p:txBody>
        </p:sp>
        <p:sp>
          <p:nvSpPr>
            <p:cNvPr id="12" name="Obdélník: se zakulacenými rohy 11"/>
            <p:cNvSpPr/>
            <p:nvPr/>
          </p:nvSpPr>
          <p:spPr>
            <a:xfrm>
              <a:off x="7419562" y="2458812"/>
              <a:ext cx="1422513" cy="590638"/>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a:sym typeface="Arial"/>
              </a:endParaRPr>
            </a:p>
          </p:txBody>
        </p:sp>
        <p:sp>
          <p:nvSpPr>
            <p:cNvPr id="13" name="Obdélník: se zakulacenými rohy 12"/>
            <p:cNvSpPr/>
            <p:nvPr/>
          </p:nvSpPr>
          <p:spPr>
            <a:xfrm>
              <a:off x="5753020" y="2904172"/>
              <a:ext cx="1437988" cy="696619"/>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a:sym typeface="Arial"/>
              </a:endParaRPr>
            </a:p>
          </p:txBody>
        </p:sp>
        <p:sp>
          <p:nvSpPr>
            <p:cNvPr id="14" name="Obdélník: se zakulacenými rohy 13"/>
            <p:cNvSpPr/>
            <p:nvPr/>
          </p:nvSpPr>
          <p:spPr>
            <a:xfrm>
              <a:off x="4682863" y="2119433"/>
              <a:ext cx="1159437" cy="639461"/>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a:sym typeface="Arial"/>
              </a:endParaRPr>
            </a:p>
          </p:txBody>
        </p:sp>
        <p:sp>
          <p:nvSpPr>
            <p:cNvPr id="15" name="Obdélník: se zakulacenými rohy 14"/>
            <p:cNvSpPr/>
            <p:nvPr/>
          </p:nvSpPr>
          <p:spPr>
            <a:xfrm>
              <a:off x="7555266" y="651173"/>
              <a:ext cx="1230860" cy="715672"/>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dirty="0">
                <a:sym typeface="Arial"/>
              </a:endParaRPr>
            </a:p>
          </p:txBody>
        </p:sp>
        <p:sp>
          <p:nvSpPr>
            <p:cNvPr id="16" name="Obdélník: se zakulacenými rohy 15"/>
            <p:cNvSpPr/>
            <p:nvPr/>
          </p:nvSpPr>
          <p:spPr>
            <a:xfrm>
              <a:off x="4770951" y="609495"/>
              <a:ext cx="1296878" cy="613264"/>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a:sym typeface="Arial"/>
              </a:endParaRPr>
            </a:p>
          </p:txBody>
        </p:sp>
        <p:cxnSp>
          <p:nvCxnSpPr>
            <p:cNvPr id="22" name="Přímá spojnice 21"/>
            <p:cNvCxnSpPr>
              <a:cxnSpLocks/>
            </p:cNvCxnSpPr>
            <p:nvPr/>
          </p:nvCxnSpPr>
          <p:spPr>
            <a:xfrm flipV="1">
              <a:off x="5070929" y="1741949"/>
              <a:ext cx="695186" cy="377484"/>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4113" name="TextovéPole 27"/>
            <p:cNvSpPr txBox="1">
              <a:spLocks noChangeArrowheads="1"/>
            </p:cNvSpPr>
            <p:nvPr/>
          </p:nvSpPr>
          <p:spPr bwMode="auto">
            <a:xfrm>
              <a:off x="193913" y="667264"/>
              <a:ext cx="1223771" cy="62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algn="ctr" eaLnBrk="1" hangingPunct="1"/>
              <a:r>
                <a:rPr lang="cs-CZ" altLang="cs-CZ" sz="1600" dirty="0">
                  <a:latin typeface="Arial" charset="0"/>
                  <a:cs typeface="Arial" charset="0"/>
                  <a:sym typeface="Arial" charset="0"/>
                </a:rPr>
                <a:t>Formování</a:t>
              </a:r>
            </a:p>
            <a:p>
              <a:pPr algn="ctr" eaLnBrk="1" hangingPunct="1"/>
              <a:r>
                <a:rPr lang="cs-CZ" altLang="cs-CZ" sz="1600" dirty="0">
                  <a:latin typeface="Arial" charset="0"/>
                  <a:cs typeface="Arial" charset="0"/>
                  <a:sym typeface="Arial" charset="0"/>
                </a:rPr>
                <a:t>struktur </a:t>
              </a:r>
              <a:endParaRPr lang="cs-CZ" altLang="cs-CZ" sz="1600" dirty="0" smtClean="0">
                <a:latin typeface="Arial" charset="0"/>
                <a:cs typeface="Arial" charset="0"/>
                <a:sym typeface="Arial" charset="0"/>
              </a:endParaRPr>
            </a:p>
            <a:p>
              <a:pPr algn="ctr" eaLnBrk="1" hangingPunct="1"/>
              <a:r>
                <a:rPr lang="cs-CZ" altLang="cs-CZ" sz="1600" dirty="0" smtClean="0">
                  <a:latin typeface="Arial" charset="0"/>
                  <a:cs typeface="Arial" charset="0"/>
                  <a:sym typeface="Arial" charset="0"/>
                </a:rPr>
                <a:t>ve </a:t>
              </a:r>
              <a:r>
                <a:rPr lang="cs-CZ" altLang="cs-CZ" sz="1600" dirty="0">
                  <a:latin typeface="Arial" charset="0"/>
                  <a:cs typeface="Arial" charset="0"/>
                  <a:sym typeface="Arial" charset="0"/>
                </a:rPr>
                <a:t>vesmíru</a:t>
              </a:r>
            </a:p>
          </p:txBody>
        </p:sp>
        <p:sp>
          <p:nvSpPr>
            <p:cNvPr id="4114" name="TextovéPole 28"/>
            <p:cNvSpPr txBox="1">
              <a:spLocks noChangeArrowheads="1"/>
            </p:cNvSpPr>
            <p:nvPr/>
          </p:nvSpPr>
          <p:spPr bwMode="auto">
            <a:xfrm>
              <a:off x="2944083" y="1820708"/>
              <a:ext cx="1257728" cy="43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algn="ctr" eaLnBrk="1" hangingPunct="1"/>
              <a:r>
                <a:rPr lang="cs-CZ" altLang="cs-CZ" sz="1600" dirty="0" smtClean="0">
                  <a:latin typeface="Arial" charset="0"/>
                  <a:cs typeface="Arial" charset="0"/>
                  <a:sym typeface="Arial" charset="0"/>
                </a:rPr>
                <a:t>Univerzalita </a:t>
              </a:r>
              <a:endParaRPr lang="cs-CZ" altLang="cs-CZ" sz="1600" dirty="0">
                <a:latin typeface="Arial" charset="0"/>
                <a:cs typeface="Arial" charset="0"/>
                <a:sym typeface="Arial" charset="0"/>
              </a:endParaRPr>
            </a:p>
            <a:p>
              <a:pPr algn="ctr" eaLnBrk="1" hangingPunct="1"/>
              <a:r>
                <a:rPr lang="cs-CZ" altLang="cs-CZ" sz="1600" dirty="0" smtClean="0">
                  <a:latin typeface="Arial" charset="0"/>
                  <a:cs typeface="Arial" charset="0"/>
                  <a:sym typeface="Arial" charset="0"/>
                </a:rPr>
                <a:t>fyz.zákonů</a:t>
              </a:r>
              <a:endParaRPr lang="cs-CZ" altLang="cs-CZ" sz="1600" dirty="0">
                <a:latin typeface="Arial" charset="0"/>
                <a:cs typeface="Arial" charset="0"/>
                <a:sym typeface="Arial" charset="0"/>
              </a:endParaRPr>
            </a:p>
          </p:txBody>
        </p:sp>
        <p:sp>
          <p:nvSpPr>
            <p:cNvPr id="4115" name="TextovéPole 31"/>
            <p:cNvSpPr txBox="1">
              <a:spLocks noChangeArrowheads="1"/>
            </p:cNvSpPr>
            <p:nvPr/>
          </p:nvSpPr>
          <p:spPr bwMode="auto">
            <a:xfrm>
              <a:off x="2543796" y="2872995"/>
              <a:ext cx="1258922" cy="43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algn="ctr" eaLnBrk="1" hangingPunct="1"/>
              <a:r>
                <a:rPr lang="cs-CZ" altLang="cs-CZ" sz="1600" dirty="0">
                  <a:solidFill>
                    <a:srgbClr val="000000"/>
                  </a:solidFill>
                  <a:latin typeface="Arial" charset="0"/>
                  <a:cs typeface="Arial" charset="0"/>
                  <a:sym typeface="Arial" charset="0"/>
                </a:rPr>
                <a:t>Formování </a:t>
              </a:r>
            </a:p>
            <a:p>
              <a:pPr algn="ctr" eaLnBrk="1" hangingPunct="1"/>
              <a:r>
                <a:rPr lang="cs-CZ" altLang="cs-CZ" sz="1600" dirty="0">
                  <a:solidFill>
                    <a:srgbClr val="000000"/>
                  </a:solidFill>
                  <a:latin typeface="Arial" charset="0"/>
                  <a:cs typeface="Arial" charset="0"/>
                  <a:sym typeface="Arial" charset="0"/>
                </a:rPr>
                <a:t>prvků</a:t>
              </a:r>
            </a:p>
          </p:txBody>
        </p:sp>
        <p:grpSp>
          <p:nvGrpSpPr>
            <p:cNvPr id="4116" name="Skupina 127"/>
            <p:cNvGrpSpPr>
              <a:grpSpLocks/>
            </p:cNvGrpSpPr>
            <p:nvPr/>
          </p:nvGrpSpPr>
          <p:grpSpPr bwMode="auto">
            <a:xfrm>
              <a:off x="220976" y="1818161"/>
              <a:ext cx="993984" cy="559677"/>
              <a:chOff x="522901" y="1779824"/>
              <a:chExt cx="993984" cy="559677"/>
            </a:xfrm>
          </p:grpSpPr>
          <p:sp>
            <p:nvSpPr>
              <p:cNvPr id="7" name="Obdélník: se zakulacenými rohy 6"/>
              <p:cNvSpPr/>
              <p:nvPr/>
            </p:nvSpPr>
            <p:spPr>
              <a:xfrm>
                <a:off x="548215" y="1779824"/>
                <a:ext cx="954690" cy="559677"/>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a:sym typeface="Arial"/>
                </a:endParaRPr>
              </a:p>
            </p:txBody>
          </p:sp>
          <p:sp>
            <p:nvSpPr>
              <p:cNvPr id="4142" name="TextovéPole 32"/>
              <p:cNvSpPr txBox="1">
                <a:spLocks noChangeArrowheads="1"/>
              </p:cNvSpPr>
              <p:nvPr/>
            </p:nvSpPr>
            <p:spPr bwMode="auto">
              <a:xfrm>
                <a:off x="522901" y="1814895"/>
                <a:ext cx="993984" cy="43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algn="ctr" eaLnBrk="1" hangingPunct="1"/>
                <a:r>
                  <a:rPr lang="cs-CZ" altLang="cs-CZ" sz="1600">
                    <a:solidFill>
                      <a:srgbClr val="000000"/>
                    </a:solidFill>
                    <a:latin typeface="Arial" charset="0"/>
                    <a:cs typeface="Arial" charset="0"/>
                    <a:sym typeface="Arial" charset="0"/>
                  </a:rPr>
                  <a:t>Průzkum</a:t>
                </a:r>
              </a:p>
              <a:p>
                <a:pPr algn="ctr" eaLnBrk="1" hangingPunct="1"/>
                <a:r>
                  <a:rPr lang="cs-CZ" altLang="cs-CZ" sz="1600">
                    <a:solidFill>
                      <a:srgbClr val="000000"/>
                    </a:solidFill>
                    <a:latin typeface="Arial" charset="0"/>
                    <a:cs typeface="Arial" charset="0"/>
                    <a:sym typeface="Arial" charset="0"/>
                  </a:rPr>
                  <a:t>galaxií</a:t>
                </a:r>
              </a:p>
            </p:txBody>
          </p:sp>
        </p:grpSp>
        <p:sp>
          <p:nvSpPr>
            <p:cNvPr id="4117" name="TextovéPole 35"/>
            <p:cNvSpPr txBox="1">
              <a:spLocks noChangeArrowheads="1"/>
            </p:cNvSpPr>
            <p:nvPr/>
          </p:nvSpPr>
          <p:spPr bwMode="auto">
            <a:xfrm>
              <a:off x="7523818" y="682428"/>
              <a:ext cx="1357794" cy="80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algn="ctr" eaLnBrk="1" hangingPunct="1"/>
              <a:r>
                <a:rPr lang="cs-CZ" altLang="cs-CZ" sz="1600" dirty="0">
                  <a:solidFill>
                    <a:srgbClr val="000000"/>
                  </a:solidFill>
                  <a:latin typeface="Arial" charset="0"/>
                  <a:cs typeface="Arial" charset="0"/>
                  <a:sym typeface="Arial" charset="0"/>
                </a:rPr>
                <a:t>Vzdálenosti  </a:t>
              </a:r>
            </a:p>
            <a:p>
              <a:pPr algn="ctr" eaLnBrk="1" hangingPunct="1"/>
              <a:r>
                <a:rPr lang="cs-CZ" altLang="cs-CZ" sz="1600" dirty="0">
                  <a:solidFill>
                    <a:srgbClr val="000000"/>
                  </a:solidFill>
                  <a:latin typeface="Arial" charset="0"/>
                  <a:cs typeface="Arial" charset="0"/>
                  <a:sym typeface="Arial" charset="0"/>
                </a:rPr>
                <a:t>na Zemi</a:t>
              </a:r>
            </a:p>
            <a:p>
              <a:pPr algn="ctr" eaLnBrk="1" hangingPunct="1"/>
              <a:r>
                <a:rPr lang="cs-CZ" altLang="cs-CZ" sz="1600" dirty="0">
                  <a:solidFill>
                    <a:srgbClr val="000000"/>
                  </a:solidFill>
                  <a:latin typeface="Arial" charset="0"/>
                  <a:cs typeface="Arial" charset="0"/>
                  <a:sym typeface="Arial" charset="0"/>
                </a:rPr>
                <a:t>a blízko ní</a:t>
              </a:r>
            </a:p>
            <a:p>
              <a:pPr algn="ctr" eaLnBrk="1" hangingPunct="1"/>
              <a:endParaRPr lang="cs-CZ" altLang="cs-CZ" sz="1600" dirty="0">
                <a:solidFill>
                  <a:srgbClr val="000000"/>
                </a:solidFill>
                <a:latin typeface="Arial" charset="0"/>
                <a:cs typeface="Arial" charset="0"/>
                <a:sym typeface="Arial" charset="0"/>
              </a:endParaRPr>
            </a:p>
          </p:txBody>
        </p:sp>
        <p:sp>
          <p:nvSpPr>
            <p:cNvPr id="4118" name="TextovéPole 36"/>
            <p:cNvSpPr txBox="1">
              <a:spLocks noChangeArrowheads="1"/>
            </p:cNvSpPr>
            <p:nvPr/>
          </p:nvSpPr>
          <p:spPr bwMode="auto">
            <a:xfrm>
              <a:off x="4660417" y="2196574"/>
              <a:ext cx="1155856" cy="43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algn="ctr" eaLnBrk="1" hangingPunct="1"/>
              <a:r>
                <a:rPr lang="cs-CZ" altLang="cs-CZ" sz="1600">
                  <a:solidFill>
                    <a:srgbClr val="000000"/>
                  </a:solidFill>
                  <a:latin typeface="Arial" charset="0"/>
                  <a:cs typeface="Arial" charset="0"/>
                  <a:sym typeface="Arial" charset="0"/>
                </a:rPr>
                <a:t>Prvky tvoří</a:t>
              </a:r>
            </a:p>
            <a:p>
              <a:pPr algn="ctr" eaLnBrk="1" hangingPunct="1"/>
              <a:r>
                <a:rPr lang="cs-CZ" altLang="cs-CZ" sz="1600">
                  <a:solidFill>
                    <a:srgbClr val="000000"/>
                  </a:solidFill>
                  <a:latin typeface="Arial" charset="0"/>
                  <a:cs typeface="Arial" charset="0"/>
                  <a:sym typeface="Arial" charset="0"/>
                </a:rPr>
                <a:t>naše těla</a:t>
              </a:r>
            </a:p>
          </p:txBody>
        </p:sp>
        <p:sp>
          <p:nvSpPr>
            <p:cNvPr id="4119" name="TextovéPole 37"/>
            <p:cNvSpPr txBox="1">
              <a:spLocks noChangeArrowheads="1"/>
            </p:cNvSpPr>
            <p:nvPr/>
          </p:nvSpPr>
          <p:spPr bwMode="auto">
            <a:xfrm>
              <a:off x="5889503" y="3027516"/>
              <a:ext cx="982765" cy="43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eaLnBrk="1" hangingPunct="1"/>
              <a:r>
                <a:rPr lang="cs-CZ" altLang="cs-CZ" sz="1600" dirty="0" smtClean="0">
                  <a:solidFill>
                    <a:srgbClr val="000000"/>
                  </a:solidFill>
                  <a:latin typeface="Arial" charset="0"/>
                  <a:cs typeface="Arial" charset="0"/>
                  <a:sym typeface="Arial" charset="0"/>
                </a:rPr>
                <a:t>Životní </a:t>
              </a:r>
            </a:p>
            <a:p>
              <a:pPr eaLnBrk="1" hangingPunct="1"/>
              <a:r>
                <a:rPr lang="cs-CZ" altLang="cs-CZ" sz="1600" dirty="0" smtClean="0">
                  <a:solidFill>
                    <a:srgbClr val="000000"/>
                  </a:solidFill>
                  <a:latin typeface="Arial" charset="0"/>
                  <a:cs typeface="Arial" charset="0"/>
                  <a:sym typeface="Arial" charset="0"/>
                </a:rPr>
                <a:t>proměny</a:t>
              </a:r>
              <a:endParaRPr lang="cs-CZ" altLang="cs-CZ" sz="1600" dirty="0">
                <a:solidFill>
                  <a:srgbClr val="000000"/>
                </a:solidFill>
                <a:latin typeface="Arial" charset="0"/>
                <a:cs typeface="Arial" charset="0"/>
                <a:sym typeface="Arial" charset="0"/>
              </a:endParaRPr>
            </a:p>
          </p:txBody>
        </p:sp>
        <p:sp>
          <p:nvSpPr>
            <p:cNvPr id="4120" name="TextovéPole 38"/>
            <p:cNvSpPr txBox="1">
              <a:spLocks noChangeArrowheads="1"/>
            </p:cNvSpPr>
            <p:nvPr/>
          </p:nvSpPr>
          <p:spPr bwMode="auto">
            <a:xfrm>
              <a:off x="7534828" y="2521617"/>
              <a:ext cx="993983" cy="43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algn="ctr" eaLnBrk="1" hangingPunct="1"/>
              <a:r>
                <a:rPr lang="cs-CZ" altLang="cs-CZ" sz="1600" dirty="0">
                  <a:solidFill>
                    <a:srgbClr val="000000"/>
                  </a:solidFill>
                  <a:latin typeface="Arial" charset="0"/>
                  <a:cs typeface="Arial" charset="0"/>
                  <a:sym typeface="Arial" charset="0"/>
                </a:rPr>
                <a:t>Události </a:t>
              </a:r>
            </a:p>
            <a:p>
              <a:pPr algn="ctr" eaLnBrk="1" hangingPunct="1"/>
              <a:r>
                <a:rPr lang="cs-CZ" altLang="cs-CZ" sz="1600" dirty="0">
                  <a:solidFill>
                    <a:srgbClr val="000000"/>
                  </a:solidFill>
                  <a:latin typeface="Arial" charset="0"/>
                  <a:cs typeface="Arial" charset="0"/>
                  <a:sym typeface="Arial" charset="0"/>
                </a:rPr>
                <a:t>v historii </a:t>
              </a:r>
            </a:p>
          </p:txBody>
        </p:sp>
        <p:sp>
          <p:nvSpPr>
            <p:cNvPr id="4121" name="TextovéPole 39"/>
            <p:cNvSpPr txBox="1">
              <a:spLocks noChangeArrowheads="1"/>
            </p:cNvSpPr>
            <p:nvPr/>
          </p:nvSpPr>
          <p:spPr bwMode="auto">
            <a:xfrm>
              <a:off x="4787901" y="647798"/>
              <a:ext cx="1262974" cy="43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eaLnBrk="1" hangingPunct="1"/>
              <a:r>
                <a:rPr lang="cs-CZ" altLang="cs-CZ" sz="1600" dirty="0">
                  <a:solidFill>
                    <a:srgbClr val="000000"/>
                  </a:solidFill>
                  <a:latin typeface="Arial" charset="0"/>
                  <a:cs typeface="Arial" charset="0"/>
                  <a:sym typeface="Arial" charset="0"/>
                </a:rPr>
                <a:t>Soulad s přír. zákony</a:t>
              </a:r>
            </a:p>
          </p:txBody>
        </p:sp>
        <p:sp>
          <p:nvSpPr>
            <p:cNvPr id="42" name="Myšlenková bublina: obláček 41"/>
            <p:cNvSpPr/>
            <p:nvPr/>
          </p:nvSpPr>
          <p:spPr>
            <a:xfrm rot="910065">
              <a:off x="5900915" y="3879377"/>
              <a:ext cx="1328472" cy="839516"/>
            </a:xfrm>
            <a:prstGeom prst="cloudCallout">
              <a:avLst>
                <a:gd name="adj1" fmla="val -107834"/>
                <a:gd name="adj2" fmla="val -33722"/>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600" kern="0">
                <a:sym typeface="Arial"/>
              </a:endParaRPr>
            </a:p>
          </p:txBody>
        </p:sp>
        <p:sp>
          <p:nvSpPr>
            <p:cNvPr id="4123" name="TextovéPole 42"/>
            <p:cNvSpPr txBox="1">
              <a:spLocks noChangeArrowheads="1"/>
            </p:cNvSpPr>
            <p:nvPr/>
          </p:nvSpPr>
          <p:spPr bwMode="auto">
            <a:xfrm>
              <a:off x="6014307" y="4045183"/>
              <a:ext cx="1018379" cy="25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algn="ctr" eaLnBrk="1" hangingPunct="1"/>
              <a:r>
                <a:rPr lang="cs-CZ" altLang="cs-CZ" sz="1600" dirty="0">
                  <a:solidFill>
                    <a:srgbClr val="000000"/>
                  </a:solidFill>
                  <a:latin typeface="Arial" charset="0"/>
                  <a:cs typeface="Arial" charset="0"/>
                  <a:sym typeface="Arial" charset="0"/>
                </a:rPr>
                <a:t>Empatie</a:t>
              </a:r>
            </a:p>
          </p:txBody>
        </p:sp>
        <p:cxnSp>
          <p:nvCxnSpPr>
            <p:cNvPr id="45" name="Přímá spojnice 44"/>
            <p:cNvCxnSpPr>
              <a:cxnSpLocks/>
            </p:cNvCxnSpPr>
            <p:nvPr/>
          </p:nvCxnSpPr>
          <p:spPr>
            <a:xfrm flipH="1">
              <a:off x="2259235" y="3592456"/>
              <a:ext cx="3506880" cy="8335"/>
            </a:xfrm>
            <a:prstGeom prst="line">
              <a:avLst/>
            </a:prstGeom>
            <a:ln w="254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Přímá spojnice 45"/>
            <p:cNvCxnSpPr>
              <a:cxnSpLocks/>
              <a:stCxn id="16" idx="1"/>
              <a:endCxn id="9" idx="0"/>
            </p:cNvCxnSpPr>
            <p:nvPr/>
          </p:nvCxnSpPr>
          <p:spPr>
            <a:xfrm flipH="1">
              <a:off x="3589492" y="916127"/>
              <a:ext cx="1181459" cy="874643"/>
            </a:xfrm>
            <a:prstGeom prst="line">
              <a:avLst/>
            </a:prstGeom>
            <a:ln w="254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Přímá spojnice 46"/>
            <p:cNvCxnSpPr>
              <a:cxnSpLocks/>
              <a:stCxn id="14" idx="1"/>
              <a:endCxn id="4115" idx="3"/>
            </p:cNvCxnSpPr>
            <p:nvPr/>
          </p:nvCxnSpPr>
          <p:spPr>
            <a:xfrm flipH="1">
              <a:off x="3802718" y="2439164"/>
              <a:ext cx="880145" cy="653155"/>
            </a:xfrm>
            <a:prstGeom prst="line">
              <a:avLst/>
            </a:prstGeom>
            <a:ln w="254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0" name="Přímá spojnice 49"/>
            <p:cNvCxnSpPr>
              <a:cxnSpLocks/>
              <a:stCxn id="5" idx="6"/>
              <a:endCxn id="9" idx="0"/>
            </p:cNvCxnSpPr>
            <p:nvPr/>
          </p:nvCxnSpPr>
          <p:spPr>
            <a:xfrm>
              <a:off x="2702059" y="1765765"/>
              <a:ext cx="888029" cy="25006"/>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Přímá spojnice 50"/>
            <p:cNvCxnSpPr>
              <a:cxnSpLocks/>
              <a:stCxn id="11" idx="2"/>
              <a:endCxn id="5" idx="7"/>
            </p:cNvCxnSpPr>
            <p:nvPr/>
          </p:nvCxnSpPr>
          <p:spPr>
            <a:xfrm flipH="1">
              <a:off x="2501756" y="1228715"/>
              <a:ext cx="687767" cy="25479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Přímá spojnice 51"/>
            <p:cNvCxnSpPr>
              <a:cxnSpLocks/>
              <a:stCxn id="8" idx="0"/>
            </p:cNvCxnSpPr>
            <p:nvPr/>
          </p:nvCxnSpPr>
          <p:spPr>
            <a:xfrm flipH="1" flipV="1">
              <a:off x="2377083" y="2114670"/>
              <a:ext cx="804702" cy="68709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Přímá spojnice 52"/>
            <p:cNvCxnSpPr>
              <a:cxnSpLocks/>
              <a:stCxn id="10" idx="3"/>
              <a:endCxn id="5" idx="0"/>
            </p:cNvCxnSpPr>
            <p:nvPr/>
          </p:nvCxnSpPr>
          <p:spPr>
            <a:xfrm>
              <a:off x="1481912" y="951256"/>
              <a:ext cx="535674" cy="41559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Přímá spojnice 53"/>
            <p:cNvCxnSpPr>
              <a:cxnSpLocks/>
              <a:stCxn id="5" idx="2"/>
              <a:endCxn id="7" idx="0"/>
            </p:cNvCxnSpPr>
            <p:nvPr/>
          </p:nvCxnSpPr>
          <p:spPr>
            <a:xfrm flipH="1">
              <a:off x="723635" y="1765170"/>
              <a:ext cx="610669" cy="5299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a:cxnSpLocks/>
              <a:stCxn id="6" idx="7"/>
            </p:cNvCxnSpPr>
            <p:nvPr/>
          </p:nvCxnSpPr>
          <p:spPr>
            <a:xfrm flipV="1">
              <a:off x="6979119" y="1179890"/>
              <a:ext cx="566624" cy="342951"/>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a:cxnSpLocks/>
              <a:endCxn id="12" idx="0"/>
            </p:cNvCxnSpPr>
            <p:nvPr/>
          </p:nvCxnSpPr>
          <p:spPr>
            <a:xfrm>
              <a:off x="7032687" y="2157539"/>
              <a:ext cx="1098727" cy="301273"/>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Přímá spojnice 84"/>
            <p:cNvCxnSpPr>
              <a:cxnSpLocks/>
              <a:stCxn id="6" idx="4"/>
            </p:cNvCxnSpPr>
            <p:nvPr/>
          </p:nvCxnSpPr>
          <p:spPr>
            <a:xfrm flipH="1">
              <a:off x="6451778" y="2296863"/>
              <a:ext cx="14285" cy="607309"/>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Přímá spojnice 87"/>
            <p:cNvCxnSpPr>
              <a:cxnSpLocks/>
              <a:stCxn id="4121" idx="3"/>
              <a:endCxn id="6" idx="0"/>
            </p:cNvCxnSpPr>
            <p:nvPr/>
          </p:nvCxnSpPr>
          <p:spPr>
            <a:xfrm>
              <a:off x="6050876" y="867122"/>
              <a:ext cx="413992" cy="52235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5" name="TextovéPole 124"/>
            <p:cNvSpPr txBox="1"/>
            <p:nvPr/>
          </p:nvSpPr>
          <p:spPr>
            <a:xfrm>
              <a:off x="1264287" y="1594592"/>
              <a:ext cx="1519550" cy="27704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cs-CZ" b="1" kern="0" dirty="0">
                  <a:ln/>
                  <a:solidFill>
                    <a:srgbClr val="002060"/>
                  </a:solidFill>
                  <a:latin typeface="Arial"/>
                  <a:ea typeface="Arial"/>
                  <a:cs typeface="Arial"/>
                  <a:sym typeface="Arial"/>
                </a:rPr>
                <a:t>Kosmologie</a:t>
              </a:r>
            </a:p>
          </p:txBody>
        </p:sp>
        <p:sp>
          <p:nvSpPr>
            <p:cNvPr id="131" name="Svitek: vodorovný 130"/>
            <p:cNvSpPr/>
            <p:nvPr/>
          </p:nvSpPr>
          <p:spPr>
            <a:xfrm>
              <a:off x="3661511" y="3671049"/>
              <a:ext cx="1409418" cy="1031235"/>
            </a:xfrm>
            <a:prstGeom prst="horizontalScroll">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2400" kern="0">
                <a:sym typeface="Arial"/>
              </a:endParaRPr>
            </a:p>
          </p:txBody>
        </p:sp>
        <p:cxnSp>
          <p:nvCxnSpPr>
            <p:cNvPr id="133" name="Přímá spojnice 132"/>
            <p:cNvCxnSpPr>
              <a:cxnSpLocks/>
            </p:cNvCxnSpPr>
            <p:nvPr/>
          </p:nvCxnSpPr>
          <p:spPr>
            <a:xfrm flipH="1">
              <a:off x="4266227" y="3382875"/>
              <a:ext cx="4762" cy="417971"/>
            </a:xfrm>
            <a:prstGeom prst="line">
              <a:avLst/>
            </a:prstGeom>
            <a:ln w="25400">
              <a:solidFill>
                <a:srgbClr val="DCE755"/>
              </a:solidFill>
            </a:ln>
          </p:spPr>
          <p:style>
            <a:lnRef idx="1">
              <a:schemeClr val="accent1"/>
            </a:lnRef>
            <a:fillRef idx="0">
              <a:schemeClr val="accent1"/>
            </a:fillRef>
            <a:effectRef idx="0">
              <a:schemeClr val="accent1"/>
            </a:effectRef>
            <a:fontRef idx="minor">
              <a:schemeClr val="tx1"/>
            </a:fontRef>
          </p:style>
        </p:cxnSp>
        <p:sp>
          <p:nvSpPr>
            <p:cNvPr id="140" name="Hvězda: čtyřcípá 139"/>
            <p:cNvSpPr/>
            <p:nvPr/>
          </p:nvSpPr>
          <p:spPr>
            <a:xfrm>
              <a:off x="4119809" y="3249505"/>
              <a:ext cx="299978" cy="266740"/>
            </a:xfrm>
            <a:prstGeom prst="star4">
              <a:avLst/>
            </a:prstGeom>
            <a:solidFill>
              <a:srgbClr val="FF66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2400" kern="0">
                <a:sym typeface="Arial"/>
              </a:endParaRPr>
            </a:p>
          </p:txBody>
        </p:sp>
        <p:sp>
          <p:nvSpPr>
            <p:cNvPr id="23596" name="Obdélník 155"/>
            <p:cNvSpPr>
              <a:spLocks noChangeArrowheads="1"/>
            </p:cNvSpPr>
            <p:nvPr/>
          </p:nvSpPr>
          <p:spPr bwMode="auto">
            <a:xfrm>
              <a:off x="3948437" y="4029766"/>
              <a:ext cx="942699" cy="28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cs-CZ" altLang="cs-CZ" sz="1867" b="1" dirty="0">
                  <a:solidFill>
                    <a:schemeClr val="accent6">
                      <a:lumMod val="50000"/>
                    </a:schemeClr>
                  </a:solidFill>
                </a:rPr>
                <a:t>Poezie</a:t>
              </a:r>
              <a:endParaRPr lang="cs-CZ" altLang="cs-CZ" sz="1867" dirty="0">
                <a:solidFill>
                  <a:schemeClr val="accent6">
                    <a:lumMod val="50000"/>
                  </a:schemeClr>
                </a:solidFill>
              </a:endParaRPr>
            </a:p>
          </p:txBody>
        </p:sp>
      </p:grpSp>
    </p:spTree>
    <p:extLst>
      <p:ext uri="{BB962C8B-B14F-4D97-AF65-F5344CB8AC3E}">
        <p14:creationId xmlns:p14="http://schemas.microsoft.com/office/powerpoint/2010/main" val="316943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03" y="1196752"/>
            <a:ext cx="9144000" cy="471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198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58" y="1227932"/>
            <a:ext cx="8964488" cy="441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074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48" y="1268760"/>
            <a:ext cx="9144000" cy="453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8103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92" y="1611119"/>
            <a:ext cx="3389519"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32656"/>
            <a:ext cx="8229600" cy="634082"/>
          </a:xfrm>
        </p:spPr>
        <p:txBody>
          <a:bodyPr>
            <a:noAutofit/>
          </a:bodyPr>
          <a:lstStyle/>
          <a:p>
            <a:r>
              <a:rPr lang="cs-CZ" sz="2800" dirty="0" smtClean="0"/>
              <a:t>I. Most mezi humanitními</a:t>
            </a:r>
            <a:r>
              <a:rPr lang="cs-CZ" sz="2800" baseline="0" dirty="0" smtClean="0"/>
              <a:t> a přírodními vědami</a:t>
            </a:r>
            <a:br>
              <a:rPr lang="cs-CZ" sz="2800" baseline="0" dirty="0" smtClean="0"/>
            </a:br>
            <a:endParaRPr lang="cs-CZ" sz="2800" dirty="0"/>
          </a:p>
        </p:txBody>
      </p:sp>
      <p:sp>
        <p:nvSpPr>
          <p:cNvPr id="5" name="TextBox 4"/>
          <p:cNvSpPr txBox="1"/>
          <p:nvPr/>
        </p:nvSpPr>
        <p:spPr>
          <a:xfrm>
            <a:off x="462588" y="908720"/>
            <a:ext cx="3834639" cy="2862322"/>
          </a:xfrm>
          <a:prstGeom prst="rect">
            <a:avLst/>
          </a:prstGeom>
          <a:noFill/>
        </p:spPr>
        <p:txBody>
          <a:bodyPr wrap="none" rtlCol="0">
            <a:spAutoFit/>
          </a:bodyPr>
          <a:lstStyle/>
          <a:p>
            <a:r>
              <a:rPr lang="cs-CZ" sz="2000" dirty="0" smtClean="0"/>
              <a:t>Vesmír i jeho poznávání mají dějiny</a:t>
            </a:r>
          </a:p>
          <a:p>
            <a:endParaRPr lang="cs-CZ" sz="2000" dirty="0"/>
          </a:p>
          <a:p>
            <a:endParaRPr lang="cs-CZ" sz="2000" dirty="0" smtClean="0"/>
          </a:p>
          <a:p>
            <a:endParaRPr lang="cs-CZ" sz="2000" dirty="0" smtClean="0"/>
          </a:p>
          <a:p>
            <a:endParaRPr lang="cs-CZ" sz="2000" dirty="0"/>
          </a:p>
          <a:p>
            <a:endParaRPr lang="cs-CZ" sz="2000" dirty="0" smtClean="0"/>
          </a:p>
          <a:p>
            <a:endParaRPr lang="cs-CZ" sz="2000" dirty="0"/>
          </a:p>
          <a:p>
            <a:endParaRPr lang="cs-CZ" sz="2000" dirty="0" smtClean="0"/>
          </a:p>
          <a:p>
            <a:endParaRPr lang="cs-CZ" sz="2000"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1375875"/>
            <a:ext cx="5086845" cy="355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60607" y="5301208"/>
            <a:ext cx="8208912" cy="1200329"/>
          </a:xfrm>
          <a:prstGeom prst="rect">
            <a:avLst/>
          </a:prstGeom>
        </p:spPr>
        <p:txBody>
          <a:bodyPr wrap="square">
            <a:spAutoFit/>
          </a:bodyPr>
          <a:lstStyle/>
          <a:p>
            <a:r>
              <a:rPr lang="cs-CZ" dirty="0" smtClean="0"/>
              <a:t>				Vesmír          před 13,798±0,037 miliardami let</a:t>
            </a:r>
          </a:p>
          <a:p>
            <a:endParaRPr lang="cs-CZ" dirty="0" smtClean="0"/>
          </a:p>
          <a:p>
            <a:r>
              <a:rPr lang="cs-CZ" dirty="0" smtClean="0"/>
              <a:t>Člověk moudrý před 400 000 až 250 000 lety</a:t>
            </a:r>
          </a:p>
          <a:p>
            <a:endParaRPr lang="cs-CZ" dirty="0" smtClean="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57356"/>
            <a:ext cx="1028904" cy="85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844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2074"/>
          </a:xfrm>
        </p:spPr>
        <p:txBody>
          <a:bodyPr>
            <a:normAutofit/>
          </a:bodyPr>
          <a:lstStyle/>
          <a:p>
            <a:r>
              <a:rPr lang="cs-CZ" sz="2800" dirty="0" smtClean="0"/>
              <a:t>II. Jednota poznání</a:t>
            </a:r>
            <a:endParaRPr lang="cs-CZ" sz="2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33" y="620688"/>
            <a:ext cx="5149155" cy="354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55576" y="4729432"/>
            <a:ext cx="3347864" cy="1754326"/>
          </a:xfrm>
          <a:prstGeom prst="rect">
            <a:avLst/>
          </a:prstGeom>
        </p:spPr>
        <p:txBody>
          <a:bodyPr wrap="square">
            <a:spAutoFit/>
          </a:bodyPr>
          <a:lstStyle/>
          <a:p>
            <a:r>
              <a:rPr lang="pl-PL" dirty="0" smtClean="0"/>
              <a:t>Jednota světa a poznání, </a:t>
            </a:r>
          </a:p>
          <a:p>
            <a:r>
              <a:rPr lang="pl-PL" dirty="0" smtClean="0"/>
              <a:t>zákony objevené na zemi </a:t>
            </a:r>
          </a:p>
          <a:p>
            <a:r>
              <a:rPr lang="pl-PL" dirty="0" smtClean="0"/>
              <a:t>platí i ve Vesmíru</a:t>
            </a:r>
          </a:p>
          <a:p>
            <a:endParaRPr lang="pl-PL" dirty="0"/>
          </a:p>
          <a:p>
            <a:endParaRPr lang="pl-PL" dirty="0" smtClean="0"/>
          </a:p>
          <a:p>
            <a:endParaRPr lang="pl-PL"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620688"/>
            <a:ext cx="2616895" cy="582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4490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7" y="620688"/>
            <a:ext cx="7179938" cy="376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18341" y="32618"/>
            <a:ext cx="8229600" cy="706090"/>
          </a:xfrm>
        </p:spPr>
        <p:txBody>
          <a:bodyPr>
            <a:normAutofit/>
          </a:bodyPr>
          <a:lstStyle/>
          <a:p>
            <a:r>
              <a:rPr lang="cs-CZ" sz="2800" dirty="0" smtClean="0"/>
              <a:t>    II. Jednota poznání</a:t>
            </a:r>
            <a:endParaRPr lang="cs-CZ" sz="2800" dirty="0"/>
          </a:p>
        </p:txBody>
      </p:sp>
      <p:sp>
        <p:nvSpPr>
          <p:cNvPr id="4" name="Rectangle 3"/>
          <p:cNvSpPr/>
          <p:nvPr/>
        </p:nvSpPr>
        <p:spPr>
          <a:xfrm>
            <a:off x="408541" y="4051905"/>
            <a:ext cx="1611018" cy="923330"/>
          </a:xfrm>
          <a:prstGeom prst="rect">
            <a:avLst/>
          </a:prstGeom>
        </p:spPr>
        <p:txBody>
          <a:bodyPr wrap="none">
            <a:spAutoFit/>
          </a:bodyPr>
          <a:lstStyle/>
          <a:p>
            <a:r>
              <a:rPr lang="cs-CZ" dirty="0" smtClean="0"/>
              <a:t>Reliktní záření, </a:t>
            </a:r>
          </a:p>
          <a:p>
            <a:r>
              <a:rPr lang="cs-CZ" dirty="0" smtClean="0"/>
              <a:t>raný Vesmír, </a:t>
            </a:r>
          </a:p>
          <a:p>
            <a:r>
              <a:rPr lang="cs-CZ" dirty="0" smtClean="0"/>
              <a:t>výzkum v CERN</a:t>
            </a:r>
            <a:endParaRPr lang="cs-CZ" dirty="0"/>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5463" y="4513570"/>
            <a:ext cx="3021260" cy="206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7688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2426" y="3451776"/>
            <a:ext cx="2651676" cy="286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89" y="2610866"/>
            <a:ext cx="5187064" cy="12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7" descr="http://upload.wikimedia.org/wikipedia/commons/8/88/Universe_expansion_s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664" y="459834"/>
            <a:ext cx="2118959" cy="211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Nadpis 1"/>
          <p:cNvSpPr>
            <a:spLocks noGrp="1"/>
          </p:cNvSpPr>
          <p:nvPr>
            <p:ph type="title"/>
          </p:nvPr>
        </p:nvSpPr>
        <p:spPr>
          <a:xfrm>
            <a:off x="-32100" y="21098"/>
            <a:ext cx="6400800" cy="658813"/>
          </a:xfrm>
        </p:spPr>
        <p:txBody>
          <a:bodyPr>
            <a:normAutofit/>
          </a:bodyPr>
          <a:lstStyle/>
          <a:p>
            <a:pPr eaLnBrk="1" hangingPunct="1"/>
            <a:r>
              <a:rPr lang="cs-CZ" altLang="cs-CZ" sz="2800" dirty="0" smtClean="0"/>
              <a:t>III. Vzestup poznání</a:t>
            </a:r>
          </a:p>
        </p:txBody>
      </p:sp>
      <p:sp>
        <p:nvSpPr>
          <p:cNvPr id="12292" name="Zástupný symbol pro obsah 2"/>
          <p:cNvSpPr>
            <a:spLocks noGrp="1"/>
          </p:cNvSpPr>
          <p:nvPr>
            <p:ph idx="1"/>
          </p:nvPr>
        </p:nvSpPr>
        <p:spPr>
          <a:xfrm>
            <a:off x="179512" y="836712"/>
            <a:ext cx="3838575" cy="1762125"/>
          </a:xfrm>
        </p:spPr>
        <p:txBody>
          <a:bodyPr>
            <a:normAutofit/>
          </a:bodyPr>
          <a:lstStyle/>
          <a:p>
            <a:pPr eaLnBrk="1" hangingPunct="1"/>
            <a:r>
              <a:rPr lang="cs-CZ" altLang="cs-CZ" sz="2000" dirty="0" smtClean="0"/>
              <a:t>První etapa kosmologie -teorie </a:t>
            </a:r>
          </a:p>
          <a:p>
            <a:pPr eaLnBrk="1" hangingPunct="1"/>
            <a:r>
              <a:rPr lang="cs-CZ" altLang="cs-CZ" sz="2000" dirty="0" smtClean="0"/>
              <a:t>Stěžejní role gravitace,</a:t>
            </a:r>
          </a:p>
          <a:p>
            <a:pPr eaLnBrk="1" hangingPunct="1"/>
            <a:r>
              <a:rPr lang="cs-CZ" altLang="cs-CZ" sz="2000" dirty="0" smtClean="0"/>
              <a:t>Homogenita a isotropie</a:t>
            </a:r>
          </a:p>
          <a:p>
            <a:pPr eaLnBrk="1" hangingPunct="1"/>
            <a:r>
              <a:rPr lang="cs-CZ" altLang="cs-CZ" sz="2000" dirty="0" smtClean="0"/>
              <a:t>Kosmologické modely </a:t>
            </a:r>
          </a:p>
          <a:p>
            <a:pPr eaLnBrk="1" hangingPunct="1"/>
            <a:endParaRPr lang="cs-CZ" altLang="cs-CZ" sz="2000" dirty="0" smtClean="0"/>
          </a:p>
        </p:txBody>
      </p:sp>
      <p:sp>
        <p:nvSpPr>
          <p:cNvPr id="12293" name="Zástupný symbol pro číslo snímku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fld id="{68BA2516-E32C-46DC-ACCC-8114C39A14F4}" type="slidenum">
              <a:rPr lang="cs-CZ" altLang="cs-CZ" sz="1200">
                <a:solidFill>
                  <a:srgbClr val="898989"/>
                </a:solidFill>
              </a:rPr>
              <a:pPr/>
              <a:t>8</a:t>
            </a:fld>
            <a:endParaRPr lang="cs-CZ" altLang="cs-CZ" sz="1200">
              <a:solidFill>
                <a:srgbClr val="898989"/>
              </a:solidFill>
            </a:endParaRPr>
          </a:p>
        </p:txBody>
      </p:sp>
      <p:pic>
        <p:nvPicPr>
          <p:cNvPr id="12298"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1" y="592485"/>
            <a:ext cx="2088233" cy="186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7389" y="4221585"/>
            <a:ext cx="6078702" cy="1323439"/>
          </a:xfrm>
          <a:prstGeom prst="rect">
            <a:avLst/>
          </a:prstGeom>
        </p:spPr>
        <p:txBody>
          <a:bodyPr wrap="square">
            <a:spAutoFit/>
          </a:bodyPr>
          <a:lstStyle/>
          <a:p>
            <a:pPr marL="285750" indent="-285750">
              <a:buFont typeface="Arial" pitchFamily="34" charset="0"/>
              <a:buChar char="•"/>
            </a:pPr>
            <a:r>
              <a:rPr lang="cs-CZ" sz="2000" dirty="0"/>
              <a:t>Druhá etapa kosmologie – detaily dění</a:t>
            </a:r>
          </a:p>
          <a:p>
            <a:pPr marL="285750" indent="-285750">
              <a:buFont typeface="Arial" pitchFamily="34" charset="0"/>
              <a:buChar char="•"/>
            </a:pPr>
            <a:r>
              <a:rPr lang="cs-CZ" sz="2000" dirty="0"/>
              <a:t>Vznik prvků ve vesmíru. </a:t>
            </a:r>
          </a:p>
          <a:p>
            <a:pPr marL="285750" indent="-285750">
              <a:buFont typeface="Arial" pitchFamily="34" charset="0"/>
              <a:buChar char="•"/>
            </a:pPr>
            <a:r>
              <a:rPr lang="cs-CZ" sz="2000" dirty="0"/>
              <a:t>Světlo jako dominantní faktor v raném vesmíru.</a:t>
            </a:r>
          </a:p>
          <a:p>
            <a:pPr marL="285750" indent="-285750">
              <a:buFont typeface="Arial" pitchFamily="34" charset="0"/>
              <a:buChar char="•"/>
            </a:pPr>
            <a:r>
              <a:rPr lang="cs-CZ" sz="2000" dirty="0"/>
              <a:t>Reliktní záření, odtržení světla od látky</a:t>
            </a:r>
            <a:r>
              <a:rPr lang="cs-CZ" dirty="0"/>
              <a:t>, </a:t>
            </a:r>
          </a:p>
        </p:txBody>
      </p:sp>
    </p:spTree>
    <p:extLst>
      <p:ext uri="{BB962C8B-B14F-4D97-AF65-F5344CB8AC3E}">
        <p14:creationId xmlns:p14="http://schemas.microsoft.com/office/powerpoint/2010/main" val="3218340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512" y="0"/>
            <a:ext cx="8229600" cy="778098"/>
          </a:xfrm>
        </p:spPr>
        <p:txBody>
          <a:bodyPr>
            <a:normAutofit/>
          </a:bodyPr>
          <a:lstStyle/>
          <a:p>
            <a:r>
              <a:rPr lang="cs-CZ" sz="2800" dirty="0" smtClean="0"/>
              <a:t>III. Vzestup poznání v kosmologii</a:t>
            </a:r>
            <a:endParaRPr lang="cs-CZ" sz="28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48680"/>
            <a:ext cx="8424936"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1058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TotalTime>
  <Words>565</Words>
  <Application>Microsoft Office PowerPoint</Application>
  <PresentationFormat>On-screen Show (4:3)</PresentationFormat>
  <Paragraphs>101</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5 důvodů, proč učit kosmologii</vt:lpstr>
      <vt:lpstr>PowerPoint Presentation</vt:lpstr>
      <vt:lpstr>PowerPoint Presentation</vt:lpstr>
      <vt:lpstr>PowerPoint Presentation</vt:lpstr>
      <vt:lpstr>I. Most mezi humanitními a přírodními vědami </vt:lpstr>
      <vt:lpstr>II. Jednota poznání</vt:lpstr>
      <vt:lpstr>    II. Jednota poznání</vt:lpstr>
      <vt:lpstr>III. Vzestup poznání</vt:lpstr>
      <vt:lpstr>III. Vzestup poznání v kosmologii</vt:lpstr>
      <vt:lpstr>III. Vzestup poznání v kosmologii</vt:lpstr>
      <vt:lpstr>IV.  Pozoruhodné osobnosti tvůrců kosmologie </vt:lpstr>
      <vt:lpstr>IV. pozoruhodné osobnosti tvůrců kosmologie</vt:lpstr>
      <vt:lpstr>V. Kosmologické perspektivy,  posádka Země</vt:lpstr>
      <vt:lpstr>Závěr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důvodů</dc:title>
  <dc:subject>prednaska den ucitelu</dc:subject>
  <dc:creator>js-mu;JN</dc:creator>
  <cp:lastModifiedBy>js-mu</cp:lastModifiedBy>
  <cp:revision>58</cp:revision>
  <cp:lastPrinted>2017-03-27T13:37:33Z</cp:lastPrinted>
  <dcterms:created xsi:type="dcterms:W3CDTF">2017-03-21T14:48:12Z</dcterms:created>
  <dcterms:modified xsi:type="dcterms:W3CDTF">2017-03-28T13:40:24Z</dcterms:modified>
</cp:coreProperties>
</file>