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9"/>
  </p:notesMasterIdLst>
  <p:sldIdLst>
    <p:sldId id="352" r:id="rId2"/>
    <p:sldId id="275" r:id="rId3"/>
    <p:sldId id="276" r:id="rId4"/>
    <p:sldId id="277" r:id="rId5"/>
    <p:sldId id="480" r:id="rId6"/>
    <p:sldId id="479" r:id="rId7"/>
    <p:sldId id="358" r:id="rId8"/>
    <p:sldId id="361" r:id="rId9"/>
    <p:sldId id="362" r:id="rId10"/>
    <p:sldId id="279" r:id="rId11"/>
    <p:sldId id="294" r:id="rId12"/>
    <p:sldId id="295" r:id="rId13"/>
    <p:sldId id="482" r:id="rId14"/>
    <p:sldId id="483" r:id="rId15"/>
    <p:sldId id="516" r:id="rId16"/>
    <p:sldId id="484" r:id="rId17"/>
    <p:sldId id="499" r:id="rId18"/>
    <p:sldId id="523" r:id="rId19"/>
    <p:sldId id="524" r:id="rId20"/>
    <p:sldId id="525" r:id="rId21"/>
    <p:sldId id="485" r:id="rId22"/>
    <p:sldId id="486" r:id="rId23"/>
    <p:sldId id="531" r:id="rId24"/>
    <p:sldId id="487" r:id="rId25"/>
    <p:sldId id="564" r:id="rId26"/>
    <p:sldId id="519" r:id="rId27"/>
    <p:sldId id="488" r:id="rId28"/>
    <p:sldId id="518" r:id="rId29"/>
    <p:sldId id="521" r:id="rId30"/>
    <p:sldId id="489" r:id="rId31"/>
    <p:sldId id="517" r:id="rId32"/>
    <p:sldId id="490" r:id="rId33"/>
    <p:sldId id="491" r:id="rId34"/>
    <p:sldId id="520" r:id="rId35"/>
    <p:sldId id="522" r:id="rId36"/>
    <p:sldId id="306" r:id="rId37"/>
    <p:sldId id="308" r:id="rId38"/>
    <p:sldId id="310" r:id="rId39"/>
    <p:sldId id="312" r:id="rId40"/>
    <p:sldId id="313" r:id="rId41"/>
    <p:sldId id="314" r:id="rId42"/>
    <p:sldId id="566" r:id="rId43"/>
    <p:sldId id="567" r:id="rId44"/>
    <p:sldId id="565" r:id="rId45"/>
    <p:sldId id="568" r:id="rId46"/>
    <p:sldId id="569" r:id="rId47"/>
    <p:sldId id="570" r:id="rId48"/>
    <p:sldId id="317" r:id="rId49"/>
    <p:sldId id="318" r:id="rId50"/>
    <p:sldId id="319" r:id="rId51"/>
    <p:sldId id="571" r:id="rId52"/>
    <p:sldId id="572" r:id="rId53"/>
    <p:sldId id="573" r:id="rId54"/>
    <p:sldId id="321" r:id="rId55"/>
    <p:sldId id="323" r:id="rId56"/>
    <p:sldId id="325" r:id="rId57"/>
    <p:sldId id="326" r:id="rId58"/>
    <p:sldId id="328" r:id="rId59"/>
    <p:sldId id="330" r:id="rId60"/>
    <p:sldId id="331" r:id="rId61"/>
    <p:sldId id="557" r:id="rId62"/>
    <p:sldId id="332" r:id="rId63"/>
    <p:sldId id="556" r:id="rId64"/>
    <p:sldId id="555" r:id="rId65"/>
    <p:sldId id="334" r:id="rId66"/>
    <p:sldId id="335" r:id="rId67"/>
    <p:sldId id="552" r:id="rId68"/>
    <p:sldId id="554" r:id="rId69"/>
    <p:sldId id="337" r:id="rId70"/>
    <p:sldId id="338" r:id="rId71"/>
    <p:sldId id="256" r:id="rId72"/>
    <p:sldId id="259" r:id="rId73"/>
    <p:sldId id="260" r:id="rId74"/>
    <p:sldId id="261" r:id="rId75"/>
    <p:sldId id="262" r:id="rId76"/>
    <p:sldId id="265" r:id="rId77"/>
    <p:sldId id="532" r:id="rId78"/>
    <p:sldId id="376" r:id="rId79"/>
    <p:sldId id="371" r:id="rId80"/>
    <p:sldId id="377" r:id="rId81"/>
    <p:sldId id="414" r:id="rId82"/>
    <p:sldId id="378" r:id="rId83"/>
    <p:sldId id="379" r:id="rId84"/>
    <p:sldId id="533" r:id="rId85"/>
    <p:sldId id="534" r:id="rId86"/>
    <p:sldId id="418" r:id="rId87"/>
    <p:sldId id="267" r:id="rId88"/>
    <p:sldId id="535" r:id="rId89"/>
    <p:sldId id="416" r:id="rId90"/>
    <p:sldId id="536" r:id="rId91"/>
    <p:sldId id="269" r:id="rId92"/>
    <p:sldId id="537" r:id="rId93"/>
    <p:sldId id="538" r:id="rId94"/>
    <p:sldId id="478" r:id="rId95"/>
    <p:sldId id="539" r:id="rId96"/>
    <p:sldId id="540" r:id="rId97"/>
    <p:sldId id="271" r:id="rId98"/>
    <p:sldId id="476" r:id="rId99"/>
    <p:sldId id="481" r:id="rId100"/>
    <p:sldId id="477" r:id="rId101"/>
    <p:sldId id="272" r:id="rId102"/>
    <p:sldId id="409" r:id="rId103"/>
    <p:sldId id="541" r:id="rId104"/>
    <p:sldId id="474" r:id="rId105"/>
    <p:sldId id="473" r:id="rId106"/>
    <p:sldId id="273" r:id="rId107"/>
    <p:sldId id="274" r:id="rId108"/>
    <p:sldId id="385" r:id="rId109"/>
    <p:sldId id="386" r:id="rId110"/>
    <p:sldId id="381" r:id="rId111"/>
    <p:sldId id="437" r:id="rId112"/>
    <p:sldId id="438" r:id="rId113"/>
    <p:sldId id="436" r:id="rId114"/>
    <p:sldId id="542" r:id="rId115"/>
    <p:sldId id="278" r:id="rId116"/>
    <p:sldId id="359" r:id="rId117"/>
    <p:sldId id="543" r:id="rId118"/>
    <p:sldId id="281" r:id="rId119"/>
    <p:sldId id="282" r:id="rId120"/>
    <p:sldId id="283" r:id="rId121"/>
    <p:sldId id="388" r:id="rId122"/>
    <p:sldId id="284" r:id="rId123"/>
    <p:sldId id="387" r:id="rId124"/>
    <p:sldId id="389" r:id="rId125"/>
    <p:sldId id="417" r:id="rId126"/>
    <p:sldId id="285" r:id="rId127"/>
    <p:sldId id="390" r:id="rId128"/>
    <p:sldId id="286" r:id="rId129"/>
    <p:sldId id="287" r:id="rId130"/>
    <p:sldId id="290" r:id="rId131"/>
    <p:sldId id="291" r:id="rId132"/>
    <p:sldId id="292" r:id="rId133"/>
    <p:sldId id="544" r:id="rId134"/>
    <p:sldId id="392" r:id="rId135"/>
    <p:sldId id="391" r:id="rId136"/>
    <p:sldId id="574" r:id="rId137"/>
    <p:sldId id="545" r:id="rId138"/>
    <p:sldId id="575" r:id="rId139"/>
    <p:sldId id="364" r:id="rId140"/>
    <p:sldId id="561" r:id="rId141"/>
    <p:sldId id="394" r:id="rId142"/>
    <p:sldId id="576" r:id="rId143"/>
    <p:sldId id="297" r:id="rId144"/>
    <p:sldId id="363" r:id="rId145"/>
    <p:sldId id="298" r:id="rId146"/>
    <p:sldId id="299" r:id="rId147"/>
    <p:sldId id="300" r:id="rId148"/>
    <p:sldId id="560" r:id="rId149"/>
    <p:sldId id="562" r:id="rId150"/>
    <p:sldId id="395" r:id="rId151"/>
    <p:sldId id="396" r:id="rId152"/>
    <p:sldId id="301" r:id="rId153"/>
    <p:sldId id="397" r:id="rId154"/>
    <p:sldId id="563" r:id="rId155"/>
    <p:sldId id="498" r:id="rId156"/>
    <p:sldId id="495" r:id="rId157"/>
    <p:sldId id="500" r:id="rId158"/>
    <p:sldId id="302" r:id="rId159"/>
    <p:sldId id="303" r:id="rId160"/>
    <p:sldId id="304" r:id="rId161"/>
    <p:sldId id="305" r:id="rId162"/>
    <p:sldId id="577" r:id="rId163"/>
    <p:sldId id="578" r:id="rId164"/>
    <p:sldId id="579" r:id="rId165"/>
    <p:sldId id="419" r:id="rId166"/>
    <p:sldId id="420" r:id="rId167"/>
    <p:sldId id="421" r:id="rId168"/>
    <p:sldId id="580" r:id="rId169"/>
    <p:sldId id="581" r:id="rId170"/>
    <p:sldId id="582" r:id="rId171"/>
    <p:sldId id="493" r:id="rId172"/>
    <p:sldId id="502" r:id="rId173"/>
    <p:sldId id="583" r:id="rId174"/>
    <p:sldId id="427" r:id="rId175"/>
    <p:sldId id="584" r:id="rId176"/>
    <p:sldId id="307" r:id="rId177"/>
    <p:sldId id="429" r:id="rId178"/>
    <p:sldId id="431" r:id="rId179"/>
    <p:sldId id="585" r:id="rId180"/>
    <p:sldId id="309" r:id="rId181"/>
    <p:sldId id="586" r:id="rId182"/>
    <p:sldId id="423" r:id="rId183"/>
    <p:sldId id="424" r:id="rId184"/>
    <p:sldId id="587" r:id="rId185"/>
    <p:sldId id="440" r:id="rId186"/>
    <p:sldId id="311" r:id="rId187"/>
    <p:sldId id="441" r:id="rId18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9" autoAdjust="0"/>
    <p:restoredTop sz="94660"/>
  </p:normalViewPr>
  <p:slideViewPr>
    <p:cSldViewPr>
      <p:cViewPr varScale="1">
        <p:scale>
          <a:sx n="62" d="100"/>
          <a:sy n="62" d="100"/>
        </p:scale>
        <p:origin x="1392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tableStyles" Target="tableStyle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093A5-4911-4C9B-B3B9-424A48680DF3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713F6-735A-4CE0-840F-DC5A5D1A5F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085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713F6-735A-4CE0-840F-DC5A5D1A5FE7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441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4249062-9220-435B-9626-48396666D1F7}" type="slidenum">
              <a:rPr lang="en-US" altLang="en-US" sz="1200" baseline="0">
                <a:latin typeface="Arial" charset="0"/>
              </a:rPr>
              <a:pPr eaLnBrk="1" hangingPunct="1"/>
              <a:t>72</a:t>
            </a:fld>
            <a:endParaRPr lang="en-US" altLang="en-US" sz="1200" baseline="0"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81801-7D28-409D-A6E7-FE48E6DF2AE3}" type="slidenum">
              <a:rPr lang="cs-CZ" smtClean="0"/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080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81801-7D28-409D-A6E7-FE48E6DF2AE3}" type="slidenum">
              <a:rPr lang="cs-CZ" smtClean="0"/>
              <a:t>176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409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/>
            <a:fld id="{A80E0945-ECC3-48D5-92A9-4A3E08C649E4}" type="slidenum">
              <a:rPr lang="cs-CZ" altLang="cs-CZ">
                <a:solidFill>
                  <a:srgbClr val="000000"/>
                </a:solidFill>
                <a:latin typeface="Times New Roman" pitchFamily="18" charset="0"/>
              </a:rPr>
              <a:pPr eaLnBrk="1"/>
              <a:t>177</a:t>
            </a:fld>
            <a:endParaRPr lang="cs-CZ" alt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/>
            <a:fld id="{1DEB2C89-4097-490E-BC8A-8EBF2DE48577}" type="slidenum">
              <a:rPr lang="cs-CZ" altLang="cs-CZ">
                <a:solidFill>
                  <a:srgbClr val="000000"/>
                </a:solidFill>
                <a:latin typeface="Times New Roman" pitchFamily="18" charset="0"/>
              </a:rPr>
              <a:pPr eaLnBrk="1"/>
              <a:t>178</a:t>
            </a:fld>
            <a:endParaRPr lang="cs-CZ" alt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5773FE-4E2B-47E7-880E-575FE1042541}" type="slidenum">
              <a:rPr lang="cs-CZ" altLang="cs-CZ"/>
              <a:pPr/>
              <a:t>183</a:t>
            </a:fld>
            <a:endParaRPr lang="cs-CZ" altLang="cs-CZ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47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604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62547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981075"/>
            <a:ext cx="4038600" cy="48863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48863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Anorganick</a:t>
            </a:r>
            <a:r>
              <a:rPr lang="cs-CZ" altLang="en-US"/>
              <a:t>á chemie pro KATA</a:t>
            </a: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0775C-2892-4B3D-BC4A-C2B29D7855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19.2.2006Praha 2007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266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351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16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08412" cy="19796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6613" y="4113213"/>
            <a:ext cx="3808412" cy="19796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53FD9-24A8-44CE-BE6E-EC5C1E64B4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5987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18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499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36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08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68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51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213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67A27-E1AF-4E7D-9A1E-C94C45B69EA3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9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gif"/><Relationship Id="rId2" Type="http://schemas.openxmlformats.org/officeDocument/2006/relationships/image" Target="../media/image15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gi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7.pn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gif"/><Relationship Id="rId2" Type="http://schemas.openxmlformats.org/officeDocument/2006/relationships/image" Target="../media/image219.gi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5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7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0.pn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gif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gif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gif"/><Relationship Id="rId1" Type="http://schemas.openxmlformats.org/officeDocument/2006/relationships/slideLayout" Target="../slideLayouts/slideLayout1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9.png"/><Relationship Id="rId4" Type="http://schemas.openxmlformats.org/officeDocument/2006/relationships/image" Target="../media/image258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263.png"/><Relationship Id="rId7" Type="http://schemas.openxmlformats.org/officeDocument/2006/relationships/image" Target="../media/image265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File:ArsenobetainePIC.svg" TargetMode="External"/><Relationship Id="rId5" Type="http://schemas.openxmlformats.org/officeDocument/2006/relationships/hyperlink" Target="https://en.wikipedia.org/wiki/Arsenicin_A" TargetMode="External"/><Relationship Id="rId4" Type="http://schemas.openxmlformats.org/officeDocument/2006/relationships/image" Target="../media/image264.png"/><Relationship Id="rId9" Type="http://schemas.openxmlformats.org/officeDocument/2006/relationships/image" Target="../media/image267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9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gif"/><Relationship Id="rId4" Type="http://schemas.openxmlformats.org/officeDocument/2006/relationships/image" Target="../media/image1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http://en.wikipedia.org/wiki/Allotropes%20of%20phosphorus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752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err="1">
                <a:latin typeface="Times New Roman" pitchFamily="18" charset="0"/>
              </a:rPr>
              <a:t>Chalkogeny</a:t>
            </a:r>
            <a:endParaRPr lang="cs-CZ" altLang="en-US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512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336" y="450930"/>
            <a:ext cx="8915400" cy="45259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cs-CZ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Vody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írodní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kké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tvrdé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podle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koncentrace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Tvrdost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echodná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sobena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Ca(HCO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odstranit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varem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Ca(HCO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Tvrdost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trvalá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sobena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omezen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potla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sledk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tvrdosti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slouží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zm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ovadla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soda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nan):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Ca(HCO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NaHCO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28600" y="3581400"/>
            <a:ext cx="8763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Způsoby čištění vody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nejběžnější je </a:t>
            </a:r>
            <a:r>
              <a:rPr lang="cs-CZ" alt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destilace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odstranění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anorg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solí (málo těkavé),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org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sloučeniny zčásti přecházejí do destilované vody, z níž se odstraňují: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a) přídavkem aktivního uhlí; poté nutno znovu destilovat k odstranění iontů kovů uvolněných do vody z aktivního uhlí 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b) přídavkem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činidla (např.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a ozařováním do úplného rozložení přidaného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činidla, poté opět destilace. Dříve hojně používaný přídavek KMnO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zvyšuje koncentrace manganu v destilované vodě a proto se již příliš neužívá.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91913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04800"/>
            <a:ext cx="8763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Černý antimon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vzniká buď ze žlutého nebo působením vzduchu na kapalný antimonovodík při teplotách vyšších než -80 °C. Černý antimon je reaktivnější než kovový. Za obyčejné teploty se vzduchem oxiduje a může dokonce vznítit.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Pokud je zahříván za nepřístupu vzduchu, přechází na kovovou modifikaci.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Hlavní rudou antimonu je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antimonit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sulfid antimonitý 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Pražně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-redukční pochod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sulfidických rud za přístupu vzduchu za vzniku oxidů, které se dále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redukují žárově uhlíkem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(koksem):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Sb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S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Sb +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2. Srážecí pochod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kdy spolu reaguje antimonit a železo: 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Fe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Sb + 3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FeS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3. Velmi čistý antimon lze získat z roztoků nebo tavenin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elektrolyticky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7313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81000"/>
            <a:ext cx="8686800" cy="5257800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Použití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ísada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výrob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slitin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hlavn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tzv.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lite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(85%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10% Sn a 5% Sb)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Přídavkem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utrčitého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množství atomů antimonu do krystalu superčistého křemíku vznikne polovodič typu N, jedna z komponent pro výrobu základních součástí současné elektroniky –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diod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tranzistorů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Optické disky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(CD, DVD,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Blu-ray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s možností vícenásobného zápisu používají pro záznam dat vrstvy nejčastěji na bázi slitin germanium-antimon-tellur nebo stříbro-indium-antimon-tellur. Záznam spočívá ve změně struktury materiálu z krystalické do amorfní formy, přičemž obě formy mají významně odlišné optické vlastnosti. Zahřeje-li se hmota laserem nad určitou teplotu (teplota krystalizace) a poté ochladí, získává krystalickou strukturu. Je-li však zahřáta nad teplotu tání a poté prudce ochlazena, přechází do amorfního (tedy neuspořádaného) stavu. </a:t>
            </a:r>
          </a:p>
          <a:p>
            <a:pPr>
              <a:lnSpc>
                <a:spcPct val="90000"/>
              </a:lnSpc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GB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125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Bismut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žovým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nádechem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lesklý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ehký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ůř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vede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proud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rozdíl od většiny ostatních těžkých kovů nejsou jeho sloučeniny toxické, vyskytuje se v nich v mocenství Bi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méně často jako Bi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Bismut se nerozpouští v neoxidujících kyselinách, protože je to ušlechtilý prvek. Snadno se však rozpouští především v kyselině chlorovodíkové za přítomnosti i malých množství oxidačních činidel (HNO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...). 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 kyselinou dusičnou a sírovou reaguje bez vývoje vodíku: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+ 4HNO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NO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2Bi 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lučavkou královskou reaguje za vzniku chloridu bismutitého: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+ 3HCl +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BiCl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NO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indent="0" algn="just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Za normální teploty je bismut stálý, za vyšších teplot ochotně reaguje s chlorem, bromem, jodem, sírou, selenem a tellurem. S fluorem se přímo slučuje na fluorid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bismutičný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BiF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až při teplotě nad 600°C. Již při teplotě 70°C reaguje s oxidem dusičitým za vzniku dusičnanu bismutitého.</a:t>
            </a: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3253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04800"/>
            <a:ext cx="87630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 červeném žáru shoří namodralým plamenem na oxid bismutitý 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za žáru se bismut slučuje s většinou prvků. Bismut tvoří s většinou kovů slitiny, které mají nízké teploty tání. 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Stabilní sloučeniny tvoří pouze v oxidačním stupni III, vystupuje v nich jako kation bismutitý Bi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 jako kation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bismutylu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Sloučeniny bismutu v oxidačním stupni V jsou nestálé a chovají se jako silná oxidační činidla. Ve sloučeninách s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elektropozitivnějšími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prvky může vystupovat s oxidačním číslem -III, např. Mg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v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írod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Bi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bismutinit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loužení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rud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pomocí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výluhu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sráží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železem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Fe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FeCl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Bi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1155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6477000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cs-CZ" sz="2000" dirty="0"/>
              <a:t>1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Redukce uhlíkem po pražení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bismutinitu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2 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+ 9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2 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+ 6 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Pražení sulfidu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 C → 2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 CO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Redukční pochod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2. Tavení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bismutinitu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železem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2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Srážecí pochod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těchto pochodech je bismut ještě značně znečištěn příměsemi, které byly v rudě, proto se surový bismut musí ještě rafinovat.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3. Pro získání velmi čistého bismutu lze využít elektrolýzu tavenin jeho sloučenin.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Použití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Nízkotající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slitiny: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Woodův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kov (b.t. cca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70 °C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Lipowitzova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slitina (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b.t. cca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60 °C),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Roseův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kov (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b.t. 94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°C).</a:t>
            </a:r>
            <a:b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Velmi nízké teploty tání, často i pod teplotou varu vody, se využívá při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konstrukci automatických hasicích systémů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(tzv.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sprinklerů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které jsou montovány do výškových budov a automaticky začnou rozprašovat vodu při náhlém nárůstu teploty v okolí.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18112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37809" y="4081790"/>
            <a:ext cx="876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 Po dlouhou dobu byl bismut </a:t>
            </a:r>
            <a:r>
              <a:rPr lang="pl-P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Bi pokládán za stabilní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podléhá však alfa rozpadu s poločasem přibližně 2×10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let, jeden z nejpomaleji se přeměňujících přirozených radioizotopů. </a:t>
            </a:r>
          </a:p>
        </p:txBody>
      </p:sp>
      <p:sp>
        <p:nvSpPr>
          <p:cNvPr id="6" name="Obdélník 5"/>
          <p:cNvSpPr/>
          <p:nvPr/>
        </p:nvSpPr>
        <p:spPr>
          <a:xfrm>
            <a:off x="137809" y="152400"/>
            <a:ext cx="8763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Vzhledem ke své nízké toxicitě se bismut stále častěji používá jako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náhrada olova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 nejrůznějších aplikacích – především jako složka pájek pro instalatérské práce, ale i při výrobě střeliva a broků nebo při přípravě glazur.</a:t>
            </a:r>
          </a:p>
          <a:p>
            <a:pPr algn="just"/>
            <a:r>
              <a:rPr lang="cs-CZ" sz="2000" dirty="0"/>
              <a:t>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Bismut je důležitou součástí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kosmetických a lékařských přípravků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např. se používá zásaditá sůl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gallové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·OCO·C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 zásyp ran, sloučeniny bismutu se používají i jako léky proti syfilidě a jako součást různých desinfekčních prostředků a léků používaných při léčení žaludečních a střevních chorob.  </a:t>
            </a:r>
          </a:p>
        </p:txBody>
      </p:sp>
    </p:spTree>
    <p:extLst>
      <p:ext uri="{BB962C8B-B14F-4D97-AF65-F5344CB8AC3E}">
        <p14:creationId xmlns:p14="http://schemas.microsoft.com/office/powerpoint/2010/main" val="235606185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44" y="220894"/>
            <a:ext cx="8954311" cy="630555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endParaRPr lang="cs-CZ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AsH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SbH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BiH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všechny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tvar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trojboké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pyramidy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zkapalnitelné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jedovaté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ostrým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zápachem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rem od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homolog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žším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bod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výjimkou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sledku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vodík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vazeb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stejným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rem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toxicita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0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53457"/>
            <a:ext cx="4153103" cy="338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2C7CFD7-C21A-4183-95E9-5254A0120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8" y="3962400"/>
            <a:ext cx="3268556" cy="267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63111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915400" cy="64008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štiplavého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zápachu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vyšších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koncentracích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toxický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dobře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všech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polárních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rozpouštědlech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neutrální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kyselou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reakcí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amonného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iontu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íprava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sobením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OH 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Haber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proces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syntéza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T= 400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C,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10 MPa -100 MPa,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železo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Fe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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298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= - 46,2 kJ mol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rovnováha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ízniv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nízkých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avšak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katalyzátorem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lab.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probíhá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pomalu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používaná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400 – 500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kompromisem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mezi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rychlostí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rovnovážnou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koncentrací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74683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770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Amoniak jako nevodné rozpouštědlo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b.v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= -33,3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C, b.t. = -77,8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má vysoké vypařovací teplo (1,367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/mol)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odpařováním se silně ochlazuje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Fyzikální vlastnosti amoniaku jsou  podobné vodě,  kapalný amoniak je dobré polární rozpouštědlo.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Disociace: 		2 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Iontový součin amoniaku: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K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NH3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= [NH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][NH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] = 10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 30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(pro vodu při 25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alt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sobí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			x </a:t>
            </a:r>
          </a:p>
          <a:p>
            <a:pPr algn="just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NaNH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imidy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Li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NH)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iontové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Mg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vykazují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vlastnosti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zásad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88775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839200" cy="6553200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Ca,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Ba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modré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Vedle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ástic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obsahují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též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solvat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ované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elektrony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tyto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dobré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el.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proudu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kční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vzniklé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solvat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reagují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altLang="en-US" sz="2000" baseline="30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solv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alt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20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celkov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vyjád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rovnicí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Na + 2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NaNH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Voda vs. amoniak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AgBr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tvoří v kapalném amoniaku rozpustný komplexní anion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x BaBr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nerozpustn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ý a lze jej  prostředí kapalného amoniaku vysrážet.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Lewisova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báze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dobrý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ligand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nukleofilní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ech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elektrofilní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ochotn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komplexy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098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41" y="1143000"/>
            <a:ext cx="3091619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677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143000"/>
          </a:xfrm>
        </p:spPr>
        <p:txBody>
          <a:bodyPr>
            <a:normAutofit/>
          </a:bodyPr>
          <a:lstStyle/>
          <a:p>
            <a:r>
              <a:rPr lang="cs-CZ" sz="2800" b="1" dirty="0"/>
              <a:t>Fyzikální vlastnosti vody</a:t>
            </a:r>
          </a:p>
        </p:txBody>
      </p:sp>
      <p:pic>
        <p:nvPicPr>
          <p:cNvPr id="6146" name="Picture 2" descr="https://forum.tzb-info.cz/docu/diskuze/1131/113183/0002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399"/>
            <a:ext cx="8515188" cy="501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35833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76250"/>
            <a:ext cx="8839200" cy="592455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Komer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dostupný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99 % resp. 99,8 %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ocelových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tlakových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láhvích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ozna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fialovým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pruhem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25 %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t.j.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13,5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/l)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Amoniak je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ležitá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surovina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chemického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myslu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slouží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prekurzor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výrobu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hnojiv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HNO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výbušnin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léčiv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chladivo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(v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průmyslových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chladicích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systémech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zimních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stadionech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čistidlo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bělidlo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 textilním a dřevařském průmyslu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- výroba čistého 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-free“ vodíku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7218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68" y="4343400"/>
            <a:ext cx="4002932" cy="228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10210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4540"/>
            <a:ext cx="5181600" cy="632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2971800" cy="353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04800" y="609600"/>
            <a:ext cx="4210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Kone</a:t>
            </a:r>
            <a:r>
              <a:rPr lang="cs-CZ" sz="2000" b="1" dirty="0" err="1"/>
              <a:t>čný</a:t>
            </a:r>
            <a:r>
              <a:rPr lang="cs-CZ" sz="2000" b="1" dirty="0"/>
              <a:t> produkt metabolismu dusíku</a:t>
            </a:r>
          </a:p>
        </p:txBody>
      </p:sp>
    </p:spTree>
    <p:extLst>
      <p:ext uri="{BB962C8B-B14F-4D97-AF65-F5344CB8AC3E}">
        <p14:creationId xmlns:p14="http://schemas.microsoft.com/office/powerpoint/2010/main" val="121425693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81000" y="457200"/>
            <a:ext cx="85966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hov</a:t>
            </a:r>
            <a:r>
              <a:rPr lang="en-US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hospodářských</a:t>
            </a:r>
            <a:r>
              <a:rPr lang="en-US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zvířat</a:t>
            </a:r>
            <a:r>
              <a:rPr lang="cs-CZ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 významný </a:t>
            </a:r>
            <a:r>
              <a:rPr lang="en-US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podíl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celkových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celorepublikových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emisích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roce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2014 </a:t>
            </a:r>
            <a:r>
              <a:rPr lang="en-US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tvořil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70,0 %</a:t>
            </a:r>
            <a:r>
              <a:rPr lang="cs-CZ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Hlavním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problémem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uvolňování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ovzduší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nepříjemný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zápach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který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cítit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již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nízkých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koncentracích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Přítomnost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vyvolává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lidí 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zvířat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dráždění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sliznic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zažívacího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dýchacího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ústrojí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pokožky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zraku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28" y="2286000"/>
            <a:ext cx="655497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187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51" y="2794270"/>
            <a:ext cx="5255097" cy="394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2400" y="328642"/>
            <a:ext cx="883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amonný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iont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(NH</a:t>
            </a:r>
            <a:r>
              <a:rPr lang="en-US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současnosti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jedním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nejdůležitějších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polutantů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zatěžujících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ekosystémy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lynný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reaguje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kyselými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polutanty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cs-CZ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cs-CZ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amonných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aerosol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monný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iont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také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přítomen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srážkách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déšť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mlha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rosa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Působení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 čpavku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dochází 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eutrofizaci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přírodních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přírodě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blízkých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ekosystémů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vodní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organizmy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zejm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ryby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obojživelníky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je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toxický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 v nízkých koncentracích.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livem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čerpání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rostlinami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mikroorganizmy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formě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amonného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iontu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kterém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prostředí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výměnou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dodávají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protony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dochází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sekundární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acidifikaci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půd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b="0" i="0" baseline="300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1126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639762"/>
          </a:xfrm>
        </p:spPr>
        <p:txBody>
          <a:bodyPr>
            <a:normAutofit/>
          </a:bodyPr>
          <a:lstStyle/>
          <a:p>
            <a:r>
              <a:rPr lang="cs-CZ" sz="2800" b="1" dirty="0" err="1"/>
              <a:t>Guano</a:t>
            </a:r>
            <a:endParaRPr lang="cs-CZ" sz="2800" b="1" dirty="0"/>
          </a:p>
        </p:txBody>
      </p:sp>
      <p:pic>
        <p:nvPicPr>
          <p:cNvPr id="123906" name="Picture 2" descr="SouvisejÃ­cÃ­ obrÃ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411351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8885" y="1143000"/>
            <a:ext cx="58609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= nahromaděný trus mořských ptáků či netopýrů, který se postupně za velmi dlouhou dobu nashromáždil do mohutných vrstev. 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Obsahuje zejména dusičnany a uráty (8-16 % N), fosfáty (8-12 %)  a minerální soli (2-3 %).</a:t>
            </a:r>
          </a:p>
        </p:txBody>
      </p:sp>
      <p:pic>
        <p:nvPicPr>
          <p:cNvPr id="123908" name="Picture 4" descr="https://upload.wikimedia.org/wikipedia/commons/3/3f/DSCN5766-guano-glantz_crop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2673121" cy="349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7200" y="3225995"/>
            <a:ext cx="3701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Ostrov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Chincha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 pobřeží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Peru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97453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"/>
            <a:ext cx="8915400" cy="6689725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Reakce amoniaku s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dikyslíkem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na vzduchu nehořlavý, v čistém kyslíku hoří žlutým plamenem, za vyšších tlaků probíhá reakce amoniaku s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dikyslíkem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explozivně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podle reakčních podmínek oxidace vzniká 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nebo NO: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4 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+ 6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4 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+ 5 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 NO + 6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(při výrobě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dusičné,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Ostwaldův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proces)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krom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též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OH 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OH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zcela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disociován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90000"/>
              </a:lnSpc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Soli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amonné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obdoba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tšinou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silnými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slab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sledku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hydrolýzy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(pH 1 M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cca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4,7)</a:t>
            </a:r>
          </a:p>
          <a:p>
            <a:pPr>
              <a:lnSpc>
                <a:spcPct val="90000"/>
              </a:lnSpc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íváním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 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disociace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salmiak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 (s)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(g)  +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(g)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7644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VÃ½sledek obrÃ¡zku pro ammonia nitrate explosion before af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20112"/>
            <a:ext cx="3714751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14400" y="2438400"/>
            <a:ext cx="318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BASF,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Oppau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1927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výbuch dusičnanu amonného</a:t>
            </a:r>
          </a:p>
        </p:txBody>
      </p:sp>
      <p:sp>
        <p:nvSpPr>
          <p:cNvPr id="5" name="Obdélník 4"/>
          <p:cNvSpPr/>
          <p:nvPr/>
        </p:nvSpPr>
        <p:spPr>
          <a:xfrm>
            <a:off x="304799" y="381000"/>
            <a:ext cx="86677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nan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amonný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mírných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(do 300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disociuje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reversibiln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(s) ↔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(g) +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(g) 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vyšších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nastává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irreversibilní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(s)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O(g) + 2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O(g) </a:t>
            </a:r>
          </a:p>
        </p:txBody>
      </p:sp>
      <p:sp>
        <p:nvSpPr>
          <p:cNvPr id="6" name="Obdélník 5"/>
          <p:cNvSpPr/>
          <p:nvPr/>
        </p:nvSpPr>
        <p:spPr>
          <a:xfrm>
            <a:off x="257074" y="4572000"/>
            <a:ext cx="8763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Uhli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itan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amonný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snadný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úplný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složky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60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C:    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(s)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(g)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(g) + 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(g)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Síran amonný </a:t>
            </a:r>
          </a:p>
          <a:p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hnoji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uje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pH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půdy), vzniká při odstraňování 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ze vzduchu.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9031585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Dusičnan amonný</a:t>
            </a:r>
          </a:p>
        </p:txBody>
      </p:sp>
      <p:pic>
        <p:nvPicPr>
          <p:cNvPr id="105474" name="Picture 2" descr="VÃ½sledek obrÃ¡zku pro ammonia nitrate explosion before af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57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64834" y="1143000"/>
            <a:ext cx="131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Před explozí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724400" y="1295400"/>
            <a:ext cx="1122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 explozi</a:t>
            </a:r>
          </a:p>
        </p:txBody>
      </p:sp>
    </p:spTree>
    <p:extLst>
      <p:ext uri="{BB962C8B-B14F-4D97-AF65-F5344CB8AC3E}">
        <p14:creationId xmlns:p14="http://schemas.microsoft.com/office/powerpoint/2010/main" val="259802504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77000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Postupnou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náhradou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atomem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skupinou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vzniklou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oxokyseliny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odtržením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-OH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skupiny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odvozují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amidy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(-NH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imidy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(=NH) a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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N).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Amidy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pevné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alické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ipravují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alických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kapal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ném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platinové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ern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katalyzátoru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Na + 2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NaNH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átím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imidy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imidy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dále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NaNH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 +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 +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52400" y="57912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Silné zásady v organické syntéze pro nukleofilní substituce, polymerizace apod.</a:t>
            </a:r>
          </a:p>
        </p:txBody>
      </p:sp>
    </p:spTree>
    <p:extLst>
      <p:ext uri="{BB962C8B-B14F-4D97-AF65-F5344CB8AC3E}">
        <p14:creationId xmlns:p14="http://schemas.microsoft.com/office/powerpoint/2010/main" val="39294633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StrukturnÃ­ vzor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029200"/>
            <a:ext cx="2038350" cy="164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52400"/>
            <a:ext cx="8991600" cy="5715000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Náhradou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atomem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elektronegativn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odvozují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  +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chloramin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hloramin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v nízké koncentraci běžně používá pro dezinfekci vody ve veřejných vodovodních sítích jako alternativa chlorování.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Cl má menší tendenci reagovat s organickými materiály, voda upravená chloraminem postrádá zápach chloru typický pro chlorovanou vodu a má lepší chuť.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OH (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Hydroxylamin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krystalická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nestálá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hygroskopická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silnými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stálé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hydroxylaminia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[NH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OH]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dobré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koordina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schopnosti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(z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eteln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nukleofilní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716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8000" cy="792162"/>
          </a:xfrm>
        </p:spPr>
        <p:txBody>
          <a:bodyPr>
            <a:normAutofit/>
          </a:bodyPr>
          <a:lstStyle/>
          <a:p>
            <a:r>
              <a:rPr lang="cs-CZ" sz="2800" b="1" dirty="0"/>
              <a:t>Anomálie vody</a:t>
            </a:r>
          </a:p>
        </p:txBody>
      </p:sp>
      <p:pic>
        <p:nvPicPr>
          <p:cNvPr id="5" name="Picture 6" descr="VÃ½sledek obrÃ¡zku pro water anoma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13" y="376237"/>
            <a:ext cx="41910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Water Density Equ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7" y="5410200"/>
            <a:ext cx="3983113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ouvisejÃ­cÃ­ obrÃ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24210"/>
            <a:ext cx="4419600" cy="42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04800" y="1295400"/>
            <a:ext cx="3962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Zahříváme-li vodu z 0°C na 4°C, zmenšuje se její objem a její hustota roste. Ve 4°C voda dosahuje max. hustoty 1000 kg na kubický metr. Teprve od teploty 4°C výše se objem vody zvětšuje a hustota se zmenšuje. Tato odlišná závislost teploty a hustoty vody v porovnání s ostatními kapalinami je anomálie vody. </a:t>
            </a:r>
          </a:p>
        </p:txBody>
      </p:sp>
    </p:spTree>
    <p:extLst>
      <p:ext uri="{BB962C8B-B14F-4D97-AF65-F5344CB8AC3E}">
        <p14:creationId xmlns:p14="http://schemas.microsoft.com/office/powerpoint/2010/main" val="113744872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096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Hydrazin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bezbarvá kapalina slabého čpavého zápachu, podobného čpavku, jedovatá, silně zásaditá, tedy žíravá. Připravuje se reakcí vodného roztoku amoniaku s roztokem chlornanových solí, např. chlornanu sodného podle rovnice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2 NH</a:t>
            </a:r>
            <a:r>
              <a:rPr lang="cs-CZ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N</a:t>
            </a:r>
            <a:r>
              <a:rPr lang="cs-CZ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Fyzikální vlastnosti hydrazinu jsou velmi podobné vodě, chemické jsou však velmi odlišné. S vodou tvoří krystalický 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monohydrát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O.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poskytuje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hydrazinia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OH 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OH 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bezvodý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hydrazin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kapalina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vzduchu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vývoje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komer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dodává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hydrazin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hydrochlorid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hydrazinia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[N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]Cl 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psaný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adukt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.HCl -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obchodního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názvu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hydrazin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850" name="Picture 2" descr="VÃ½sledek obrÃ¡zku pro hydraz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09" y="3344790"/>
            <a:ext cx="1995791" cy="161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20403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6200" y="684513"/>
            <a:ext cx="8915400" cy="55880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Nejvíce hydrazinu se spotřebuje jako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palivo v raketových motorech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Používá se jako jednosložková pohonná látka (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monopropelant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), kde se využívá jeho rozkladu na vodík a dusík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na katalyzátorech podle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rovnice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				N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→ N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+ 2H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nebo jako jedna ze složek dvousložkové pohonné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látky (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bipropelant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),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přičemž jako okysličovadlo se nejčastěji používá 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oxid dusičitý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; spalování probíhá dle rovnice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				2N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+ N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→ 3N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+ 4H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O.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Směs hydrazinu s oxidem dusičitým je 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hypergolická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, tj. uvedená reakce započne automaticky po smíchání obou složek pohonné látky. Proto při použití této směsi jsou raketové motory jednodušší, neboť nepotřebují zážehový systém. Méně často se jako okysličovadlo používá dýmavá 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kyselina dusičná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(směs zvaná „ďáblův jed“) nebo 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kapalný kyslík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hangingPunct="0"/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   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Vzhledem k vysokému bodu varu hydrazinu se jedná o tzv.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skladovatelnou pohonnou látku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(na rozdíl např. od kapalného vodíku). Na druhou stranu je nevýhodou jeho vysoký bod tání; proto se často používá jeho směsi s 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dimethylhydrazinem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která se nazývá Aerozin-50 a tuhne hluboko pod bodem mrazu.</a:t>
            </a:r>
          </a:p>
        </p:txBody>
      </p:sp>
    </p:spTree>
    <p:extLst>
      <p:ext uri="{BB962C8B-B14F-4D97-AF65-F5344CB8AC3E}">
        <p14:creationId xmlns:p14="http://schemas.microsoft.com/office/powerpoint/2010/main" val="399636859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3246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HN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zidovodík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jedovatá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explozivní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jednosyt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HN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↔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zidy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azidy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stálé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azidy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vybuchují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nárazu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rozbušek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Azid sodný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poměrně stálý, dá se bez rozkladu tavit. Pokud se NaN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dostane do styku s mědí nebo olovem, může vést k tvorbě explozivních nebo toxických sloučenin. Při styku se silnými kyselinami se uvolňuje kyselina azidovodíková</a:t>
            </a: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826" name="Picture 2" descr="VÃ½sledek obrÃ¡zku pro hydrogen az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3505200" cy="142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VÃ½sledek obrÃ¡zku pro az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032" y="5410200"/>
            <a:ext cx="1276329" cy="98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04506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VÃ½sledek obrÃ¡zku pro azide airb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30407"/>
            <a:ext cx="3241331" cy="257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6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4114799"/>
            <a:ext cx="3809742" cy="257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8100" y="304800"/>
            <a:ext cx="8953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Snadného rozkladu azidu sodného se využívá při konstrukci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automobilových airbagů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Obdélník 4"/>
          <p:cNvSpPr/>
          <p:nvPr/>
        </p:nvSpPr>
        <p:spPr>
          <a:xfrm>
            <a:off x="152400" y="3099137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Vzniklý dusík okamžitě naplní airbag, zatímco kovový sodík je přeměněn reakcí s dusičnanem draselným (KNO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a oxidem křemičitým (SiO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na bezpečnou formu silikátového „skla“.</a:t>
            </a:r>
          </a:p>
        </p:txBody>
      </p:sp>
      <p:pic>
        <p:nvPicPr>
          <p:cNvPr id="131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012686"/>
            <a:ext cx="72009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56593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58213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Nitridy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binární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edevším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t.j.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mén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elektroneg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ativními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lit do 2 hl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avních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skupin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iontové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(ion N</a:t>
            </a:r>
            <a:r>
              <a:rPr lang="en-GB" altLang="en-US" sz="2000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u="sng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):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N, Mg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Sr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Ba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Zn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Cd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hydrolyzují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+ 6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Mg(OH)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kovalentní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BN, (CN)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Si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intersticiární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vytvá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edevším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echod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nými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(Ti, V,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Ni, Ta)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at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omy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jsou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zabudovány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 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ížky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prom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nlivé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složení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nete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né,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tvrdé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mají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vysoké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body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tání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816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2400" y="381000"/>
            <a:ext cx="882298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Nitridování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 chemické vytvrzení povrchu zušlechtěné oceli nasycením dusíkem. Tímto způsobem se zpracovávají předem zušlechtěné (kalené a popuštěné) a na hotovo opracované ocelové díly, které mají odolávat zvýšenému otěru, jako jsou: ozubená kola, vačky, činné části nástrojů, čepy hřídelů pro kluzná ložiska, apod.</a:t>
            </a:r>
          </a:p>
          <a:p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Povrch se nasycuje atomárním dusíkem, získaným např. rozkladem čpavku na vodík a dusík, při teplotě přibližně 500 - 550 °C. Vzhledem k uvedené teplotě lze nitridovat pouze oceli, které mají teplotu popouštění vyšší. Nitridovaná ocel také musí obsahovat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legury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které nitridaci podporují a tvrdé nitridy vytvářejí. Těmi jsou zejména hliník a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chrom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ale také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molybden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nikl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vanad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titan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povrchové vrstvě oceli (do 0,1 mm) vznikají velmi tvrdé nitridy, které zvyšují její tvrdost.</a:t>
            </a:r>
          </a:p>
        </p:txBody>
      </p:sp>
      <p:pic>
        <p:nvPicPr>
          <p:cNvPr id="149506" name="Picture 2" descr="https://upload.wikimedia.org/wikipedia/commons/thumb/2/2b/Titanium_nitride_coating.jpg/100px-Titanium_nitride_coa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9050" y="2876550"/>
            <a:ext cx="952500" cy="58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9731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915400" cy="6400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osfan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fosfin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GB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arvý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odporn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páchnoucí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mén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150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vznítí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vzduchem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výbuš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nevykazuje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zásadité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chování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rozdíl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ale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schopen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reagovat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fosfoniových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HX = PH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   (X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halogen)</a:t>
            </a:r>
            <a:endParaRPr lang="en-GB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Fosfoniové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soli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fosfonia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(PH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analogií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stálé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I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cs-CZ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Fosfidy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analogie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elektropozitivních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odvozeny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fosfanu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uvol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ň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ují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fosfan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+ 6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Mg(OH)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PH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36112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57200"/>
            <a:ext cx="8763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Kovové fosfidy, zejména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fosfid zinečnatý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se používají jako rodenticidy. Kyselina v trávicí soustavě hlodavce reaguje s fosfidem za vzniku toxického plynného 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fosfanu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Podobně se využívají také fosfid hlinitý a vápenatý.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+ 6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PH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Rodenticidní fosfid zinečnatý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mívá podobu černého prášku obsahující 75 % fosfidu a 25 % vínanu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antimonylo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-draselného („dávivý vinný kámen“), emetika, které způsobuje zvracení při náhodném požití člověkem nebo domácími zvířaty. Je však stále dostatečně účinný proti potkanům, myším, morčatům a králíkům, kteří nemají zvracivý reflex.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0" y="3962400"/>
            <a:ext cx="16954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14600" y="4200465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polovodič, použití ve f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otovoltaic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kých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článcích.</a:t>
            </a:r>
          </a:p>
        </p:txBody>
      </p:sp>
      <p:sp>
        <p:nvSpPr>
          <p:cNvPr id="3" name="Obdélník 2"/>
          <p:cNvSpPr/>
          <p:nvPr/>
        </p:nvSpPr>
        <p:spPr>
          <a:xfrm>
            <a:off x="340468" y="5710109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Fosfid vápenatý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 styku s vodou uvolňuje samozápalný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difosfan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používá se jako náplň signalizačních prostředků pro námořnictvo. </a:t>
            </a:r>
          </a:p>
        </p:txBody>
      </p:sp>
    </p:spTree>
    <p:extLst>
      <p:ext uri="{BB962C8B-B14F-4D97-AF65-F5344CB8AC3E}">
        <p14:creationId xmlns:p14="http://schemas.microsoft.com/office/powerpoint/2010/main" val="183651040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77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rsan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arsin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arsenovodík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páchnoucí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nemá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zásaditý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netvo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již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mírným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zvýšením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to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využívá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citlivému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kazu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stop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tzv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Marshovou</a:t>
            </a:r>
            <a:r>
              <a:rPr lang="en-GB" alt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zkouškou</a:t>
            </a:r>
            <a:r>
              <a:rPr lang="cs-CZ" alt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založenou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redukci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vodném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Zn + 3 H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Zn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</a:p>
          <a:p>
            <a:pPr marL="0" indent="0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následném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tepelném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vznikajícího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arsanu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AsH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+ 6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arsenového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zrcátka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 descr="VÃ½sledek obrÃ¡zku pro marsh test chemical rea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48662"/>
            <a:ext cx="1600200" cy="16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ouvisejÃ­cÃ­ obrÃ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61284"/>
            <a:ext cx="3095417" cy="240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SouvisejÃ­cÃ­ obrÃ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842" y="4495801"/>
            <a:ext cx="4035267" cy="22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19894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9154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Arsenidy</a:t>
            </a: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Je známo mnoho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arsenidových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minerálů, například nikelin 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NiAs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a 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skutterudit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 (CoAs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často vyskytují jako nečistoty v sulfidických rudách.</a:t>
            </a: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Mnohé arsenidy nepřechodných kovů se používají jako polovodiče, například arsenid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gallitý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GaAs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 eaLnBrk="1" hangingPunct="1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SbH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stiban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antimonovodík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bismutan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bismutovodík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chovají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ale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nestálé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450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Parní stroj</a:t>
            </a:r>
            <a:endParaRPr lang="cs-CZ" sz="2800" dirty="0"/>
          </a:p>
        </p:txBody>
      </p:sp>
      <p:pic>
        <p:nvPicPr>
          <p:cNvPr id="11268" name="Picture 4" descr="VÃ½sledek obrÃ¡zku pro parnÃ­ stro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87" y="3657600"/>
            <a:ext cx="4109962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91309" y="1371600"/>
            <a:ext cx="87583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je pístový tepelný stroj, spalovací motor s vnějším spalováním, přeměňující tepelnou energii vodní páry na energii mechanickou, nejčastěji na rotační pohyb. Účinnost parního stroje je poměrně malá.</a:t>
            </a:r>
          </a:p>
        </p:txBody>
      </p:sp>
      <p:pic>
        <p:nvPicPr>
          <p:cNvPr id="18434" name="Picture 2" descr="VÃ½sledek obrÃ¡zku pro steam machine water hea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32280"/>
            <a:ext cx="4113283" cy="393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53168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915400" cy="6400800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existují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trihalogenaminy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(NX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odvozené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halogenazidy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(XN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odvozené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azidovodíku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výjimkou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NF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velice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nestálé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explozivní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NBr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NI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exploz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halogenací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kapal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hydrolyticky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Fluorid dusitý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nehořlavý plyn bez barvy a zápachu. Používá se mj. při výrobě plazmových obrazovek, solárních panelů a displejů z kapalných krystalů, také jako selektivní činidlo při leptání oxidu křemičitého.</a:t>
            </a:r>
          </a:p>
          <a:p>
            <a:pPr marL="0" indent="0" algn="just"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Trijodamin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jododusík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jodid dusitý) je černo-zelená krystalická chemická sloučenina kovového lesku, řadí se mezi třaskaviny. Suchý je velice citlivý a exploduje i při velmi slabém mechanickém podnětu.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682" name="Picture 2" descr="VÃ½sledek obrÃ¡zku pro NI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57800"/>
            <a:ext cx="2088459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70681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1"/>
            <a:ext cx="8686800" cy="65532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fosforité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PX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výjimkou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fluoridu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ipravují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ímým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ováním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halogenu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prudce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hydrolyzující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fosforitou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          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meziproduktem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fosforylu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né PX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ímým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ováním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halogenid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fosforitých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odpovídajícími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halogeny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nejznám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hydrolyzuje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+ 4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+ 5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658" name="Picture 2" descr="VÃ½sledek obrÃ¡zku pro Pcl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1790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VÃ½sledek obrÃ¡zku pro Pc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14600"/>
            <a:ext cx="1695126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12285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6476999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Halogenidy arsenu: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analogické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chování, stejně jako u ostatních prvků 5. podskupiny existují všechny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trihalogenidy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(s tvarem trojbokého jehlanu), z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pentahalogenidů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existuje pouze AsF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(tvar trojbokého dvojjehlanu)</a:t>
            </a:r>
          </a:p>
          <a:p>
            <a:pPr eaLnBrk="1" hangingPunct="1"/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Halogenidy antimonu: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analogické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chování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z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pentahalogenidů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existuje jen SbF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SbCl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nejdůležitějším halogenidem je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Chlorid antimoničný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SbCl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-vzniká reakcí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nadbytkem chloru, ve vodě hydrolyzuje na kyselinu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hexahydroxoantimoničnou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H[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], která se však nedá získat v pevném stavu.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bismutu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analogické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chem.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hování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pentahalogenid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existuje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BiF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Chlorid</a:t>
            </a:r>
            <a:r>
              <a:rPr lang="en-GB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bismutitý</a:t>
            </a:r>
            <a:r>
              <a:rPr lang="en-GB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vodném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hydrolyzuje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BiOCl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BiOCl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Bi(OH)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chlorid-oxid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bismutitý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meziproduktem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intermediátem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hydrolýzy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8910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N2o / picpool.ru">
            <a:extLst>
              <a:ext uri="{FF2B5EF4-FFF2-40B4-BE49-F238E27FC236}">
                <a16:creationId xmlns:a16="http://schemas.microsoft.com/office/drawing/2014/main" id="{1D76D164-6F1A-4988-952C-84E4D1205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21993"/>
            <a:ext cx="2396514" cy="162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45258"/>
            <a:ext cx="502920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 err="1">
                <a:latin typeface="Times New Roman" pitchFamily="18" charset="0"/>
              </a:rPr>
              <a:t>Oxoslou</a:t>
            </a:r>
            <a:r>
              <a:rPr lang="cs-CZ" altLang="en-US" sz="2800" b="1" dirty="0">
                <a:latin typeface="Times New Roman" pitchFamily="18" charset="0"/>
              </a:rPr>
              <a:t>č</a:t>
            </a:r>
            <a:r>
              <a:rPr lang="en-US" altLang="en-US" sz="2800" b="1" dirty="0" err="1">
                <a:latin typeface="Times New Roman" pitchFamily="18" charset="0"/>
              </a:rPr>
              <a:t>eniny</a:t>
            </a:r>
            <a:endParaRPr lang="cs-CZ" altLang="en-US" sz="2800" b="1" dirty="0">
              <a:latin typeface="Times New Roman" pitchFamily="18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8496" y="1928774"/>
            <a:ext cx="8713787" cy="4876801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Oxid dusný N</a:t>
            </a:r>
            <a:r>
              <a:rPr lang="cs-CZ" alt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bezbarvý plyn (v kap. a tuhé fázi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modrý), málo reaktivní, anestetikum "rajský plyn",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vzniká při rozkladu dusičnanu amonného za vyšší teploty: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NH</a:t>
            </a:r>
            <a:r>
              <a:rPr lang="cs-CZ" alt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cs-CZ" alt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cs-CZ" alt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 + 2 H</a:t>
            </a:r>
            <a:r>
              <a:rPr lang="cs-CZ" alt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Mnohem bezpečnější je příprava zahříváním směsi alkalického dusičnanu (např. dusičnanu sodného) se síranem amonným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	2 NaNO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 + (NH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 → Na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 + 2 N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 + 4 H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nebo redukcí kyseliny dusičné například chloridem cínatým za přítomnosti kyseliny chlorovodíkové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	2 HNO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 + 4 SnCl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 + 8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→ 4 SnCl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 + N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 + 5 H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nebo zinkem za přítomnosti kyseliny sírové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	2 HNO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 + 4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+ 4 H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 → 4 ZnSO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 + N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 + 5 H</a:t>
            </a:r>
            <a:r>
              <a:rPr lang="cs-CZ" sz="24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131" y="708820"/>
            <a:ext cx="2268537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308C3C4-714C-486D-9BD9-3EC8B9B7461E}"/>
              </a:ext>
            </a:extLst>
          </p:cNvPr>
          <p:cNvSpPr txBox="1"/>
          <p:nvPr/>
        </p:nvSpPr>
        <p:spPr>
          <a:xfrm>
            <a:off x="145448" y="942144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Oxidy dusíku</a:t>
            </a:r>
          </a:p>
        </p:txBody>
      </p:sp>
    </p:spTree>
    <p:extLst>
      <p:ext uri="{BB962C8B-B14F-4D97-AF65-F5344CB8AC3E}">
        <p14:creationId xmlns:p14="http://schemas.microsoft.com/office/powerpoint/2010/main" val="422992122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83205" y="533400"/>
            <a:ext cx="8763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Nebezpečný pro ozonovou vrstvu Země , protože se ozonem oxiduje: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2 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Zhruba dvě třetiny celkových ročních emisí (cca 20 milionů tun) se uvolňují z půdy přirozenou cestou a zbývající třetina je výsledkem lidské činnosti.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Oxid dusný také patří mezi skleníkové plyny.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medicíně se dříve používal ve směsi s kyslíkem (85 % 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+ 15 %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jako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anestetikum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ke krátkodobým narkózám (v porodnictví nebo ve stomatologii).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Používá se jako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hnací plyn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bombičkách na přípravu šlehačky 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(E 942). K tomuto je vhodný pro svojí rozpustnost v tucích.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 raketových motorech, zejména hybridních, slouží jako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oxidační 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činidlo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Někdy se vstřikuje do spalovacích motorů pro zvýšení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výkonu, protože jeho rozkladem se získá více kyslíku než ze 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vzduchu.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95" y="3708914"/>
            <a:ext cx="1173805" cy="296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84050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EF27CE6-EDFF-4A42-9E4A-5D7268030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694" y="1475432"/>
            <a:ext cx="3778114" cy="1068044"/>
          </a:xfrm>
          <a:prstGeom prst="rect">
            <a:avLst/>
          </a:prstGeom>
        </p:spPr>
      </p:pic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152400"/>
            <a:ext cx="8915400" cy="6553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Oxid dusnatý NO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bezbarvý plyn, středně reaktivní, nepárový elektron (radikál), pro radikál netypické chování: nemá tendenci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dimerizovat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snadno se rozkládá: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3 NO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dismutace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disproporcionace)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-vzniká při reakcích, kdy HNO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vystupuje jako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činidlo: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8 HNO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+ 4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+ 2 NO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je meziproduktem při výrobě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dusičné oxidací amoniaku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Oxid dusnatý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(NO) ovlivňuje krevní tlak a cévní homeostázu. Tento jev způsobí vazodilataci, inhibici krevních destiček. NO vzniká redukcí dusitanů a dusičnanů a tím se dusičnany a dusitany podílí na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kardiovaskularním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zdraví.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Oxid dusitý N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existuje za nízké teploty (b.t. - 102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C) v pevném stavu, světle modrý, při teplotách vyšších než - 100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se uplatňuje reversibilní rozklad: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NO  +  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2338" name="Picture 2" descr="SouvisejÃ­cÃ­ obrÃ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99904"/>
            <a:ext cx="867752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Ã½sledek obrÃ¡zku pro N2O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973" y="5637555"/>
            <a:ext cx="1194590" cy="106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4920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BBEE5-04FB-4B2D-9F62-CBADD30E2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37" y="329513"/>
            <a:ext cx="3473072" cy="462324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N</a:t>
            </a:r>
            <a:r>
              <a:rPr lang="cs-CZ" sz="2800" b="1" dirty="0" err="1"/>
              <a:t>itrosonium</a:t>
            </a:r>
            <a:r>
              <a:rPr lang="cs-CZ" sz="2800" b="1" dirty="0"/>
              <a:t> a n</a:t>
            </a:r>
            <a:r>
              <a:rPr lang="en-US" sz="2800" b="1" dirty="0" err="1"/>
              <a:t>itrosyl</a:t>
            </a:r>
            <a:endParaRPr lang="cs-CZ" sz="2800" b="1" dirty="0"/>
          </a:p>
        </p:txBody>
      </p:sp>
      <p:pic>
        <p:nvPicPr>
          <p:cNvPr id="11266" name="Picture 2" descr="Nitroprussiate de sodium — Wikipédia">
            <a:extLst>
              <a:ext uri="{FF2B5EF4-FFF2-40B4-BE49-F238E27FC236}">
                <a16:creationId xmlns:a16="http://schemas.microsoft.com/office/drawing/2014/main" id="{D175B454-3F74-443B-AE6B-D8D013C31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54" y="1633293"/>
            <a:ext cx="2895600" cy="203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itrosyl Cation - Chemistry LibreTexts">
            <a:extLst>
              <a:ext uri="{FF2B5EF4-FFF2-40B4-BE49-F238E27FC236}">
                <a16:creationId xmlns:a16="http://schemas.microsoft.com/office/drawing/2014/main" id="{E8B534C6-0C3A-4A6A-BC07-2BDFDAA1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0" y="1295843"/>
            <a:ext cx="5924550" cy="88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107936-AFCF-43D8-B76D-6EED1D566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37" y="5562157"/>
            <a:ext cx="1390333" cy="53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Nitrosyl fluoride - WikiMili, The Free Encyclopedia">
            <a:extLst>
              <a:ext uri="{FF2B5EF4-FFF2-40B4-BE49-F238E27FC236}">
                <a16:creationId xmlns:a16="http://schemas.microsoft.com/office/drawing/2014/main" id="{CFF9033E-26E8-497F-8518-DBE6C55B5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451" y="505884"/>
            <a:ext cx="1887020" cy="103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A85F4F-9BDC-4CFE-97DD-A7F28A9AD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180" y="3571467"/>
            <a:ext cx="1305249" cy="535620"/>
          </a:xfrm>
          <a:prstGeom prst="rect">
            <a:avLst/>
          </a:prstGeom>
        </p:spPr>
      </p:pic>
      <p:sp>
        <p:nvSpPr>
          <p:cNvPr id="8" name="Šipka: dolů 7">
            <a:extLst>
              <a:ext uri="{FF2B5EF4-FFF2-40B4-BE49-F238E27FC236}">
                <a16:creationId xmlns:a16="http://schemas.microsoft.com/office/drawing/2014/main" id="{B4046C25-8B10-4BE1-AA5E-BCF2F7B00363}"/>
              </a:ext>
            </a:extLst>
          </p:cNvPr>
          <p:cNvSpPr/>
          <p:nvPr/>
        </p:nvSpPr>
        <p:spPr>
          <a:xfrm>
            <a:off x="777750" y="4492701"/>
            <a:ext cx="45719" cy="8040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A87FEDF-99C6-40C3-B676-FA02D356F403}"/>
              </a:ext>
            </a:extLst>
          </p:cNvPr>
          <p:cNvSpPr txBox="1"/>
          <p:nvPr/>
        </p:nvSpPr>
        <p:spPr>
          <a:xfrm>
            <a:off x="1006350" y="4710042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+ e</a:t>
            </a:r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CFD21FBF-DD42-4E32-82AB-E89B90236E3F}"/>
              </a:ext>
            </a:extLst>
          </p:cNvPr>
          <p:cNvSpPr/>
          <p:nvPr/>
        </p:nvSpPr>
        <p:spPr>
          <a:xfrm rot="10800000">
            <a:off x="785456" y="2465975"/>
            <a:ext cx="45719" cy="8040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BD85E6E-4853-426A-9040-E3FFA697E455}"/>
              </a:ext>
            </a:extLst>
          </p:cNvPr>
          <p:cNvSpPr txBox="1"/>
          <p:nvPr/>
        </p:nvSpPr>
        <p:spPr>
          <a:xfrm>
            <a:off x="916046" y="2649971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cs-CZ" dirty="0"/>
              <a:t> 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1CF6115-FC92-465A-A034-F5CB7CD43F16}"/>
              </a:ext>
            </a:extLst>
          </p:cNvPr>
          <p:cNvSpPr txBox="1"/>
          <p:nvPr/>
        </p:nvSpPr>
        <p:spPr>
          <a:xfrm>
            <a:off x="2250609" y="3751561"/>
            <a:ext cx="1543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o</a:t>
            </a:r>
            <a:r>
              <a:rPr lang="en-US" sz="2000" dirty="0" err="1"/>
              <a:t>xid</a:t>
            </a:r>
            <a:r>
              <a:rPr lang="en-US" sz="2000" dirty="0"/>
              <a:t> </a:t>
            </a:r>
            <a:r>
              <a:rPr lang="en-US" sz="2000" dirty="0" err="1"/>
              <a:t>dusnat</a:t>
            </a:r>
            <a:r>
              <a:rPr lang="cs-CZ" sz="2000" dirty="0"/>
              <a:t>ý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28D7ACD-BF49-459D-BFC6-D702167A31B9}"/>
              </a:ext>
            </a:extLst>
          </p:cNvPr>
          <p:cNvSpPr txBox="1"/>
          <p:nvPr/>
        </p:nvSpPr>
        <p:spPr>
          <a:xfrm>
            <a:off x="2346728" y="2159411"/>
            <a:ext cx="3307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nitrosonium</a:t>
            </a:r>
            <a:endParaRPr lang="cs-CZ" b="0" i="0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(</a:t>
            </a:r>
            <a:r>
              <a:rPr lang="cs-CZ" b="0" i="0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nitrosylový</a:t>
            </a:r>
            <a:r>
              <a:rPr lang="cs-CZ" b="0" i="0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kation</a:t>
            </a: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)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F0E3945-12AA-48AF-BF31-CACF185E52A4}"/>
              </a:ext>
            </a:extLst>
          </p:cNvPr>
          <p:cNvSpPr txBox="1"/>
          <p:nvPr/>
        </p:nvSpPr>
        <p:spPr>
          <a:xfrm>
            <a:off x="2205862" y="5722554"/>
            <a:ext cx="26709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nitrosyl</a:t>
            </a:r>
            <a:endParaRPr lang="cs-CZ" b="0" i="0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(</a:t>
            </a:r>
            <a:r>
              <a:rPr lang="cs-CZ" b="0" i="0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nitrosylový</a:t>
            </a:r>
            <a:r>
              <a:rPr lang="cs-CZ" b="0" i="0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anion</a:t>
            </a: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)</a:t>
            </a:r>
            <a:endParaRPr lang="cs-CZ" dirty="0">
              <a:solidFill>
                <a:srgbClr val="002060"/>
              </a:solidFill>
            </a:endParaRPr>
          </a:p>
          <a:p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1CB5382-6A69-48E3-ACB3-D48ED095BA9A}"/>
              </a:ext>
            </a:extLst>
          </p:cNvPr>
          <p:cNvSpPr txBox="1"/>
          <p:nvPr/>
        </p:nvSpPr>
        <p:spPr>
          <a:xfrm>
            <a:off x="6878836" y="3751561"/>
            <a:ext cx="1884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Nitroprusid</a:t>
            </a:r>
            <a:r>
              <a:rPr lang="cs-CZ" dirty="0"/>
              <a:t> sodný </a:t>
            </a: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B133F1E1-FDDB-4197-AB48-260ACC1CD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168" y="4287868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6412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851" y="128587"/>
            <a:ext cx="8839200" cy="6600825"/>
          </a:xfrm>
        </p:spPr>
        <p:txBody>
          <a:bodyPr>
            <a:normAutofit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Oxid dusičitý NO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existuje ve formě monomeru a dimeru v rovnováze,</a:t>
            </a:r>
          </a:p>
          <a:p>
            <a:pPr marL="0"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která je závislá na teplotě: 2 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marL="0"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monomer 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hnědý plyn působící jako oxidační činidlo; paramagnetický</a:t>
            </a:r>
          </a:p>
          <a:p>
            <a:pPr marL="0"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(má nepárový elektron), vykazuje typické vlastnosti radikálů: vysokou reaktivitu, silnou toxicitu; s vodou reaguje: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2 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dimer 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bezbarvá látka (b.t. -11,2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C,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b.v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21,5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C), v pevném stavu pouze dimer, kapalina částečně disociována na monomer, při teplotách nad bodem varu výrazný podíl monomeru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P Block Element and Their Compound - I: Physical ...">
            <a:extLst>
              <a:ext uri="{FF2B5EF4-FFF2-40B4-BE49-F238E27FC236}">
                <a16:creationId xmlns:a16="http://schemas.microsoft.com/office/drawing/2014/main" id="{C69B9D8D-D77A-46DC-A6E3-249E60253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47978"/>
            <a:ext cx="3879849" cy="119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ow to find the bond order of NO2 - Quora">
            <a:extLst>
              <a:ext uri="{FF2B5EF4-FFF2-40B4-BE49-F238E27FC236}">
                <a16:creationId xmlns:a16="http://schemas.microsoft.com/office/drawing/2014/main" id="{43F1FE4D-002B-4067-86A0-3E651C4CB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931" y="1828800"/>
            <a:ext cx="396121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xceptions to the Octet Rule | Chemistry for Non-Majors">
            <a:extLst>
              <a:ext uri="{FF2B5EF4-FFF2-40B4-BE49-F238E27FC236}">
                <a16:creationId xmlns:a16="http://schemas.microsoft.com/office/drawing/2014/main" id="{FFE5E239-5D3C-4603-B35F-D45A086FC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94" y="4572000"/>
            <a:ext cx="1423032" cy="80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71F13F5-FC2C-457B-8D81-A67A45DD7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74" y="5642734"/>
            <a:ext cx="1748380" cy="79471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A92B558-7E9C-4A4A-95AF-81B5DF99A4DB}"/>
              </a:ext>
            </a:extLst>
          </p:cNvPr>
          <p:cNvSpPr txBox="1"/>
          <p:nvPr/>
        </p:nvSpPr>
        <p:spPr>
          <a:xfrm>
            <a:off x="4795091" y="549614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+ 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AC30DF6-C5A5-4237-B0C4-26689939ED89}"/>
              </a:ext>
            </a:extLst>
          </p:cNvPr>
          <p:cNvSpPr txBox="1"/>
          <p:nvPr/>
        </p:nvSpPr>
        <p:spPr>
          <a:xfrm>
            <a:off x="7764432" y="5698809"/>
            <a:ext cx="955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dusitan</a:t>
            </a:r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7C7260C2-9837-458F-9DFB-37501EAEAA68}"/>
              </a:ext>
            </a:extLst>
          </p:cNvPr>
          <p:cNvSpPr/>
          <p:nvPr/>
        </p:nvSpPr>
        <p:spPr>
          <a:xfrm rot="16200000">
            <a:off x="5028072" y="5466877"/>
            <a:ext cx="45719" cy="9096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8" descr="inorganic chemistry - Are any bonds broken when NO2 ...">
            <a:extLst>
              <a:ext uri="{FF2B5EF4-FFF2-40B4-BE49-F238E27FC236}">
                <a16:creationId xmlns:a16="http://schemas.microsoft.com/office/drawing/2014/main" id="{88519670-CB74-485F-A89D-074A3151A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6" y="5574435"/>
            <a:ext cx="3427918" cy="80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55565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851" y="135774"/>
            <a:ext cx="8839200" cy="66008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Oxid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krystalická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(b.t. 30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nestálý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</a:p>
          <a:p>
            <a:pPr marL="0" indent="0" algn="just"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explosivn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anhydridem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né:  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dehydratací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HPO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VÃ½sledek obrÃ¡zku pro N2O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0"/>
            <a:ext cx="2362200" cy="12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E4E3ED6-0B24-435C-B764-FDC8BAB4C1FF}"/>
              </a:ext>
            </a:extLst>
          </p:cNvPr>
          <p:cNvSpPr txBox="1"/>
          <p:nvPr/>
        </p:nvSpPr>
        <p:spPr>
          <a:xfrm>
            <a:off x="398551" y="3550205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Oxidy dusíku se významně podílejí na vzniku reaktivních forem kyslíku ve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fotochemickém smogu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186173-0877-4C64-9AE0-2201DF9E4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10456"/>
            <a:ext cx="7418632" cy="18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83502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VÃ½sledek obrÃ¡zku pro nitrogen oxides air pol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4" y="304800"/>
            <a:ext cx="8799331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028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cs-CZ" sz="2800" b="1" dirty="0"/>
              <a:t>Oxidy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52400" y="990600"/>
            <a:ext cx="8763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Oxidy tvoří všechny prvky s výjimkou lehkých vzácných plynů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Reakcí prvků s kyslíkem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      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 2 Li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		S + O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Termick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ým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rozkladem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   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 + 2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		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CaCO3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CaO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C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Dehydatac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	2 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4) Redukcí vyššího oxidu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	Fe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CO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FeO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5)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Hydrol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ýz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ou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		    XeF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+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XeO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+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6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F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6689900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0469E80-7538-49E0-93BD-CAF2CDFF8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7178"/>
            <a:ext cx="8153400" cy="66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3075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SCR technologie</a:t>
            </a:r>
            <a:endParaRPr lang="cs-CZ" sz="2400" b="1" dirty="0"/>
          </a:p>
        </p:txBody>
      </p:sp>
      <p:sp>
        <p:nvSpPr>
          <p:cNvPr id="4" name="Obdélník 3"/>
          <p:cNvSpPr/>
          <p:nvPr/>
        </p:nvSpPr>
        <p:spPr>
          <a:xfrm>
            <a:off x="214009" y="1295400"/>
            <a:ext cx="8610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redukcí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oxidů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roztokem močoviny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+ (NH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 + (1/2)O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+ 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 + 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+ 2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(l/2)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+ 3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Technologie se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</a:t>
            </a:r>
            <a:r>
              <a:rPr lang="cs-CZ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užívá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eliminaci oxidů dusíku v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emisích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cs-CZ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ilní</a:t>
            </a:r>
            <a:r>
              <a:rPr lang="cs-CZ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zdroj</a:t>
            </a:r>
            <a:r>
              <a:rPr lang="cs-CZ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(vznětové motory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vybavené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SCR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katalyzátory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a z </a:t>
            </a:r>
            <a:r>
              <a:rPr lang="cs-CZ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tepelných elektráren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Vzniklý amoniak se adsorbuje na elektrárenský popílek a omezuje tak možnost jeho použití jako aditiva do stavebních hmot. </a:t>
            </a: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47141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oupe Renault's new Blue dCi engines - SCR technology ...">
            <a:extLst>
              <a:ext uri="{FF2B5EF4-FFF2-40B4-BE49-F238E27FC236}">
                <a16:creationId xmlns:a16="http://schemas.microsoft.com/office/drawing/2014/main" id="{364D2846-B7D9-447A-B581-E89B89C15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5250"/>
            <a:ext cx="7524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65D2BF0-6B30-4845-B213-32FFBB66F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2971800"/>
            <a:ext cx="6110287" cy="367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29459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915400" cy="64770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Oxokyseliny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endParaRPr lang="cs-CZ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didusná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-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krystalická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suchém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stavu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výbušná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dvojsytná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stálá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 - N = N - OH (trans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konfigurace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dusitá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- HNO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vodném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rovnováha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NO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disproporcionace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3 N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N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+ 2 N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)  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Dusitany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ipravují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tepel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NaNO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NaNO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jejich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KNO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PbO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dusitany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tšinou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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pic>
        <p:nvPicPr>
          <p:cNvPr id="6146" name="Picture 2" descr="Draw both resonance forms of the nitrite ion, no2-. be ...">
            <a:extLst>
              <a:ext uri="{FF2B5EF4-FFF2-40B4-BE49-F238E27FC236}">
                <a16:creationId xmlns:a16="http://schemas.microsoft.com/office/drawing/2014/main" id="{C573A1B7-BFA8-4C72-A671-019103D88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105400"/>
            <a:ext cx="4495800" cy="72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rioxidane - WikiVisually">
            <a:extLst>
              <a:ext uri="{FF2B5EF4-FFF2-40B4-BE49-F238E27FC236}">
                <a16:creationId xmlns:a16="http://schemas.microsoft.com/office/drawing/2014/main" id="{144F711F-94F2-4BCB-9208-4D5A64312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00463"/>
            <a:ext cx="3124200" cy="8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B82F831-D5E3-4F60-B270-7990E864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12294"/>
            <a:ext cx="1305643" cy="6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95527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3606885" cy="189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7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49" y="2726277"/>
            <a:ext cx="4676775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1" name="Picture 9" descr="VÃ½sledek obrÃ¡zku pro nitrosomyoglob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3" y="5257800"/>
            <a:ext cx="363855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47600" y="381000"/>
            <a:ext cx="87953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Dusitan sodný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(E250) 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dusitan draselný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(E 249) se používají jako konzervanty v masných výrobcích (především uzeninách), kde má zajistit delší trvanlivost a stálost barvy. Spolu s ním nebo místo něj se k tomuto účelu používá ještě dusitan draselný (také pravděpodobně rakovinotvorný), dusičnan sodný a dusičnan draselný. Dusičnany se během pochodů v těle na dusitany přeměňují.</a:t>
            </a:r>
          </a:p>
        </p:txBody>
      </p:sp>
    </p:spTree>
    <p:extLst>
      <p:ext uri="{BB962C8B-B14F-4D97-AF65-F5344CB8AC3E}">
        <p14:creationId xmlns:p14="http://schemas.microsoft.com/office/powerpoint/2010/main" val="236857714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6553200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- HNO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b.t. – 42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C,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b.v.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84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C,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neomez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mísitelná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pro lab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použití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prodává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obvykle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70 %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žloutne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itým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fotorozkladem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+ 1/2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entrovaná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tzv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dýmavá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&gt;  89 %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Au, Rh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odolávají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Al, Fe a Cr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p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asivují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pokrývají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vrsti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resist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entních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xida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ú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inky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né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klesají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klesající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koncentrací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ěných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(pod 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/l)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ú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inky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prakticky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vymizí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isté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né)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ustavuje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autoioniza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autoprotolytická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rovnováha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uplatní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rovnováha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4C1ADD8-5112-4532-9C47-03FDF268A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74232"/>
            <a:ext cx="1295400" cy="815287"/>
          </a:xfrm>
          <a:prstGeom prst="rect">
            <a:avLst/>
          </a:prstGeom>
        </p:spPr>
      </p:pic>
      <p:pic>
        <p:nvPicPr>
          <p:cNvPr id="7170" name="Picture 2" descr="WorldWideWolfe II - Molecules/Elements/Particles">
            <a:extLst>
              <a:ext uri="{FF2B5EF4-FFF2-40B4-BE49-F238E27FC236}">
                <a16:creationId xmlns:a16="http://schemas.microsoft.com/office/drawing/2014/main" id="{081113CD-4E77-439E-9314-81B6237BE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1591"/>
            <a:ext cx="3499788" cy="11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02428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1"/>
            <a:ext cx="8839200" cy="57150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avka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královská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díly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díl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tění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ušlech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tilých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Au a Pt)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HCl + 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 —&gt; NOCl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(nitrosyl chlorid) + 2Cl (nascent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chlor)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+ 2H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10 Cl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+ 12 H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Au  —&gt; 3 NOCl + 6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+ 2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AuCl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cs-CZ" altLang="en-US" sz="20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Lučavka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Leffortova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obrácená lučavka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směs stejných kyselin v opačném poměru – 3 díly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 1 díl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Nitra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né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sírové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používaná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nitracím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nahrazení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-H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skupinou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u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aromat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466" name="Picture 2" descr="VÃ½sledek obrÃ¡zku pro xantoproteinovÃ¡ reak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55" y="5348288"/>
            <a:ext cx="5743019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x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315" y="5286376"/>
            <a:ext cx="2074333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52400" y="4158673"/>
            <a:ext cx="8839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Xantoprotein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ová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reakce</a:t>
            </a:r>
          </a:p>
          <a:p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oncentr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ovaná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poleptá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kůži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vytváří žluté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puchýře,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důsledku tvorby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xanthoprotein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u.</a:t>
            </a:r>
          </a:p>
        </p:txBody>
      </p:sp>
    </p:spTree>
    <p:extLst>
      <p:ext uri="{BB962C8B-B14F-4D97-AF65-F5344CB8AC3E}">
        <p14:creationId xmlns:p14="http://schemas.microsoft.com/office/powerpoint/2010/main" val="261885365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5181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né :</a:t>
            </a:r>
          </a:p>
          <a:p>
            <a:pPr eaLnBrk="1" hangingPunct="1">
              <a:buFont typeface="Wingdings" pitchFamily="2" charset="2"/>
              <a:buNone/>
            </a:pPr>
            <a:endParaRPr lang="en-GB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Ostwald</a:t>
            </a:r>
            <a:r>
              <a:rPr lang="cs-CZ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sob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založen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selekti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oxidaci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vzduš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+ 5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6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+ 4 NO 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optimální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800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tlaku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eba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rychle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zchladit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zamezit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styk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katalyzátorem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(Pt, Rh)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krátký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(0,1 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vhán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velkou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rychlostí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katalyzátor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ť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další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probíhá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samovoln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NO +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absorbuje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nežádoucí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podmínek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výroby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NO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uvoln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NO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vrací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 do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výroby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0177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56E3670-E0D2-4384-9B27-4A266D40E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00400"/>
            <a:ext cx="6475413" cy="348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ash Course Nitrogen Family - Pre Medical Exam By Utkarsh Agrawal -  Unacademy Plus">
            <a:extLst>
              <a:ext uri="{FF2B5EF4-FFF2-40B4-BE49-F238E27FC236}">
                <a16:creationId xmlns:a16="http://schemas.microsoft.com/office/drawing/2014/main" id="{58ABE4C2-CA56-4FC5-BFED-4BDFA803F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3614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00182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6119812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né :</a:t>
            </a:r>
          </a:p>
          <a:p>
            <a:pPr eaLnBrk="1" hangingPunct="1">
              <a:buFont typeface="Wingdings" pitchFamily="2" charset="2"/>
              <a:buNone/>
            </a:pPr>
            <a:endParaRPr lang="en-GB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Ostwald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sob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založen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selekti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oxidaci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vzduš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+ 5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6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+ 4 NO 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optimální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800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tlaku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eba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rychle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zchladit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zamezit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styk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katalyzátorem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(Pt, Rh)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krátký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(0,1 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vhán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velkou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rychlostí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katalyzátor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ť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další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probíhá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samovoln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NO +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absorbuje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nežádoucí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podmínek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výroby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NO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uvoln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NO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vrací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 do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výroby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01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cs-CZ" sz="2800" b="1" dirty="0"/>
              <a:t>Oxidy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35604" y="1066800"/>
            <a:ext cx="861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Iontové oxidy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pevné, malá těkavost, silná bazicita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Např.    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MgO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Cr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-La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Kovalentní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oxidy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plynné, kapalné, pevné,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acidobazicky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indiferentní až kyselé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Izolované molekuly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CO, 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ClO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Mn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OsO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Polymerní lineární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HgO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Polymerní řetězovitá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CrO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Polymerní vrstevnatá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SnO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PbO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Polymerní prostorová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:Cu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O,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-Al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7003839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28600" y="1129050"/>
            <a:ext cx="8763000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a) Rea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Mg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 velmi zředěnou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US" sz="20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 (6%)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Mg + 2HNO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 —&gt; Mg(NO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+H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+ 2HNO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—&gt;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+H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Rea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ušlechtilých kovů (</a:t>
            </a:r>
            <a:r>
              <a:rPr 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) s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 HNO</a:t>
            </a:r>
            <a:r>
              <a:rPr lang="pt-BR" sz="20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3 Cu + 8HNO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zředěná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20%)   —&gt; 3Cu(NO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+ 2NO+ 4H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Cu + 4HNO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oncentr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ovaná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   —&gt; Cu(NO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+ 2NO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+ 2H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6 Hg + 8HNO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zředěná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 —&gt; 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NO + 4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Hg + 4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oncentr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ovaná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 —&gt;Hg(NO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 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 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železa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 + 1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zředěná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—&gt; 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Fe(NO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+  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 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 + 6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[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onc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(70%)] —&gt; Fe(NO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+ 3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+ 3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Železo nereaguje se silně k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onc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entrovanou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(80%)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pasivuje se vznikem ochranné vrstvičky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Fe(NO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povrchu železa.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362200" y="304800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Rozpouštění kovů  HNO</a:t>
            </a:r>
            <a:r>
              <a:rPr lang="cs-CZ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443431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763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d) Oxidace zinku: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4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+ 10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(zředěná) ——&gt; 4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 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 5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 4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(koncentrovaná) ——&gt;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 +  2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e) Oxidace cínu: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	 4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+ 10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(zředěná) ——&gt; 4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 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 3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+ 4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(koncentrovaná) ——&gt;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 + 4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f) Oxidace hliníku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Hliník nereaguje se zředěnou ani s  koncentrovanou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 důsledku vzniku ochranné vrstvičky Al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na povrchu hliníku.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Reakce s nekovy</a:t>
            </a:r>
          </a:p>
          <a:p>
            <a:pPr fontAlgn="base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Reakce kyseliny dusičné s nekovy s výjimkou křemíku a halogenů probíhají za vzniku oxidu dusíku, vody a oxidu nekovu na nejvyšším oxidačním stupni tohoto prvku.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 + 4 HNO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(zředěná) ——&gt; CO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+  4 NO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+  2 H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3 C + 4 HNO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(koncentrovaná) ——&gt; 3 CO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+  4 NO +  2 H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7BDDF99-ECAE-4B88-B3F8-411774D4C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34342"/>
            <a:ext cx="3886200" cy="114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89619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6477000"/>
          </a:xfrm>
        </p:spPr>
        <p:txBody>
          <a:bodyPr>
            <a:noAutofit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známy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všech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tém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ěř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všechny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vyšších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tavení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cs-CZ" alt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Dusičnany alkalických kovů</a:t>
            </a:r>
          </a:p>
          <a:p>
            <a:pPr algn="just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bílé, krystalické látky, rozpustné ve vodě. Lze je připravit reakcí kyseliny dusičné s příslušným hydroxidem. Při zahřívání se rozpadá na dusitan a kyslík, dle reakce (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označuje prvek alkalického kovu):</a:t>
            </a:r>
          </a:p>
          <a:p>
            <a:pPr algn="just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2 MeNO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→ 2 MeNO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just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Díky vzniklému kyslíku jsou tyto dusičnany dobrými oxidačními činidly.</a:t>
            </a:r>
          </a:p>
          <a:p>
            <a:pPr>
              <a:buNone/>
            </a:pPr>
            <a:endParaRPr 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(chilský ledek) uplatnění nalézá v pyrotechnice,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potravinářstí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(E 251)  a jako hnojivo. Vyrábí se reakcí oxidu dusnatého, oxidu dusičitého, kyslíku a uhličitanu sodného.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NO +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2 NaNO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Laboratorní příprava: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NaNO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1CA8E9E-3C4D-44FA-B57A-97130CD0F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47964"/>
            <a:ext cx="45148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BAD769EE-29A6-4B7D-AD45-B839C9655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202" y="1040556"/>
            <a:ext cx="1524000" cy="113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92376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90500" y="1676400"/>
            <a:ext cx="8763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Dusičnany kovů alkalických zemin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ve vodě rozpustné látky při zahřívání tvoří oxid kovu a oxid dusičitý: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MeNO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Tyto látky mají své uplatnění obvykle v pyrotechnice, jako hnojivo se používají Mg(NO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Ca(NO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Ba(NO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barví plamen do zelena, důležitá látka pro pyrotechniku.</a:t>
            </a:r>
          </a:p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 barví plamen červeně, důležitá látka pro pyrotechniku. Vyrábí se reakcí uhličitanu strontnatého s kyselinou dusičnou: 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SrCO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Dusičnany přechodných kovů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ve vodě rozpustné látky při zahřívání tvoří oxid kovu a oxid dusičitý: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MeNO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Často se užívají v chemii na další syntézy.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AgNO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užívá se v lékařství, analytické chemii, je základem chemických procesů ve fotografii.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E6E080A-E796-4B8A-9957-5C4F06612A2F}"/>
              </a:ext>
            </a:extLst>
          </p:cNvPr>
          <p:cNvSpPr txBox="1"/>
          <p:nvPr/>
        </p:nvSpPr>
        <p:spPr>
          <a:xfrm>
            <a:off x="304800" y="228600"/>
            <a:ext cx="8534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KNO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(ledek draselný,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sanytr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 Tuto látku lze připravit konverzí z dusičnanu sodného, laboratorní příprava: KOH +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KNO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Používá se jako hnojivo nebo jako sůl k nasolování masa (E252). Je též nejvýznamnější složkou původního černého střelného prachu.</a:t>
            </a:r>
          </a:p>
        </p:txBody>
      </p:sp>
    </p:spTree>
    <p:extLst>
      <p:ext uri="{BB962C8B-B14F-4D97-AF65-F5344CB8AC3E}">
        <p14:creationId xmlns:p14="http://schemas.microsoft.com/office/powerpoint/2010/main" val="30924167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81400"/>
            <a:ext cx="4043316" cy="310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55" y="228600"/>
            <a:ext cx="4114800" cy="30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81000" y="609600"/>
            <a:ext cx="169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Frostuv</a:t>
            </a:r>
            <a:r>
              <a:rPr lang="cs-CZ" dirty="0"/>
              <a:t> diagram</a:t>
            </a:r>
          </a:p>
        </p:txBody>
      </p:sp>
    </p:spTree>
    <p:extLst>
      <p:ext uri="{BB962C8B-B14F-4D97-AF65-F5344CB8AC3E}">
        <p14:creationId xmlns:p14="http://schemas.microsoft.com/office/powerpoint/2010/main" val="231432526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F89ED1-6B9F-4173-9DB2-7AA61F67B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cs-CZ" sz="2800" b="1" dirty="0"/>
              <a:t>O</a:t>
            </a:r>
            <a:r>
              <a:rPr lang="en-US" sz="2800" b="1" dirty="0" err="1"/>
              <a:t>xohalogenid</a:t>
            </a:r>
            <a:r>
              <a:rPr lang="cs-CZ" sz="2800" b="1" dirty="0"/>
              <a:t>y</a:t>
            </a:r>
            <a:r>
              <a:rPr lang="en-US" sz="2800" b="1" dirty="0"/>
              <a:t> </a:t>
            </a:r>
            <a:r>
              <a:rPr lang="en-US" sz="2800" b="1" dirty="0" err="1"/>
              <a:t>dusíku</a:t>
            </a:r>
            <a:endParaRPr lang="en-US" sz="2800" b="1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FCB0053-A52D-4CAD-8F70-CFA2D7164426}"/>
              </a:ext>
            </a:extLst>
          </p:cNvPr>
          <p:cNvSpPr/>
          <p:nvPr/>
        </p:nvSpPr>
        <p:spPr>
          <a:xfrm>
            <a:off x="152400" y="990600"/>
            <a:ext cx="88392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 </a:t>
            </a:r>
            <a:r>
              <a:rPr lang="en-US" sz="2000" dirty="0" err="1"/>
              <a:t>Známe</a:t>
            </a:r>
            <a:r>
              <a:rPr lang="en-US" sz="2000" dirty="0"/>
              <a:t> </a:t>
            </a:r>
            <a:r>
              <a:rPr lang="en-US" sz="2000" dirty="0" err="1"/>
              <a:t>dvě</a:t>
            </a:r>
            <a:r>
              <a:rPr lang="en-US" sz="2000" dirty="0"/>
              <a:t> </a:t>
            </a:r>
            <a:r>
              <a:rPr lang="en-US" sz="2000" dirty="0" err="1"/>
              <a:t>řady</a:t>
            </a:r>
            <a:r>
              <a:rPr lang="en-US" sz="2000" dirty="0"/>
              <a:t> </a:t>
            </a:r>
            <a:r>
              <a:rPr lang="en-US" sz="2000" dirty="0" err="1"/>
              <a:t>oxohalogenidů</a:t>
            </a:r>
            <a:r>
              <a:rPr lang="en-US" sz="2000" dirty="0"/>
              <a:t> </a:t>
            </a:r>
            <a:r>
              <a:rPr lang="en-US" sz="2000" dirty="0" err="1"/>
              <a:t>dusíku</a:t>
            </a:r>
            <a:r>
              <a:rPr lang="en-US" sz="2000" dirty="0"/>
              <a:t>: </a:t>
            </a:r>
            <a:endParaRPr lang="cs-CZ" sz="2000" dirty="0"/>
          </a:p>
          <a:p>
            <a:pPr algn="just"/>
            <a:r>
              <a:rPr lang="cs-CZ" sz="2000" dirty="0"/>
              <a:t>		</a:t>
            </a:r>
            <a:r>
              <a:rPr lang="en-US" sz="2000" dirty="0" err="1"/>
              <a:t>halogenidy</a:t>
            </a:r>
            <a:r>
              <a:rPr lang="en-US" sz="2000" dirty="0"/>
              <a:t> </a:t>
            </a:r>
            <a:r>
              <a:rPr lang="en-US" sz="2000" dirty="0" err="1"/>
              <a:t>nitrosylu</a:t>
            </a:r>
            <a:r>
              <a:rPr lang="en-US" sz="2000" dirty="0"/>
              <a:t> (NOX) </a:t>
            </a:r>
            <a:endParaRPr lang="cs-CZ" sz="2000" dirty="0"/>
          </a:p>
          <a:p>
            <a:pPr algn="just"/>
            <a:r>
              <a:rPr lang="cs-CZ" sz="2000" dirty="0"/>
              <a:t>		</a:t>
            </a:r>
            <a:r>
              <a:rPr lang="en-US" sz="2000" dirty="0" err="1"/>
              <a:t>halogenidy</a:t>
            </a:r>
            <a:r>
              <a:rPr lang="en-US" sz="2000" dirty="0"/>
              <a:t> </a:t>
            </a:r>
            <a:r>
              <a:rPr lang="en-US" sz="2000" dirty="0" err="1"/>
              <a:t>nitrylu</a:t>
            </a:r>
            <a:r>
              <a:rPr lang="en-US" sz="2000" dirty="0"/>
              <a:t> (NO</a:t>
            </a:r>
            <a:r>
              <a:rPr lang="en-US" sz="2000" baseline="-25000" dirty="0"/>
              <a:t>2</a:t>
            </a:r>
            <a:r>
              <a:rPr lang="en-US" sz="2000" dirty="0"/>
              <a:t>X). </a:t>
            </a:r>
            <a:endParaRPr lang="cs-CZ" sz="2000" dirty="0"/>
          </a:p>
          <a:p>
            <a:pPr algn="just"/>
            <a:endParaRPr lang="cs-CZ" sz="800" dirty="0"/>
          </a:p>
          <a:p>
            <a:pPr algn="just"/>
            <a:endParaRPr lang="cs-CZ" sz="2400" b="1" dirty="0"/>
          </a:p>
          <a:p>
            <a:pPr algn="just"/>
            <a:endParaRPr lang="cs-CZ" sz="2400" b="1" dirty="0"/>
          </a:p>
          <a:p>
            <a:pPr algn="just"/>
            <a:r>
              <a:rPr lang="cs-CZ" sz="2400" b="1" dirty="0"/>
              <a:t>H</a:t>
            </a:r>
            <a:r>
              <a:rPr lang="en-US" sz="2400" b="1" dirty="0" err="1"/>
              <a:t>alogenidy</a:t>
            </a:r>
            <a:r>
              <a:rPr lang="en-US" sz="2400" b="1" dirty="0"/>
              <a:t> </a:t>
            </a:r>
            <a:r>
              <a:rPr lang="en-US" sz="2400" b="1" dirty="0" err="1"/>
              <a:t>nitrosylu</a:t>
            </a:r>
            <a:endParaRPr lang="cs-CZ" sz="2400" b="1" dirty="0"/>
          </a:p>
          <a:p>
            <a:pPr algn="just"/>
            <a:r>
              <a:rPr lang="en-US" sz="2000" dirty="0" err="1"/>
              <a:t>První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velmi</a:t>
            </a:r>
            <a:r>
              <a:rPr lang="en-US" sz="2000" dirty="0"/>
              <a:t> </a:t>
            </a:r>
            <a:r>
              <a:rPr lang="en-US" sz="2000" dirty="0" err="1"/>
              <a:t>reaktivní</a:t>
            </a:r>
            <a:r>
              <a:rPr lang="en-US" sz="2000" dirty="0"/>
              <a:t> </a:t>
            </a:r>
            <a:r>
              <a:rPr lang="en-US" sz="2000" dirty="0" err="1"/>
              <a:t>plyny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lze</a:t>
            </a:r>
            <a:r>
              <a:rPr lang="en-US" sz="2000" dirty="0"/>
              <a:t> </a:t>
            </a:r>
            <a:r>
              <a:rPr lang="en-US" sz="2000" dirty="0" err="1"/>
              <a:t>vyrobit</a:t>
            </a:r>
            <a:r>
              <a:rPr lang="en-US" sz="2000" dirty="0"/>
              <a:t> </a:t>
            </a:r>
            <a:r>
              <a:rPr lang="en-US" sz="2000" dirty="0" err="1"/>
              <a:t>přímou</a:t>
            </a:r>
            <a:r>
              <a:rPr lang="en-US" sz="2000" dirty="0"/>
              <a:t> </a:t>
            </a:r>
            <a:r>
              <a:rPr lang="en-US" sz="2000" dirty="0" err="1"/>
              <a:t>halogenací</a:t>
            </a:r>
            <a:r>
              <a:rPr lang="en-US" sz="2000" dirty="0"/>
              <a:t> </a:t>
            </a:r>
            <a:r>
              <a:rPr lang="en-US" sz="2000" dirty="0" err="1"/>
              <a:t>oxidu</a:t>
            </a:r>
            <a:r>
              <a:rPr lang="en-US" sz="2000" dirty="0"/>
              <a:t> </a:t>
            </a:r>
            <a:r>
              <a:rPr lang="en-US" sz="2000" dirty="0" err="1"/>
              <a:t>dusného</a:t>
            </a:r>
            <a:r>
              <a:rPr lang="en-US" sz="2000" dirty="0"/>
              <a:t>. </a:t>
            </a:r>
            <a:endParaRPr lang="cs-CZ" sz="2000" dirty="0"/>
          </a:p>
          <a:p>
            <a:pPr algn="just"/>
            <a:endParaRPr lang="cs-CZ" sz="2000" dirty="0"/>
          </a:p>
          <a:p>
            <a:pPr algn="just"/>
            <a:r>
              <a:rPr lang="en-US" sz="2000" b="1" dirty="0" err="1"/>
              <a:t>Fluorid</a:t>
            </a:r>
            <a:r>
              <a:rPr lang="en-US" sz="2000" b="1" dirty="0"/>
              <a:t> </a:t>
            </a:r>
            <a:r>
              <a:rPr lang="en-US" sz="2000" b="1" dirty="0" err="1"/>
              <a:t>nitrosylu</a:t>
            </a:r>
            <a:r>
              <a:rPr lang="en-US" sz="2000" b="1" dirty="0"/>
              <a:t> </a:t>
            </a:r>
            <a:r>
              <a:rPr lang="en-US" sz="2000" dirty="0"/>
              <a:t>(NOF) je </a:t>
            </a:r>
            <a:r>
              <a:rPr lang="en-US" sz="2000" dirty="0" err="1"/>
              <a:t>bezbarvý</a:t>
            </a:r>
            <a:r>
              <a:rPr lang="en-US" sz="2000" dirty="0"/>
              <a:t> </a:t>
            </a:r>
            <a:r>
              <a:rPr lang="en-US" sz="2000" dirty="0" err="1"/>
              <a:t>plyn</a:t>
            </a:r>
            <a:r>
              <a:rPr lang="en-US" sz="2000" dirty="0"/>
              <a:t>, </a:t>
            </a:r>
            <a:r>
              <a:rPr lang="en-US" sz="2000" dirty="0" err="1"/>
              <a:t>jde</a:t>
            </a:r>
            <a:r>
              <a:rPr lang="en-US" sz="2000" dirty="0"/>
              <a:t> o </a:t>
            </a:r>
            <a:r>
              <a:rPr lang="en-US" sz="2000" dirty="0" err="1"/>
              <a:t>silné</a:t>
            </a:r>
            <a:r>
              <a:rPr lang="en-US" sz="2000" dirty="0"/>
              <a:t> </a:t>
            </a:r>
            <a:r>
              <a:rPr lang="en-US" sz="2000" dirty="0" err="1"/>
              <a:t>fluorační</a:t>
            </a:r>
            <a:r>
              <a:rPr lang="en-US" sz="2000" dirty="0"/>
              <a:t> a </a:t>
            </a:r>
            <a:r>
              <a:rPr lang="en-US" sz="2000" dirty="0" err="1"/>
              <a:t>nitrační</a:t>
            </a:r>
            <a:r>
              <a:rPr lang="en-US" sz="2000" dirty="0"/>
              <a:t> </a:t>
            </a:r>
            <a:r>
              <a:rPr lang="en-US" sz="2000" dirty="0" err="1"/>
              <a:t>činidlo</a:t>
            </a:r>
            <a:r>
              <a:rPr lang="en-US" sz="2000" dirty="0"/>
              <a:t>. </a:t>
            </a:r>
            <a:endParaRPr lang="cs-CZ" sz="2000" dirty="0"/>
          </a:p>
          <a:p>
            <a:pPr algn="just"/>
            <a:endParaRPr lang="cs-CZ" sz="2000" dirty="0"/>
          </a:p>
          <a:p>
            <a:pPr algn="just"/>
            <a:r>
              <a:rPr lang="en-US" sz="2000" b="1" dirty="0" err="1"/>
              <a:t>Chlorid</a:t>
            </a:r>
            <a:r>
              <a:rPr lang="en-US" sz="2000" b="1" dirty="0"/>
              <a:t> </a:t>
            </a:r>
            <a:r>
              <a:rPr lang="en-US" sz="2000" b="1" dirty="0" err="1"/>
              <a:t>nitrosylu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NOCl</a:t>
            </a:r>
            <a:r>
              <a:rPr lang="en-US" sz="2000" dirty="0"/>
              <a:t>) je </a:t>
            </a:r>
            <a:r>
              <a:rPr lang="en-US" sz="2000" dirty="0" err="1"/>
              <a:t>žlutý</a:t>
            </a:r>
            <a:r>
              <a:rPr lang="en-US" sz="2000" dirty="0"/>
              <a:t> </a:t>
            </a:r>
            <a:r>
              <a:rPr lang="en-US" sz="2000" dirty="0" err="1"/>
              <a:t>plyn</a:t>
            </a:r>
            <a:r>
              <a:rPr lang="en-US" sz="2000" dirty="0"/>
              <a:t>, je to </a:t>
            </a:r>
            <a:r>
              <a:rPr lang="en-US" sz="2000" dirty="0" err="1"/>
              <a:t>silný</a:t>
            </a:r>
            <a:r>
              <a:rPr lang="en-US" sz="2000" dirty="0"/>
              <a:t> </a:t>
            </a:r>
            <a:r>
              <a:rPr lang="en-US" sz="2000" dirty="0" err="1"/>
              <a:t>elektrofil</a:t>
            </a:r>
            <a:r>
              <a:rPr lang="en-US" sz="2000" dirty="0"/>
              <a:t> a </a:t>
            </a:r>
            <a:r>
              <a:rPr lang="en-US" sz="2000" dirty="0" err="1"/>
              <a:t>oxidační</a:t>
            </a:r>
            <a:r>
              <a:rPr lang="en-US" sz="2000" dirty="0"/>
              <a:t> </a:t>
            </a:r>
            <a:r>
              <a:rPr lang="en-US" sz="2000" dirty="0" err="1"/>
              <a:t>činidlo</a:t>
            </a:r>
            <a:r>
              <a:rPr lang="cs-CZ" sz="2000" dirty="0"/>
              <a:t> </a:t>
            </a:r>
            <a:r>
              <a:rPr lang="en-US" sz="2000" dirty="0">
                <a:solidFill>
                  <a:srgbClr val="333333"/>
                </a:solidFill>
              </a:rPr>
              <a:t>(</a:t>
            </a:r>
            <a:r>
              <a:rPr lang="en-US" sz="2000" dirty="0" err="1">
                <a:solidFill>
                  <a:srgbClr val="333333"/>
                </a:solidFill>
              </a:rPr>
              <a:t>Tildenovo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činidlo</a:t>
            </a:r>
            <a:r>
              <a:rPr lang="en-US" sz="2000" dirty="0">
                <a:solidFill>
                  <a:srgbClr val="333333"/>
                </a:solidFill>
              </a:rPr>
              <a:t>)</a:t>
            </a:r>
            <a:r>
              <a:rPr lang="cs-CZ" sz="2000" dirty="0"/>
              <a:t>,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333333"/>
                </a:solidFill>
              </a:rPr>
              <a:t>produkt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rozkladu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lučavky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královské</a:t>
            </a:r>
            <a:r>
              <a:rPr lang="en-US" sz="2000" dirty="0">
                <a:solidFill>
                  <a:srgbClr val="333333"/>
                </a:solidFill>
              </a:rPr>
              <a:t>. </a:t>
            </a:r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43DB95-4731-46E3-BC6E-0AF593CCB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334000"/>
            <a:ext cx="6172200" cy="8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6785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metr&#10;&#10;Popis byl vytvořen automaticky">
            <a:extLst>
              <a:ext uri="{FF2B5EF4-FFF2-40B4-BE49-F238E27FC236}">
                <a16:creationId xmlns:a16="http://schemas.microsoft.com/office/drawing/2014/main" id="{3F68907A-64C4-4331-943E-4F3430334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81000"/>
            <a:ext cx="1752335" cy="914400"/>
          </a:xfrm>
          <a:prstGeom prst="rect">
            <a:avLst/>
          </a:prstGeom>
        </p:spPr>
      </p:pic>
      <p:pic>
        <p:nvPicPr>
          <p:cNvPr id="8" name="Obrázek 7" descr="Obsah obrázku metr&#10;&#10;Popis byl vytvořen automaticky">
            <a:extLst>
              <a:ext uri="{FF2B5EF4-FFF2-40B4-BE49-F238E27FC236}">
                <a16:creationId xmlns:a16="http://schemas.microsoft.com/office/drawing/2014/main" id="{8E2F9A2C-99A2-4BF8-AEA7-7754B165A0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1447800" cy="76996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B799FA-F2D7-420E-9BD4-C2DEEFDDD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971800"/>
            <a:ext cx="6029325" cy="571500"/>
          </a:xfrm>
          <a:prstGeom prst="rect">
            <a:avLst/>
          </a:prstGeom>
        </p:spPr>
      </p:pic>
      <p:pic>
        <p:nvPicPr>
          <p:cNvPr id="16" name="Obrázek 15" descr="Obsah obrázku červená, metr&#10;&#10;Popis byl vytvořen automaticky">
            <a:extLst>
              <a:ext uri="{FF2B5EF4-FFF2-40B4-BE49-F238E27FC236}">
                <a16:creationId xmlns:a16="http://schemas.microsoft.com/office/drawing/2014/main" id="{0D37C836-0B7C-45E3-9CEC-0BA5733A8C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7200"/>
            <a:ext cx="1894443" cy="9906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FDE772BC-BF09-47AC-8728-5233F08602C2}"/>
              </a:ext>
            </a:extLst>
          </p:cNvPr>
          <p:cNvSpPr/>
          <p:nvPr/>
        </p:nvSpPr>
        <p:spPr>
          <a:xfrm>
            <a:off x="152400" y="16002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solidFill>
                  <a:srgbClr val="333333"/>
                </a:solidFill>
              </a:rPr>
              <a:t>Chlorid n</a:t>
            </a:r>
            <a:r>
              <a:rPr lang="en-US" sz="2000" dirty="0" err="1">
                <a:solidFill>
                  <a:srgbClr val="333333"/>
                </a:solidFill>
              </a:rPr>
              <a:t>itrosyl</a:t>
            </a:r>
            <a:r>
              <a:rPr lang="cs-CZ" sz="2000" dirty="0">
                <a:solidFill>
                  <a:srgbClr val="333333"/>
                </a:solidFill>
              </a:rPr>
              <a:t>u</a:t>
            </a:r>
            <a:r>
              <a:rPr lang="cs-CZ" sz="2000" b="1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se p</a:t>
            </a:r>
            <a:r>
              <a:rPr lang="en-US" sz="2000" dirty="0" err="1">
                <a:solidFill>
                  <a:srgbClr val="333333"/>
                </a:solidFill>
              </a:rPr>
              <a:t>oužívá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v potravinářském průmyslu </a:t>
            </a:r>
            <a:r>
              <a:rPr lang="en-US" sz="2000" dirty="0" err="1">
                <a:solidFill>
                  <a:srgbClr val="333333"/>
                </a:solidFill>
              </a:rPr>
              <a:t>jako</a:t>
            </a:r>
            <a:r>
              <a:rPr lang="cs-CZ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stabilizátor</a:t>
            </a:r>
            <a:r>
              <a:rPr lang="en-US" sz="2000" dirty="0">
                <a:solidFill>
                  <a:srgbClr val="333333"/>
                </a:solidFill>
              </a:rPr>
              <a:t> (E919)</a:t>
            </a:r>
            <a:r>
              <a:rPr lang="cs-CZ" sz="2000" dirty="0">
                <a:solidFill>
                  <a:srgbClr val="333333"/>
                </a:solidFill>
              </a:rPr>
              <a:t>, jeho </a:t>
            </a:r>
            <a:r>
              <a:rPr lang="en-US" sz="2000" dirty="0" err="1">
                <a:solidFill>
                  <a:srgbClr val="333333"/>
                </a:solidFill>
              </a:rPr>
              <a:t>použití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není</a:t>
            </a:r>
            <a:r>
              <a:rPr lang="en-US" sz="2000" dirty="0">
                <a:solidFill>
                  <a:srgbClr val="333333"/>
                </a:solidFill>
              </a:rPr>
              <a:t> v EU </a:t>
            </a:r>
            <a:r>
              <a:rPr lang="en-US" sz="2000" dirty="0" err="1">
                <a:solidFill>
                  <a:srgbClr val="333333"/>
                </a:solidFill>
              </a:rPr>
              <a:t>povoleno</a:t>
            </a:r>
            <a:r>
              <a:rPr lang="en-US" sz="2000" dirty="0">
                <a:solidFill>
                  <a:srgbClr val="333333"/>
                </a:solidFill>
              </a:rPr>
              <a:t>.</a:t>
            </a:r>
            <a:endParaRPr lang="en-US" sz="2000" i="0" u="none" strike="noStrike" dirty="0">
              <a:solidFill>
                <a:srgbClr val="333333"/>
              </a:solidFill>
              <a:effectLst/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EA7D4C2B-4C7D-489C-AC70-6A57F9E2D9A5}"/>
              </a:ext>
            </a:extLst>
          </p:cNvPr>
          <p:cNvSpPr/>
          <p:nvPr/>
        </p:nvSpPr>
        <p:spPr>
          <a:xfrm>
            <a:off x="228600" y="5105400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/>
              <a:t>Bromid</a:t>
            </a:r>
            <a:r>
              <a:rPr lang="en-US" sz="2000" b="1" dirty="0"/>
              <a:t> </a:t>
            </a:r>
            <a:r>
              <a:rPr lang="en-US" sz="2000" b="1" dirty="0" err="1"/>
              <a:t>nitrosylu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NOBr</a:t>
            </a:r>
            <a:r>
              <a:rPr lang="en-US" sz="2000" dirty="0"/>
              <a:t>) je </a:t>
            </a:r>
            <a:r>
              <a:rPr lang="en-US" sz="2000" dirty="0" err="1"/>
              <a:t>červený</a:t>
            </a:r>
            <a:r>
              <a:rPr lang="en-US" sz="2000" dirty="0"/>
              <a:t> </a:t>
            </a:r>
            <a:r>
              <a:rPr lang="en-US" sz="2000" dirty="0" err="1"/>
              <a:t>plyn</a:t>
            </a:r>
            <a:r>
              <a:rPr lang="en-US" sz="2000" dirty="0"/>
              <a:t>, </a:t>
            </a:r>
            <a:r>
              <a:rPr lang="en-US" sz="2000" dirty="0" err="1"/>
              <a:t>silné</a:t>
            </a:r>
            <a:r>
              <a:rPr lang="en-US" sz="2000" dirty="0"/>
              <a:t> </a:t>
            </a:r>
            <a:r>
              <a:rPr lang="en-US" sz="2000" dirty="0" err="1"/>
              <a:t>oxidační</a:t>
            </a:r>
            <a:r>
              <a:rPr lang="en-US" sz="2000" dirty="0"/>
              <a:t> </a:t>
            </a:r>
            <a:r>
              <a:rPr lang="en-US" sz="2000" dirty="0" err="1"/>
              <a:t>činidlo</a:t>
            </a:r>
            <a:r>
              <a:rPr lang="en-US" sz="2000" dirty="0"/>
              <a:t>. Za </a:t>
            </a:r>
            <a:r>
              <a:rPr lang="en-US" sz="2000" dirty="0" err="1"/>
              <a:t>pokojové</a:t>
            </a:r>
            <a:r>
              <a:rPr lang="en-US" sz="2000" dirty="0"/>
              <a:t> </a:t>
            </a:r>
            <a:r>
              <a:rPr lang="en-US" sz="2000" dirty="0" err="1"/>
              <a:t>teploty</a:t>
            </a:r>
            <a:r>
              <a:rPr lang="en-US" sz="2000" dirty="0"/>
              <a:t> </a:t>
            </a:r>
            <a:r>
              <a:rPr lang="en-US" sz="2000" dirty="0" err="1"/>
              <a:t>částečně</a:t>
            </a:r>
            <a:r>
              <a:rPr lang="en-US" sz="2000" dirty="0"/>
              <a:t> </a:t>
            </a:r>
            <a:r>
              <a:rPr lang="en-US" sz="2000" dirty="0" err="1"/>
              <a:t>disociuje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oxid</a:t>
            </a:r>
            <a:r>
              <a:rPr lang="en-US" sz="2000" dirty="0"/>
              <a:t> </a:t>
            </a:r>
            <a:r>
              <a:rPr lang="en-US" sz="2000" dirty="0" err="1"/>
              <a:t>dusnatý</a:t>
            </a:r>
            <a:r>
              <a:rPr lang="en-US" sz="2000" dirty="0"/>
              <a:t> a </a:t>
            </a:r>
            <a:r>
              <a:rPr lang="en-US" sz="2000" dirty="0" err="1"/>
              <a:t>brom</a:t>
            </a:r>
            <a:r>
              <a:rPr lang="en-US" sz="2000" dirty="0"/>
              <a:t>.</a:t>
            </a:r>
          </a:p>
        </p:txBody>
      </p:sp>
      <p:pic>
        <p:nvPicPr>
          <p:cNvPr id="23" name="Obrázek 22" descr="Obsah obrázku stůl&#10;&#10;Popis byl vytvořen automaticky">
            <a:extLst>
              <a:ext uri="{FF2B5EF4-FFF2-40B4-BE49-F238E27FC236}">
                <a16:creationId xmlns:a16="http://schemas.microsoft.com/office/drawing/2014/main" id="{B720AF53-59A7-4422-80B8-5E0C06EDB8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114800"/>
            <a:ext cx="5257800" cy="679133"/>
          </a:xfrm>
          <a:prstGeom prst="rect">
            <a:avLst/>
          </a:prstGeom>
        </p:spPr>
      </p:pic>
      <p:sp>
        <p:nvSpPr>
          <p:cNvPr id="24" name="Obdélník 23">
            <a:extLst>
              <a:ext uri="{FF2B5EF4-FFF2-40B4-BE49-F238E27FC236}">
                <a16:creationId xmlns:a16="http://schemas.microsoft.com/office/drawing/2014/main" id="{07B4CA1F-4C69-4716-B694-5468A3CC7653}"/>
              </a:ext>
            </a:extLst>
          </p:cNvPr>
          <p:cNvSpPr/>
          <p:nvPr/>
        </p:nvSpPr>
        <p:spPr>
          <a:xfrm>
            <a:off x="152400" y="243840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Reakcí </a:t>
            </a:r>
            <a:r>
              <a:rPr lang="cs-CZ" sz="2000" dirty="0" err="1"/>
              <a:t>NOCl</a:t>
            </a:r>
            <a:r>
              <a:rPr lang="cs-CZ" sz="2000" dirty="0"/>
              <a:t> s azidem sodným vzniká </a:t>
            </a:r>
            <a:r>
              <a:rPr lang="en-US" sz="2000" b="1" dirty="0" err="1"/>
              <a:t>azid</a:t>
            </a:r>
            <a:r>
              <a:rPr lang="cs-CZ" sz="2000" b="1" dirty="0"/>
              <a:t> </a:t>
            </a:r>
            <a:r>
              <a:rPr lang="cs-CZ" sz="2000" b="1" dirty="0" err="1"/>
              <a:t>nitrosylu</a:t>
            </a:r>
            <a:r>
              <a:rPr lang="cs-CZ" sz="2000" b="1" dirty="0"/>
              <a:t>,</a:t>
            </a:r>
            <a:r>
              <a:rPr lang="en-US" sz="2000" dirty="0"/>
              <a:t> </a:t>
            </a:r>
            <a:r>
              <a:rPr lang="cs-CZ" sz="2000" dirty="0"/>
              <a:t>velmi nestabilní oxid dusíku (</a:t>
            </a:r>
            <a:r>
              <a:rPr lang="en-US" sz="2000" dirty="0"/>
              <a:t>N</a:t>
            </a:r>
            <a:r>
              <a:rPr lang="en-US" sz="2000" baseline="-25000" dirty="0"/>
              <a:t>4</a:t>
            </a:r>
            <a:r>
              <a:rPr lang="en-US" sz="2000" dirty="0"/>
              <a:t>O</a:t>
            </a:r>
            <a:r>
              <a:rPr lang="cs-CZ" sz="2000" dirty="0"/>
              <a:t>).</a:t>
            </a:r>
            <a:endParaRPr lang="en-US" sz="2000" dirty="0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712C2EB9-3211-4157-8AFC-FC19B4613A38}"/>
              </a:ext>
            </a:extLst>
          </p:cNvPr>
          <p:cNvSpPr/>
          <p:nvPr/>
        </p:nvSpPr>
        <p:spPr>
          <a:xfrm>
            <a:off x="152400" y="36576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Pod</a:t>
            </a:r>
            <a:r>
              <a:rPr lang="en-US" sz="2000" dirty="0"/>
              <a:t> −50 °C</a:t>
            </a:r>
            <a:r>
              <a:rPr lang="cs-CZ" sz="2000" dirty="0"/>
              <a:t> existuje </a:t>
            </a:r>
            <a:r>
              <a:rPr lang="en-US" sz="2000" dirty="0" err="1"/>
              <a:t>azid</a:t>
            </a:r>
            <a:r>
              <a:rPr lang="cs-CZ" sz="2000" dirty="0"/>
              <a:t> </a:t>
            </a:r>
            <a:r>
              <a:rPr lang="cs-CZ" sz="2000" dirty="0" err="1"/>
              <a:t>nitrosylu</a:t>
            </a:r>
            <a:r>
              <a:rPr lang="en-US" sz="2000" dirty="0"/>
              <a:t> </a:t>
            </a:r>
            <a:r>
              <a:rPr lang="cs-CZ" sz="2000" dirty="0"/>
              <a:t>jako nažloutlá pevná látka</a:t>
            </a:r>
            <a:r>
              <a:rPr lang="en-US" sz="2000" dirty="0"/>
              <a:t>. </a:t>
            </a:r>
            <a:r>
              <a:rPr lang="cs-CZ" sz="2000" dirty="0"/>
              <a:t>Nad touto teplotou se rozkládá reakcí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909658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1A843F0-5197-46CC-ADCF-4783FD8C5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4876800"/>
            <a:ext cx="2391997" cy="100040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8D909A8-AD30-4BD9-BBE5-E7FE9156B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876800"/>
            <a:ext cx="2318695" cy="10470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2D2B09-1C19-4DB8-957A-48145AFBE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581400"/>
            <a:ext cx="6806214" cy="73025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0A1B314-717C-4B55-9F74-7D88A3333D71}"/>
              </a:ext>
            </a:extLst>
          </p:cNvPr>
          <p:cNvSpPr/>
          <p:nvPr/>
        </p:nvSpPr>
        <p:spPr>
          <a:xfrm>
            <a:off x="228600" y="99060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 </a:t>
            </a:r>
            <a:r>
              <a:rPr lang="en-US" sz="2000" b="1" dirty="0" err="1"/>
              <a:t>Fluorid</a:t>
            </a:r>
            <a:r>
              <a:rPr lang="en-US" sz="2000" b="1" dirty="0"/>
              <a:t> </a:t>
            </a:r>
            <a:r>
              <a:rPr lang="en-US" sz="2000" b="1" dirty="0" err="1"/>
              <a:t>nitrylu</a:t>
            </a:r>
            <a:r>
              <a:rPr lang="en-US" sz="2000" b="1" dirty="0"/>
              <a:t> </a:t>
            </a:r>
            <a:r>
              <a:rPr lang="en-US" sz="2000" dirty="0"/>
              <a:t>(NO</a:t>
            </a:r>
            <a:r>
              <a:rPr lang="en-US" sz="2000" baseline="-25000" dirty="0"/>
              <a:t>2</a:t>
            </a:r>
            <a:r>
              <a:rPr lang="en-US" sz="2000" dirty="0"/>
              <a:t>F) a </a:t>
            </a:r>
            <a:r>
              <a:rPr lang="en-US" sz="2000" b="1" dirty="0" err="1"/>
              <a:t>chlorid</a:t>
            </a:r>
            <a:r>
              <a:rPr lang="en-US" sz="2000" b="1" dirty="0"/>
              <a:t> </a:t>
            </a:r>
            <a:r>
              <a:rPr lang="en-US" sz="2000" b="1" dirty="0" err="1"/>
              <a:t>nitrylu</a:t>
            </a:r>
            <a:r>
              <a:rPr lang="en-US" sz="2000" b="1" dirty="0"/>
              <a:t> </a:t>
            </a:r>
            <a:r>
              <a:rPr lang="en-US" sz="2000" dirty="0"/>
              <a:t>(NO</a:t>
            </a:r>
            <a:r>
              <a:rPr lang="en-US" sz="2000" baseline="-25000" dirty="0"/>
              <a:t>2</a:t>
            </a:r>
            <a:r>
              <a:rPr lang="en-US" sz="2000" dirty="0"/>
              <a:t>Cl)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bezbarvé</a:t>
            </a:r>
            <a:r>
              <a:rPr lang="en-US" sz="2000" dirty="0"/>
              <a:t> </a:t>
            </a:r>
            <a:r>
              <a:rPr lang="en-US" sz="2000" dirty="0" err="1"/>
              <a:t>plyny</a:t>
            </a:r>
            <a:r>
              <a:rPr lang="en-US" sz="2000" dirty="0"/>
              <a:t> a </a:t>
            </a:r>
            <a:r>
              <a:rPr lang="en-US" sz="2000" dirty="0" err="1"/>
              <a:t>silná</a:t>
            </a:r>
            <a:r>
              <a:rPr lang="en-US" sz="2000" dirty="0"/>
              <a:t> </a:t>
            </a:r>
            <a:r>
              <a:rPr lang="en-US" sz="2000" dirty="0" err="1"/>
              <a:t>oxidační</a:t>
            </a:r>
            <a:r>
              <a:rPr lang="en-US" sz="2000" dirty="0"/>
              <a:t> </a:t>
            </a:r>
            <a:r>
              <a:rPr lang="en-US" sz="2000" dirty="0" err="1"/>
              <a:t>činidla</a:t>
            </a:r>
            <a:r>
              <a:rPr lang="en-US" sz="2000" dirty="0"/>
              <a:t>.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B013716-79D0-4663-81AC-25D04B62DCDC}"/>
              </a:ext>
            </a:extLst>
          </p:cNvPr>
          <p:cNvSpPr/>
          <p:nvPr/>
        </p:nvSpPr>
        <p:spPr>
          <a:xfrm>
            <a:off x="304800" y="381000"/>
            <a:ext cx="2603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H</a:t>
            </a:r>
            <a:r>
              <a:rPr lang="en-US" sz="2400" b="1" dirty="0" err="1"/>
              <a:t>alogenidy</a:t>
            </a:r>
            <a:r>
              <a:rPr lang="en-US" sz="2400" b="1" dirty="0"/>
              <a:t> </a:t>
            </a:r>
            <a:r>
              <a:rPr lang="en-US" sz="2400" b="1" dirty="0" err="1"/>
              <a:t>nitrylu</a:t>
            </a:r>
            <a:r>
              <a:rPr lang="en-US" sz="2400" b="1" dirty="0"/>
              <a:t>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3CF3097-B489-461F-A57C-2EF5CB4CEAD0}"/>
              </a:ext>
            </a:extLst>
          </p:cNvPr>
          <p:cNvSpPr txBox="1"/>
          <p:nvPr/>
        </p:nvSpPr>
        <p:spPr>
          <a:xfrm>
            <a:off x="228600" y="2438400"/>
            <a:ext cx="4961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0" strike="noStrike" dirty="0" err="1">
                <a:effectLst/>
              </a:rPr>
              <a:t>Nitrosoniový</a:t>
            </a:r>
            <a:r>
              <a:rPr lang="cs-CZ" sz="2400" b="1" i="0" strike="noStrike" dirty="0">
                <a:effectLst/>
              </a:rPr>
              <a:t> (</a:t>
            </a:r>
            <a:r>
              <a:rPr lang="cs-CZ" sz="2400" b="1" i="0" strike="noStrike" dirty="0" err="1">
                <a:effectLst/>
              </a:rPr>
              <a:t>nitrosylový</a:t>
            </a:r>
            <a:r>
              <a:rPr lang="cs-CZ" sz="2400" b="1" i="0" strike="noStrike" dirty="0">
                <a:effectLst/>
              </a:rPr>
              <a:t>) </a:t>
            </a:r>
            <a:r>
              <a:rPr lang="en-US" sz="2400" b="1" dirty="0" err="1"/>
              <a:t>kation</a:t>
            </a:r>
            <a:r>
              <a:rPr lang="cs-CZ" sz="2400" b="1" dirty="0"/>
              <a:t> NO</a:t>
            </a:r>
            <a:r>
              <a:rPr lang="cs-CZ" sz="2400" b="1" baseline="30000" dirty="0"/>
              <a:t>+</a:t>
            </a:r>
            <a:endParaRPr lang="en-US" sz="2400" b="1" baseline="30000" dirty="0"/>
          </a:p>
        </p:txBody>
      </p:sp>
      <p:pic>
        <p:nvPicPr>
          <p:cNvPr id="10" name="Obrázek 9" descr="Obsah obrázku metr, světlo&#10;&#10;Popis byl vytvořen automaticky">
            <a:extLst>
              <a:ext uri="{FF2B5EF4-FFF2-40B4-BE49-F238E27FC236}">
                <a16:creationId xmlns:a16="http://schemas.microsoft.com/office/drawing/2014/main" id="{E95B97EC-A63F-438F-A93E-37B9CEEBEC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209800"/>
            <a:ext cx="2057400" cy="65043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FF12ADB-21CA-4D4F-81FC-B68F4D2C41D3}"/>
              </a:ext>
            </a:extLst>
          </p:cNvPr>
          <p:cNvSpPr txBox="1"/>
          <p:nvPr/>
        </p:nvSpPr>
        <p:spPr>
          <a:xfrm>
            <a:off x="5410200" y="6096000"/>
            <a:ext cx="283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Tetrafluoroboritan</a:t>
            </a:r>
            <a:r>
              <a:rPr lang="cs-CZ" b="1" dirty="0"/>
              <a:t> </a:t>
            </a:r>
            <a:r>
              <a:rPr lang="cs-CZ" b="1" dirty="0" err="1"/>
              <a:t>nitrosylu</a:t>
            </a:r>
            <a:endParaRPr lang="en-US" b="1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C5D9D03-243F-4ADF-9499-E894E9F2B221}"/>
              </a:ext>
            </a:extLst>
          </p:cNvPr>
          <p:cNvSpPr/>
          <p:nvPr/>
        </p:nvSpPr>
        <p:spPr>
          <a:xfrm>
            <a:off x="228600" y="6019800"/>
            <a:ext cx="464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Hydrogensíran </a:t>
            </a:r>
            <a:r>
              <a:rPr lang="cs-CZ" b="1" dirty="0" err="1">
                <a:cs typeface="Arial" panose="020B0604020202020204" pitchFamily="34" charset="0"/>
              </a:rPr>
              <a:t>nitrosylu</a:t>
            </a:r>
            <a:r>
              <a:rPr lang="cs-CZ" b="1" dirty="0">
                <a:cs typeface="Arial" panose="020B0604020202020204" pitchFamily="34" charset="0"/>
              </a:rPr>
              <a:t> </a:t>
            </a:r>
            <a:r>
              <a:rPr lang="cs-CZ" dirty="0">
                <a:cs typeface="Arial" panose="020B0604020202020204" pitchFamily="34" charset="0"/>
              </a:rPr>
              <a:t>vzniká při výrobě HNO</a:t>
            </a:r>
            <a:r>
              <a:rPr lang="cs-CZ" baseline="-25000" dirty="0">
                <a:cs typeface="Arial" panose="020B0604020202020204" pitchFamily="34" charset="0"/>
              </a:rPr>
              <a:t>3</a:t>
            </a:r>
            <a:r>
              <a:rPr lang="cs-CZ" dirty="0">
                <a:cs typeface="Arial" panose="020B0604020202020204" pitchFamily="34" charset="0"/>
              </a:rPr>
              <a:t> komorovým způsobem. </a:t>
            </a:r>
            <a:endParaRPr lang="en-US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C29D421-578F-4A1A-B482-CCAE929CF5B6}"/>
              </a:ext>
            </a:extLst>
          </p:cNvPr>
          <p:cNvSpPr txBox="1"/>
          <p:nvPr/>
        </p:nvSpPr>
        <p:spPr>
          <a:xfrm>
            <a:off x="304800" y="3124200"/>
            <a:ext cx="5625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Vzniká např. rozkladem dusitanů v kyselém prostředí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432063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Oxosloučeniny</a:t>
            </a:r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fosforu: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973" y="990600"/>
            <a:ext cx="8821738" cy="452596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xidy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fosforitý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(P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spalováním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nedostatku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prudce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vzduš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studené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poskytuje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fosforitou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(P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spalováním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nadbytku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vzduchu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tlení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zelen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fosforeskující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sublimuje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hygroskopický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sušící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prost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laborato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poskytuje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postupn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echází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P4O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43400"/>
            <a:ext cx="2362200" cy="23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VÃ½sledek obrÃ¡zku pro p4o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67923"/>
            <a:ext cx="2743200" cy="276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57532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45259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Oxohalogenidy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PCl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POCl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též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fázi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hydrolýzy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chloridu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trichlorid-oxid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dále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hydrolyzuje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0" name="Picture 2" descr="VÃ½sledek obrÃ¡zku pro pocl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90800"/>
            <a:ext cx="2439126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104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VÃ½sledek obrÃ¡zku pro acidity periodic table 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71" y="1796250"/>
            <a:ext cx="4418277" cy="148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46" name="Picture 2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978" y="3276600"/>
            <a:ext cx="494106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906323" y="228600"/>
            <a:ext cx="433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Acidobazické chování oxidů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1077" y="9144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s atomovým číslem vzrůstá ve skupinách zásadotvorný/zásaditý charakter oxidů, hydroxidů, oxokyselin a klesá v periodách.</a:t>
            </a:r>
          </a:p>
        </p:txBody>
      </p:sp>
    </p:spTree>
    <p:extLst>
      <p:ext uri="{BB962C8B-B14F-4D97-AF65-F5344CB8AC3E}">
        <p14:creationId xmlns:p14="http://schemas.microsoft.com/office/powerpoint/2010/main" val="38310380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52400"/>
            <a:ext cx="8915400" cy="655319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Oxokyseliny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endParaRPr lang="cs-CZ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jednosytná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vázán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 soli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fosfornany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pop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ípad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fosforitá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dvojsytná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(2 H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vázány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získá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sobením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fosforitý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krystalická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hygros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kopická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dob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hydrogenfosfore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metafosfore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 HPO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vznikne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íváním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tendenci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polymerovat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(HPO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nejznám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cyklický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tetramer (n = 4)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346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81200"/>
            <a:ext cx="1353312" cy="122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962400"/>
            <a:ext cx="140574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562600"/>
            <a:ext cx="3568700" cy="11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38793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"/>
            <a:ext cx="8763000" cy="6553199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trihydrogenfosfore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orthofosfore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vyrábí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sobením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fosfáty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85 %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sirupovitá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istá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trojsytná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+ 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endParaRPr lang="en-GB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+  HPO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endParaRPr lang="en-GB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+  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endParaRPr lang="cs-CZ" altLang="en-US" sz="2000" baseline="30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Využívá se také při výrobě nealkoholických nápojů (E338; obsahuje ji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např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Coca-Cola) a při výrobě zubních tmelů. Dále je kyselina fosforečná hlavní složkou odrezovače. 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známy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 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tšiny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význam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hnojiva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laborato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slouží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např.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složk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pufr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alkalické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dihydrogenfosfore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reagují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hydrogenfosfore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(HPO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alkalicky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2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1600"/>
            <a:ext cx="2720954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94322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ysiological PH Inside Of Living Cells Is About 7 ...">
            <a:extLst>
              <a:ext uri="{FF2B5EF4-FFF2-40B4-BE49-F238E27FC236}">
                <a16:creationId xmlns:a16="http://schemas.microsoft.com/office/drawing/2014/main" id="{2BEF9164-7314-4E4E-836E-09DD10656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8686800" cy="181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BAB3CC2-17C8-4D74-80A5-D8212943C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5867400" cy="40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72110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>
            <a:extLst>
              <a:ext uri="{FF2B5EF4-FFF2-40B4-BE49-F238E27FC236}">
                <a16:creationId xmlns:a16="http://schemas.microsoft.com/office/drawing/2014/main" id="{03613597-1D89-4E4A-A164-FB4D89E5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4252"/>
            <a:ext cx="7966365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F30761C-0AFA-4AEC-924A-D80DE0A86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020638"/>
            <a:ext cx="5841343" cy="155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17777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157877"/>
            <a:ext cx="8763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Výroba kyseliny fosforečné</a:t>
            </a:r>
          </a:p>
          <a:p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Termická kyselina fosforečná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Fosfor je základní surovinou pro výrobu termické kyseliny fosforečné, která se vyrábí spalováním fosforových par s následnou absorpcí ve vodě. 	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4HPO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HPO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Termická kyselina je velice čistá a nemusí se provádět její rafinace.</a:t>
            </a:r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Extrakční kyselina fosforečná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Výroba kyseliny fosforečné se častěji provádí rozkladem apatitu kyselinou sírovou, vzniká kyselina fosforečná a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dihydrát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síranu vápenatého, rozklad při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dihydrátovém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postupu se provádí při teplotě 70-80°C: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Ca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 + 5H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+ 10H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+ 5CaSO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·2H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HF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Rafinace vysrážením As přídavkem roztoku sulfidu sodného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S, vzniklý 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separuje filtrací. Další možností rafinace kyseliny fosforečné je extrakce do vyšších alkoholů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(amylalkohol, izopropylalkohol, butanol)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znečišťující ionty kovů zůstávají ve vodném roztoku, organické rozpouštědlo se poté oddestiluje.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11504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28599" y="658743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 formě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hydroxyapatitu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(OH) se fosfor vyskytuje v kostech a zubech obratlovců. </a:t>
            </a:r>
          </a:p>
        </p:txBody>
      </p:sp>
      <p:pic>
        <p:nvPicPr>
          <p:cNvPr id="161794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438400"/>
            <a:ext cx="477178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6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15241"/>
            <a:ext cx="3733800" cy="277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8" name="Picture 6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37750"/>
            <a:ext cx="2514600" cy="236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38545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28601"/>
            <a:ext cx="7772400" cy="685800"/>
          </a:xfrm>
        </p:spPr>
        <p:txBody>
          <a:bodyPr>
            <a:norm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b="1" dirty="0"/>
              <a:t>Transformace kostního minerálu</a:t>
            </a:r>
          </a:p>
        </p:txBody>
      </p:sp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49600"/>
            <a:ext cx="3744912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4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043237"/>
            <a:ext cx="34575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29" name="Text Box 4"/>
          <p:cNvSpPr txBox="1">
            <a:spLocks noChangeArrowheads="1"/>
          </p:cNvSpPr>
          <p:nvPr/>
        </p:nvSpPr>
        <p:spPr bwMode="auto">
          <a:xfrm>
            <a:off x="341684" y="1371600"/>
            <a:ext cx="8280400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kyselém prostředí (krypty, hrobky): </a:t>
            </a:r>
          </a:p>
          <a:p>
            <a:pPr eaLnBrk="1" hangingPunct="1">
              <a:buClrTx/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alt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hydroxyapatit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(Ca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 → </a:t>
            </a:r>
            <a:r>
              <a:rPr lang="en-US" alt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brushit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(CaHPO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2 H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)</a:t>
            </a:r>
          </a:p>
          <a:p>
            <a:pPr eaLnBrk="1" hangingPunct="1"/>
            <a:r>
              <a:rPr lang="cs-CZ" altLang="cs-CZ" sz="2000" dirty="0">
                <a:solidFill>
                  <a:srgbClr val="000000"/>
                </a:solidFill>
              </a:rPr>
              <a:t>				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pH: 7, 0 – 7,5 (fyziologické) 			pH: 4,5 – 6,0 </a:t>
            </a:r>
          </a:p>
        </p:txBody>
      </p:sp>
    </p:spTree>
    <p:extLst>
      <p:ext uri="{BB962C8B-B14F-4D97-AF65-F5344CB8AC3E}">
        <p14:creationId xmlns:p14="http://schemas.microsoft.com/office/powerpoint/2010/main" val="3065217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1" y="76200"/>
            <a:ext cx="8861594" cy="643413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dochází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sklizní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úrody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poklesu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obsahu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nutno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kompenzovat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průmyslovými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hnojivy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Superfosfát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nan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vápenatý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vyskytující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v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írod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apatitu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evádí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sob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ením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Ca(H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CaSO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Fosforečnan železitý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účinná látka přípravku na slimáky a plže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Ferramol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AutoShape 5" descr="The image “http://upload.wikimedia.org/wikipedia/commons/4/49/Guano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85775" y="-657225"/>
            <a:ext cx="8172450" cy="817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4581" name="AutoShape 7" descr="The image “http://upload.wikimedia.org/wikipedia/commons/4/49/Guano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85775" y="-657225"/>
            <a:ext cx="8172450" cy="817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648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71975"/>
            <a:ext cx="2801091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05009"/>
            <a:ext cx="2849023" cy="207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1628" y="2017586"/>
            <a:ext cx="1600201" cy="183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59201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763000" cy="6324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epelnou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dehydratací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HPO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↔ 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4-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epelnou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dehydratací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cyklické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polyfosfore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↔ (PO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(n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3,4)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Tvorba s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pecifick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ých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poly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fátů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závisí na podmínkách zahřívání a žíhání.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Sklovitá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(i.e.,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amor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forma =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Graham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ova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rystali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cké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poly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y =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Kurrol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Maddrell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ova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[NaPO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[NaPO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(OH)]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n ≤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tetrahydrogendifosfore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pevná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syt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vytvá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dihydrogendifosfore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aniontem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a 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difosfore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aniontem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298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953000"/>
            <a:ext cx="2209800" cy="168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33146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559D9D6-BDAF-47C3-BD8D-148A3E479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52500"/>
            <a:ext cx="805186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83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04825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Hydroxidy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542662"/>
              </p:ext>
            </p:extLst>
          </p:nvPr>
        </p:nvGraphicFramePr>
        <p:xfrm>
          <a:off x="914400" y="914400"/>
          <a:ext cx="7772400" cy="5712115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955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effectLst/>
                        </a:rPr>
                        <a:t>Skupina či látka</a:t>
                      </a: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>
                          <a:effectLst/>
                        </a:rPr>
                        <a:t>Možnosti výroby</a:t>
                      </a: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6763">
                <a:tc>
                  <a:txBody>
                    <a:bodyPr/>
                    <a:lstStyle/>
                    <a:p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Alkalické kovy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Reakcí s vodou (vzniká </a:t>
                      </a:r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vodík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, velice </a:t>
                      </a:r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exotermní reakce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, větší kousky mohou explodovat!)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oxidu s vodou (rovněž exotermní, probíhá i se vzdušnou vlhkostí)</a:t>
                      </a: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859">
                <a:tc>
                  <a:txBody>
                    <a:bodyPr/>
                    <a:lstStyle/>
                    <a:p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Amoniak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s vodou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amonné soli s hydroxidem </a:t>
                      </a:r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alkalických kovů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 (zejména s </a:t>
                      </a:r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hydroxidem sodným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2715">
                <a:tc>
                  <a:txBody>
                    <a:bodyPr/>
                    <a:lstStyle/>
                    <a:p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Kovy alkalických zemin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s vodou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oxidu s vodou (exotermní, příklad je zejména hašení </a:t>
                      </a:r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vápna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sloučeniny daného kovu s hydroxidem alkalických zemin (zejména s </a:t>
                      </a:r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hydroxidem sodným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6763">
                <a:tc>
                  <a:txBody>
                    <a:bodyPr/>
                    <a:lstStyle/>
                    <a:p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Přechodné kovy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 a </a:t>
                      </a:r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kovy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oxidu kovu s vodou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kovu s vodou za přístupu kyslíku (vzniká oxid, dále probíhá reakce, viz bod 1.)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sloučeniny kovu s hydroxidem sodným</a:t>
                      </a: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050983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4DEAA42-E9DE-4CDF-962F-612961AB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56007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18720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50936B58-7EA1-45CB-A443-C5975ACA8EC6}"/>
              </a:ext>
            </a:extLst>
          </p:cNvPr>
          <p:cNvSpPr/>
          <p:nvPr/>
        </p:nvSpPr>
        <p:spPr>
          <a:xfrm>
            <a:off x="381000" y="304800"/>
            <a:ext cx="8534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P</a:t>
            </a:r>
            <a:r>
              <a:rPr lang="en-US" sz="2000" b="1" dirty="0" err="1"/>
              <a:t>olyfosforečnany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polyfosfáty</a:t>
            </a:r>
            <a:r>
              <a:rPr lang="en-US" sz="2000" dirty="0"/>
              <a:t>)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obvykle</a:t>
            </a:r>
            <a:r>
              <a:rPr lang="en-US" sz="2000" dirty="0"/>
              <a:t> </a:t>
            </a:r>
            <a:r>
              <a:rPr lang="en-US" sz="2000" dirty="0" err="1"/>
              <a:t>sodné</a:t>
            </a:r>
            <a:r>
              <a:rPr lang="en-US" sz="2000" dirty="0"/>
              <a:t> soli </a:t>
            </a:r>
            <a:r>
              <a:rPr lang="en-US" sz="2000" dirty="0" err="1"/>
              <a:t>polyfosforečných</a:t>
            </a:r>
            <a:r>
              <a:rPr lang="en-US" sz="2000" dirty="0"/>
              <a:t> </a:t>
            </a:r>
            <a:r>
              <a:rPr lang="en-US" sz="2000" dirty="0" err="1"/>
              <a:t>kyselin</a:t>
            </a:r>
            <a:r>
              <a:rPr lang="en-US" sz="2000" dirty="0"/>
              <a:t>. </a:t>
            </a:r>
            <a:r>
              <a:rPr lang="en-US" sz="2000" dirty="0" err="1"/>
              <a:t>Mezi</a:t>
            </a:r>
            <a:r>
              <a:rPr lang="en-US" sz="2000" dirty="0"/>
              <a:t> </a:t>
            </a:r>
            <a:r>
              <a:rPr lang="en-US" sz="2000" dirty="0" err="1"/>
              <a:t>technicky</a:t>
            </a:r>
            <a:r>
              <a:rPr lang="en-US" sz="2000" dirty="0"/>
              <a:t> </a:t>
            </a:r>
            <a:r>
              <a:rPr lang="en-US" sz="2000" dirty="0" err="1"/>
              <a:t>významné</a:t>
            </a:r>
            <a:r>
              <a:rPr lang="en-US" sz="2000" dirty="0"/>
              <a:t> </a:t>
            </a:r>
            <a:r>
              <a:rPr lang="en-US" sz="2000" dirty="0" err="1"/>
              <a:t>polyfosforečnany</a:t>
            </a:r>
            <a:r>
              <a:rPr lang="en-US" sz="2000" dirty="0"/>
              <a:t> </a:t>
            </a:r>
            <a:r>
              <a:rPr lang="en-US" sz="2000" dirty="0" err="1"/>
              <a:t>patří</a:t>
            </a:r>
            <a:r>
              <a:rPr lang="en-US" sz="2000" dirty="0"/>
              <a:t> </a:t>
            </a:r>
            <a:r>
              <a:rPr lang="en-US" sz="2000" b="1" dirty="0" err="1"/>
              <a:t>dihydrogendifosforečnan</a:t>
            </a:r>
            <a:r>
              <a:rPr lang="en-US" sz="2000" b="1" dirty="0"/>
              <a:t> </a:t>
            </a:r>
            <a:r>
              <a:rPr lang="en-US" sz="2000" b="1" dirty="0" err="1"/>
              <a:t>disodný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užívá</a:t>
            </a:r>
            <a:r>
              <a:rPr lang="en-US" sz="2000" dirty="0"/>
              <a:t> se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prášek</a:t>
            </a:r>
            <a:r>
              <a:rPr lang="en-US" sz="2000" dirty="0"/>
              <a:t> do </a:t>
            </a:r>
            <a:r>
              <a:rPr lang="en-US" sz="2000" dirty="0" err="1"/>
              <a:t>pečiva</a:t>
            </a:r>
            <a:r>
              <a:rPr lang="en-US" sz="2000" dirty="0"/>
              <a:t>), </a:t>
            </a:r>
            <a:r>
              <a:rPr lang="en-US" sz="2000" b="1" dirty="0" err="1"/>
              <a:t>difosforečnan</a:t>
            </a:r>
            <a:r>
              <a:rPr lang="en-US" sz="2000" b="1" dirty="0"/>
              <a:t> </a:t>
            </a:r>
            <a:r>
              <a:rPr lang="en-US" sz="2000" b="1" dirty="0" err="1"/>
              <a:t>tetrasodný</a:t>
            </a:r>
            <a:r>
              <a:rPr lang="en-US" sz="2000" b="1" dirty="0"/>
              <a:t> </a:t>
            </a:r>
            <a:r>
              <a:rPr lang="en-US" sz="2000" dirty="0"/>
              <a:t>(je </a:t>
            </a:r>
            <a:r>
              <a:rPr lang="en-US" sz="2000" dirty="0" err="1"/>
              <a:t>součástí</a:t>
            </a:r>
            <a:r>
              <a:rPr lang="en-US" sz="2000" dirty="0"/>
              <a:t> </a:t>
            </a:r>
            <a:r>
              <a:rPr lang="en-US" sz="2000" dirty="0" err="1"/>
              <a:t>technických</a:t>
            </a:r>
            <a:r>
              <a:rPr lang="en-US" sz="2000" dirty="0"/>
              <a:t> </a:t>
            </a:r>
            <a:r>
              <a:rPr lang="en-US" sz="2000" dirty="0" err="1"/>
              <a:t>čisticích</a:t>
            </a:r>
            <a:r>
              <a:rPr lang="en-US" sz="2000" dirty="0"/>
              <a:t> </a:t>
            </a:r>
            <a:r>
              <a:rPr lang="en-US" sz="2000" dirty="0" err="1"/>
              <a:t>prostředků</a:t>
            </a:r>
            <a:r>
              <a:rPr lang="en-US" sz="2000" dirty="0"/>
              <a:t>) a </a:t>
            </a:r>
            <a:r>
              <a:rPr lang="en-US" sz="2000" b="1" dirty="0" err="1"/>
              <a:t>trifosforečnan</a:t>
            </a:r>
            <a:r>
              <a:rPr lang="en-US" sz="2000" b="1" dirty="0"/>
              <a:t> </a:t>
            </a:r>
            <a:r>
              <a:rPr lang="en-US" sz="2000" b="1" dirty="0" err="1"/>
              <a:t>pentasodný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používá</a:t>
            </a:r>
            <a:r>
              <a:rPr lang="en-US" sz="2000" dirty="0"/>
              <a:t> se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výrobě</a:t>
            </a:r>
            <a:r>
              <a:rPr lang="en-US" sz="2000" dirty="0"/>
              <a:t> </a:t>
            </a:r>
            <a:r>
              <a:rPr lang="en-US" sz="2000" dirty="0" err="1"/>
              <a:t>pracích</a:t>
            </a:r>
            <a:r>
              <a:rPr lang="en-US" sz="2000" dirty="0"/>
              <a:t> </a:t>
            </a:r>
            <a:r>
              <a:rPr lang="en-US" sz="2000" dirty="0" err="1"/>
              <a:t>prostředků</a:t>
            </a:r>
            <a:r>
              <a:rPr lang="en-US" sz="2000" dirty="0"/>
              <a:t>).</a:t>
            </a:r>
            <a:endParaRPr lang="cs-CZ" sz="2000" dirty="0"/>
          </a:p>
          <a:p>
            <a:pPr algn="just"/>
            <a:endParaRPr lang="cs-CZ" sz="800" dirty="0"/>
          </a:p>
          <a:p>
            <a:pPr algn="just"/>
            <a:r>
              <a:rPr lang="en-US" sz="2000" dirty="0" err="1"/>
              <a:t>Polyfosforečnany</a:t>
            </a:r>
            <a:r>
              <a:rPr lang="en-US" sz="2000" dirty="0"/>
              <a:t> se </a:t>
            </a:r>
            <a:r>
              <a:rPr lang="en-US" sz="2000" dirty="0" err="1"/>
              <a:t>užívají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změkčovače</a:t>
            </a:r>
            <a:r>
              <a:rPr lang="en-US" sz="2000" dirty="0"/>
              <a:t> </a:t>
            </a:r>
            <a:r>
              <a:rPr lang="en-US" sz="2000" dirty="0" err="1"/>
              <a:t>vody</a:t>
            </a:r>
            <a:r>
              <a:rPr lang="en-US" sz="2000" dirty="0"/>
              <a:t>, v </a:t>
            </a:r>
            <a:r>
              <a:rPr lang="en-US" sz="2000" dirty="0" err="1"/>
              <a:t>zemědělství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hnojivo</a:t>
            </a:r>
            <a:r>
              <a:rPr lang="en-US" sz="2000" dirty="0"/>
              <a:t>.  </a:t>
            </a:r>
          </a:p>
          <a:p>
            <a:pPr algn="just"/>
            <a:r>
              <a:rPr lang="en-US" sz="2000" dirty="0"/>
              <a:t>V </a:t>
            </a:r>
            <a:r>
              <a:rPr lang="en-US" sz="2000" dirty="0" err="1"/>
              <a:t>potravinářském</a:t>
            </a:r>
            <a:r>
              <a:rPr lang="en-US" sz="2000" dirty="0"/>
              <a:t> </a:t>
            </a:r>
            <a:r>
              <a:rPr lang="en-US" sz="2000" dirty="0" err="1"/>
              <a:t>průmyslu</a:t>
            </a:r>
            <a:r>
              <a:rPr lang="en-US" sz="2000" dirty="0"/>
              <a:t> </a:t>
            </a:r>
            <a:r>
              <a:rPr lang="cs-CZ" sz="2000" dirty="0"/>
              <a:t>(</a:t>
            </a:r>
            <a:r>
              <a:rPr lang="en-US" b="1" dirty="0"/>
              <a:t>E 452</a:t>
            </a:r>
            <a:r>
              <a:rPr lang="cs-CZ" sz="2000" dirty="0"/>
              <a:t>)</a:t>
            </a:r>
            <a:r>
              <a:rPr lang="en-US" sz="2000" dirty="0"/>
              <a:t>se </a:t>
            </a:r>
            <a:r>
              <a:rPr lang="en-US" sz="2000" dirty="0" err="1"/>
              <a:t>používají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zvlhčující</a:t>
            </a:r>
            <a:r>
              <a:rPr lang="en-US" sz="2000" dirty="0"/>
              <a:t> </a:t>
            </a:r>
            <a:r>
              <a:rPr lang="en-US" sz="2000" dirty="0" err="1"/>
              <a:t>látky</a:t>
            </a:r>
            <a:r>
              <a:rPr lang="en-US" sz="2000" dirty="0"/>
              <a:t>, </a:t>
            </a:r>
            <a:r>
              <a:rPr lang="en-US" sz="2000" dirty="0" err="1"/>
              <a:t>tavicí</a:t>
            </a:r>
            <a:r>
              <a:rPr lang="en-US" sz="2000" dirty="0"/>
              <a:t> soli, </a:t>
            </a:r>
            <a:r>
              <a:rPr lang="en-US" sz="2000" dirty="0" err="1"/>
              <a:t>stabilizátory</a:t>
            </a:r>
            <a:r>
              <a:rPr lang="en-US" sz="2000" dirty="0"/>
              <a:t>, </a:t>
            </a:r>
            <a:r>
              <a:rPr lang="en-US" sz="2000" dirty="0" err="1"/>
              <a:t>sekvestranty</a:t>
            </a:r>
            <a:r>
              <a:rPr lang="en-US" sz="2000" dirty="0"/>
              <a:t>, </a:t>
            </a:r>
            <a:r>
              <a:rPr lang="en-US" sz="2000" dirty="0" err="1"/>
              <a:t>kypřící</a:t>
            </a:r>
            <a:r>
              <a:rPr lang="en-US" sz="2000" dirty="0"/>
              <a:t> </a:t>
            </a:r>
            <a:r>
              <a:rPr lang="en-US" sz="2000" dirty="0" err="1"/>
              <a:t>látky</a:t>
            </a:r>
            <a:r>
              <a:rPr lang="en-US" sz="2000" dirty="0"/>
              <a:t> a </a:t>
            </a:r>
            <a:r>
              <a:rPr lang="en-US" sz="2000" dirty="0" err="1"/>
              <a:t>emulgátory</a:t>
            </a:r>
            <a:r>
              <a:rPr lang="en-US" sz="2000" dirty="0"/>
              <a:t>. </a:t>
            </a:r>
            <a:r>
              <a:rPr lang="en-US" sz="2000" dirty="0" err="1"/>
              <a:t>Polyfosforečnany</a:t>
            </a:r>
            <a:r>
              <a:rPr lang="en-US" sz="2000" dirty="0"/>
              <a:t> se </a:t>
            </a:r>
            <a:r>
              <a:rPr lang="en-US" sz="2000" dirty="0" err="1"/>
              <a:t>přidávají</a:t>
            </a:r>
            <a:r>
              <a:rPr lang="en-US" sz="2000" dirty="0"/>
              <a:t> do </a:t>
            </a:r>
            <a:r>
              <a:rPr lang="en-US" sz="2000" dirty="0" err="1"/>
              <a:t>masných</a:t>
            </a:r>
            <a:r>
              <a:rPr lang="en-US" sz="2000" dirty="0"/>
              <a:t> </a:t>
            </a:r>
            <a:r>
              <a:rPr lang="en-US" sz="2000" dirty="0" err="1"/>
              <a:t>výrobků</a:t>
            </a:r>
            <a:r>
              <a:rPr lang="en-US" sz="2000" dirty="0"/>
              <a:t> a </a:t>
            </a:r>
            <a:r>
              <a:rPr lang="en-US" sz="2000" dirty="0" err="1"/>
              <a:t>ryb</a:t>
            </a:r>
            <a:r>
              <a:rPr lang="en-US" sz="2000" dirty="0"/>
              <a:t>, </a:t>
            </a:r>
            <a:r>
              <a:rPr lang="en-US" sz="2000" dirty="0" err="1"/>
              <a:t>protože</a:t>
            </a:r>
            <a:r>
              <a:rPr lang="en-US" sz="2000" dirty="0"/>
              <a:t> </a:t>
            </a:r>
            <a:r>
              <a:rPr lang="en-US" sz="2000" u="sng" dirty="0" err="1"/>
              <a:t>mají</a:t>
            </a:r>
            <a:r>
              <a:rPr lang="en-US" sz="2000" u="sng" dirty="0"/>
              <a:t> </a:t>
            </a:r>
            <a:r>
              <a:rPr lang="en-US" sz="2000" u="sng" dirty="0" err="1"/>
              <a:t>schopnost</a:t>
            </a:r>
            <a:r>
              <a:rPr lang="en-US" sz="2000" u="sng" dirty="0"/>
              <a:t> </a:t>
            </a:r>
            <a:r>
              <a:rPr lang="en-US" sz="2000" u="sng" dirty="0" err="1"/>
              <a:t>vázat</a:t>
            </a:r>
            <a:r>
              <a:rPr lang="en-US" sz="2000" u="sng" dirty="0"/>
              <a:t> a </a:t>
            </a:r>
            <a:r>
              <a:rPr lang="en-US" sz="2000" u="sng" dirty="0" err="1"/>
              <a:t>udržovat</a:t>
            </a:r>
            <a:r>
              <a:rPr lang="en-US" sz="2000" u="sng" dirty="0"/>
              <a:t> </a:t>
            </a:r>
            <a:r>
              <a:rPr lang="en-US" sz="2000" dirty="0"/>
              <a:t>v </a:t>
            </a:r>
            <a:r>
              <a:rPr lang="en-US" sz="2000" dirty="0" err="1"/>
              <a:t>nich</a:t>
            </a:r>
            <a:r>
              <a:rPr lang="en-US" sz="2000" dirty="0"/>
              <a:t> </a:t>
            </a:r>
            <a:r>
              <a:rPr lang="en-US" sz="2000" u="sng" dirty="0" err="1"/>
              <a:t>vodu</a:t>
            </a:r>
            <a:r>
              <a:rPr lang="en-US" sz="2000" dirty="0"/>
              <a:t>. </a:t>
            </a:r>
            <a:r>
              <a:rPr lang="en-US" sz="2000" dirty="0" err="1"/>
              <a:t>Užívají</a:t>
            </a:r>
            <a:r>
              <a:rPr lang="en-US" sz="2000" dirty="0"/>
              <a:t> se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u="sng" dirty="0" err="1"/>
              <a:t>tavicí</a:t>
            </a:r>
            <a:r>
              <a:rPr lang="en-US" sz="2000" u="sng" dirty="0"/>
              <a:t> soli v </a:t>
            </a:r>
            <a:r>
              <a:rPr lang="en-US" sz="2000" u="sng" dirty="0" err="1"/>
              <a:t>tavených</a:t>
            </a:r>
            <a:r>
              <a:rPr lang="en-US" sz="2000" u="sng" dirty="0"/>
              <a:t> </a:t>
            </a:r>
            <a:r>
              <a:rPr lang="en-US" sz="2000" u="sng" dirty="0" err="1"/>
              <a:t>sýrech</a:t>
            </a:r>
            <a:r>
              <a:rPr lang="en-US" sz="2000" dirty="0"/>
              <a:t>. </a:t>
            </a:r>
            <a:endParaRPr lang="cs-CZ" sz="2000" dirty="0"/>
          </a:p>
          <a:p>
            <a:pPr algn="just"/>
            <a:endParaRPr lang="cs-CZ" sz="800" dirty="0"/>
          </a:p>
          <a:p>
            <a:pPr algn="just"/>
            <a:r>
              <a:rPr lang="en-US" sz="2000" dirty="0"/>
              <a:t>V </a:t>
            </a:r>
            <a:r>
              <a:rPr lang="en-US" sz="2000" dirty="0" err="1"/>
              <a:t>menších</a:t>
            </a:r>
            <a:r>
              <a:rPr lang="en-US" sz="2000" dirty="0"/>
              <a:t> </a:t>
            </a:r>
            <a:r>
              <a:rPr lang="en-US" sz="2000" dirty="0" err="1"/>
              <a:t>dávkách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polyfosforečnany</a:t>
            </a:r>
            <a:r>
              <a:rPr lang="en-US" sz="2000" dirty="0"/>
              <a:t> </a:t>
            </a:r>
            <a:r>
              <a:rPr lang="en-US" sz="2000" dirty="0" err="1"/>
              <a:t>považovány</a:t>
            </a:r>
            <a:r>
              <a:rPr lang="en-US" sz="2000" dirty="0"/>
              <a:t> za </a:t>
            </a:r>
            <a:r>
              <a:rPr lang="en-US" sz="2000" dirty="0" err="1"/>
              <a:t>bezpečné</a:t>
            </a:r>
            <a:r>
              <a:rPr lang="en-US" sz="2000" dirty="0"/>
              <a:t> </a:t>
            </a:r>
            <a:r>
              <a:rPr lang="en-US" sz="2000" dirty="0" err="1"/>
              <a:t>látky</a:t>
            </a:r>
            <a:r>
              <a:rPr lang="en-US" sz="2000" dirty="0"/>
              <a:t>, </a:t>
            </a:r>
            <a:r>
              <a:rPr lang="en-US" sz="2000" dirty="0" err="1"/>
              <a:t>avšak</a:t>
            </a:r>
            <a:r>
              <a:rPr lang="en-US" sz="2000" dirty="0"/>
              <a:t> </a:t>
            </a:r>
            <a:r>
              <a:rPr lang="en-US" sz="2000" dirty="0" err="1"/>
              <a:t>jejich</a:t>
            </a:r>
            <a:r>
              <a:rPr lang="en-US" sz="2000" dirty="0"/>
              <a:t> </a:t>
            </a:r>
            <a:r>
              <a:rPr lang="en-US" sz="2000" dirty="0" err="1"/>
              <a:t>vysoké</a:t>
            </a:r>
            <a:r>
              <a:rPr lang="en-US" sz="2000" dirty="0"/>
              <a:t> </a:t>
            </a:r>
            <a:r>
              <a:rPr lang="en-US" sz="2000" dirty="0" err="1"/>
              <a:t>dávky</a:t>
            </a:r>
            <a:r>
              <a:rPr lang="en-US" sz="2000" dirty="0"/>
              <a:t>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způsobit</a:t>
            </a:r>
            <a:r>
              <a:rPr lang="en-US" sz="2000" dirty="0"/>
              <a:t> </a:t>
            </a:r>
            <a:r>
              <a:rPr lang="en-US" sz="2000" dirty="0" err="1"/>
              <a:t>odvápnění</a:t>
            </a:r>
            <a:r>
              <a:rPr lang="en-US" sz="2000" dirty="0"/>
              <a:t> </a:t>
            </a:r>
            <a:r>
              <a:rPr lang="en-US" sz="2000" dirty="0" err="1"/>
              <a:t>kostí</a:t>
            </a:r>
            <a:r>
              <a:rPr lang="en-US" sz="2000" dirty="0"/>
              <a:t>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EAF154E-9C8A-4F9E-B518-EEB61FF74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800600"/>
            <a:ext cx="3505200" cy="1799336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EC33B47-9293-4605-A98A-71EA973B4BA8}"/>
              </a:ext>
            </a:extLst>
          </p:cNvPr>
          <p:cNvSpPr/>
          <p:nvPr/>
        </p:nvSpPr>
        <p:spPr>
          <a:xfrm>
            <a:off x="228600" y="4876800"/>
            <a:ext cx="5029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Adenosin </a:t>
            </a:r>
            <a:r>
              <a:rPr lang="cs-CZ" sz="2000" b="1" dirty="0" err="1"/>
              <a:t>trifosfát</a:t>
            </a:r>
            <a:r>
              <a:rPr lang="cs-CZ" sz="2000" b="1" dirty="0"/>
              <a:t> </a:t>
            </a:r>
            <a:r>
              <a:rPr lang="cs-CZ" sz="2000" dirty="0"/>
              <a:t>(ATP) je </a:t>
            </a:r>
            <a:r>
              <a:rPr lang="en-US" sz="2000" dirty="0" err="1"/>
              <a:t>zásadní</a:t>
            </a:r>
            <a:r>
              <a:rPr lang="en-US" sz="2000" dirty="0"/>
              <a:t> pro </a:t>
            </a:r>
            <a:r>
              <a:rPr lang="en-US" sz="2000" dirty="0" err="1"/>
              <a:t>funkci</a:t>
            </a:r>
            <a:r>
              <a:rPr lang="en-US" sz="2000" dirty="0"/>
              <a:t> </a:t>
            </a:r>
            <a:r>
              <a:rPr lang="en-US" sz="2000" dirty="0" err="1"/>
              <a:t>všech</a:t>
            </a:r>
            <a:r>
              <a:rPr lang="en-US" sz="2000" dirty="0"/>
              <a:t> </a:t>
            </a:r>
            <a:r>
              <a:rPr lang="en-US" sz="2000" dirty="0" err="1"/>
              <a:t>známých</a:t>
            </a:r>
            <a:r>
              <a:rPr lang="en-US" sz="2000" dirty="0"/>
              <a:t> </a:t>
            </a:r>
            <a:r>
              <a:rPr lang="en-US" sz="2000" dirty="0" err="1"/>
              <a:t>buněk</a:t>
            </a:r>
            <a:r>
              <a:rPr lang="cs-CZ" sz="2000" dirty="0"/>
              <a:t>.</a:t>
            </a:r>
            <a:r>
              <a:rPr lang="en-US" sz="2000" dirty="0"/>
              <a:t> </a:t>
            </a:r>
            <a:r>
              <a:rPr lang="cs-CZ" sz="2000" dirty="0"/>
              <a:t>P</a:t>
            </a:r>
            <a:r>
              <a:rPr lang="en-US" sz="2000" dirty="0" err="1"/>
              <a:t>ři</a:t>
            </a:r>
            <a:r>
              <a:rPr lang="en-US" sz="2000" dirty="0"/>
              <a:t> </a:t>
            </a:r>
            <a:r>
              <a:rPr lang="en-US" sz="2000" dirty="0" err="1"/>
              <a:t>rozkladu</a:t>
            </a:r>
            <a:r>
              <a:rPr lang="en-US" sz="2000" dirty="0"/>
              <a:t> ATP </a:t>
            </a:r>
            <a:r>
              <a:rPr lang="en-US" sz="2000" dirty="0" err="1"/>
              <a:t>na</a:t>
            </a:r>
            <a:r>
              <a:rPr lang="en-US" sz="2000" dirty="0"/>
              <a:t> ADP </a:t>
            </a:r>
            <a:r>
              <a:rPr lang="en-US" sz="2000" dirty="0" err="1"/>
              <a:t>dochází</a:t>
            </a:r>
            <a:r>
              <a:rPr lang="en-US" sz="2000" dirty="0"/>
              <a:t> k </a:t>
            </a:r>
            <a:r>
              <a:rPr lang="en-US" sz="2000" dirty="0" err="1"/>
              <a:t>uvolnění</a:t>
            </a:r>
            <a:r>
              <a:rPr lang="en-US" sz="2000" dirty="0"/>
              <a:t> </a:t>
            </a:r>
            <a:r>
              <a:rPr lang="en-US" sz="2000" dirty="0" err="1"/>
              <a:t>značného</a:t>
            </a:r>
            <a:r>
              <a:rPr lang="en-US" sz="2000" dirty="0"/>
              <a:t> </a:t>
            </a:r>
            <a:r>
              <a:rPr lang="en-US" sz="2000" dirty="0" err="1"/>
              <a:t>množství</a:t>
            </a:r>
            <a:r>
              <a:rPr lang="en-US" sz="2000" dirty="0"/>
              <a:t> </a:t>
            </a:r>
            <a:r>
              <a:rPr lang="en-US" sz="2000" dirty="0" err="1"/>
              <a:t>energie</a:t>
            </a:r>
            <a:r>
              <a:rPr lang="en-US" sz="2000" dirty="0"/>
              <a:t>. Tato </a:t>
            </a:r>
            <a:r>
              <a:rPr lang="en-US" sz="2000" dirty="0" err="1"/>
              <a:t>energie</a:t>
            </a:r>
            <a:r>
              <a:rPr lang="en-US" sz="2000" dirty="0"/>
              <a:t> se </a:t>
            </a:r>
            <a:r>
              <a:rPr lang="en-US" sz="2000" dirty="0" err="1"/>
              <a:t>využívá</a:t>
            </a:r>
            <a:r>
              <a:rPr lang="en-US" sz="2000" dirty="0"/>
              <a:t> </a:t>
            </a:r>
            <a:r>
              <a:rPr lang="en-US" sz="2000" dirty="0" err="1"/>
              <a:t>téměř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všech</a:t>
            </a:r>
            <a:r>
              <a:rPr lang="en-US" sz="2000" dirty="0"/>
              <a:t> </a:t>
            </a:r>
            <a:r>
              <a:rPr lang="en-US" sz="2000" dirty="0" err="1"/>
              <a:t>typech</a:t>
            </a:r>
            <a:r>
              <a:rPr lang="en-US" sz="2000" dirty="0"/>
              <a:t> </a:t>
            </a:r>
            <a:r>
              <a:rPr lang="en-US" sz="2000" dirty="0" err="1"/>
              <a:t>buněčných</a:t>
            </a:r>
            <a:r>
              <a:rPr lang="en-US" sz="2000" dirty="0"/>
              <a:t> </a:t>
            </a:r>
            <a:r>
              <a:rPr lang="en-US" sz="2000" dirty="0" err="1"/>
              <a:t>pochodů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0694656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6ADBA6-AC00-4EDE-AF6F-F59786365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70572"/>
            <a:ext cx="2514600" cy="334962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Eutrofizace vody</a:t>
            </a:r>
          </a:p>
        </p:txBody>
      </p:sp>
      <p:pic>
        <p:nvPicPr>
          <p:cNvPr id="11" name="Obrázek 10" descr="Obsah obrázku text, mapa&#10;&#10;Popis byl vytvořen automaticky">
            <a:extLst>
              <a:ext uri="{FF2B5EF4-FFF2-40B4-BE49-F238E27FC236}">
                <a16:creationId xmlns:a16="http://schemas.microsoft.com/office/drawing/2014/main" id="{4A9700D3-B378-4476-BCF0-152E7E276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55" y="3429000"/>
            <a:ext cx="5334000" cy="2997426"/>
          </a:xfrm>
          <a:prstGeom prst="rect">
            <a:avLst/>
          </a:prstGeom>
        </p:spPr>
      </p:pic>
      <p:pic>
        <p:nvPicPr>
          <p:cNvPr id="13" name="Obrázek 12" descr="Obsah obrázku tráva, exteriér, ovce, voda&#10;&#10;Popis byl vytvořen automaticky">
            <a:extLst>
              <a:ext uri="{FF2B5EF4-FFF2-40B4-BE49-F238E27FC236}">
                <a16:creationId xmlns:a16="http://schemas.microsoft.com/office/drawing/2014/main" id="{19EBDEA7-3B6E-4A01-A621-7D80695C8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08" y="3446585"/>
            <a:ext cx="3136537" cy="2148528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B70F9083-E845-4C6A-848E-1BAE08F79109}"/>
              </a:ext>
            </a:extLst>
          </p:cNvPr>
          <p:cNvSpPr/>
          <p:nvPr/>
        </p:nvSpPr>
        <p:spPr>
          <a:xfrm>
            <a:off x="47506" y="1017864"/>
            <a:ext cx="8839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Eutrofizace = obohacování vod o živiny, zejména dusík a fosfor. Dusíkaté látky a fosfáty často pocházejí z hnojiv používaných v zemědělství, dešti splavovaných do vodních toků, u fosforu jsou to také prací prostředky, přicházející do řek kanalizací). Důsledkem je nejprve přemnožení </a:t>
            </a:r>
            <a:r>
              <a:rPr lang="cs-CZ" u="sng" dirty="0"/>
              <a:t>planktonu</a:t>
            </a:r>
            <a:r>
              <a:rPr lang="cs-CZ" dirty="0"/>
              <a:t> a také </a:t>
            </a:r>
            <a:r>
              <a:rPr lang="cs-CZ" u="sng" dirty="0"/>
              <a:t>sinic</a:t>
            </a:r>
            <a:r>
              <a:rPr lang="cs-CZ" dirty="0"/>
              <a:t> a posléze, po masovém odumření, se projeví nedostatek kyslíku ve vodě (zejména u dna, kde ho odebírá tlení hmoty) a následné vymírání ryb a dalších organismů. Přístupu kyslíku do spodních vrstev brání </a:t>
            </a:r>
            <a:r>
              <a:rPr lang="cs-CZ" i="1" dirty="0" err="1"/>
              <a:t>pyknoklina</a:t>
            </a:r>
            <a:r>
              <a:rPr lang="cs-CZ" dirty="0"/>
              <a:t> – vrstva oddělující vodu s odlišnou hustotou.</a:t>
            </a:r>
          </a:p>
        </p:txBody>
      </p:sp>
    </p:spTree>
    <p:extLst>
      <p:ext uri="{BB962C8B-B14F-4D97-AF65-F5344CB8AC3E}">
        <p14:creationId xmlns:p14="http://schemas.microsoft.com/office/powerpoint/2010/main" val="8636426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05746"/>
            <a:ext cx="3962400" cy="327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4212166" cy="315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04800" y="838200"/>
            <a:ext cx="169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Frostuv</a:t>
            </a:r>
            <a:r>
              <a:rPr lang="cs-CZ" dirty="0"/>
              <a:t> diagram</a:t>
            </a:r>
          </a:p>
        </p:txBody>
      </p:sp>
    </p:spTree>
    <p:extLst>
      <p:ext uri="{BB962C8B-B14F-4D97-AF65-F5344CB8AC3E}">
        <p14:creationId xmlns:p14="http://schemas.microsoft.com/office/powerpoint/2010/main" val="201535482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8" name="Picture 6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70509"/>
            <a:ext cx="3657600" cy="223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25475"/>
          </a:xfrm>
        </p:spPr>
        <p:txBody>
          <a:bodyPr>
            <a:normAutofit/>
          </a:bodyPr>
          <a:lstStyle/>
          <a:p>
            <a:r>
              <a:rPr lang="cs-CZ" sz="2800" b="1" dirty="0"/>
              <a:t>Organické sloučeniny fosforu</a:t>
            </a:r>
          </a:p>
        </p:txBody>
      </p:sp>
      <p:pic>
        <p:nvPicPr>
          <p:cNvPr id="182274" name="Picture 2" descr="ATPanionChemDra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949598"/>
            <a:ext cx="3503603" cy="15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6" name="Picture 4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41487"/>
            <a:ext cx="1546068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948104" y="4615934"/>
            <a:ext cx="53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ATP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781800" y="3080266"/>
            <a:ext cx="1693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kyselina </a:t>
            </a:r>
            <a:r>
              <a:rPr lang="cs-CZ" dirty="0" err="1"/>
              <a:t>fytoová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743200" y="4985266"/>
            <a:ext cx="115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fosfolipidy</a:t>
            </a:r>
          </a:p>
        </p:txBody>
      </p:sp>
      <p:grpSp>
        <p:nvGrpSpPr>
          <p:cNvPr id="10" name="Skupina 9"/>
          <p:cNvGrpSpPr/>
          <p:nvPr/>
        </p:nvGrpSpPr>
        <p:grpSpPr>
          <a:xfrm>
            <a:off x="243190" y="914400"/>
            <a:ext cx="6157609" cy="3418300"/>
            <a:chOff x="243190" y="914400"/>
            <a:chExt cx="6157609" cy="3418300"/>
          </a:xfrm>
        </p:grpSpPr>
        <p:pic>
          <p:nvPicPr>
            <p:cNvPr id="18227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190" y="914400"/>
              <a:ext cx="6157609" cy="3404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bdélník 8"/>
            <p:cNvSpPr/>
            <p:nvPr/>
          </p:nvSpPr>
          <p:spPr>
            <a:xfrm>
              <a:off x="5943600" y="4114800"/>
              <a:ext cx="228600" cy="217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67735016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roperties of Phosphorus Compounds - Chemistry LibreTexts">
            <a:extLst>
              <a:ext uri="{FF2B5EF4-FFF2-40B4-BE49-F238E27FC236}">
                <a16:creationId xmlns:a16="http://schemas.microsoft.com/office/drawing/2014/main" id="{74CA2795-C659-4D8C-8977-249FE1388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9" y="457200"/>
            <a:ext cx="836212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29126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55002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Oxoslou</a:t>
            </a:r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arsenu</a:t>
            </a:r>
            <a:endParaRPr lang="en-GB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arsenitý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arsenik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Arsenolit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Claudetit (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známý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(“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dědický prášek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vzduchu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kyselinách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arsenitých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+ 6H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2As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zásadách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arsenitan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+ 6OH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2AsO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(As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dehydratací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né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íváním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sklovitá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amorfní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hygroskopická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74" name="Picture 2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484022"/>
            <a:ext cx="1828799" cy="113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4800"/>
            <a:ext cx="173662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23913"/>
            <a:ext cx="22955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56623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273630"/>
            <a:ext cx="2481120" cy="805044"/>
          </a:xfrm>
        </p:spPr>
        <p:txBody>
          <a:bodyPr tIns="25471"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altLang="cs-CZ" sz="2500" b="1" dirty="0" err="1"/>
              <a:t>Arseniáza</a:t>
            </a:r>
            <a:r>
              <a:rPr lang="cs-CZ" altLang="cs-CZ" sz="2500" b="1" dirty="0"/>
              <a:t> 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99" y="175171"/>
            <a:ext cx="2285280" cy="284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217439" y="1078673"/>
            <a:ext cx="3592561" cy="12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188" rIns="81639" bIns="4082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 = důsledek vysokého obsahu As  půdě (např. </a:t>
            </a:r>
            <a:r>
              <a:rPr lang="cs-CZ" altLang="cs-CZ" sz="2000" dirty="0" err="1">
                <a:solidFill>
                  <a:srgbClr val="000000"/>
                </a:solidFill>
              </a:rPr>
              <a:t>Atacama</a:t>
            </a:r>
            <a:r>
              <a:rPr lang="cs-CZ" altLang="cs-CZ" sz="2000" dirty="0">
                <a:solidFill>
                  <a:srgbClr val="000000"/>
                </a:solidFill>
              </a:rPr>
              <a:t>,  </a:t>
            </a:r>
          </a:p>
          <a:p>
            <a:pPr eaLnBrk="1">
              <a:buClrTx/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S Chile)</a:t>
            </a:r>
          </a:p>
          <a:p>
            <a:pPr eaLnBrk="1">
              <a:buClrTx/>
              <a:buFontTx/>
              <a:buNone/>
            </a:pPr>
            <a:endParaRPr lang="cs-CZ" altLang="cs-CZ" sz="2000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endParaRPr lang="cs-CZ" altLang="cs-CZ" sz="2000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38 – 220 </a:t>
            </a:r>
            <a:r>
              <a:rPr lang="cs-CZ" altLang="cs-CZ" sz="2000" dirty="0" err="1">
                <a:solidFill>
                  <a:srgbClr val="000000"/>
                </a:solidFill>
              </a:rPr>
              <a:t>ppm</a:t>
            </a:r>
            <a:r>
              <a:rPr lang="cs-CZ" altLang="cs-CZ" sz="2000" dirty="0">
                <a:solidFill>
                  <a:srgbClr val="000000"/>
                </a:solidFill>
              </a:rPr>
              <a:t> As ve vlasech mumií </a:t>
            </a:r>
            <a:r>
              <a:rPr lang="cs-CZ" altLang="cs-CZ" sz="2000" dirty="0" err="1">
                <a:solidFill>
                  <a:srgbClr val="000000"/>
                </a:solidFill>
              </a:rPr>
              <a:t>Chinchorro</a:t>
            </a:r>
            <a:r>
              <a:rPr lang="cs-CZ" altLang="cs-CZ" sz="2000" dirty="0">
                <a:solidFill>
                  <a:srgbClr val="000000"/>
                </a:solidFill>
              </a:rPr>
              <a:t> (7000 – 600 let)</a:t>
            </a:r>
          </a:p>
          <a:p>
            <a:pPr eaLnBrk="1">
              <a:buClrTx/>
              <a:buFontTx/>
              <a:buNone/>
            </a:pPr>
            <a:endParaRPr lang="cs-CZ" altLang="cs-CZ" sz="2000" dirty="0">
              <a:solidFill>
                <a:srgbClr val="000000"/>
              </a:solidFill>
            </a:endParaRPr>
          </a:p>
        </p:txBody>
      </p:sp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360" y="203191"/>
            <a:ext cx="2476800" cy="352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39" y="4189399"/>
            <a:ext cx="3811680" cy="244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222080" y="4495800"/>
            <a:ext cx="4570560" cy="1930415"/>
          </a:xfrm>
          <a:prstGeom prst="rect">
            <a:avLst/>
          </a:prstGeom>
        </p:spPr>
        <p:txBody>
          <a:bodyPr lIns="82945" tIns="41473" rIns="82945" bIns="41473">
            <a:spAutoFit/>
          </a:bodyPr>
          <a:lstStyle/>
          <a:p>
            <a:r>
              <a:rPr lang="cs-CZ" alt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Simon Bolívar</a:t>
            </a:r>
          </a:p>
          <a:p>
            <a:pPr eaLnBrk="1">
              <a:buClrTx/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Zemřel na chronickou otravu arsenem doprovázenou rakovinou plic. Otrava As  souvisí patrně s vysokým obsahem As  v pitné vodě v Peru a s požíváním léků na bázi arsenu.</a:t>
            </a:r>
          </a:p>
        </p:txBody>
      </p:sp>
    </p:spTree>
    <p:extLst>
      <p:ext uri="{BB962C8B-B14F-4D97-AF65-F5344CB8AC3E}">
        <p14:creationId xmlns:p14="http://schemas.microsoft.com/office/powerpoint/2010/main" val="4596089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80" y="3531250"/>
            <a:ext cx="2449440" cy="293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2982239" y="4038600"/>
            <a:ext cx="5925159" cy="261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368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cs-CZ" altLang="cs-CZ" sz="2000" b="1" dirty="0" err="1">
                <a:solidFill>
                  <a:srgbClr val="000000"/>
                </a:solidFill>
              </a:rPr>
              <a:t>Phar</a:t>
            </a:r>
            <a:r>
              <a:rPr lang="cs-CZ" altLang="cs-CZ" sz="2000" b="1" dirty="0">
                <a:solidFill>
                  <a:srgbClr val="000000"/>
                </a:solidFill>
              </a:rPr>
              <a:t> Lap </a:t>
            </a:r>
            <a:r>
              <a:rPr lang="cs-CZ" altLang="cs-CZ" sz="2000" dirty="0">
                <a:solidFill>
                  <a:srgbClr val="000000"/>
                </a:solidFill>
              </a:rPr>
              <a:t>(1926 – 1932) slavný dostihový kůň. Nejprve se proslavil v Austrálii, poté i v Americe, kde na něj byl před jedním důležitým závodem spáchán atentát. Kulka ho však minula. Zemřel zanedlouho po atentátu, hovořilo se o kolice. Analýza žíní prokázala požití značného množství arseniku krátce před smrtí.</a:t>
            </a:r>
          </a:p>
        </p:txBody>
      </p:sp>
      <p:pic>
        <p:nvPicPr>
          <p:cNvPr id="4" name="Picture 2" descr="Zobrazit zdrojový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1820799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438400" y="30480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Charles Francis Hall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(1821 – November 8, 1871)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meric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polárník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tělo bylo exhumováno v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ónsku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 roce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1968.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jeho pozůstatcích byla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zjištěna vysoká koncentrace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 patrně otráven vzbouřenými členy posádky. Kontaminace pozůstatků arsenem z půdy je nepravděpodobná.</a:t>
            </a:r>
          </a:p>
        </p:txBody>
      </p:sp>
      <p:pic>
        <p:nvPicPr>
          <p:cNvPr id="6" name="Picture 4" descr="Zobrazit zdrojový obr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78340"/>
            <a:ext cx="22574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4103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"/>
            <a:ext cx="8701080" cy="66294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Oxokyseliny</a:t>
            </a:r>
            <a:endParaRPr lang="en-GB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Volná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arsenitá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známa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hydratovaný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arsenitý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soli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arsenitany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arsenitany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mírná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= AsO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I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Arsenitan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trist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íbrný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Ag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žlutá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nerozpustná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analytické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využívaná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kazu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arsenitan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</a:p>
          <a:p>
            <a:pPr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Arsenitan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tris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fungicid, insekticid</a:t>
            </a:r>
          </a:p>
          <a:p>
            <a:pPr marL="0" indent="0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Scheeleova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zele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ň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CuHAsO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Svinibrodská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zele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ň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	    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 Cu(AsO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.Cu(CH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COO)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minulosti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používány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zelená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barviva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též  k barvení tapet. Působením plísní se z tapet uvolňovaly toxické formy As.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81400"/>
            <a:ext cx="2441546" cy="2285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CE6EF518-D112-4FEB-8308-BCAC5362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38200"/>
            <a:ext cx="2095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78AF140-8C67-4919-BE0A-264322D02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952625"/>
            <a:ext cx="1801091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044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81000" y="304800"/>
            <a:ext cx="86106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Reakce s kyselinami (neutralizace)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2 KOH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Reakce s oxidy nekovů a polokovů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2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Zahřívání na vysokou teplotu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Mg(OH)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—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MgO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Čisté hydroxidy alkalických kovů jsou tedy schopné reagovat i se sklem. Reakce probíhá docela pomalu, rychleji probíhá s roztaveným hydroxidem. Proto se hydroxidy musí skladovat v plastových lahvích.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2NaOH + SiO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Většina hydroxidů je ve vodě nerozpustná, výjimkou jsou hydroxidy alkalických kovů, hydroxid amonný, barnatý, strontnatý 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thallný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Rozpouštění hydroxidů ve vodě je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exotermní děj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tedy se uvolňuje teplo, avšak molekula zůstane nezměněná, čehož se využívá při čištění odpadů hydroxidem sodným. Většina hydroxidů je hygroskopická.</a:t>
            </a:r>
          </a:p>
        </p:txBody>
      </p:sp>
    </p:spTree>
    <p:extLst>
      <p:ext uri="{BB962C8B-B14F-4D97-AF65-F5344CB8AC3E}">
        <p14:creationId xmlns:p14="http://schemas.microsoft.com/office/powerpoint/2010/main" val="311726787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6820" y="228600"/>
            <a:ext cx="8650360" cy="57150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trihydrogenarseni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vznikne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6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hemihydrát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t.j.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1/2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O)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izomorfní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6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997" y="1295400"/>
            <a:ext cx="1340837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5F663B8-4ACE-426C-9BE8-7F11D7137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64" y="3365151"/>
            <a:ext cx="8723376" cy="10096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9BC9562-5FD1-47DD-8BC0-70AD1EF255A3}"/>
              </a:ext>
            </a:extLst>
          </p:cNvPr>
          <p:cNvSpPr txBox="1"/>
          <p:nvPr/>
        </p:nvSpPr>
        <p:spPr>
          <a:xfrm>
            <a:off x="173804" y="4671445"/>
            <a:ext cx="87233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cs-CZ" altLang="en-US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(AsO</a:t>
            </a:r>
            <a:r>
              <a:rPr lang="cs-CZ" altLang="en-US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. 3 H</a:t>
            </a:r>
            <a:r>
              <a:rPr lang="cs-CZ" altLang="en-US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– dříve se používal v ochranných prostředcích pro rostliny.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CCA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(arseničnan měďnatý dopovaný chromem) – ochrana dřeva, používán zejména v USA. </a:t>
            </a:r>
          </a:p>
        </p:txBody>
      </p:sp>
      <p:pic>
        <p:nvPicPr>
          <p:cNvPr id="10" name="Obrázek 9" descr="Obsah obrázku paluba, štětec, zaparkované&#10;&#10;Popis byl vytvořen automaticky">
            <a:extLst>
              <a:ext uri="{FF2B5EF4-FFF2-40B4-BE49-F238E27FC236}">
                <a16:creationId xmlns:a16="http://schemas.microsoft.com/office/drawing/2014/main" id="{6FC27AA2-C40A-43CD-A95A-B09AE54F6C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38" y="5670810"/>
            <a:ext cx="2247900" cy="11239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132345F-20C7-44C7-AFA8-C38136AE7E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84" y="5686921"/>
            <a:ext cx="1994432" cy="9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2581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issociation constants of arsenate and arsenite ...">
            <a:extLst>
              <a:ext uri="{FF2B5EF4-FFF2-40B4-BE49-F238E27FC236}">
                <a16:creationId xmlns:a16="http://schemas.microsoft.com/office/drawing/2014/main" id="{DABA1486-96FF-4F96-8967-A85D407F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92" y="3917424"/>
            <a:ext cx="4976813" cy="25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D0EE8FC5-B4C5-4268-80DC-D059389DC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68" y="386956"/>
            <a:ext cx="6367463" cy="30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98544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183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Organicke</a:t>
            </a:r>
            <a:r>
              <a:rPr lang="en-US" sz="2800" b="1" dirty="0"/>
              <a:t> </a:t>
            </a:r>
            <a:r>
              <a:rPr lang="en-US" sz="2800" b="1" dirty="0" err="1"/>
              <a:t>slou</a:t>
            </a:r>
            <a:r>
              <a:rPr lang="cs-CZ" sz="2800" b="1" dirty="0"/>
              <a:t>č</a:t>
            </a:r>
            <a:r>
              <a:rPr lang="en-US" sz="2800" b="1" dirty="0" err="1"/>
              <a:t>eniny</a:t>
            </a:r>
            <a:r>
              <a:rPr lang="en-US" sz="2800" b="1" dirty="0"/>
              <a:t> </a:t>
            </a:r>
            <a:r>
              <a:rPr lang="cs-CZ" sz="2800" b="1" dirty="0"/>
              <a:t>ar</a:t>
            </a:r>
            <a:r>
              <a:rPr lang="en-US" sz="2800" b="1" dirty="0"/>
              <a:t>s</a:t>
            </a:r>
            <a:r>
              <a:rPr lang="cs-CZ" sz="2800" b="1" dirty="0" err="1"/>
              <a:t>enu</a:t>
            </a:r>
            <a:endParaRPr lang="cs-CZ" sz="2800" b="1" dirty="0"/>
          </a:p>
        </p:txBody>
      </p:sp>
      <p:pic>
        <p:nvPicPr>
          <p:cNvPr id="175106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3448"/>
            <a:ext cx="1806638" cy="110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74558" y="3212068"/>
            <a:ext cx="202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kyselina kakodylová</a:t>
            </a:r>
          </a:p>
        </p:txBody>
      </p:sp>
      <p:pic>
        <p:nvPicPr>
          <p:cNvPr id="175108" name="Picture 4" descr="https://upload.wikimedia.org/wikipedia/commons/thumb/1/12/Lewisite.svg/1920px-Lewisit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793" y="1673448"/>
            <a:ext cx="2001537" cy="114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644810" y="2226303"/>
            <a:ext cx="83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Lewisit</a:t>
            </a:r>
          </a:p>
        </p:txBody>
      </p:sp>
      <p:pic>
        <p:nvPicPr>
          <p:cNvPr id="175110" name="Picture 6" descr="Structural formula of arsenicin 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568" y="4370451"/>
            <a:ext cx="1555145" cy="134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7024453" y="5911334"/>
            <a:ext cx="123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u="sng" dirty="0" err="1">
                <a:solidFill>
                  <a:srgbClr val="0000FF"/>
                </a:solidFill>
                <a:hlinkClick r:id="rId5" tooltip="Arsenicin 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Arsenicin</a:t>
            </a:r>
            <a:r>
              <a:rPr lang="cs-CZ" u="sng" dirty="0">
                <a:solidFill>
                  <a:srgbClr val="002060"/>
                </a:solidFill>
                <a:hlinkClick r:id="rId5" tooltip="Arsenicin 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</a:t>
            </a:r>
            <a:endParaRPr lang="cs-CZ" u="sng" dirty="0">
              <a:solidFill>
                <a:srgbClr val="002060"/>
              </a:solidFill>
            </a:endParaRPr>
          </a:p>
        </p:txBody>
      </p:sp>
      <p:pic>
        <p:nvPicPr>
          <p:cNvPr id="175112" name="Picture 8" descr="Structural formula of arsenobetaine">
            <a:hlinkClick r:id="rId6" tooltip="Structural formula of arsenobetain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95090"/>
            <a:ext cx="2514600" cy="15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74558" y="6019800"/>
            <a:ext cx="202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Arsenobetain</a:t>
            </a:r>
            <a:endParaRPr lang="cs-CZ" dirty="0"/>
          </a:p>
        </p:txBody>
      </p:sp>
      <p:pic>
        <p:nvPicPr>
          <p:cNvPr id="175114" name="Picture 10" descr="Skeletal formula of roxarso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49794"/>
            <a:ext cx="1886061" cy="221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028545" y="4539734"/>
            <a:ext cx="1037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Roxarson</a:t>
            </a:r>
            <a:endParaRPr lang="cs-CZ" dirty="0"/>
          </a:p>
        </p:txBody>
      </p:sp>
      <p:pic>
        <p:nvPicPr>
          <p:cNvPr id="175116" name="Picture 12" descr="Zobrazit zdrojový obráze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08" y="1436300"/>
            <a:ext cx="3162270" cy="13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962400" y="2819400"/>
            <a:ext cx="1063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Salvarsan</a:t>
            </a:r>
          </a:p>
        </p:txBody>
      </p:sp>
    </p:spTree>
    <p:extLst>
      <p:ext uri="{BB962C8B-B14F-4D97-AF65-F5344CB8AC3E}">
        <p14:creationId xmlns:p14="http://schemas.microsoft.com/office/powerpoint/2010/main" val="227263700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4440960" cy="489171"/>
          </a:xfrm>
          <a:ln/>
        </p:spPr>
        <p:txBody>
          <a:bodyPr tIns="25471">
            <a:no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Metabolity arsenu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71775"/>
            <a:ext cx="2702771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14390"/>
            <a:ext cx="5920297" cy="434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8601" y="1295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Arsen nahrazuje fosfor v organických sloučeninách –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kacinogen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Interakcí s –SH skupinami enzymů narušuje metabolismus.</a:t>
            </a:r>
          </a:p>
        </p:txBody>
      </p:sp>
    </p:spTree>
    <p:extLst>
      <p:ext uri="{BB962C8B-B14F-4D97-AF65-F5344CB8AC3E}">
        <p14:creationId xmlns:p14="http://schemas.microsoft.com/office/powerpoint/2010/main" val="2272178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008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Oxoslou</a:t>
            </a:r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antimonu</a:t>
            </a:r>
            <a:endParaRPr lang="en-GB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antimonitý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Sb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amfoterní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kyselinách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antimonitých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,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antimonitany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NaSbO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antimoni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Sb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žlutý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prášek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reagující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antimoni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né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hydrat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Sb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rozpouští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[Sb(OH)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2" name="Picture 2" descr="Sb4O6-molecule-from-senarmontite-xtal-2004-3D-balls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60" y="2133600"/>
            <a:ext cx="1408945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Antimony-pentoxide-xtal-1979-3D-bal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427" y="4633958"/>
            <a:ext cx="2533773" cy="22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60922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6200" y="435165"/>
            <a:ext cx="89916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Antimonité soli</a:t>
            </a:r>
          </a:p>
          <a:p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Vinan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antimonylo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-draselný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[Sb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(C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]·3H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byl znám již ve středověku jako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dávivý kámen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neboli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tartarus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emeticus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Tato sloučenina je dobře rozpustná ve vodě a po požití vyvolává zvracení. Je stejně jako všechny rozpustné soli antimonu jedovatý.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Síran antimonitý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bezbarvá krystalická látka. Získává se rozpouštěním antimonu, oxidu antimonitého nebo sulfidu antimonitého v horké koncentrované kyselině sírové.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Dusičnan antimonitý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bílá krystalická látka. Vzniká reakcí oxidu antimonitého s dýmavou kyselinou dusičnou.</a:t>
            </a:r>
          </a:p>
        </p:txBody>
      </p:sp>
    </p:spTree>
    <p:extLst>
      <p:ext uri="{BB962C8B-B14F-4D97-AF65-F5344CB8AC3E}">
        <p14:creationId xmlns:p14="http://schemas.microsoft.com/office/powerpoint/2010/main" val="19866433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57200"/>
            <a:ext cx="8839200" cy="61722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Oxoslou</a:t>
            </a:r>
            <a:r>
              <a:rPr lang="cs-CZ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bismutu</a:t>
            </a:r>
            <a:endParaRPr lang="en-GB" altLang="en-US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bismutitý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Bi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citronov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žlutý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prášek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kyselinách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bismutité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Hydroxid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bismutitý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Bi(OH)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srážením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bismutitých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Bi(NO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KOH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Bi(OH)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 KNO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Bismuti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lang="en-GB" alt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prost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taveniny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silnými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ox.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intenzivn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zabarvené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žluté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ervené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hn</a:t>
            </a:r>
            <a:r>
              <a:rPr lang="cs-CZ" altLang="en-US" sz="2000" dirty="0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ox. 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endParaRPr lang="cs-CZ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1514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609600"/>
            <a:ext cx="8839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Bismut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ité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soli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Dusičnan bismutitý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bezbarvá krystalická rozpustná látka. Při zahřívání přechází na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oxidusičnan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bismutitý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který se používá jako barvivo s názvem španělská běloba.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Dusičnan bismutitý se připravuje rozpouštěním kovového bismutu v kyselině dusičné.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Síran bismutitý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bílá krystalická hygroskopická a rozpustná látka. Získává se rozpouštěním kovu, oxidu nebo sulfidu v kyselině sírové.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Uhličitan bismutitý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bílá práškovitá nerozpustná látka, která se připravuje reakcí rozpustné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bismuité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soli s rozpustným uhličitanem.</a:t>
            </a:r>
          </a:p>
        </p:txBody>
      </p:sp>
    </p:spTree>
    <p:extLst>
      <p:ext uri="{BB962C8B-B14F-4D97-AF65-F5344CB8AC3E}">
        <p14:creationId xmlns:p14="http://schemas.microsoft.com/office/powerpoint/2010/main" val="1416376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92932" y="381000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Existuje několik nerostů, které jsou hydroxidy. Jejich vzorce jsou však zapisovány jako hydratované oxidy. Příkladem je zejména 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limonit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(Fe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či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či 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bauxit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(Al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či Al(OH)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 V běžném životě se můžeme setkat s hydroxidy jakožto s železnou rzí.</a:t>
            </a:r>
          </a:p>
        </p:txBody>
      </p:sp>
      <p:sp>
        <p:nvSpPr>
          <p:cNvPr id="6" name="AutoShape 2" descr="VÃ½sledek obrÃ¡zku pro rez zelezo reak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1981200"/>
            <a:ext cx="4374779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https://upload.wikimedia.org/wikipedia/commons/thumb/a/a4/Rust_on_iron.jpg/220px-Rust_on_ir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70" y="2207895"/>
            <a:ext cx="2514600" cy="168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28042" y="4572000"/>
            <a:ext cx="86927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Hydroxid vápenatý, též známý jako hašené vápno, průmyslově se vyrábí reakcí páleného vápna, tedy oxidu vápenatého, s vodou, dle rovnice: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Ca(OH)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Jakožto vápno se využívá ve stavebnictví. Při tuhnutí reaguje se vzdušným oxidem uhličitým, dle rovnice: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Ca(OH)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CaCO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450785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Chalkogenvodíky</a:t>
            </a:r>
            <a:endParaRPr lang="cs-CZ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839200" cy="55626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O,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S,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Se,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omené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 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jímkou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zkapalnitelné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jedovaté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nep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íjemn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páchnoucí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xidoreduk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tepelná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stálost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klesá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k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Te: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z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uvolnit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nejsiln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jšími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ox.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HF + 1/2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ostatní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chalkogenvodíky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chovají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+ 3/2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nadbytku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+ 1/2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vodném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00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20494" y="381000"/>
            <a:ext cx="86106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Hydroxid sodný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je chemická látka, která se používá na pročištění ucpaného odpadního potrubí. H</a:t>
            </a:r>
            <a:r>
              <a:rPr lang="cs-CZ" sz="2000" dirty="0"/>
              <a:t>ojně se využívá v organické i anorganické chemii.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Hydroxid hořečnatý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se používá jako antacid, tedy při neutralizaci překyseleného žaludku.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Hydroxid lithný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používá k odstraňování oxidu uhličitého ze vzduchu nebo jiných plynů (např. na kosmických lodích). </a:t>
            </a: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 LiOH·H</a:t>
            </a:r>
            <a:r>
              <a:rPr lang="pl-P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 + CO</a:t>
            </a:r>
            <a:r>
              <a:rPr lang="pl-P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 → Li</a:t>
            </a:r>
            <a:r>
              <a:rPr lang="pl-P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pl-P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 + 3 H</a:t>
            </a:r>
            <a:r>
              <a:rPr lang="pl-P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ctr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2LiOH + CO</a:t>
            </a:r>
            <a:r>
              <a:rPr lang="pl-P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 → Li</a:t>
            </a:r>
            <a:r>
              <a:rPr lang="pl-P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pl-P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pl-P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Využívá se také jako médium pro přenos tepla, jako elektrolyt v bateriích a jako katalyzátor pro polymeraci, při výrobě keramických materiálů a sloučenin lithia, zejména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stearátu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lithného (součást plastických maziv díky jeho odolnosti vůči vodě a vysokým i nízkým teplotám). 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Hydroxid lithný izotopicky obohacený o 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 se používá pro alkalizaci chladicího média v tlakových vodou chlazených jaderných reaktorech (zvyšuje odolnost proti korozi).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80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28600"/>
            <a:ext cx="8736012" cy="488632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80000"/>
              </a:lnSpc>
              <a:buNone/>
            </a:pPr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Peroxid vodíku 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modrá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sirupovitá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vysoce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polárn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neomezen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mísitelná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též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polárních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org.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dlech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Et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nevhodný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ú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stop 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a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+ 1/2 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ítom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echod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probíhá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Fentonova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Fe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Fe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OH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OH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c) UV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tlem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homolyticky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OH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42" name="Picture 74" descr="VÃ½sledek obrÃ¡zku pro peroxid vodÃ­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0"/>
            <a:ext cx="41021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363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839200" cy="6096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může působit jako mírné oxidační nebo redukční činidlo:</a:t>
            </a:r>
          </a:p>
          <a:p>
            <a:pPr marL="0" indent="0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a) oxidační činidlo (H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redukuje na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O):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+ 2e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PbS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+ 4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PbSO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+ 4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indent="0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b)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reduk.činidlo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oxiduje na 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+ 2e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íprava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BaSO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produkt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odd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dest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ilací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vakua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718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4953000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Použití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k 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vlny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hedvábí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vlas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desinfek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prost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ox.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chemoluminiscenční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detekce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(těžkých kovů, stop krve, apod.)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13400" y="157264"/>
            <a:ext cx="1699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Výroba H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1202" name="Picture 2" descr="VÃ½sledek obrÃ¡zku pro anthrachinon h2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225" y="152400"/>
            <a:ext cx="6547405" cy="248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VÃ½sledek obrÃ¡zku pro peroxodisulfuric acid h2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52802"/>
            <a:ext cx="4114800" cy="118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 flipH="1">
            <a:off x="152400" y="1197114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Oxidace 9,10-dihydoxyanthacenu</a:t>
            </a:r>
          </a:p>
        </p:txBody>
      </p:sp>
      <p:sp>
        <p:nvSpPr>
          <p:cNvPr id="9" name="TextovéPole 8"/>
          <p:cNvSpPr txBox="1"/>
          <p:nvPr/>
        </p:nvSpPr>
        <p:spPr>
          <a:xfrm flipH="1">
            <a:off x="213400" y="3183468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Hydrolýza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peroxodisírové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97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25829E2-8463-4ECC-B5AE-A7B8CD4EA7D1}" type="slidenum">
              <a:rPr lang="en-US" altLang="en-US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000" b="1" dirty="0">
                <a:latin typeface="Times New Roman" pitchFamily="18" charset="0"/>
              </a:rPr>
              <a:t>Využití H</a:t>
            </a:r>
            <a:r>
              <a:rPr lang="cs-CZ" altLang="en-US" sz="2000" b="1" baseline="-25000" dirty="0">
                <a:latin typeface="Times New Roman" pitchFamily="18" charset="0"/>
              </a:rPr>
              <a:t>2</a:t>
            </a:r>
            <a:r>
              <a:rPr lang="cs-CZ" altLang="en-US" sz="2000" b="1" dirty="0">
                <a:latin typeface="Times New Roman" pitchFamily="18" charset="0"/>
              </a:rPr>
              <a:t>O</a:t>
            </a:r>
            <a:r>
              <a:rPr lang="cs-CZ" altLang="en-US" sz="2000" b="1" baseline="-25000" dirty="0">
                <a:latin typeface="Times New Roman" pitchFamily="18" charset="0"/>
              </a:rPr>
              <a:t>2</a:t>
            </a:r>
            <a:r>
              <a:rPr lang="cs-CZ" altLang="en-US" sz="2000" b="1" dirty="0">
                <a:latin typeface="Times New Roman" pitchFamily="18" charset="0"/>
              </a:rPr>
              <a:t> v chemiluminiscenčních reakcích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23950"/>
            <a:ext cx="762000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420938"/>
            <a:ext cx="1257300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564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BBC17CD-4270-4B62-932C-4F072C455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4267200"/>
            <a:ext cx="3796816" cy="2314575"/>
          </a:xfrm>
          <a:prstGeom prst="rect">
            <a:avLst/>
          </a:prstGeom>
        </p:spPr>
      </p:pic>
      <p:pic>
        <p:nvPicPr>
          <p:cNvPr id="6" name="Obrázek 5" descr="Obsah obrázku zvíře, hmyz, kreslení, kolo&#10;&#10;Popis byl vytvořen automaticky">
            <a:extLst>
              <a:ext uri="{FF2B5EF4-FFF2-40B4-BE49-F238E27FC236}">
                <a16:creationId xmlns:a16="http://schemas.microsoft.com/office/drawing/2014/main" id="{B20F8E3E-4852-41DD-AC58-850F1B673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95800"/>
            <a:ext cx="2843171" cy="2057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3ADE7F-AB6B-4906-B178-75A0103749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09600"/>
            <a:ext cx="2469064" cy="313842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5167AAC-355C-42B2-8901-044B0E9B9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200400"/>
            <a:ext cx="4924425" cy="34290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B81A431D-B17C-44EB-9649-C293C919A4C2}"/>
              </a:ext>
            </a:extLst>
          </p:cNvPr>
          <p:cNvSpPr txBox="1"/>
          <p:nvPr/>
        </p:nvSpPr>
        <p:spPr>
          <a:xfrm>
            <a:off x="2133600" y="3657600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H = -204 kJ/mol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88770426-8C6D-4EC7-9A94-A78F6DAD91BF}"/>
              </a:ext>
            </a:extLst>
          </p:cNvPr>
          <p:cNvSpPr/>
          <p:nvPr/>
        </p:nvSpPr>
        <p:spPr>
          <a:xfrm>
            <a:off x="228600" y="609600"/>
            <a:ext cx="601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Prskavec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(</a:t>
            </a:r>
            <a:r>
              <a:rPr lang="en-US" i="1" dirty="0" err="1">
                <a:solidFill>
                  <a:srgbClr val="222222"/>
                </a:solidFill>
                <a:latin typeface="Arial" panose="020B0604020202020204" pitchFamily="34" charset="0"/>
              </a:rPr>
              <a:t>Brachinus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),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brouk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z </a:t>
            </a:r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č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eledi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Carabidae</a:t>
            </a:r>
            <a:r>
              <a:rPr lang="cs-CZ" dirty="0">
                <a:solidFill>
                  <a:srgbClr val="222222"/>
                </a:solidFill>
                <a:latin typeface="Arial" panose="020B0604020202020204" pitchFamily="34" charset="0"/>
              </a:rPr>
              <a:t>, u nás je kriticky ohrožený.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pic>
        <p:nvPicPr>
          <p:cNvPr id="20" name="Obrázek 19" descr="Obsah obrázku hmyz, zvíře, pes, malé&#10;&#10;Popis byl vytvořen automaticky">
            <a:extLst>
              <a:ext uri="{FF2B5EF4-FFF2-40B4-BE49-F238E27FC236}">
                <a16:creationId xmlns:a16="http://schemas.microsoft.com/office/drawing/2014/main" id="{84CCE1DC-B31D-4597-B1C4-14D98AD01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295400"/>
            <a:ext cx="2387766" cy="170688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EF800FD-C139-4837-9C13-8CBEFB4FB8BB}"/>
              </a:ext>
            </a:extLst>
          </p:cNvPr>
          <p:cNvSpPr txBox="1"/>
          <p:nvPr/>
        </p:nvSpPr>
        <p:spPr>
          <a:xfrm>
            <a:off x="228600" y="19812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Jako obranný mechanismus používá směs hydrochinonu a peroxidu vodíku: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472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6383" y="76200"/>
            <a:ext cx="8229600" cy="715962"/>
          </a:xfrm>
        </p:spPr>
        <p:txBody>
          <a:bodyPr>
            <a:normAutofit/>
          </a:bodyPr>
          <a:lstStyle/>
          <a:p>
            <a:r>
              <a:rPr lang="cs-CZ" sz="2800" b="1" dirty="0"/>
              <a:t>Peroxidy </a:t>
            </a:r>
            <a:r>
              <a:rPr lang="cs-CZ" sz="2800" dirty="0"/>
              <a:t>O</a:t>
            </a:r>
            <a:r>
              <a:rPr lang="cs-CZ" sz="2800" baseline="-25000" dirty="0"/>
              <a:t>2</a:t>
            </a:r>
            <a:r>
              <a:rPr lang="cs-CZ" sz="2800" baseline="30000" dirty="0"/>
              <a:t>2-</a:t>
            </a:r>
            <a:endParaRPr lang="cs-CZ" sz="2800" b="1" dirty="0"/>
          </a:p>
        </p:txBody>
      </p:sp>
      <p:sp>
        <p:nvSpPr>
          <p:cNvPr id="5" name="Obdélník 4"/>
          <p:cNvSpPr/>
          <p:nvPr/>
        </p:nvSpPr>
        <p:spPr>
          <a:xfrm>
            <a:off x="252919" y="914400"/>
            <a:ext cx="870949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vznikají při hoření alkalických kovů nebo kovů alkalických zemin ve vzduchu nebo kyslíku. Peroxidový iont obsahuje o dva elektrony více než molekula kyslíku. Tyto dva elektrony, doplňují dva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π*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antivazebné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orbitaly což vede k oslabení vazeb peroxidového iontu a větší délku vazby O-O . Peroxidový iont je diamagnetický.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Peroxidy Ca,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Ba jsou iontové, peroxidy Mg, lanthanoidů a UO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(uranylu) mají přechodný charakter, peroxidy např.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Cd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jsou v zásadě kovalentní.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Peroxidy jsou silnými oxidačními činidly a obvykle jsou poměrně nestabilní.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Iontové peroxidy reagují s vodou a zředěnými kyselinami za tvorby peroxidu vodíku. Organické sloučeniny jsou oxidovány na uhličitany, a to i za normálních teplot. Peroxid sodný silně oxiduje kovy, např. železo.</a:t>
            </a: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Peroxid barnatý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BaO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používá v pyrotechnice a značkovací munici, dříve se používal při výrobě peroxidu vodíku.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Peroxid sodný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pevná, hygroskopická látka, nachází uplatnění jako velmi energetické oxidační činidlo a používá k pohlcování oxidu uhličitého a jako regenerátor kyslíku (např. v ponorkách)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2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 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2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25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6200" y="435313"/>
            <a:ext cx="8928370" cy="5345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Superoxidy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hyperoxidy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2800" dirty="0"/>
              <a:t>O</a:t>
            </a:r>
            <a:r>
              <a:rPr lang="cs-CZ" sz="2800" baseline="-25000" dirty="0"/>
              <a:t>2</a:t>
            </a:r>
            <a:r>
              <a:rPr lang="cs-CZ" sz="2800" baseline="30000" dirty="0"/>
              <a:t>-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S jedním nepárovým elektronem je superoxidový ion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volným radikálem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 má paramagnetické vlastnosti jako kyslík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Soli CsO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 RbO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 KO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a NaO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jsou připravovány řízenou reakcí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 daným alkalickým kovem.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Alkalické soli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jsou oranžovo-žluté a málo stálé, proto se musí uchovávat v suchu. Při rozpouštění ve vodě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probíhá reakce velmi bouřlivě za vzniku peroxidu, hydroxidových anionů a vzdušného kyslíku: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2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 OH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</a:p>
          <a:p>
            <a:endParaRPr lang="cs-CZ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Soli se při zahřátí rozpadají na vzdušný kyslík a peroxid daného kovu: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	2 NaO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Tato reakce se používá raketoplánech a ponorkách. Tento způsob generování kyslíku se používá také v dýchacích přístrojích pro hasiče.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VÃ½sledek obrÃ¡zku pro superox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842278"/>
            <a:ext cx="11802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780366"/>
            <a:ext cx="23336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042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195" y="2438400"/>
            <a:ext cx="86868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Ozonidy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cs-CZ" sz="2800" dirty="0"/>
              <a:t>O</a:t>
            </a:r>
            <a:r>
              <a:rPr lang="cs-CZ" sz="2800" baseline="-25000" dirty="0"/>
              <a:t>3</a:t>
            </a:r>
            <a:r>
              <a:rPr lang="cs-CZ" sz="2800" baseline="30000" dirty="0"/>
              <a:t>-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jsou binární (dvouprvkové) sloučeniny kyslíku s elektropozitivními prvky. Ve své struktuře obsahují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ozonidový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anion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Struktura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ozonidového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aniontu je shodná se strukturou ozonu, ale navíc obsahují jeden elektron, který je umístěn do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delokalizovaného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protivazebného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orbitalu. 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zonid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y vznikají  reakcí  K,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 ozonem, nebo reakcí alkalických hydroxidů 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ozone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Ozonid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Na jsou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extémně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nestabilní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tové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ozonid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zkoumány  souvislosti s chemickými generátory kyslíku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VÃ½sledek obrÃ¡zku pro ozon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745" y="493395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Ã½sledek obrÃ¡zku pro peroxide 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5999070" cy="188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877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763000" cy="6096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Peroxidy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obsahující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peroxidickou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skupinu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(-O-O-)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zemin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peroxidy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hydrolyzují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= 2NaOH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íprava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Neutralizací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2)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ímou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2Na +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nažlout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prášek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Peroxosloučeniny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obecně látky, včetně organických, které mají ve své struktuře motiv 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-O-O- (atomy kyslíku v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stupni -I)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Superoxidy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hyperoxidy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sloučeniny s aniontem 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účinná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činidla (používaný je KO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připravují se působením 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 těžké alk. kovy (K,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957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152400"/>
            <a:ext cx="8915400" cy="539115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S,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 a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dob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slabé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edn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dvojsytné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disociace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odstup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ň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ována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velikostí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atomu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chalkogenu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body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tání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rostou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k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u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b.v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a b.t.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zvýšeny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tvorbou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vodíkových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vazeb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b.v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.:		b.t.: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	</a:t>
            </a:r>
            <a:r>
              <a:rPr lang="cs-CZ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cs-CZ" altLang="en-US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		0 </a:t>
            </a:r>
            <a:r>
              <a:rPr lang="cs-CZ" altLang="en-US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	- 60 </a:t>
            </a:r>
            <a:r>
              <a:rPr lang="cs-CZ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		-86 </a:t>
            </a:r>
            <a:r>
              <a:rPr lang="cs-CZ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	- 42 </a:t>
            </a:r>
            <a:r>
              <a:rPr lang="cs-CZ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		-60 </a:t>
            </a:r>
            <a:r>
              <a:rPr lang="cs-CZ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Te	- 2 </a:t>
            </a:r>
            <a:r>
              <a:rPr lang="cs-CZ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		-51 </a:t>
            </a:r>
            <a:r>
              <a:rPr lang="cs-CZ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74" name="Picture 2" descr="VÃ½sledek obrÃ¡zku pro chalcogenides hydrides b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7" y="3832903"/>
            <a:ext cx="4357103" cy="289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8AD7A6A-0546-4359-AA22-0228DFB76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43200"/>
            <a:ext cx="4204703" cy="344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602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cs-CZ" sz="3200" b="1" dirty="0"/>
              <a:t>OH radikály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6683"/>
            <a:ext cx="7620000" cy="511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952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SouvisejÃ­cÃ­ obrÃ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7200"/>
            <a:ext cx="3916476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Electron structures of common reactive oxygen specie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518" y="4343400"/>
            <a:ext cx="4045558" cy="227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549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7477125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62064" y="3842266"/>
            <a:ext cx="3967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→ Fe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OH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OH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cs-CZ" sz="3200" b="1" dirty="0"/>
              <a:t>OH radikály</a:t>
            </a:r>
          </a:p>
        </p:txBody>
      </p:sp>
    </p:spTree>
    <p:extLst>
      <p:ext uri="{BB962C8B-B14F-4D97-AF65-F5344CB8AC3E}">
        <p14:creationId xmlns:p14="http://schemas.microsoft.com/office/powerpoint/2010/main" val="727146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cs-CZ" sz="2800" b="1" dirty="0" err="1"/>
              <a:t>Fentonova</a:t>
            </a:r>
            <a:r>
              <a:rPr lang="cs-CZ" sz="2800" b="1" dirty="0"/>
              <a:t> reakce</a:t>
            </a:r>
          </a:p>
        </p:txBody>
      </p:sp>
      <p:pic>
        <p:nvPicPr>
          <p:cNvPr id="13314" name="Picture 2" descr="VÃ½sledek obrÃ¡zku pro Fenton Re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7106461" cy="115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VÃ½sledek obrÃ¡zku pro Fenton Rea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96" y="3505200"/>
            <a:ext cx="731520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705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0234" y="152400"/>
            <a:ext cx="8763000" cy="868362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Reaktivní formy kyslíku (ROS, </a:t>
            </a:r>
            <a:r>
              <a:rPr lang="cs-CZ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Reactive</a:t>
            </a:r>
            <a:r>
              <a:rPr lang="cs-CZ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Oxygen Species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Obdélník 4"/>
          <p:cNvSpPr/>
          <p:nvPr/>
        </p:nvSpPr>
        <p:spPr>
          <a:xfrm>
            <a:off x="132945" y="137160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jsou součástí mnoha patologických, ale i fyziologických a biochemických pochodů. 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644414"/>
              </p:ext>
            </p:extLst>
          </p:nvPr>
        </p:nvGraphicFramePr>
        <p:xfrm>
          <a:off x="228600" y="2209800"/>
          <a:ext cx="8229600" cy="182880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effectLst/>
                        </a:rPr>
                        <a:t>Volné kyslíkové radikály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effectLst/>
                        </a:rPr>
                        <a:t>Látky, které nejsou volnými radikály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dirty="0" err="1">
                          <a:effectLst/>
                        </a:rPr>
                        <a:t>Superoxid</a:t>
                      </a:r>
                      <a:r>
                        <a:rPr lang="cs-CZ" dirty="0">
                          <a:effectLst/>
                        </a:rPr>
                        <a:t> (•O</a:t>
                      </a:r>
                      <a:r>
                        <a:rPr lang="cs-CZ" baseline="-25000" dirty="0">
                          <a:effectLst/>
                        </a:rPr>
                        <a:t>2</a:t>
                      </a:r>
                      <a:r>
                        <a:rPr lang="cs-CZ" baseline="30000" dirty="0">
                          <a:effectLst/>
                        </a:rPr>
                        <a:t>−</a:t>
                      </a:r>
                      <a:r>
                        <a:rPr lang="cs-CZ" dirty="0">
                          <a:effectLst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Peroxid vodíku (H</a:t>
                      </a:r>
                      <a:r>
                        <a:rPr lang="cs-CZ" baseline="-25000">
                          <a:effectLst/>
                        </a:rPr>
                        <a:t>2</a:t>
                      </a:r>
                      <a:r>
                        <a:rPr lang="cs-CZ">
                          <a:effectLst/>
                        </a:rPr>
                        <a:t>O</a:t>
                      </a:r>
                      <a:r>
                        <a:rPr lang="cs-CZ" baseline="-25000">
                          <a:effectLst/>
                        </a:rPr>
                        <a:t>2</a:t>
                      </a:r>
                      <a:r>
                        <a:rPr lang="cs-CZ">
                          <a:effectLst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Hydroxylový radikál (HO•)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Kyselina chlorná (HClO)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Peroxyl (ROO•)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Ozon (O</a:t>
                      </a:r>
                      <a:r>
                        <a:rPr lang="cs-CZ" baseline="-25000">
                          <a:effectLst/>
                        </a:rPr>
                        <a:t>3</a:t>
                      </a:r>
                      <a:r>
                        <a:rPr lang="cs-CZ">
                          <a:effectLst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Hydroperoxyl (•HO</a:t>
                      </a:r>
                      <a:r>
                        <a:rPr lang="cs-CZ" baseline="-25000">
                          <a:effectLst/>
                        </a:rPr>
                        <a:t>2</a:t>
                      </a:r>
                      <a:r>
                        <a:rPr lang="cs-CZ">
                          <a:effectLst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effectLst/>
                        </a:rPr>
                        <a:t>Singletový kyslík (</a:t>
                      </a:r>
                      <a:r>
                        <a:rPr lang="cs-CZ" baseline="30000" dirty="0">
                          <a:effectLst/>
                        </a:rPr>
                        <a:t>1</a:t>
                      </a:r>
                      <a:r>
                        <a:rPr lang="cs-CZ" dirty="0">
                          <a:effectLst/>
                        </a:rPr>
                        <a:t>O</a:t>
                      </a:r>
                      <a:r>
                        <a:rPr lang="cs-CZ" baseline="-25000" dirty="0">
                          <a:effectLst/>
                        </a:rPr>
                        <a:t>2</a:t>
                      </a:r>
                      <a:r>
                        <a:rPr lang="cs-CZ" dirty="0">
                          <a:effectLst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Obdélník 6"/>
          <p:cNvSpPr/>
          <p:nvPr/>
        </p:nvSpPr>
        <p:spPr>
          <a:xfrm>
            <a:off x="170234" y="4191000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Nejčastěji jsou reaktivními formami tzv. volné radikály (chemická entita která má ve vnější sféře svého elektronového obalu alespoň jeden nespárovaný elektron). To způsobuje její relativně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vysokou reaktivitu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ale zároveň je schopna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samostatné existence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Obdélník 7"/>
          <p:cNvSpPr/>
          <p:nvPr/>
        </p:nvSpPr>
        <p:spPr>
          <a:xfrm>
            <a:off x="150779" y="5715000"/>
            <a:ext cx="876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Reaktivní formy mohou reagovat s mastnými kyselinami, lipidy, aminokyselinami, proteiny, mono a polynukleotidy (NK), s řadou nízkomolekulárních metabolitů, s koenzymy atd. Tyto reakce narušují struktury daných sloučenin, čímž způsobují patologie.</a:t>
            </a:r>
          </a:p>
        </p:txBody>
      </p:sp>
    </p:spTree>
    <p:extLst>
      <p:ext uri="{BB962C8B-B14F-4D97-AF65-F5344CB8AC3E}">
        <p14:creationId xmlns:p14="http://schemas.microsoft.com/office/powerpoint/2010/main" val="1640727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f/f8/Major_cellular_sources_of_Reactive_Oxygen_Species_in_living_cel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"/>
            <a:ext cx="49149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462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Sulfan a </a:t>
            </a:r>
            <a:r>
              <a:rPr lang="cs-CZ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polysulfany</a:t>
            </a:r>
            <a:endParaRPr lang="cs-CZ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839200" cy="5724525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Sulfan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sirovodík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sope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né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minerál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prameny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vysoce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páchnoucí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zkažených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vejcích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tzv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sirovodíková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vodném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vzdušným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pomalu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+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+ 2 S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zapálen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vzduchu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sulfanu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vzduchu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výbušná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+ 3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+ 2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sulfan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+ 2 HNO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NO + 3 S + 4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 sulfidy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aj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polysulfidy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x S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x+1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x = 2-5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íprava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Kippov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ístroji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FeS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FeCl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Použití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výrob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srážení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endParaRPr lang="en-GB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46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763000" cy="6477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Polysulfany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vyšší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typu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(n=2-8)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ostatní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chalkogeny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an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log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ické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čeniny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zovité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H-S-.......-S-H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tšinou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žluté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kapaliny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íprava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polysulfid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halogensulfan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n+2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nestálé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+ z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+ (n-1) S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475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Halogenidy chalkogenů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763000" cy="5638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Fluoridy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kyslíku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všech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halogen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fluor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elektronegativn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proto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existují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fluoridy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kyslíku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difluorid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jediná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stálá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lab.teploty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žlutý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ox.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inky,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HF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S, Se,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fluorid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ležitý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SF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neoby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ejn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nepolární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inertní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stabilní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oktaedr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íprava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3F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SF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SF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rozdíl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od SF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fluora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hydrolyzuje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SF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 HF +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íprava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SCl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+ 4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NaF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SF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4" name="Picture 2" descr="VÃ½sledek obrÃ¡zku pro sf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514600"/>
            <a:ext cx="1590128" cy="168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VÃ½sledek obrÃ¡zku pro sF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410200"/>
            <a:ext cx="1371600" cy="104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304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1"/>
            <a:ext cx="8839200" cy="622935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ostatních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halogenid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ležitý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 Cl-S-S-Cl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chlorováním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roztavené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žlutá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páchnoucí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kapalina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dichlor-polysulfan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Cl-S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-Cl +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Cl-S-S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-S-Cl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alogenidy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ostatních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chalkogen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nevýznamné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78" name="Picture 2" descr="VÃ½sledek obrÃ¡zku pro s2C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262" y="2514600"/>
            <a:ext cx="2819400" cy="14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887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991600" cy="45259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cs-CZ" altLang="en-US" sz="2800" b="1" dirty="0">
                <a:latin typeface="Times New Roman" pitchFamily="18" charset="0"/>
              </a:rPr>
              <a:t>Voda </a:t>
            </a:r>
            <a:r>
              <a:rPr lang="en-GB" altLang="en-US" sz="2800" b="1" dirty="0">
                <a:latin typeface="Times New Roman" pitchFamily="18" charset="0"/>
              </a:rPr>
              <a:t>H</a:t>
            </a:r>
            <a:r>
              <a:rPr lang="en-GB" altLang="en-US" sz="2800" b="1" baseline="-25000" dirty="0">
                <a:latin typeface="Times New Roman" pitchFamily="18" charset="0"/>
              </a:rPr>
              <a:t>2</a:t>
            </a:r>
            <a:r>
              <a:rPr lang="en-GB" altLang="en-US" sz="2800" b="1" dirty="0">
                <a:latin typeface="Times New Roman" pitchFamily="18" charset="0"/>
              </a:rPr>
              <a:t>O</a:t>
            </a:r>
            <a:r>
              <a:rPr lang="en-GB" altLang="en-US" sz="2800" dirty="0">
                <a:latin typeface="Times New Roman" pitchFamily="18" charset="0"/>
              </a:rPr>
              <a:t> </a:t>
            </a:r>
            <a:endParaRPr lang="cs-CZ" altLang="en-US" sz="2800" dirty="0">
              <a:latin typeface="Times New Roman" pitchFamily="18" charset="0"/>
            </a:endParaRPr>
          </a:p>
          <a:p>
            <a:pPr marL="0" indent="0" eaLnBrk="1" hangingPunct="1"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ležit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existenci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života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Zemi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 normální teploty a tlaku je to bezbarvá, čirá kapalina bez zápachu, v silnější vrstvě namodralá.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lomená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vazebný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úhel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105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polární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dlo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vzhledem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existenci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vodíkových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vazeb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nezvyklé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vlastnosti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zvýšený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od tání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od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aru.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0242" name="Picture 2" descr="VÃ½sledek obrÃ¡zku pro voda molek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VÃ½sledek obrÃ¡zku pro voda molek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" y="3733800"/>
            <a:ext cx="5180351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VÃ½sledek obrÃ¡zku pro voda moleku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501237"/>
            <a:ext cx="2439025" cy="129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5552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Sulfidy a polysulfidy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915400" cy="57150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ulfidy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soli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monosulfanu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olysulfidy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soli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polysulfanu</a:t>
            </a:r>
            <a:endParaRPr lang="en-GB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Iontové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sulfidy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polysulfidy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soli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anionty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HS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nejelektropoz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zemin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jediné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indent="0" eaLnBrk="1" hangingPunct="1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íprava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neutralizací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NaHS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NaHS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- syntézou z prvků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S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HgS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S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FeS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2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S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346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133600"/>
            <a:ext cx="8763000" cy="46482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íprava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polysulfid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n+1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žluté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okyselením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sulfid</a:t>
            </a:r>
            <a:r>
              <a:rPr lang="cs-CZ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+ 2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okyselením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polysulfid</a:t>
            </a:r>
            <a:r>
              <a:rPr lang="cs-CZ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polysulfan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a S: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+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reagují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iontové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alkalicky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sledku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hydrolýzy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= HS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OH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=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+ OH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cs-CZ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0" name="Picture 2" descr="VÃ½sledek obrÃ¡zku pro polysulf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704182"/>
            <a:ext cx="2057400" cy="89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52400" y="261530"/>
            <a:ext cx="8763000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s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2 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H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Ag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GB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srážení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H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Ag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+ 2 H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cs-CZ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  re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 síranů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BaSO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+ 4 C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+ 4 CO</a:t>
            </a:r>
          </a:p>
        </p:txBody>
      </p:sp>
    </p:spTree>
    <p:extLst>
      <p:ext uri="{BB962C8B-B14F-4D97-AF65-F5344CB8AC3E}">
        <p14:creationId xmlns:p14="http://schemas.microsoft.com/office/powerpoint/2010/main" val="1574452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686800" cy="6400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Sulfidy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echodných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mén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elektropoz</a:t>
            </a:r>
            <a:r>
              <a:rPr lang="cs-CZ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iti</a:t>
            </a:r>
            <a:r>
              <a:rPr lang="en-US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ních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tšinou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nerozpustné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nehydrolyzují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hydrogensulfidy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základ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srážecích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ísluš.kovu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sulfan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tšinou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erné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teristicky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barevné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kyselinách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SnS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Sb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Sb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thio-solí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+ 3S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[AsS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9020640-6569-4032-997E-0D501652E1BF}"/>
              </a:ext>
            </a:extLst>
          </p:cNvPr>
          <p:cNvSpPr txBox="1"/>
          <p:nvPr/>
        </p:nvSpPr>
        <p:spPr>
          <a:xfrm>
            <a:off x="152400" y="3657600"/>
            <a:ext cx="65403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Realgar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α-As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je červený jednoklonný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l.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Během času se může přeměnit na žlutý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pararealgar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(β-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8" name="Obrázek 7" descr="Obsah obrázku dort, interiér, červená, vsedě&#10;&#10;Popis byl vytvořen automaticky">
            <a:extLst>
              <a:ext uri="{FF2B5EF4-FFF2-40B4-BE49-F238E27FC236}">
                <a16:creationId xmlns:a16="http://schemas.microsoft.com/office/drawing/2014/main" id="{D992F67E-2295-4E20-B7FF-9F0A75494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124200"/>
            <a:ext cx="2286000" cy="1598295"/>
          </a:xfrm>
          <a:prstGeom prst="rect">
            <a:avLst/>
          </a:prstGeom>
        </p:spPr>
      </p:pic>
      <p:pic>
        <p:nvPicPr>
          <p:cNvPr id="10" name="Obrázek 9" descr="Obsah obrázku hračka, malé, displej, kytice&#10;&#10;Popis byl vytvořen automaticky">
            <a:extLst>
              <a:ext uri="{FF2B5EF4-FFF2-40B4-BE49-F238E27FC236}">
                <a16:creationId xmlns:a16="http://schemas.microsoft.com/office/drawing/2014/main" id="{B5080149-8D83-4407-8828-C35056225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267200"/>
            <a:ext cx="1961012" cy="2237336"/>
          </a:xfrm>
          <a:prstGeom prst="rect">
            <a:avLst/>
          </a:prstGeom>
        </p:spPr>
      </p:pic>
      <p:pic>
        <p:nvPicPr>
          <p:cNvPr id="12" name="Obrázek 11" descr="Obsah obrázku interiér, míč, hračka, přehrávání&#10;&#10;Popis byl vytvořen automaticky">
            <a:extLst>
              <a:ext uri="{FF2B5EF4-FFF2-40B4-BE49-F238E27FC236}">
                <a16:creationId xmlns:a16="http://schemas.microsoft.com/office/drawing/2014/main" id="{FDEF1A18-14AD-4A21-8CFE-6CD8895385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4419600"/>
            <a:ext cx="2458669" cy="187166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E85B7A6-818F-4B9B-A1B4-29DB7536E3F1}"/>
              </a:ext>
            </a:extLst>
          </p:cNvPr>
          <p:cNvSpPr txBox="1"/>
          <p:nvPr/>
        </p:nvSpPr>
        <p:spPr>
          <a:xfrm>
            <a:off x="685800" y="6248400"/>
            <a:ext cx="83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realgar</a:t>
            </a:r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E06B85F-8055-479B-B4A5-2B0397085BD1}"/>
              </a:ext>
            </a:extLst>
          </p:cNvPr>
          <p:cNvSpPr txBox="1"/>
          <p:nvPr/>
        </p:nvSpPr>
        <p:spPr>
          <a:xfrm>
            <a:off x="4953000" y="6172200"/>
            <a:ext cx="125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pararealgar</a:t>
            </a:r>
            <a:endParaRPr lang="en-US" dirty="0"/>
          </a:p>
        </p:txBody>
      </p:sp>
      <p:pic>
        <p:nvPicPr>
          <p:cNvPr id="16" name="Obrázek 15" descr="Obsah obrázku houba, pizza, černá, jídlo&#10;&#10;Popis byl vytvořen automaticky">
            <a:extLst>
              <a:ext uri="{FF2B5EF4-FFF2-40B4-BE49-F238E27FC236}">
                <a16:creationId xmlns:a16="http://schemas.microsoft.com/office/drawing/2014/main" id="{A3A36CFF-6EDF-4751-8F6D-837BCC2E4B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8768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70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362200"/>
            <a:ext cx="8686800" cy="43434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Srážecí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barevnost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rozpustnost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iontových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využíváno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analytické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ování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ů.</a:t>
            </a:r>
          </a:p>
          <a:p>
            <a:pPr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3AFC2BD-346D-441F-8314-49123BA583BD}"/>
              </a:ext>
            </a:extLst>
          </p:cNvPr>
          <p:cNvSpPr/>
          <p:nvPr/>
        </p:nvSpPr>
        <p:spPr>
          <a:xfrm>
            <a:off x="228600" y="228600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Auripigment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(sulfid arzenitý), je jednoklonný minerál, dříve používaný jako žlutý/oranžový pigment (jedovatý).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 descr="Obsah obrázku jídlo, kousek, vsedě, talíř&#10;&#10;Popis byl vytvořen automaticky">
            <a:extLst>
              <a:ext uri="{FF2B5EF4-FFF2-40B4-BE49-F238E27FC236}">
                <a16:creationId xmlns:a16="http://schemas.microsoft.com/office/drawing/2014/main" id="{1085FDD8-9A6F-4BF0-9F73-93FC65463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28600"/>
            <a:ext cx="2017167" cy="1919287"/>
          </a:xfrm>
          <a:prstGeom prst="rect">
            <a:avLst/>
          </a:prstGeom>
        </p:spPr>
      </p:pic>
      <p:pic>
        <p:nvPicPr>
          <p:cNvPr id="5" name="Obrázek 4" descr="Obsah obrázku snímek obrazovky, telefon&#10;&#10;Popis byl vytvořen automaticky">
            <a:extLst>
              <a:ext uri="{FF2B5EF4-FFF2-40B4-BE49-F238E27FC236}">
                <a16:creationId xmlns:a16="http://schemas.microsoft.com/office/drawing/2014/main" id="{1FA0915F-8A94-4AD4-8A1B-7AFBF4604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276600"/>
            <a:ext cx="5181600" cy="3426201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B1B8979-E4D8-4765-ACE1-C32A752B9DCF}"/>
              </a:ext>
            </a:extLst>
          </p:cNvPr>
          <p:cNvSpPr/>
          <p:nvPr/>
        </p:nvSpPr>
        <p:spPr>
          <a:xfrm>
            <a:off x="228600" y="1371600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Některé sulfidy lze získat přímou syntézou. Často mají </a:t>
            </a:r>
            <a:r>
              <a:rPr lang="cs-CZ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nestechiometrické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složení a chovají se jako slitiny či polokovy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0D94CF6-BFAA-4106-8C32-E348BC52D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657600"/>
            <a:ext cx="2743200" cy="280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814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, míč, velké, kytice&#10;&#10;Popis byl vytvořen automaticky">
            <a:extLst>
              <a:ext uri="{FF2B5EF4-FFF2-40B4-BE49-F238E27FC236}">
                <a16:creationId xmlns:a16="http://schemas.microsoft.com/office/drawing/2014/main" id="{D4FBEFAC-4A41-4F68-8B91-19C6C630D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1400"/>
            <a:ext cx="3352800" cy="311714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91D3AA9-9F04-40BE-9BF1-63D7E894DA18}"/>
              </a:ext>
            </a:extLst>
          </p:cNvPr>
          <p:cNvSpPr/>
          <p:nvPr/>
        </p:nvSpPr>
        <p:spPr>
          <a:xfrm>
            <a:off x="609600" y="381000"/>
            <a:ext cx="3405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League Spartan"/>
              </a:rPr>
              <a:t>Ultramar</a:t>
            </a:r>
            <a:r>
              <a:rPr lang="cs-CZ" sz="2000" b="1" dirty="0">
                <a:solidFill>
                  <a:srgbClr val="333333"/>
                </a:solidFill>
                <a:latin typeface="League Spartan"/>
              </a:rPr>
              <a:t>í</a:t>
            </a:r>
            <a:r>
              <a:rPr lang="en-US" sz="2000" b="1" dirty="0">
                <a:solidFill>
                  <a:srgbClr val="333333"/>
                </a:solidFill>
                <a:latin typeface="League Spartan"/>
              </a:rPr>
              <a:t>n – Na</a:t>
            </a:r>
            <a:r>
              <a:rPr lang="en-US" sz="2000" b="1" baseline="-25000" dirty="0">
                <a:solidFill>
                  <a:srgbClr val="333333"/>
                </a:solidFill>
                <a:latin typeface="&amp;quot"/>
              </a:rPr>
              <a:t>8</a:t>
            </a:r>
            <a:r>
              <a:rPr lang="en-US" sz="2000" b="1" dirty="0">
                <a:solidFill>
                  <a:srgbClr val="333333"/>
                </a:solidFill>
                <a:latin typeface="League Spartan"/>
              </a:rPr>
              <a:t>[SiAlO</a:t>
            </a:r>
            <a:r>
              <a:rPr lang="en-US" sz="2000" b="1" baseline="-25000" dirty="0">
                <a:solidFill>
                  <a:srgbClr val="333333"/>
                </a:solidFill>
                <a:latin typeface="&amp;quot"/>
              </a:rPr>
              <a:t>4</a:t>
            </a:r>
            <a:r>
              <a:rPr lang="en-US" sz="2000" b="1" dirty="0">
                <a:solidFill>
                  <a:srgbClr val="333333"/>
                </a:solidFill>
                <a:latin typeface="League Spartan"/>
              </a:rPr>
              <a:t>]</a:t>
            </a:r>
            <a:r>
              <a:rPr lang="en-US" sz="2000" b="1" baseline="-25000" dirty="0">
                <a:solidFill>
                  <a:srgbClr val="333333"/>
                </a:solidFill>
                <a:latin typeface="&amp;quot"/>
              </a:rPr>
              <a:t>6</a:t>
            </a:r>
            <a:r>
              <a:rPr lang="en-US" sz="2000" b="1" dirty="0">
                <a:solidFill>
                  <a:srgbClr val="333333"/>
                </a:solidFill>
                <a:latin typeface="League Spartan"/>
              </a:rPr>
              <a:t>.(S</a:t>
            </a:r>
            <a:r>
              <a:rPr lang="en-US" sz="2000" b="1" baseline="-25000" dirty="0">
                <a:solidFill>
                  <a:srgbClr val="333333"/>
                </a:solidFill>
                <a:latin typeface="&amp;quot"/>
              </a:rPr>
              <a:t>3</a:t>
            </a:r>
            <a:r>
              <a:rPr lang="en-US" sz="2000" b="1" dirty="0">
                <a:solidFill>
                  <a:srgbClr val="333333"/>
                </a:solidFill>
                <a:latin typeface="League Spartan"/>
              </a:rPr>
              <a:t>)</a:t>
            </a:r>
            <a:r>
              <a:rPr lang="en-US" sz="2000" b="1" baseline="-25000" dirty="0">
                <a:solidFill>
                  <a:srgbClr val="333333"/>
                </a:solidFill>
                <a:latin typeface="&amp;quot"/>
              </a:rPr>
              <a:t>2</a:t>
            </a:r>
            <a:endParaRPr lang="en-US" sz="2000" b="1" dirty="0"/>
          </a:p>
        </p:txBody>
      </p:sp>
      <p:pic>
        <p:nvPicPr>
          <p:cNvPr id="8" name="Obrázek 7" descr="Obsah obrázku vsedě, stůl&#10;&#10;Popis byl vytvořen automaticky">
            <a:extLst>
              <a:ext uri="{FF2B5EF4-FFF2-40B4-BE49-F238E27FC236}">
                <a16:creationId xmlns:a16="http://schemas.microsoft.com/office/drawing/2014/main" id="{216B4287-03BE-4871-B33F-2BA821A6B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200400"/>
            <a:ext cx="2336800" cy="3505200"/>
          </a:xfrm>
          <a:prstGeom prst="rect">
            <a:avLst/>
          </a:prstGeom>
        </p:spPr>
      </p:pic>
      <p:pic>
        <p:nvPicPr>
          <p:cNvPr id="10" name="Obrázek 9" descr="Obsah obrázku interiér, oblečení, vsedě, modrá&#10;&#10;Popis byl vytvořen automaticky">
            <a:extLst>
              <a:ext uri="{FF2B5EF4-FFF2-40B4-BE49-F238E27FC236}">
                <a16:creationId xmlns:a16="http://schemas.microsoft.com/office/drawing/2014/main" id="{69D1FAD6-E46F-4DE0-BF25-CC963BBFE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81000"/>
            <a:ext cx="3048000" cy="2515195"/>
          </a:xfrm>
          <a:prstGeom prst="rect">
            <a:avLst/>
          </a:prstGeom>
        </p:spPr>
      </p:pic>
      <p:pic>
        <p:nvPicPr>
          <p:cNvPr id="12" name="Obrázek 11" descr="Obsah obrázku osoba, žena, hledání, nošení&#10;&#10;Popis byl vytvořen automaticky">
            <a:extLst>
              <a:ext uri="{FF2B5EF4-FFF2-40B4-BE49-F238E27FC236}">
                <a16:creationId xmlns:a16="http://schemas.microsoft.com/office/drawing/2014/main" id="{662DC016-CDE6-4FAE-910F-4E4F310C3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657600"/>
            <a:ext cx="2514600" cy="3009495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CC1576C3-1859-4899-A032-64FF09402F9D}"/>
              </a:ext>
            </a:extLst>
          </p:cNvPr>
          <p:cNvSpPr/>
          <p:nvPr/>
        </p:nvSpPr>
        <p:spPr>
          <a:xfrm>
            <a:off x="228600" y="1066800"/>
            <a:ext cx="5486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=</a:t>
            </a:r>
            <a:r>
              <a:rPr lang="en-US" sz="2000" dirty="0"/>
              <a:t> </a:t>
            </a:r>
            <a:r>
              <a:rPr lang="cs-CZ" sz="2000" dirty="0"/>
              <a:t>modrý pigment, </a:t>
            </a:r>
            <a:r>
              <a:rPr lang="en-US" sz="2000" dirty="0" err="1"/>
              <a:t>aluminosili</a:t>
            </a:r>
            <a:r>
              <a:rPr lang="cs-CZ" sz="2000" dirty="0" err="1"/>
              <a:t>kátový</a:t>
            </a:r>
            <a:r>
              <a:rPr lang="en-US" sz="2000" dirty="0"/>
              <a:t> </a:t>
            </a:r>
            <a:r>
              <a:rPr lang="en-US" sz="2000" dirty="0" err="1"/>
              <a:t>zeolit</a:t>
            </a:r>
            <a:r>
              <a:rPr lang="en-US" sz="2000" dirty="0"/>
              <a:t> </a:t>
            </a:r>
            <a:r>
              <a:rPr lang="cs-CZ" sz="2000" dirty="0"/>
              <a:t>se</a:t>
            </a:r>
            <a:r>
              <a:rPr lang="en-US" sz="2000" dirty="0"/>
              <a:t> </a:t>
            </a:r>
            <a:r>
              <a:rPr lang="en-US" sz="2000" dirty="0" err="1"/>
              <a:t>sodalit</a:t>
            </a:r>
            <a:r>
              <a:rPr lang="cs-CZ" sz="2000" dirty="0" err="1"/>
              <a:t>ovou</a:t>
            </a:r>
            <a:r>
              <a:rPr lang="en-US" sz="2000" dirty="0"/>
              <a:t> </a:t>
            </a:r>
            <a:r>
              <a:rPr lang="en-US" sz="2000" dirty="0" err="1"/>
              <a:t>stru</a:t>
            </a:r>
            <a:r>
              <a:rPr lang="cs-CZ" sz="2000" dirty="0"/>
              <a:t>k</a:t>
            </a:r>
            <a:r>
              <a:rPr lang="en-US" sz="2000" dirty="0"/>
              <a:t>tur</a:t>
            </a:r>
            <a:r>
              <a:rPr lang="cs-CZ" sz="2000" dirty="0"/>
              <a:t>ou</a:t>
            </a:r>
            <a:r>
              <a:rPr lang="en-US" sz="2000" dirty="0"/>
              <a:t>. </a:t>
            </a:r>
            <a:r>
              <a:rPr lang="en-US" sz="2000" dirty="0" err="1"/>
              <a:t>Sodalit</a:t>
            </a:r>
            <a:r>
              <a:rPr lang="cs-CZ" sz="2000" dirty="0"/>
              <a:t> je tvořen vzájemně spojenými </a:t>
            </a:r>
            <a:r>
              <a:rPr lang="cs-CZ" sz="2000" dirty="0" err="1"/>
              <a:t>aluminosilikátovými</a:t>
            </a:r>
            <a:r>
              <a:rPr lang="cs-CZ" sz="2000" dirty="0"/>
              <a:t> strukturami, z nichž některé obsahují </a:t>
            </a:r>
            <a:r>
              <a:rPr lang="en-US" sz="2000" dirty="0" err="1"/>
              <a:t>polysulfid</a:t>
            </a:r>
            <a:r>
              <a:rPr lang="cs-CZ" sz="2000" dirty="0"/>
              <a:t>y</a:t>
            </a:r>
            <a:r>
              <a:rPr lang="en-US" sz="2000" dirty="0"/>
              <a:t> (S</a:t>
            </a:r>
            <a:r>
              <a:rPr lang="en-US" sz="2000" baseline="-25000" dirty="0"/>
              <a:t>n</a:t>
            </a:r>
            <a:r>
              <a:rPr lang="en-US" sz="2000" baseline="30000" dirty="0"/>
              <a:t> x−</a:t>
            </a:r>
            <a:r>
              <a:rPr lang="en-US" sz="2000" dirty="0"/>
              <a:t>)</a:t>
            </a:r>
            <a:r>
              <a:rPr lang="cs-CZ" sz="2000" dirty="0"/>
              <a:t>, které jsou zde nositeli barevnosti (</a:t>
            </a:r>
            <a:r>
              <a:rPr lang="en-US" sz="2000" dirty="0"/>
              <a:t>chromo</a:t>
            </a:r>
            <a:r>
              <a:rPr lang="cs-CZ" sz="2000" dirty="0"/>
              <a:t>f</a:t>
            </a:r>
            <a:r>
              <a:rPr lang="en-US" sz="2000" dirty="0"/>
              <a:t>or</a:t>
            </a:r>
            <a:r>
              <a:rPr lang="cs-CZ" sz="2000" dirty="0"/>
              <a:t>y)</a:t>
            </a:r>
            <a:r>
              <a:rPr lang="en-US" sz="2000" dirty="0"/>
              <a:t>. </a:t>
            </a:r>
            <a:r>
              <a:rPr lang="cs-CZ" sz="2000" dirty="0"/>
              <a:t>N</a:t>
            </a:r>
            <a:r>
              <a:rPr lang="en-US" sz="2000" dirty="0" err="1"/>
              <a:t>egativ</a:t>
            </a:r>
            <a:r>
              <a:rPr lang="cs-CZ" sz="2000" dirty="0"/>
              <a:t>ní náboj polysulfidů je kompenzován </a:t>
            </a:r>
            <a:r>
              <a:rPr lang="en-US" sz="2000" dirty="0"/>
              <a:t>Na</a:t>
            </a:r>
            <a:r>
              <a:rPr lang="en-US" sz="2000" baseline="30000" dirty="0"/>
              <a:t>+</a:t>
            </a:r>
            <a:r>
              <a:rPr lang="cs-CZ" sz="2000" dirty="0"/>
              <a:t> </a:t>
            </a:r>
            <a:r>
              <a:rPr lang="en-US" sz="2000" dirty="0"/>
              <a:t>ion</a:t>
            </a:r>
            <a:r>
              <a:rPr lang="cs-CZ" sz="2000" dirty="0"/>
              <a:t>ty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0090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9722847-6F61-433F-BA3B-878785A774E8}"/>
              </a:ext>
            </a:extLst>
          </p:cNvPr>
          <p:cNvSpPr/>
          <p:nvPr/>
        </p:nvSpPr>
        <p:spPr>
          <a:xfrm>
            <a:off x="228600" y="533400"/>
            <a:ext cx="86106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Selenidy</a:t>
            </a:r>
          </a:p>
          <a:p>
            <a:pPr algn="ctr"/>
            <a:endParaRPr lang="cs-CZ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selenidy jsou analogické sulfidům, mají větší sklon k </a:t>
            </a:r>
            <a:r>
              <a:rPr lang="cs-CZ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nestechiometrickým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sloučeninám.</a:t>
            </a:r>
          </a:p>
          <a:p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Selen vytváří také </a:t>
            </a:r>
            <a:r>
              <a:rPr lang="cs-CZ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olyselenidy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222222"/>
                </a:solidFill>
                <a:latin typeface="Arial" panose="020B0604020202020204" pitchFamily="34" charset="0"/>
              </a:rPr>
              <a:t>2 Na + </a:t>
            </a:r>
            <a:r>
              <a:rPr lang="en-US" alt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n</a:t>
            </a:r>
            <a:r>
              <a:rPr lang="en-US" altLang="en-US" dirty="0">
                <a:solidFill>
                  <a:srgbClr val="222222"/>
                </a:solidFill>
                <a:latin typeface="Arial" panose="020B0604020202020204" pitchFamily="34" charset="0"/>
              </a:rPr>
              <a:t> Se → Na</a:t>
            </a:r>
            <a:r>
              <a:rPr lang="en-US" altLang="en-US" baseline="-30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altLang="en-US" dirty="0">
                <a:solidFill>
                  <a:srgbClr val="222222"/>
                </a:solidFill>
                <a:latin typeface="Arial" panose="020B0604020202020204" pitchFamily="34" charset="0"/>
              </a:rPr>
              <a:t>Se</a:t>
            </a:r>
            <a:r>
              <a:rPr lang="en-US" altLang="en-US" i="1" baseline="-30000" dirty="0">
                <a:solidFill>
                  <a:srgbClr val="222222"/>
                </a:solidFill>
                <a:latin typeface="Arial" panose="020B0604020202020204" pitchFamily="34" charset="0"/>
              </a:rPr>
              <a:t>n</a:t>
            </a:r>
            <a:endParaRPr lang="en-US" alt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lvl="1" indent="-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en-US" baseline="-30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US" altLang="en-US" i="1" baseline="-30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 R</a:t>
            </a:r>
            <a:r>
              <a:rPr lang="en-US" altLang="en-US" baseline="-30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NCl → (R</a:t>
            </a:r>
            <a:r>
              <a:rPr lang="en-US" altLang="en-US" baseline="-30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N)</a:t>
            </a:r>
            <a:r>
              <a:rPr lang="en-US" altLang="en-US" baseline="-30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US" altLang="en-US" i="1" baseline="-30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 NaCl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Které se 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 v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duchu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rozkládají</a:t>
            </a:r>
          </a:p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pt-BR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BR" baseline="30000" dirty="0">
                <a:latin typeface="Arial" panose="020B0604020202020204" pitchFamily="34" charset="0"/>
                <a:cs typeface="Arial" panose="020B0604020202020204" pitchFamily="34" charset="0"/>
              </a:rPr>
              <a:t>2−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pt-BR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+ ​</a:t>
            </a:r>
            <a:r>
              <a:rPr lang="pt-BR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⁄</a:t>
            </a:r>
            <a:r>
              <a:rPr lang="pt-BR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pt-BR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Se + H</a:t>
            </a:r>
            <a:r>
              <a:rPr lang="pt-BR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  Selenidy se uplatňují např. v polovodičové technice (N-polovodiče), výrobě paměťových médií (chalkogenidová skla), apod.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126EBE2-5421-43A5-98FE-7FE1EEC6A4D9}"/>
              </a:ext>
            </a:extLst>
          </p:cNvPr>
          <p:cNvSpPr/>
          <p:nvPr/>
        </p:nvSpPr>
        <p:spPr>
          <a:xfrm>
            <a:off x="228600" y="4953000"/>
            <a:ext cx="457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Selenidové kvantové tečky</a:t>
            </a:r>
          </a:p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  polovodičové nanočástice (zejm. </a:t>
            </a:r>
            <a:r>
              <a:rPr lang="cs-CZ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CdSe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částice o rozměrech několik </a:t>
            </a:r>
            <a:r>
              <a:rPr lang="cs-CZ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) jejichž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optic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elektronic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ké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vlastnosti se liší od velkých částic vlivem uplatnění kvantových jevů.</a:t>
            </a:r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60A706-112D-4C35-B615-E4675BC33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4648200"/>
            <a:ext cx="3276600" cy="203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797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9722847-6F61-433F-BA3B-878785A774E8}"/>
              </a:ext>
            </a:extLst>
          </p:cNvPr>
          <p:cNvSpPr/>
          <p:nvPr/>
        </p:nvSpPr>
        <p:spPr>
          <a:xfrm>
            <a:off x="304800" y="533400"/>
            <a:ext cx="86106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Telluridy</a:t>
            </a:r>
          </a:p>
          <a:p>
            <a:pPr algn="ctr"/>
            <a:endParaRPr lang="cs-CZ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analogické sulfidům a selenidům, větší sklon k </a:t>
            </a:r>
            <a:r>
              <a:rPr lang="cs-CZ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nestechiometrickým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sloučeninám.</a:t>
            </a:r>
          </a:p>
          <a:p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Tellur nevytváří jednoduché p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oly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tellur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idy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jsou známy </a:t>
            </a:r>
            <a:r>
              <a:rPr lang="cs-CZ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polytelluridy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s více kationty, např. KCuCeTe</a:t>
            </a:r>
            <a:r>
              <a:rPr lang="cs-CZ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RbCuCeTe</a:t>
            </a:r>
            <a:r>
              <a:rPr lang="cs-CZ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aj. </a:t>
            </a:r>
          </a:p>
          <a:p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Od telluru jsou odvozeny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organ</a:t>
            </a:r>
            <a:r>
              <a:rPr lang="cs-CZ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ické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tellur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idy s Te</a:t>
            </a:r>
            <a:r>
              <a:rPr lang="cs-CZ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např.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dimethyl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tellurid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2 CH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 + Na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Te → (CH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Te + 2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NaI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  Telluridy se uplatňují např. v polovodičové technice (N-polovodiče), výrobě paměťových médií (chalkogenidová skla), apod.</a:t>
            </a:r>
          </a:p>
          <a:p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CdTe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se používá ve fotovoltaice.</a:t>
            </a:r>
          </a:p>
          <a:p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PbTe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alt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cs-CZ" alt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mají zajímavé termoelektrické vlastnosti.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7437ACD-0DBA-4B1A-91C5-686E3EC068F0}"/>
              </a:ext>
            </a:extLst>
          </p:cNvPr>
          <p:cNvSpPr/>
          <p:nvPr/>
        </p:nvSpPr>
        <p:spPr>
          <a:xfrm>
            <a:off x="304800" y="5486400"/>
            <a:ext cx="731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000" dirty="0"/>
              <a:t>M</a:t>
            </a:r>
            <a:r>
              <a:rPr lang="cs-CZ" sz="2000" dirty="0"/>
              <a:t>noho</a:t>
            </a:r>
            <a:r>
              <a:rPr lang="en-US" sz="2000" dirty="0"/>
              <a:t> </a:t>
            </a:r>
            <a:r>
              <a:rPr lang="en-US" sz="2000" dirty="0" err="1"/>
              <a:t>tellurid</a:t>
            </a:r>
            <a:r>
              <a:rPr lang="cs-CZ" sz="2000" dirty="0"/>
              <a:t>ů se v přírodě vyskytuje jako minerály</a:t>
            </a:r>
            <a:r>
              <a:rPr lang="en-U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998824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28BB890E-E9BE-496F-AD20-ED7A581F77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6555852" cy="47244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9E46064-85AC-44C4-BE5A-A08D429A37DE}"/>
              </a:ext>
            </a:extLst>
          </p:cNvPr>
          <p:cNvSpPr/>
          <p:nvPr/>
        </p:nvSpPr>
        <p:spPr>
          <a:xfrm>
            <a:off x="381000" y="381000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Jsou to zejména </a:t>
            </a:r>
            <a:r>
              <a:rPr lang="en-US" sz="2000" dirty="0" err="1"/>
              <a:t>tellurid</a:t>
            </a:r>
            <a:r>
              <a:rPr lang="cs-CZ" sz="2000" dirty="0"/>
              <a:t>y zlata</a:t>
            </a:r>
            <a:r>
              <a:rPr lang="en-US" sz="2000" dirty="0"/>
              <a:t>, </a:t>
            </a:r>
            <a:r>
              <a:rPr lang="cs-CZ" sz="2000" dirty="0"/>
              <a:t>např.</a:t>
            </a:r>
            <a:r>
              <a:rPr lang="en-US" sz="2000" dirty="0"/>
              <a:t> </a:t>
            </a:r>
            <a:r>
              <a:rPr lang="en-US" sz="2000" i="1" dirty="0" err="1"/>
              <a:t>calaverit</a:t>
            </a:r>
            <a:r>
              <a:rPr lang="en-US" sz="2000" dirty="0"/>
              <a:t> (AuTe</a:t>
            </a:r>
            <a:r>
              <a:rPr lang="en-US" sz="2000" baseline="-25000" dirty="0"/>
              <a:t>2</a:t>
            </a:r>
            <a:r>
              <a:rPr lang="en-US" sz="2000" dirty="0"/>
              <a:t>), </a:t>
            </a:r>
            <a:r>
              <a:rPr lang="en-US" sz="2000" i="1" dirty="0" err="1"/>
              <a:t>krennerit</a:t>
            </a:r>
            <a:r>
              <a:rPr lang="en-US" sz="2000" dirty="0"/>
              <a:t> a </a:t>
            </a:r>
            <a:r>
              <a:rPr lang="en-US" sz="2000" i="1" dirty="0" err="1"/>
              <a:t>sylvanit</a:t>
            </a:r>
            <a:r>
              <a:rPr lang="en-US" sz="2000" dirty="0"/>
              <a:t> (AgAuTe</a:t>
            </a:r>
            <a:r>
              <a:rPr lang="en-US" sz="2000" baseline="-25000" dirty="0"/>
              <a:t>4</a:t>
            </a:r>
            <a:r>
              <a:rPr lang="en-US" sz="2000" dirty="0"/>
              <a:t>). </a:t>
            </a:r>
            <a:r>
              <a:rPr lang="cs-CZ" sz="2000" dirty="0"/>
              <a:t>Hydrotermálními procesy vzniká z těchto minerálů elementární zlato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56440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Oxoslou</a:t>
            </a:r>
            <a:r>
              <a:rPr lang="cs-CZ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chalkogen</a:t>
            </a:r>
            <a:r>
              <a:rPr lang="cs-CZ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ů 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43000"/>
            <a:ext cx="8915400" cy="54864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Oxoslou</a:t>
            </a:r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síry</a:t>
            </a:r>
            <a:r>
              <a:rPr lang="en-GB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praktický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význam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0" indent="0" eaLnBrk="1" hangingPunct="1"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štiplavý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zkapalnitelný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lomený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tvar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násobnými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vazbami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kční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íprava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1) NaHSO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NaHSO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2) S +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3) 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Cu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CuSO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4) 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 + 3O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+ 2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5)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FeS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+ 11 O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2 Fe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+ 8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rů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y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slo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vá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metoda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6" name="Picture 2" descr="VÃ½sledek obrÃ¡zku pro s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86000"/>
            <a:ext cx="1741716" cy="84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EDB1117-9E1A-41C8-8189-7AFDF08CE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98371"/>
            <a:ext cx="3124200" cy="84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4984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77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Použití: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k výrobě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siřičitanů apod., bělící prostředek (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účinky), náplň chladících zařízení (velké vypařovací teplo),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kapalný jako ionizující nevodné rozpouštědlo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-dobře rozpustný v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O, anhydridem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ve vodných roztocích rovnováha: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SO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.xH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↔ HSO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(x-2)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známa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bezvod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ém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stavu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dvojsytná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2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itany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hydrogensi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itany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soli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neutralizací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hydroxidy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velkém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nadbytku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mohou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také</a:t>
            </a: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itany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vazba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S-S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struktu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e)</a:t>
            </a:r>
          </a:p>
          <a:p>
            <a:pPr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2" name="Picture 2" descr="VÃ½sledek obrÃ¡zku pro disiÅiÄit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334000"/>
            <a:ext cx="2584687" cy="134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VÃ½sledek obrÃ¡zku pro h2S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43200"/>
            <a:ext cx="2362200" cy="161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690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cs-CZ" altLang="en-US" dirty="0">
                <a:latin typeface="Times New Roman" pitchFamily="18" charset="0"/>
              </a:rPr>
              <a:t>Struktura ledu</a:t>
            </a:r>
          </a:p>
        </p:txBody>
      </p:sp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334327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648" y="2286000"/>
            <a:ext cx="3048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0645" y="1416517"/>
            <a:ext cx="8359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otev</a:t>
            </a:r>
            <a:r>
              <a:rPr lang="cs-CZ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ená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struktura</a:t>
            </a: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ledu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 led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má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nižší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hustotu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než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voda</a:t>
            </a:r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8354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2484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itany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díky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hydrolýze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reagují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alkalicky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↔ HSO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OH</a:t>
            </a:r>
            <a:r>
              <a:rPr lang="en-GB" alt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itany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elektropozitivních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itany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echodných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nerozpustné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siřičitany a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disiřičitany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jsou podobně jako SO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redukční činidla </a:t>
            </a:r>
          </a:p>
          <a:p>
            <a:pPr marL="0" indent="0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(chlorid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thionylu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- formálně dichlorid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kys.siřičité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vzniká chlorací SO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PCl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SO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POCl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bezbarvá kapalina, rozkládá se vodou: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SOCl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+ 2HCl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Model sloučeniny">
            <a:extLst>
              <a:ext uri="{FF2B5EF4-FFF2-40B4-BE49-F238E27FC236}">
                <a16:creationId xmlns:a16="http://schemas.microsoft.com/office/drawing/2014/main" id="{E4261435-5692-4D2A-8882-1A2A3E4A5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05200"/>
            <a:ext cx="2334261" cy="16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642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25AEFC-4B6B-42D8-97F0-E23D3211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cs-CZ" sz="2800" b="1" dirty="0"/>
              <a:t>SO</a:t>
            </a:r>
            <a:r>
              <a:rPr lang="cs-CZ" sz="2800" b="1" baseline="-25000" dirty="0"/>
              <a:t>2</a:t>
            </a:r>
            <a:r>
              <a:rPr lang="cs-CZ" sz="2800" b="1" dirty="0"/>
              <a:t> ve víně</a:t>
            </a:r>
            <a:endParaRPr lang="en-US" sz="2800" b="1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89DDA9E-CFFE-4087-B140-4957A78F4392}"/>
              </a:ext>
            </a:extLst>
          </p:cNvPr>
          <p:cNvSpPr/>
          <p:nvPr/>
        </p:nvSpPr>
        <p:spPr>
          <a:xfrm>
            <a:off x="304800" y="990600"/>
            <a:ext cx="8534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baseline="-25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baseline="-25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hraje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důležitou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roli</a:t>
            </a:r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technologii vína, v němž se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vyskytuje ve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 form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baseline="-25000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 +  SO</a:t>
            </a:r>
            <a:r>
              <a:rPr lang="pt-BR" baseline="-25000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↔  H+  +  HSO</a:t>
            </a:r>
            <a:r>
              <a:rPr lang="pt-BR" baseline="-25000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baseline="30000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↔  2H+  +  SO</a:t>
            </a:r>
            <a:r>
              <a:rPr lang="pt-BR" baseline="-25000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baseline="30000" dirty="0">
                <a:solidFill>
                  <a:srgbClr val="3B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Přičemž je zčásti volný (SO</a:t>
            </a:r>
            <a:r>
              <a:rPr lang="cs-CZ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hydrogensiřičitany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siřičitany) a zčásti jako siřičitan vázaný na cukry, aldehydy a fenolické sloučeniny.</a:t>
            </a: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Volný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hydrogensiřičitany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siřičitany jsou potlačují mikroorganismy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</a:t>
            </a:r>
            <a:r>
              <a:rPr lang="cs-CZ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</a:t>
            </a:r>
            <a:r>
              <a:rPr lang="en-US" i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ntibakteriální</a:t>
            </a:r>
            <a:r>
              <a:rPr lang="en-US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účinky</a:t>
            </a:r>
            <a:r>
              <a:rPr lang="en-US" i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omezuje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růst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bakterií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mléčn</a:t>
            </a: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ého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jablečn</a:t>
            </a: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ého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octov</a:t>
            </a: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ého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kvašení 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také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divokých</a:t>
            </a:r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kvasinek</a:t>
            </a:r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inné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kvasinky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vůči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vyznačují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zvýšenou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rezistencí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nicméně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využívají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vinaři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tehdy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je-li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potřeba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ihned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ukončit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alkoholové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kvašení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2.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antioxida</a:t>
            </a:r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 (</a:t>
            </a: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protialdehydické</a:t>
            </a:r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účinky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stabilizátor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chrání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ovocné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aroma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vína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zabraňuje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hnědnutí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se vážou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volné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aldehydy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mají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nepříjemný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zápach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 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vyšších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koncentracích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způsobují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zvětranou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štiplavou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příchuť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Chemickým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vyvázáním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acetaldehydů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pachově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neutrální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sloučenina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Potlačuje hnědnutí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blok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ováním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tiv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ních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arbonyl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ových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skupin některých sloučenin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tj. tzv.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Maillard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ovu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 -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enzym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cké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hnědnutí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inhibi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enzymatické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nol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ických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složek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enol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ázou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(enzymatic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hnědnutí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3331200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D53E6-355A-4E00-89C2-51FE908F3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2209800" cy="487362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Kyselý déšť</a:t>
            </a:r>
            <a:endParaRPr lang="en-US" sz="2800" b="1" dirty="0"/>
          </a:p>
        </p:txBody>
      </p:sp>
      <p:pic>
        <p:nvPicPr>
          <p:cNvPr id="5" name="Obrázek 4" descr="Obsah obrázku budova, zvíře, skála, kámen&#10;&#10;Popis byl vytvořen automaticky">
            <a:extLst>
              <a:ext uri="{FF2B5EF4-FFF2-40B4-BE49-F238E27FC236}">
                <a16:creationId xmlns:a16="http://schemas.microsoft.com/office/drawing/2014/main" id="{7F74A2CE-218D-4498-87AC-B9B6CD85F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551" y="2014144"/>
            <a:ext cx="2521449" cy="1680966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CBE3183B-6CE8-4D8C-83D7-C3AA91E0C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8" y="3429000"/>
            <a:ext cx="4291884" cy="3214386"/>
          </a:xfrm>
          <a:prstGeom prst="rect">
            <a:avLst/>
          </a:prstGeom>
        </p:spPr>
      </p:pic>
      <p:pic>
        <p:nvPicPr>
          <p:cNvPr id="9" name="Obrázek 8" descr="Obsah obrázku exteriér, rostlina, strom, tráva&#10;&#10;Popis byl vytvořen automaticky">
            <a:extLst>
              <a:ext uri="{FF2B5EF4-FFF2-40B4-BE49-F238E27FC236}">
                <a16:creationId xmlns:a16="http://schemas.microsoft.com/office/drawing/2014/main" id="{C34B3ACC-BA83-4E7E-939C-433F90A4CE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290828"/>
            <a:ext cx="3657600" cy="24384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6B485DEC-7BA8-4EE2-A214-9005F454D570}"/>
              </a:ext>
            </a:extLst>
          </p:cNvPr>
          <p:cNvSpPr/>
          <p:nvPr/>
        </p:nvSpPr>
        <p:spPr>
          <a:xfrm>
            <a:off x="304800" y="1886608"/>
            <a:ext cx="5867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Jakmile</a:t>
            </a:r>
            <a:r>
              <a:rPr lang="en-US" sz="2000" dirty="0"/>
              <a:t> se </a:t>
            </a:r>
            <a:r>
              <a:rPr lang="cs-CZ" sz="2000" dirty="0"/>
              <a:t>oxidy </a:t>
            </a:r>
            <a:r>
              <a:rPr lang="en-US" sz="2000" dirty="0" err="1"/>
              <a:t>rozptýlí</a:t>
            </a:r>
            <a:r>
              <a:rPr lang="en-US" sz="2000" dirty="0"/>
              <a:t> do </a:t>
            </a:r>
            <a:r>
              <a:rPr lang="en-US" sz="2000" dirty="0" err="1"/>
              <a:t>atmosféry</a:t>
            </a:r>
            <a:r>
              <a:rPr lang="en-US" sz="2000" dirty="0"/>
              <a:t>, </a:t>
            </a:r>
            <a:r>
              <a:rPr lang="en-US" sz="2000" dirty="0" err="1"/>
              <a:t>reag</a:t>
            </a:r>
            <a:r>
              <a:rPr lang="cs-CZ" sz="2000" dirty="0"/>
              <a:t>ují</a:t>
            </a:r>
            <a:r>
              <a:rPr lang="en-US" sz="2000" dirty="0"/>
              <a:t> s vodou za </a:t>
            </a:r>
            <a:r>
              <a:rPr lang="en-US" sz="2000" dirty="0" err="1"/>
              <a:t>tvorby</a:t>
            </a:r>
            <a:r>
              <a:rPr lang="en-US" sz="2000" dirty="0"/>
              <a:t> </a:t>
            </a:r>
            <a:r>
              <a:rPr lang="en-US" sz="2000" dirty="0" err="1"/>
              <a:t>sirných</a:t>
            </a:r>
            <a:r>
              <a:rPr lang="en-US" sz="2000" dirty="0"/>
              <a:t> a </a:t>
            </a:r>
            <a:r>
              <a:rPr lang="en-US" sz="2000" dirty="0" err="1"/>
              <a:t>dusíkatých</a:t>
            </a:r>
            <a:r>
              <a:rPr lang="en-US" sz="2000" dirty="0"/>
              <a:t> </a:t>
            </a:r>
            <a:r>
              <a:rPr lang="en-US" sz="2000" dirty="0" err="1"/>
              <a:t>kyselin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padají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zem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formě</a:t>
            </a:r>
            <a:r>
              <a:rPr lang="en-US" sz="2000" dirty="0"/>
              <a:t> </a:t>
            </a:r>
            <a:r>
              <a:rPr lang="en-US" sz="2000" dirty="0" err="1"/>
              <a:t>deště</a:t>
            </a:r>
            <a:r>
              <a:rPr lang="cs-CZ" sz="2000" dirty="0"/>
              <a:t>.</a:t>
            </a:r>
            <a:r>
              <a:rPr lang="en-US" sz="2000" dirty="0"/>
              <a:t> </a:t>
            </a:r>
            <a:r>
              <a:rPr lang="cs-CZ" sz="2000" dirty="0"/>
              <a:t>Z tohoto důvodu jsou zejm. tepelné elektrárny vybaveny odsiřovacím zařízením.</a:t>
            </a:r>
            <a:endParaRPr lang="en-US" sz="2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E079F96-2071-178B-389C-BB0D6A4002F6}"/>
              </a:ext>
            </a:extLst>
          </p:cNvPr>
          <p:cNvSpPr txBox="1"/>
          <p:nvPr/>
        </p:nvSpPr>
        <p:spPr>
          <a:xfrm>
            <a:off x="312506" y="1038463"/>
            <a:ext cx="84504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Kyselý</a:t>
            </a:r>
            <a:r>
              <a:rPr lang="en-US" sz="2000" dirty="0"/>
              <a:t> </a:t>
            </a:r>
            <a:r>
              <a:rPr lang="en-US" sz="2000" dirty="0" err="1"/>
              <a:t>déšť</a:t>
            </a:r>
            <a:r>
              <a:rPr lang="en-US" sz="2000" dirty="0"/>
              <a:t> je </a:t>
            </a:r>
            <a:r>
              <a:rPr lang="en-US" sz="2000" dirty="0" err="1"/>
              <a:t>způsoben</a:t>
            </a:r>
            <a:r>
              <a:rPr lang="en-US" sz="2000" dirty="0"/>
              <a:t> </a:t>
            </a:r>
            <a:r>
              <a:rPr lang="en-US" sz="2000" dirty="0" err="1"/>
              <a:t>oxidy</a:t>
            </a:r>
            <a:r>
              <a:rPr lang="en-US" sz="2000" dirty="0"/>
              <a:t> </a:t>
            </a:r>
            <a:r>
              <a:rPr lang="en-US" sz="2000" dirty="0" err="1"/>
              <a:t>síry</a:t>
            </a:r>
            <a:r>
              <a:rPr lang="en-US" sz="2000" dirty="0"/>
              <a:t> </a:t>
            </a:r>
            <a:r>
              <a:rPr lang="en-US" sz="2000" dirty="0" err="1"/>
              <a:t>pocházejícími</a:t>
            </a:r>
            <a:r>
              <a:rPr lang="en-US" sz="2000" dirty="0"/>
              <a:t> ze </a:t>
            </a:r>
            <a:r>
              <a:rPr lang="en-US" sz="2000" dirty="0" err="1"/>
              <a:t>sopečné</a:t>
            </a:r>
            <a:r>
              <a:rPr lang="en-US" sz="2000" dirty="0"/>
              <a:t> </a:t>
            </a:r>
            <a:r>
              <a:rPr lang="en-US" sz="2000" dirty="0" err="1"/>
              <a:t>činnosti</a:t>
            </a:r>
            <a:r>
              <a:rPr lang="en-US" sz="2000" dirty="0"/>
              <a:t> a </a:t>
            </a:r>
            <a:r>
              <a:rPr lang="en-US" sz="2000" dirty="0" err="1"/>
              <a:t>spalování</a:t>
            </a:r>
            <a:r>
              <a:rPr lang="en-US" sz="2000" dirty="0"/>
              <a:t> </a:t>
            </a:r>
            <a:r>
              <a:rPr lang="en-US" sz="2000" dirty="0" err="1"/>
              <a:t>fosilních</a:t>
            </a:r>
            <a:r>
              <a:rPr lang="en-US" sz="2000" dirty="0"/>
              <a:t> </a:t>
            </a:r>
            <a:r>
              <a:rPr lang="en-US" sz="2000" dirty="0" err="1"/>
              <a:t>paliv</a:t>
            </a:r>
            <a:r>
              <a:rPr lang="cs-CZ" sz="2000" dirty="0"/>
              <a:t>,</a:t>
            </a:r>
            <a:r>
              <a:rPr lang="en-US" sz="2000" dirty="0"/>
              <a:t> </a:t>
            </a:r>
            <a:r>
              <a:rPr lang="cs-CZ" sz="2000" dirty="0"/>
              <a:t>případně též </a:t>
            </a:r>
            <a:r>
              <a:rPr lang="en-US" sz="2000" dirty="0" err="1"/>
              <a:t>oxidy</a:t>
            </a:r>
            <a:r>
              <a:rPr lang="en-US" sz="2000" dirty="0"/>
              <a:t> </a:t>
            </a:r>
            <a:r>
              <a:rPr lang="en-US" sz="2000" dirty="0" err="1"/>
              <a:t>dusíku</a:t>
            </a:r>
            <a:r>
              <a:rPr lang="en-US" sz="2000" dirty="0"/>
              <a:t> z </a:t>
            </a:r>
            <a:r>
              <a:rPr lang="en-US" sz="2000" dirty="0" err="1"/>
              <a:t>automobil</a:t>
            </a:r>
            <a:r>
              <a:rPr lang="cs-CZ" sz="2000" dirty="0" err="1"/>
              <a:t>ových</a:t>
            </a:r>
            <a:r>
              <a:rPr lang="cs-CZ" sz="2000" dirty="0"/>
              <a:t> exhalací</a:t>
            </a:r>
            <a:r>
              <a:rPr lang="en-US" sz="2000" dirty="0"/>
              <a:t>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994382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A08F5F95-BD6B-4D65-B13C-6EAC7491B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58384"/>
            <a:ext cx="6593824" cy="2923416"/>
          </a:xfrm>
          <a:prstGeom prst="rect">
            <a:avLst/>
          </a:prstGeom>
        </p:spPr>
      </p:pic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5CAFD9DB-9506-4A27-A7B7-FC4B26C7A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92020"/>
            <a:ext cx="4067175" cy="307518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EFF693DD-9C90-425E-9084-C132ED19983F}"/>
              </a:ext>
            </a:extLst>
          </p:cNvPr>
          <p:cNvSpPr/>
          <p:nvPr/>
        </p:nvSpPr>
        <p:spPr>
          <a:xfrm>
            <a:off x="152400" y="892314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Odsíření</a:t>
            </a:r>
            <a:r>
              <a:rPr lang="en-US" sz="2000" dirty="0"/>
              <a:t> se </a:t>
            </a:r>
            <a:r>
              <a:rPr lang="en-US" sz="2000" dirty="0" err="1"/>
              <a:t>využívá</a:t>
            </a:r>
            <a:r>
              <a:rPr lang="en-US" sz="2000" dirty="0"/>
              <a:t> v </a:t>
            </a:r>
            <a:r>
              <a:rPr lang="en-US" sz="2000" dirty="0" err="1"/>
              <a:t>uhelných</a:t>
            </a:r>
            <a:r>
              <a:rPr lang="en-US" sz="2000" dirty="0"/>
              <a:t> </a:t>
            </a:r>
            <a:r>
              <a:rPr lang="en-US" sz="2000" dirty="0" err="1"/>
              <a:t>elektrárnách</a:t>
            </a:r>
            <a:r>
              <a:rPr lang="en-US" sz="2000" dirty="0"/>
              <a:t>, </a:t>
            </a:r>
            <a:r>
              <a:rPr lang="en-US" sz="2000" dirty="0" err="1"/>
              <a:t>kde</a:t>
            </a:r>
            <a:r>
              <a:rPr lang="en-US" sz="2000" dirty="0"/>
              <a:t> je </a:t>
            </a:r>
            <a:r>
              <a:rPr lang="en-US" sz="2000" dirty="0" err="1"/>
              <a:t>využívána</a:t>
            </a:r>
            <a:r>
              <a:rPr lang="en-US" sz="2000" dirty="0"/>
              <a:t> </a:t>
            </a:r>
            <a:r>
              <a:rPr lang="en-US" sz="2000" dirty="0" err="1"/>
              <a:t>mokrá</a:t>
            </a:r>
            <a:r>
              <a:rPr lang="en-US" sz="2000" dirty="0"/>
              <a:t> </a:t>
            </a:r>
            <a:r>
              <a:rPr lang="en-US" sz="2000" dirty="0" err="1"/>
              <a:t>vápencová</a:t>
            </a:r>
            <a:r>
              <a:rPr lang="en-US" sz="2000" dirty="0"/>
              <a:t> </a:t>
            </a:r>
            <a:r>
              <a:rPr lang="en-US" sz="2000" dirty="0" err="1"/>
              <a:t>vypírka</a:t>
            </a:r>
            <a:r>
              <a:rPr lang="en-US" sz="2000" dirty="0"/>
              <a:t> v </a:t>
            </a:r>
            <a:r>
              <a:rPr lang="en-US" sz="2000" dirty="0" err="1"/>
              <a:t>odsiřovací</a:t>
            </a:r>
            <a:r>
              <a:rPr lang="en-US" sz="2000" dirty="0"/>
              <a:t> </a:t>
            </a:r>
            <a:r>
              <a:rPr lang="en-US" sz="2000" dirty="0" err="1"/>
              <a:t>komoře</a:t>
            </a:r>
            <a:r>
              <a:rPr lang="en-US" sz="2000" dirty="0"/>
              <a:t> pro </a:t>
            </a:r>
            <a:r>
              <a:rPr lang="en-US" sz="2000" dirty="0" err="1"/>
              <a:t>zachytávání</a:t>
            </a:r>
            <a:r>
              <a:rPr lang="en-US" sz="2000" dirty="0"/>
              <a:t> </a:t>
            </a:r>
            <a:r>
              <a:rPr lang="en-US" sz="2000" dirty="0" err="1"/>
              <a:t>oxidu</a:t>
            </a:r>
            <a:r>
              <a:rPr lang="en-US" sz="2000" dirty="0"/>
              <a:t> </a:t>
            </a:r>
            <a:r>
              <a:rPr lang="en-US" sz="2000" dirty="0" err="1"/>
              <a:t>siřičitého</a:t>
            </a:r>
            <a:r>
              <a:rPr lang="en-US" sz="2000" dirty="0"/>
              <a:t>.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6070C9A-40EF-4441-B46C-1606620708E9}"/>
              </a:ext>
            </a:extLst>
          </p:cNvPr>
          <p:cNvSpPr/>
          <p:nvPr/>
        </p:nvSpPr>
        <p:spPr>
          <a:xfrm>
            <a:off x="381000" y="1771471"/>
            <a:ext cx="434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CaO + H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O → Ca(OH)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SO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 Ca(OH)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→ CaSO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 H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O </a:t>
            </a:r>
          </a:p>
          <a:p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SO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+Ca(OH)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+ 1/2 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→ CaSO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4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 H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O </a:t>
            </a:r>
          </a:p>
          <a:p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SO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 Ca(OH)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→ CaSO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4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 H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O </a:t>
            </a:r>
            <a:endParaRPr lang="pt-BR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Obrázek 7" descr="Obsah obrázku kouř, vlak, pára, příchod&#10;&#10;Popis byl vytvořen automaticky">
            <a:extLst>
              <a:ext uri="{FF2B5EF4-FFF2-40B4-BE49-F238E27FC236}">
                <a16:creationId xmlns:a16="http://schemas.microsoft.com/office/drawing/2014/main" id="{66AC0E78-3CAE-449E-A696-09E1F6845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76600"/>
            <a:ext cx="2571750" cy="17145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8835D9A-3689-4CD5-A8DE-F2C4B4837DE0}"/>
              </a:ext>
            </a:extLst>
          </p:cNvPr>
          <p:cNvSpPr txBox="1"/>
          <p:nvPr/>
        </p:nvSpPr>
        <p:spPr>
          <a:xfrm>
            <a:off x="1295400" y="228600"/>
            <a:ext cx="1560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Odsi</a:t>
            </a:r>
            <a:r>
              <a:rPr lang="cs-CZ" sz="2400" b="1" dirty="0"/>
              <a:t>ř</a:t>
            </a:r>
            <a:r>
              <a:rPr lang="en-US" sz="2400" b="1" dirty="0" err="1"/>
              <a:t>ov</a:t>
            </a:r>
            <a:r>
              <a:rPr lang="cs-CZ" sz="2400" b="1" dirty="0" err="1"/>
              <a:t>ání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84661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4E24D17-4A94-43B6-AE2B-89EE488B0BBE}" type="slidenum">
              <a:rPr lang="en-US" altLang="en-US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28600"/>
            <a:ext cx="8839199" cy="6400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norm.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tlaku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echází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husté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páry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echovává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ampulích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(pod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tlakem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svých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par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lab.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krystalický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s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reaguje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exotermicky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explozivn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páry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obtížn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pohlcují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kondenzace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vzdušné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vlhkosti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ásticích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proto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lépe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íprava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dehydratací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HPO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tepelným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hydrogensíran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disíran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NaHSO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destilací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dýmavé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0" indent="0"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Použit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k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íprav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chlorosírové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fluorosírové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8132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22102557"/>
              </p:ext>
            </p:extLst>
          </p:nvPr>
        </p:nvGraphicFramePr>
        <p:xfrm>
          <a:off x="6248400" y="4191000"/>
          <a:ext cx="2667000" cy="258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229955" imgH="5076190" progId="MSPhotoEd.3">
                  <p:embed/>
                </p:oleObj>
              </mc:Choice>
              <mc:Fallback>
                <p:oleObj name="Photo Editor Photo" r:id="rId2" imgW="5229955" imgH="50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4191000"/>
                        <a:ext cx="2667000" cy="258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5030347C-CBC9-425F-978F-E0ED7194A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519" y="2483295"/>
            <a:ext cx="451485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620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399" y="228600"/>
            <a:ext cx="8812213" cy="64770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nejdůležitější minerální kyselina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bezbarvá, těžká, viskózní kapalina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tuhne při  10</a:t>
            </a:r>
            <a:r>
              <a:rPr lang="cs-CZ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eaLnBrk="1" hangingPunct="1">
              <a:buFontTx/>
              <a:buChar char="-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mísitelná s vodou v každém poměru </a:t>
            </a:r>
          </a:p>
          <a:p>
            <a:pPr eaLnBrk="1" hangingPunct="1">
              <a:buFontTx/>
              <a:buChar char="-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(reakce silně exotermická)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vzniklé hydráty kapalné za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teploty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hygroskopická (používá se jako sušidlo)              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org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látky (papír, oděv atd.) při styku s kyselinou uhelnatění v důsledku dehydratace</a:t>
            </a:r>
          </a:p>
          <a:p>
            <a:pPr eaLnBrk="1" hangingPunct="1">
              <a:buFontTx/>
              <a:buChar char="-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rozpouští SO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za vzniku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(krystal. za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teploty)</a:t>
            </a:r>
          </a:p>
          <a:p>
            <a:pPr eaLnBrk="1" hangingPunct="1">
              <a:buFontTx/>
              <a:buChar char="-"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koncentrovaná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ox.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Cu + 2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CuSO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í s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azeotropickou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obsahem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98.3%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b.v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338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  <a:p>
            <a:pPr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dvojsytná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5" descr="664931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929" y="3657600"/>
            <a:ext cx="9525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 descr="VÃ½sledek obrÃ¡zku pro sulfuric aci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38200"/>
            <a:ext cx="3200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3815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736013" cy="62960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katalytickou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oxidací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tzv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kontaktním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sobem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heterogenní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katalyzátor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rozptýlený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silikagelu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T= 500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C, p=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osférický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2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mechanismus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 V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2 V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 V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2 V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získaný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zavádí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cca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60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 do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oligosírových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n+1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3n+4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z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ním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získá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istá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2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cs-CZ" alt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5902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763000" cy="647700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tzv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nitrózním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sobem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homogenní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katalýza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katalyzátory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NO a NO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nitrózní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T=100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C, 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osferický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(g)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2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mechanismus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 NO + 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2 NO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 NO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+ 2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2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+2 NO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2) Oxidací sulfanu</a:t>
            </a:r>
          </a:p>
          <a:p>
            <a:pPr>
              <a:buNone/>
            </a:pPr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spalování H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vzdušným O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 SO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H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O, T= 1400</a:t>
            </a:r>
            <a:r>
              <a:rPr lang="cs-CZ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C:</a:t>
            </a: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2 H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+ 3 O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2 SO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následnou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oxidací na V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katalyzátoru (viz kontakt. způsob)</a:t>
            </a: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ochlazením plynné směsi vzniká přímo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konc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H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Použití: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základní chemikálií, mnohostranné použití, např. jako </a:t>
            </a: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reakční činidlo, dehydratační činidlo, rozpouštědlo, katalyzátor, k </a:t>
            </a: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výrobě průmysl. hnojiv, barviv, léčiv atd.</a:t>
            </a:r>
          </a:p>
        </p:txBody>
      </p:sp>
    </p:spTree>
    <p:extLst>
      <p:ext uri="{BB962C8B-B14F-4D97-AF65-F5344CB8AC3E}">
        <p14:creationId xmlns:p14="http://schemas.microsoft.com/office/powerpoint/2010/main" val="33315089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915400" cy="64008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í 2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ady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sírany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 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hydrogensírany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tetraedrická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struktura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 dv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násobnými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vazbami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eaLnBrk="1" hangingPunct="1">
              <a:buFontTx/>
              <a:buChar char="-"/>
            </a:pP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sírany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tšiny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dob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sírany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(M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cs-CZ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=Ca,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Ba,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ady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síran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nejb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žn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asto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triviální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názvy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</a:p>
          <a:p>
            <a:pPr marL="0" indent="0"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CuSO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.5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- </a:t>
            </a:r>
            <a:r>
              <a:rPr lang="en-GB" altLang="cs-CZ" sz="20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modrá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skalice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ZnSO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.7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skalice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FeSO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.7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- </a:t>
            </a:r>
            <a:r>
              <a:rPr lang="en-GB" altLang="cs-CZ" sz="20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zelená</a:t>
            </a:r>
            <a:r>
              <a:rPr lang="en-GB" altLang="cs-CZ" sz="2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skalice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.7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kobaltnatá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skalice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NiSO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.7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nikelnatá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skalice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H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ydratované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sírany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ech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mají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tšinou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teristické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zabarvení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sobeno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aqua-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kationtovou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koordina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sférou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vysušením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hydrát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zabarvení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ztrácí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modrá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skalice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bílý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bezvodý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CuSO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ervená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kobaltnatá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skalice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modrý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bezvodý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CoSO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None/>
            </a:pPr>
            <a:endParaRPr lang="cs-CZ" alt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teristická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rovn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ž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tvorba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podvojných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síran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typu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kamence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sch</a:t>
            </a:r>
            <a:r>
              <a:rPr lang="en-US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en-GB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nitu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Sulfate - Wikipedia">
            <a:extLst>
              <a:ext uri="{FF2B5EF4-FFF2-40B4-BE49-F238E27FC236}">
                <a16:creationId xmlns:a16="http://schemas.microsoft.com/office/drawing/2014/main" id="{46BC8A18-AC53-4F29-8BEB-E4CD419E5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016" y="1828800"/>
            <a:ext cx="1881883" cy="14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odium sulfate - Wikipedia">
            <a:extLst>
              <a:ext uri="{FF2B5EF4-FFF2-40B4-BE49-F238E27FC236}">
                <a16:creationId xmlns:a16="http://schemas.microsoft.com/office/drawing/2014/main" id="{CB0D37BD-88CA-4B8D-8B22-B6D4A48A9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"/>
            <a:ext cx="27500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7744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763000" cy="5897563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cs-CZ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Kamence</a:t>
            </a:r>
            <a:r>
              <a:rPr lang="en-GB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krystalické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dob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navzájem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izomorfní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obecného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složení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.12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Na, K, NH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Tl,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=Al, Cr, Fe,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apod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název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odvozen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kamence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KAl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.12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altLang="cs-CZ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Sch</a:t>
            </a:r>
            <a:r>
              <a:rPr lang="en-US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en-GB" altLang="cs-CZ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nity</a:t>
            </a:r>
            <a:r>
              <a:rPr lang="en-GB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krystalické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dob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navzájem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izomorfní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obecného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složení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.6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Na, K, NH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Tl, 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cs-CZ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Fe, Mg, Co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892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2800" b="1" dirty="0"/>
              <a:t>Led</a:t>
            </a:r>
          </a:p>
        </p:txBody>
      </p:sp>
      <p:pic>
        <p:nvPicPr>
          <p:cNvPr id="3074" name="Picture 2" descr="VÃ½sledek obrÃ¡zku pro ice 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38200"/>
            <a:ext cx="5078381" cy="25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Ã½sledek obrÃ¡zku pro ice 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38" y="3586162"/>
            <a:ext cx="6846862" cy="320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7508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6324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hydrogensírany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známy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tropozitivních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dob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tepelnou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dehydratací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disírany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 NaHSO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struktura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disíranového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aniontu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S-O-SO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dva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tetraedry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spojené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kyslíkovým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vrcholem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disírany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rozkládají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sírany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hydrogensírany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íváním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disíran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uvol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ň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uje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4" name="Picture 2" descr="VÃ½sledek obrÃ¡zku pro disulfa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72000"/>
            <a:ext cx="2684685" cy="159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4075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584A5D7-97A1-487D-9B9F-957276DBB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5487"/>
            <a:ext cx="2667000" cy="400110"/>
          </a:xfrm>
        </p:spPr>
        <p:txBody>
          <a:bodyPr>
            <a:noAutofit/>
          </a:bodyPr>
          <a:lstStyle/>
          <a:p>
            <a:r>
              <a:rPr lang="cs-CZ" sz="2800" b="1" dirty="0"/>
              <a:t>Deriváty kyselin</a:t>
            </a:r>
            <a:endParaRPr lang="en-US" sz="2800" b="1" dirty="0"/>
          </a:p>
        </p:txBody>
      </p:sp>
      <p:pic>
        <p:nvPicPr>
          <p:cNvPr id="12" name="Picture 4" descr="ELUC">
            <a:extLst>
              <a:ext uri="{FF2B5EF4-FFF2-40B4-BE49-F238E27FC236}">
                <a16:creationId xmlns:a16="http://schemas.microsoft.com/office/drawing/2014/main" id="{9B33B5B0-02DE-42DD-AB6B-D710174D1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784" y="4435124"/>
            <a:ext cx="2551426" cy="215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79E256A-D2FD-4682-A9AF-7092800A0203}"/>
              </a:ext>
            </a:extLst>
          </p:cNvPr>
          <p:cNvSpPr txBox="1"/>
          <p:nvPr/>
        </p:nvSpPr>
        <p:spPr>
          <a:xfrm>
            <a:off x="1066800" y="1577933"/>
            <a:ext cx="7239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-OH 			-X (F, Cl), -SH, -NH</a:t>
            </a:r>
            <a:r>
              <a:rPr lang="cs-CZ" sz="2400" b="1" baseline="-25000" dirty="0"/>
              <a:t>2</a:t>
            </a:r>
            <a:r>
              <a:rPr lang="cs-CZ" sz="2400" b="1" dirty="0"/>
              <a:t>, -OR, -OOH</a:t>
            </a:r>
          </a:p>
          <a:p>
            <a:endParaRPr lang="cs-CZ" sz="1000" b="1" dirty="0"/>
          </a:p>
          <a:p>
            <a:r>
              <a:rPr lang="cs-CZ" sz="2400" b="1" dirty="0"/>
              <a:t>=O			=S, =N-H</a:t>
            </a:r>
          </a:p>
          <a:p>
            <a:endParaRPr lang="cs-CZ" sz="1000" b="1" dirty="0"/>
          </a:p>
          <a:p>
            <a:r>
              <a:rPr lang="cs-CZ" sz="2400" b="1" dirty="0"/>
              <a:t>-OH + HO- 		-O-   (kondenzace)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4677DF0-A472-42C4-B736-7FEAAF995FAD}"/>
              </a:ext>
            </a:extLst>
          </p:cNvPr>
          <p:cNvSpPr txBox="1"/>
          <p:nvPr/>
        </p:nvSpPr>
        <p:spPr>
          <a:xfrm>
            <a:off x="228600" y="3773271"/>
            <a:ext cx="4206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/>
              <a:t>Analogie derivátů organických kyselin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151222F1-FAA5-487F-9A55-7717E6D02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900" y="4435124"/>
            <a:ext cx="6486455" cy="128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182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3497" y="160338"/>
            <a:ext cx="8686800" cy="5351635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en-GB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 a HSO</a:t>
            </a:r>
            <a:r>
              <a:rPr lang="en-GB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fluorosírová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chlorosírová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ipravují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halogenvodíku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HX + SO</a:t>
            </a:r>
            <a:r>
              <a:rPr lang="en-GB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HSO</a:t>
            </a:r>
            <a:r>
              <a:rPr lang="en-GB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X    (X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F,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Cl)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používají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sulfona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endParaRPr lang="en-GB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cs-CZ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altLang="cs-CZ" sz="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0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chlorid sulfurylu (sulfurylchlorid) 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peroxodisulfuric ac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3016" name="Picture 8" descr="VÃ½sledek obrÃ¡zku pro chlorosulfuric ac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029" y="510942"/>
            <a:ext cx="1393371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AD70BBF-F9C2-447E-8EC6-CA2D4F3A0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3642170"/>
            <a:ext cx="8686800" cy="20178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</a:rPr>
              <a:t>Reaguje prudce s vodou, uvolňuje se při tom chlorovodík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</a:rPr>
              <a:t>a zůstává kyselina sírová: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	2 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O + SO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Cl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 → 2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HCl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+ 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SO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cs typeface="Arial" panose="020B0604020202020204" pitchFamily="34" charset="0"/>
              </a:rPr>
              <a:t>4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SO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Cl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 se také rozkládá při zahřátí na 100 °C a více, čili 30 °C nad jeho bod varu.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</a:rPr>
              <a:t>chlorační činidlo (</a:t>
            </a:r>
            <a:r>
              <a:rPr lang="cs-CZ" altLang="cs-CZ" sz="2000" dirty="0"/>
              <a:t>zejm.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</a:rPr>
              <a:t>výroba pesticidů).</a:t>
            </a:r>
          </a:p>
        </p:txBody>
      </p:sp>
      <p:pic>
        <p:nvPicPr>
          <p:cNvPr id="6150" name="Picture 6" descr="Struktura molekuly chloridu sulfurylu">
            <a:extLst>
              <a:ext uri="{FF2B5EF4-FFF2-40B4-BE49-F238E27FC236}">
                <a16:creationId xmlns:a16="http://schemas.microsoft.com/office/drawing/2014/main" id="{7B79CD1F-EB92-47D9-A86B-3A5C0D20E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706" y="2805100"/>
            <a:ext cx="1689100" cy="172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9931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1"/>
            <a:ext cx="8686800" cy="9502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en-GB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cs-CZ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altLang="cs-CZ" sz="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sulfam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ová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peroxodisulfuric ac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A37C52D-C967-431F-95A9-2A3C155BE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160481"/>
            <a:ext cx="1390686" cy="74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9F21080-5ED5-413B-8F39-F18C811DB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2" y="530158"/>
            <a:ext cx="3076575" cy="95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BAE2533-CC58-4D3D-98B5-783FABAD50F9}"/>
              </a:ext>
            </a:extLst>
          </p:cNvPr>
          <p:cNvSpPr txBox="1"/>
          <p:nvPr/>
        </p:nvSpPr>
        <p:spPr>
          <a:xfrm>
            <a:off x="337940" y="1135111"/>
            <a:ext cx="8806059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Vyrábí se reakcí močoviny se směsí oxidu </a:t>
            </a: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sírového a kyseliny sírové (nebo oleem): </a:t>
            </a: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OC(NH</a:t>
            </a:r>
            <a:r>
              <a:rPr lang="cs-CZ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cs-CZ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SO</a:t>
            </a:r>
            <a:r>
              <a:rPr lang="cs-CZ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OC(NH</a:t>
            </a:r>
            <a:r>
              <a:rPr lang="cs-CZ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)(NHSO</a:t>
            </a:r>
            <a:r>
              <a:rPr lang="cs-CZ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H) 	</a:t>
            </a: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OC(NH</a:t>
            </a:r>
            <a:r>
              <a:rPr lang="cs-CZ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)(NHSO</a:t>
            </a:r>
            <a:r>
              <a:rPr lang="cs-CZ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H) + H</a:t>
            </a:r>
            <a:r>
              <a:rPr lang="cs-CZ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</a:t>
            </a:r>
            <a:r>
              <a:rPr lang="cs-CZ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CO</a:t>
            </a:r>
            <a:r>
              <a:rPr lang="cs-CZ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+ 2 H</a:t>
            </a:r>
            <a:r>
              <a:rPr lang="cs-CZ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NSO</a:t>
            </a:r>
            <a:r>
              <a:rPr lang="cs-CZ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</a:p>
          <a:p>
            <a:endParaRPr lang="cs-CZ" sz="2000" baseline="-25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výrobě umělých sladidel (cyklamát sodný,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Acesulfam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K), léčiv, součást čistidel na kovy a keramiku, …</a:t>
            </a:r>
            <a:endParaRPr lang="cs-CZ" sz="2000" baseline="-250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AEEE894-C1FA-4A15-BFF1-E867BDCB1635}"/>
              </a:ext>
            </a:extLst>
          </p:cNvPr>
          <p:cNvSpPr txBox="1"/>
          <p:nvPr/>
        </p:nvSpPr>
        <p:spPr>
          <a:xfrm>
            <a:off x="460375" y="403860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cs-CZ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cs-CZ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sulfamid</a:t>
            </a:r>
            <a:endParaRPr lang="cs-CZ" sz="20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4310B05-A332-4745-B3B4-54F208A1533F}"/>
              </a:ext>
            </a:extLst>
          </p:cNvPr>
          <p:cNvSpPr txBox="1"/>
          <p:nvPr/>
        </p:nvSpPr>
        <p:spPr>
          <a:xfrm>
            <a:off x="460375" y="4881798"/>
            <a:ext cx="58402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Vyrábí se reakcí sulfurylchloridu s amoniakem.</a:t>
            </a:r>
          </a:p>
        </p:txBody>
      </p:sp>
    </p:spTree>
    <p:extLst>
      <p:ext uri="{BB962C8B-B14F-4D97-AF65-F5344CB8AC3E}">
        <p14:creationId xmlns:p14="http://schemas.microsoft.com/office/powerpoint/2010/main" val="5516063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2290" y="160338"/>
            <a:ext cx="8686800" cy="654526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(CH</a:t>
            </a:r>
            <a:r>
              <a:rPr lang="cs-CZ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  <a:r>
              <a:rPr lang="cs-CZ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dimethylsulfát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methylační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činidlo.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 H</a:t>
            </a:r>
            <a:r>
              <a:rPr lang="en-GB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 eaLnBrk="1" hangingPunct="1">
              <a:buFontTx/>
              <a:buChar char="-"/>
            </a:pP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peroxosírová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tzv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Caroova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peroxodisírová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endParaRPr lang="en-GB" altLang="cs-CZ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možno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ipravit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 H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vratná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hydrolýzou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 H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krystalická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ipravuje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anodickou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oxidací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40%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K(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: 2 H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 e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A(Pt) : 2 SO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 e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hydrolyzuje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buFontTx/>
              <a:buChar char="-"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soli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peroxodisírany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stálá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ox.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 Mn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+ 5 S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+ 8 H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2 MnO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+ 10 SO</a:t>
            </a:r>
            <a:r>
              <a:rPr lang="en-GB" altLang="cs-CZ" sz="20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+ 16 H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cs-CZ" altLang="cs-CZ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peroxodisulfuric ac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3012" name="Picture 4" descr="VÃ½sledek obrÃ¡zku pro peroxodisulfuric ac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43400"/>
            <a:ext cx="2438400" cy="95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VÃ½sledek obrÃ¡zku pro peroxosulfuric aci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6000"/>
            <a:ext cx="1761506" cy="101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185EF7B-0C2B-45C4-A69A-CDBD08988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4800"/>
            <a:ext cx="2312863" cy="76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906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686800" cy="647700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thiosírany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nestálé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krystalické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anionty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S-S (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náhrada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jedné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S-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síranové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struktu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e)</a:t>
            </a:r>
          </a:p>
          <a:p>
            <a:pPr eaLnBrk="1" hangingPunct="1">
              <a:buFontTx/>
              <a:buChar char="-"/>
            </a:pP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thiosírany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alk.kov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bezbarvé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ipravují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íváním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práškové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roztokem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itanu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horka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+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v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kyselém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prost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edí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thiosírany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rozkládají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thiosírany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asto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používaná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(S</a:t>
            </a:r>
            <a:r>
              <a:rPr lang="en-GB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+II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nap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jodometrických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titracích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 S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I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2 I</a:t>
            </a:r>
            <a:r>
              <a:rPr lang="en-GB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S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endParaRPr lang="cs-CZ" altLang="cs-CZ" sz="20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dithionová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existuje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pouze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form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stabilních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dithionan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ithionany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ipravují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reakcí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vodné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suspenze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MnO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MnS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41986" name="Picture 2" descr="VÃ½sledek obrÃ¡zku pro dithionic ac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410200"/>
            <a:ext cx="1676400" cy="121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VÃ½sledek obrÃ¡zku pro thiosulf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352800"/>
            <a:ext cx="1585619" cy="12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738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008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polythionové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6)</a:t>
            </a:r>
          </a:p>
          <a:p>
            <a:pPr eaLnBrk="1" hangingPunct="1">
              <a:buFontTx/>
              <a:buChar char="-"/>
            </a:pP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zavád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ním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a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studené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Wackenroder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+ 3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cs-CZ" alt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tálejší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než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polythionové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soli, </a:t>
            </a:r>
            <a:r>
              <a:rPr lang="en-GB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polythionany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polythionových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polythionan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mají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symetricky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spojeny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dv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sulfoskupiny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zem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nap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</a:p>
          <a:p>
            <a:pPr>
              <a:buNone/>
            </a:pP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S-S-S-SO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tetrathionan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GB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dithioni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itany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hypotetické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v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struktu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 op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vazba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S-S</a:t>
            </a:r>
          </a:p>
          <a:p>
            <a:pPr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íprava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 NaHSO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Zn = ZnSO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Na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výrazné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ú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inky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2" name="Picture 2" descr="VÃ½sledek obrÃ¡zku pro polythionic ac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84234"/>
            <a:ext cx="2366659" cy="114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517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BSE Class 12th Chemistry Important Notes The p Block ...">
            <a:extLst>
              <a:ext uri="{FF2B5EF4-FFF2-40B4-BE49-F238E27FC236}">
                <a16:creationId xmlns:a16="http://schemas.microsoft.com/office/drawing/2014/main" id="{995D2759-3809-4F90-ADD2-E8ECB778D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9" y="2039882"/>
            <a:ext cx="4039869" cy="101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17566B1-C8AF-44CF-89F8-3C1D15E77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480" y="180998"/>
            <a:ext cx="4209241" cy="6515078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C2C566D-EE79-486E-ABE0-7C175325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0" y="180998"/>
            <a:ext cx="4040200" cy="137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7703606-D95E-4950-93A6-291E98D7B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9" y="3540311"/>
            <a:ext cx="3832290" cy="312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117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49295D7-993C-4EEE-B027-E0EED0A8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07" y="152400"/>
            <a:ext cx="6452786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3A21F8C-5770-4C9D-946C-9C81AECFF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294616"/>
            <a:ext cx="3048000" cy="131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6077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Oxosloučeniny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selenu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902" y="914400"/>
            <a:ext cx="8839200" cy="4800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mnoho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analogických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vlastností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oxoslou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eninami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síry</a:t>
            </a:r>
            <a:endParaRPr lang="en-GB" altLang="cs-CZ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Odlišnosti</a:t>
            </a:r>
            <a:r>
              <a:rPr lang="en-GB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cs-CZ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rozdíl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analogických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krystalické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nemají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tolik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proto je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možné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redukovat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mírnými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čními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inidly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+ 4 HI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+ 2 I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SeO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vzniká oxidací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H</a:t>
            </a:r>
            <a:r>
              <a:rPr lang="en-US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MnSeO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+ 3 H</a:t>
            </a:r>
            <a:r>
              <a:rPr lang="en-US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8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+ 2 KMnO</a:t>
            </a:r>
            <a:r>
              <a:rPr lang="en-US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5 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H</a:t>
            </a:r>
            <a:r>
              <a:rPr lang="en-US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File:Selenium dioxid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088" y="1066800"/>
            <a:ext cx="2035459" cy="8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Ã½sledek obrÃ¡zku pro h2se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001794"/>
            <a:ext cx="1554437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VÃ½sledek obrÃ¡zku pro h2se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00" y="4343400"/>
            <a:ext cx="14668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4800" y="6076890"/>
            <a:ext cx="7375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Seleničitan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sodný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aditivum do krmiva po hospodářská zvířata</a:t>
            </a:r>
          </a:p>
        </p:txBody>
      </p:sp>
    </p:spTree>
    <p:extLst>
      <p:ext uri="{BB962C8B-B14F-4D97-AF65-F5344CB8AC3E}">
        <p14:creationId xmlns:p14="http://schemas.microsoft.com/office/powerpoint/2010/main" val="983647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5105400" cy="457200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Hydráty a </a:t>
            </a:r>
            <a:r>
              <a:rPr lang="cs-CZ" sz="2800" b="1" dirty="0" err="1"/>
              <a:t>aquakomplexy</a:t>
            </a:r>
            <a:endParaRPr lang="cs-CZ" sz="2800" b="1" dirty="0"/>
          </a:p>
        </p:txBody>
      </p:sp>
      <p:pic>
        <p:nvPicPr>
          <p:cNvPr id="10244" name="Picture 4" descr="VÃ½sledek obrÃ¡zku pro copper sulphate anhydro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5" y="5164418"/>
            <a:ext cx="4944869" cy="14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 descr="VÃ½sledek obrÃ¡zku pro copper sulphate pentahydrate comple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9" descr="VÃ½sledek obrÃ¡zku pro copper sulphate pentahydrate comple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5" y="2968239"/>
            <a:ext cx="3171285" cy="190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https://upload.wikimedia.org/wikipedia/commons/thumb/6/67/Copper%28II%29-sulfate-3D-vdW.png/800px-Copper%28II%29-sulfate-3D-vd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33051" y="2960034"/>
            <a:ext cx="1676400" cy="192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3D98E3D-A4D0-40D0-8AAE-B8B1F92FE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160337"/>
            <a:ext cx="3486150" cy="66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A2C8CB0-DCF6-4E95-B6DD-8083476A6039}"/>
              </a:ext>
            </a:extLst>
          </p:cNvPr>
          <p:cNvSpPr txBox="1"/>
          <p:nvPr/>
        </p:nvSpPr>
        <p:spPr>
          <a:xfrm>
            <a:off x="155576" y="892961"/>
            <a:ext cx="52488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Hydráty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jsou soli, v jejichž krystalech jsou zabudovány molekuly vody. 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Vlastnosti hydrátů solí se liší od jejich bezvodých solí.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2689CE5-E9BB-463B-8A2A-AE303A076E5A}"/>
              </a:ext>
            </a:extLst>
          </p:cNvPr>
          <p:cNvSpPr txBox="1"/>
          <p:nvPr/>
        </p:nvSpPr>
        <p:spPr>
          <a:xfrm>
            <a:off x="212494" y="1880088"/>
            <a:ext cx="51918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akomplexy</a:t>
            </a:r>
            <a:r>
              <a:rPr lang="cs-CZ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jsou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oordina</a:t>
            </a:r>
            <a:r>
              <a:rPr lang="cs-CZ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sloučeniny obsahující ion přechodného kovu pouze s vodou jako ligandem.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148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Oxosloučeniny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telluru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57912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mnoho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analogických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vlastností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oxoslou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eninami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síry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selenu</a:t>
            </a:r>
            <a:endParaRPr lang="en-GB" altLang="cs-CZ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Odlišnosti</a:t>
            </a:r>
            <a:r>
              <a:rPr lang="en-GB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TeO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bezbar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vá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kryst.látka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rozdíl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od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SeO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nerozpustná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O,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v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roztocích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TeO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telluri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itany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TeO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hexahydrogentellurová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oktaedrické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molekuly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 6 -OH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skupinami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krystalická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slabá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endParaRPr lang="en-GB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vyšší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lze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dehydratovat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TeO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který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rozdíl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od SO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SeO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žlutou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nerozpustnou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 H</a:t>
            </a:r>
            <a:r>
              <a:rPr lang="en-GB" alt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4" descr="VÃ½sledek obrÃ¡zku pro H6TeO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VÃ½sledek obrÃ¡zku pro H6TeO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8920" name="Picture 8" descr="VÃ½sledek obrÃ¡zku pro H6TeO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486400"/>
            <a:ext cx="1461020" cy="111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VÃ½sledek obrÃ¡zku pro te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958830"/>
            <a:ext cx="3140216" cy="232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3222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err="1"/>
              <a:t>Pentely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570414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Anorganick</a:t>
            </a:r>
            <a:r>
              <a:rPr lang="cs-CZ" altLang="en-US"/>
              <a:t>á chemie pro KATA</a:t>
            </a:r>
            <a:endParaRPr lang="en-US" altLang="en-US"/>
          </a:p>
        </p:txBody>
      </p:sp>
      <p:sp>
        <p:nvSpPr>
          <p:cNvPr id="1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AEE20A-C765-4085-AB49-B06615C646A3}" type="slidenum">
              <a:rPr lang="en-US" altLang="en-US"/>
              <a:pPr>
                <a:defRPr/>
              </a:pPr>
              <a:t>72</a:t>
            </a:fld>
            <a:endParaRPr lang="en-US" altLang="en-US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6254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b="1" dirty="0">
                <a:latin typeface="Times New Roman" pitchFamily="18" charset="0"/>
              </a:rPr>
              <a:t>V.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cs-CZ" altLang="en-US" b="1" dirty="0">
                <a:latin typeface="Times New Roman" pitchFamily="18" charset="0"/>
              </a:rPr>
              <a:t>hl</a:t>
            </a:r>
            <a:r>
              <a:rPr lang="en-US" altLang="en-US" b="1" dirty="0" err="1">
                <a:latin typeface="Times New Roman" pitchFamily="18" charset="0"/>
              </a:rPr>
              <a:t>avn</a:t>
            </a:r>
            <a:r>
              <a:rPr lang="cs-CZ" altLang="en-US" b="1" dirty="0">
                <a:latin typeface="Times New Roman" pitchFamily="18" charset="0"/>
              </a:rPr>
              <a:t>í podskupin</a:t>
            </a:r>
            <a:r>
              <a:rPr lang="en-US" altLang="en-US" b="1" dirty="0">
                <a:latin typeface="Times New Roman" pitchFamily="18" charset="0"/>
              </a:rPr>
              <a:t>a</a:t>
            </a:r>
            <a:endParaRPr lang="cs-CZ" altLang="en-US" b="1" dirty="0">
              <a:latin typeface="Times New Roman" pitchFamily="18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50123"/>
            <a:ext cx="4038600" cy="4886325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cs-CZ" altLang="en-US" b="1" dirty="0">
                <a:latin typeface="Times New Roman" pitchFamily="18" charset="0"/>
              </a:rPr>
              <a:t>N</a:t>
            </a:r>
          </a:p>
          <a:p>
            <a:pPr eaLnBrk="1" hangingPunct="1"/>
            <a:endParaRPr lang="cs-CZ" altLang="en-US" b="1" dirty="0">
              <a:latin typeface="Times New Roman" pitchFamily="18" charset="0"/>
            </a:endParaRPr>
          </a:p>
          <a:p>
            <a:pPr eaLnBrk="1" hangingPunct="1"/>
            <a:endParaRPr lang="cs-CZ" altLang="en-US" b="1" baseline="-25000" dirty="0">
              <a:latin typeface="Times New Roman" pitchFamily="18" charset="0"/>
            </a:endParaRPr>
          </a:p>
          <a:p>
            <a:pPr eaLnBrk="1" hangingPunct="1"/>
            <a:r>
              <a:rPr lang="cs-CZ" altLang="en-US" b="1" dirty="0">
                <a:latin typeface="Times New Roman" pitchFamily="18" charset="0"/>
              </a:rPr>
              <a:t>P</a:t>
            </a:r>
          </a:p>
          <a:p>
            <a:pPr eaLnBrk="1" hangingPunct="1"/>
            <a:endParaRPr lang="cs-CZ" altLang="en-US" b="1" dirty="0">
              <a:latin typeface="Times New Roman" pitchFamily="18" charset="0"/>
            </a:endParaRPr>
          </a:p>
          <a:p>
            <a:pPr eaLnBrk="1" hangingPunct="1"/>
            <a:endParaRPr lang="cs-CZ" altLang="en-US" b="1" dirty="0">
              <a:latin typeface="Times New Roman" pitchFamily="18" charset="0"/>
            </a:endParaRPr>
          </a:p>
          <a:p>
            <a:pPr eaLnBrk="1" hangingPunct="1"/>
            <a:r>
              <a:rPr lang="cs-CZ" altLang="en-US" b="1" dirty="0">
                <a:latin typeface="Times New Roman" pitchFamily="18" charset="0"/>
              </a:rPr>
              <a:t>As</a:t>
            </a:r>
          </a:p>
          <a:p>
            <a:pPr eaLnBrk="1" hangingPunct="1"/>
            <a:endParaRPr lang="cs-CZ" altLang="en-US" b="1" dirty="0">
              <a:latin typeface="Times New Roman" pitchFamily="18" charset="0"/>
            </a:endParaRPr>
          </a:p>
          <a:p>
            <a:pPr eaLnBrk="1" hangingPunct="1"/>
            <a:endParaRPr lang="cs-CZ" altLang="en-US" b="1" dirty="0">
              <a:latin typeface="Times New Roman" pitchFamily="18" charset="0"/>
            </a:endParaRPr>
          </a:p>
          <a:p>
            <a:pPr eaLnBrk="1" hangingPunct="1"/>
            <a:r>
              <a:rPr lang="cs-CZ" altLang="en-US" b="1" dirty="0" err="1">
                <a:latin typeface="Times New Roman" pitchFamily="18" charset="0"/>
              </a:rPr>
              <a:t>Sb</a:t>
            </a:r>
            <a:endParaRPr lang="cs-CZ" altLang="en-US" b="1" dirty="0">
              <a:latin typeface="Times New Roman" pitchFamily="18" charset="0"/>
            </a:endParaRPr>
          </a:p>
          <a:p>
            <a:pPr eaLnBrk="1" hangingPunct="1"/>
            <a:endParaRPr lang="cs-CZ" altLang="en-US" b="1" dirty="0">
              <a:latin typeface="Times New Roman" pitchFamily="18" charset="0"/>
            </a:endParaRPr>
          </a:p>
          <a:p>
            <a:pPr eaLnBrk="1" hangingPunct="1"/>
            <a:endParaRPr lang="cs-CZ" altLang="en-US" b="1" dirty="0">
              <a:latin typeface="Times New Roman" pitchFamily="18" charset="0"/>
            </a:endParaRPr>
          </a:p>
          <a:p>
            <a:pPr eaLnBrk="1" hangingPunct="1"/>
            <a:r>
              <a:rPr lang="cs-CZ" altLang="en-US" b="1" dirty="0" err="1">
                <a:latin typeface="Times New Roman" pitchFamily="18" charset="0"/>
              </a:rPr>
              <a:t>Bi</a:t>
            </a:r>
            <a:endParaRPr lang="cs-CZ" altLang="en-US" b="1" dirty="0">
              <a:latin typeface="Times New Roman" pitchFamily="18" charset="0"/>
            </a:endParaRPr>
          </a:p>
        </p:txBody>
      </p:sp>
      <p:sp>
        <p:nvSpPr>
          <p:cNvPr id="3078" name="Text Box 4"/>
          <p:cNvSpPr txBox="1">
            <a:spLocks noChangeArrowheads="1"/>
          </p:cNvSpPr>
          <p:nvPr/>
        </p:nvSpPr>
        <p:spPr bwMode="auto">
          <a:xfrm>
            <a:off x="7086600" y="3124200"/>
            <a:ext cx="1747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en-US" baseline="0" dirty="0"/>
              <a:t>Kapalný N</a:t>
            </a:r>
            <a:r>
              <a:rPr lang="cs-CZ" altLang="en-US" baseline="-25000" dirty="0"/>
              <a:t>2</a:t>
            </a:r>
          </a:p>
        </p:txBody>
      </p:sp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599"/>
            <a:ext cx="1684338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952" y="1406795"/>
            <a:ext cx="17621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781300"/>
            <a:ext cx="180022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095750"/>
            <a:ext cx="1800225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5462588"/>
            <a:ext cx="1800225" cy="135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106863"/>
            <a:ext cx="1366837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5" name="Text Box 12"/>
          <p:cNvSpPr txBox="1">
            <a:spLocks noChangeArrowheads="1"/>
          </p:cNvSpPr>
          <p:nvPr/>
        </p:nvSpPr>
        <p:spPr bwMode="auto">
          <a:xfrm>
            <a:off x="3563938" y="6405563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en-US"/>
          </a:p>
        </p:txBody>
      </p:sp>
      <p:sp>
        <p:nvSpPr>
          <p:cNvPr id="3086" name="AutoShape 14" descr="The image “http://www.chemie-master.de/pse/Bi_DSCN1046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87" name="AutoShape 16" descr="The image “http://www.chemie-master.de/pse/Bi_DSCN1046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88" name="AutoShape 18" descr="The image “http://www.chemie-master.de/pse/Bi_DSCN1046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89" name="AutoShape 20" descr="The image “http://www.chemie-master.de/pse/Bi_DSCN1046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3090" name="Picture 21" descr="Bi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5564188"/>
            <a:ext cx="1584325" cy="1249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5339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686800" cy="64008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P, As, Sb, Bi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el.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konfigurace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en-GB" altLang="en-US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np</a:t>
            </a:r>
            <a:r>
              <a:rPr lang="en-GB" altLang="en-US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rem od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nejleh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žším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homolog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at.</a:t>
            </a:r>
            <a:r>
              <a:rPr lang="cs-CZ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polom</a:t>
            </a:r>
            <a:r>
              <a:rPr lang="cs-CZ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r,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klesá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IE,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klesá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elektronegativita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kovový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basický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oxoslou</a:t>
            </a:r>
            <a:r>
              <a:rPr lang="cs-CZ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základní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ox.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ísla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-III, +III, +V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vyplýv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el.konfigurace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jiná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ox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idační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ísla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asto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sobena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násobnými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vazbami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(+I v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O, +II v NO, +IV v NO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-II v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apod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stálost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skupinového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ox. 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ísla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+ V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klesá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(s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výjimkou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podél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skupiny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stálost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ox.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ísla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+III se m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obrácen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proto např.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bismutičné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sloučeniny působí jako silná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činidla, fosforečné sloučeniny jsou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oxidoredukčně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stálé.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naopak sloučeniny fosforité jsou redukční činidla, sloučeniny bismutité jsou stálé</a:t>
            </a:r>
          </a:p>
        </p:txBody>
      </p:sp>
    </p:spTree>
    <p:extLst>
      <p:ext uri="{BB962C8B-B14F-4D97-AF65-F5344CB8AC3E}">
        <p14:creationId xmlns:p14="http://schemas.microsoft.com/office/powerpoint/2010/main" val="1076504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49275"/>
            <a:ext cx="8839200" cy="6003925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 halogenidů jsou známy všechny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trihalogenidy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z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pentahalogenidů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existují jen: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PF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PBr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AsF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SbF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SbCl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BiF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tj. chybí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pentahalogenidy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dusíku (dusík nemá k dispozici d orbitaly) a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pentahalogenidy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 nichž se projevuje nestálost vlivem nedostatečné elektronegativity halogenu a vlivem zvýšení efektivního kladného náboje jádra (stabilizace volného el. páru </a:t>
            </a:r>
            <a:r>
              <a:rPr lang="cs-CZ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 centrálním atomu)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velikostí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atomu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meziatomová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vzdálenost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M-H)</a:t>
            </a: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elektropoz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itivní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stoupá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velikostí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kyselinotvorné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Sb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amfoterní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kyselinách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ale Bi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zásadotvorný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nerozpouští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hydroxidech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8129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76250"/>
            <a:ext cx="8763000" cy="615315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Vzhledem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 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elektropozitivního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iontovost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typu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proto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chování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chto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ůč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okamžit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hydrolyzuje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zatímco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trihalogenidy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ostatních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pomalu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hydrolyzují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(u AsCl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u SbCl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BiCl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SbOCl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BiOCl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odél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skupiny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kovový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 a P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nekovy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As a Sb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polokovy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Bi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typickým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kovem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3099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096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endParaRPr lang="cs-CZ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400" b="1" dirty="0">
                <a:latin typeface="Times New Roman" pitchFamily="18" charset="0"/>
              </a:rPr>
              <a:t> </a:t>
            </a:r>
            <a:endParaRPr lang="en-GB" altLang="en-US" sz="2400" dirty="0">
              <a:latin typeface="Times New Roman" pitchFamily="18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bezb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arvý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(b.t. -210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C,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b.v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196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pevnost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dusíkových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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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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odpovídá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disocia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(g) = 2 N;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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 = 944 kJ/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rostoucí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podíl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disociovaných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avšak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3000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jich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významný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podíl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proto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asto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používá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ochranná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atmosf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nejelektronegati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ějších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vyšších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ítomnosti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katalyzátoru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reaktivn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2NH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(v přítomnosti katalyzátoru)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  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2NO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(v el.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blouku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process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Birkeland-Eyde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3Mg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Mg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746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Zvláštní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postavení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763000" cy="4525963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Velký rozdíl v chemickém chování dusíku a jeho homologů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rozdíl ve velikosti atomů a rozdílné vazebné možnosti (dusík nemá k dispozici volné orbitaly d, ale může tvořit násobné vazby)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výjimečně málo reaktivní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biatomický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plyn, oproti reaktivnímu krystalickému bílému fosforu s tetraedrickými molekulami P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jen u sloučenin dusíku je možná vazba pp-pp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- rozdílné je též chování halogenidů, halogenidy dusíku mohou mít jen donorovou funkci (jako ligand, volný el. pár na atomu dusíku), halogenidy ostatních prvků mají navíc i akceptorovou funkci (mají volné d orbitaly)</a:t>
            </a:r>
          </a:p>
        </p:txBody>
      </p:sp>
    </p:spTree>
    <p:extLst>
      <p:ext uri="{BB962C8B-B14F-4D97-AF65-F5344CB8AC3E}">
        <p14:creationId xmlns:p14="http://schemas.microsoft.com/office/powerpoint/2010/main" val="28470740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s://www.prirodovedci.cz/storage/images/270x200/17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3" y="3810000"/>
            <a:ext cx="325755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28600" y="685800"/>
            <a:ext cx="85915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Kapalný dusík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kapalin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 hustotou menší než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0,81 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 atmosférického tlaku se vaří už při teplotě −196 °C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77 K).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Když jej nalijeme do vody, okamžitě se odpaří a strhne s sebou spoustu vodní páry, takže vytvoří mlhu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oho využívají tvůrci speciálních efektů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Kapalný dusík slouží jako chladící médium, například při skladování potravin nebo dlouhodobém uchovávání živých buněk a tkání v biologii či medicíně.</a:t>
            </a:r>
          </a:p>
        </p:txBody>
      </p:sp>
      <p:pic>
        <p:nvPicPr>
          <p:cNvPr id="124934" name="Picture 6" descr="alt: VÄdci Äasto pouÅ¾Ã­vajÃ­ kapalnÃ½ dusÃ­k pro skladovÃ¡nÃ­ biologickÃ½ch vzorkÅ¯. Aby se dusÃ­k co nejmÃ©nÄ odpaÅoval, skladuje se ve speciÃ¡lnÃ­ch nÃ¡dobÃ¡ch, kterÃ© jsou vlastnÄ velkÃ½mi termoskami. Zdroj Wikimedia Commons, autorka Matylda SÄk, licence Creative Commons Attribution-Share Alike 3.0 Unporte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33212"/>
            <a:ext cx="3895725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3998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36187" y="381000"/>
            <a:ext cx="883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 normálních podmínek je dusík chemicky inaktivní prvek.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za laboratorní teploty se dusík přímo slučuje pouze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lithiem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za vzniku nitridu lithného 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N,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při zahřátí na teplotu pouhých 100°C reaguje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radiem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za vzniku nitridu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radnatého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Ra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v elektrickém výboji reaguje za laboratorní teploty také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fluorem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za vzniku fluoridu dusitého NF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S ostatními prvky se dusík přímo slučuje až za podstatně vyšších teplot,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borem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tvoří nitrid boritý BN při teplotě přes 900 °C,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křemíkem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se slučuje na nitrid křemičitý Si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až při teplotě 1500°C.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228601" y="4267200"/>
            <a:ext cx="8746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Díky své malé reaktivitě se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vyskytuje převážně volný ve vzduchu, kde tvoří 78 objemových procent. </a:t>
            </a:r>
          </a:p>
        </p:txBody>
      </p:sp>
    </p:spTree>
    <p:extLst>
      <p:ext uri="{BB962C8B-B14F-4D97-AF65-F5344CB8AC3E}">
        <p14:creationId xmlns:p14="http://schemas.microsoft.com/office/powerpoint/2010/main" val="1262075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Hyd</a:t>
            </a:r>
            <a:r>
              <a:rPr lang="cs-CZ" sz="2800" b="1" dirty="0" err="1"/>
              <a:t>rátové</a:t>
            </a:r>
            <a:r>
              <a:rPr lang="cs-CZ" sz="2800" b="1" dirty="0"/>
              <a:t> </a:t>
            </a:r>
            <a:r>
              <a:rPr lang="cs-CZ" sz="2800" b="1" dirty="0" err="1"/>
              <a:t>klathráty</a:t>
            </a:r>
            <a:endParaRPr lang="cs-CZ" sz="2800" b="1" dirty="0"/>
          </a:p>
        </p:txBody>
      </p:sp>
      <p:sp>
        <p:nvSpPr>
          <p:cNvPr id="5" name="Obdélník 4"/>
          <p:cNvSpPr/>
          <p:nvPr/>
        </p:nvSpPr>
        <p:spPr>
          <a:xfrm>
            <a:off x="304800" y="1270337"/>
            <a:ext cx="8534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Některé nízkomolekulární plyny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včetně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 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 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 CO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 CH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 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S, 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 Kr,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některé vyšší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uhlovodíky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a 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freon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tvoří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áty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za vhodných teplot a tlaků.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VÃ½sledek obrÃ¡zku pro helium clathr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3" y="2590800"/>
            <a:ext cx="2362200" cy="139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25960" y="4267200"/>
            <a:ext cx="131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Hydrát helia</a:t>
            </a:r>
          </a:p>
        </p:txBody>
      </p:sp>
      <p:pic>
        <p:nvPicPr>
          <p:cNvPr id="7" name="Picture 2" descr="https://upload.wikimedia.org/wikipedia/commons/thumb/9/91/Ne-water_clathrate.png/800px-Ne-water_clathr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3" y="3505200"/>
            <a:ext cx="2761034" cy="268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markforeman.files.wordpress.com/2011/10/central-part-of-the-cell-of-the-xenon-water-clathrate.png?w=468&amp;h=4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55441"/>
            <a:ext cx="2364998" cy="219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745099" y="4478420"/>
            <a:ext cx="156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Hydrát xenonu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338711" y="6005639"/>
            <a:ext cx="146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Hydrát neonu</a:t>
            </a:r>
          </a:p>
        </p:txBody>
      </p:sp>
    </p:spTree>
    <p:extLst>
      <p:ext uri="{BB962C8B-B14F-4D97-AF65-F5344CB8AC3E}">
        <p14:creationId xmlns:p14="http://schemas.microsoft.com/office/powerpoint/2010/main" val="2138737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2400" y="381000"/>
            <a:ext cx="8839200" cy="598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Příprava dusíku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většinou z tlakové láhve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Zahřátím roztoku dusitanu amonného:	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 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Tepelný rozklad azidů: 	</a:t>
            </a:r>
          </a:p>
          <a:p>
            <a:pPr algn="ctr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Ba(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NaN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N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Na</a:t>
            </a:r>
          </a:p>
          <a:p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Reakcí amoniaku s bromem:	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8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Br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N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Výroba dusíku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Frakční destilací kapalného vzduchu,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lze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získat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99 %.</a:t>
            </a:r>
          </a:p>
          <a:p>
            <a:pPr>
              <a:lnSpc>
                <a:spcPct val="90000"/>
              </a:lnSpc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tlakových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lahvích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ozna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zeleným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pruhem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937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534400" cy="561657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atmosfé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e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lementární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78 % obj.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též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výbojích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odpadní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produkty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mys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innosti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provozem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spalovacích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motor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ů)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Vedle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oxidy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významný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podíl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kyselých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deštích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chilský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ledek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draselný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ledek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usi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alt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Zdroje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dusíkatých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írod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atmosféra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obsahuje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zhruba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cirkuluje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echází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základním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mezistupn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látkové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amonné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soli),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zdroj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bílkovi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eaLnBrk="1" hangingPunct="1">
              <a:lnSpc>
                <a:spcPct val="80000"/>
              </a:lnSpc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7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81000"/>
            <a:ext cx="8839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Biologická fixace dusíku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diazotrofie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je schopnost některých prokaryotických organismů (bakterií, sinic) redukovat trojnou vazbu v molekule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atmosferického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dusíku a začlenit jej do organické sloučeniny. Tento proces probíhá enzymaticky, pomocí enzymu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nitrogen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zy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a za dodání energie (ATP).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Díky této unikátní schopnosti bakterií, které umí fixovat dusík, s nimi mnoho jiných organismů vstoupilo do symbiotického svazku. Tyto symbiotické bakterie se často označují jako hlízkové bakterie, protože žijí v specializovaných orgánech, hlízkách. Mnoho dusík fixujících bakterií však nemá tendence asociovat se s kořeny vyšších rostlin (žijí volně).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004" name="Picture 4" descr="VÃ½sledek obrÃ¡zku pro BiologickÃ¡ fixace dusÃ­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43" y="4038600"/>
            <a:ext cx="4426888" cy="263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6" name="Picture 6" descr="https://upload.wikimedia.org/wikipedia/commons/1/12/Red_clover_fie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39" y="4038600"/>
            <a:ext cx="4020461" cy="263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9896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89689" y="304800"/>
            <a:ext cx="8763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Reakce se odehrává v několika krocích: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 HN=NH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N-NH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 2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 2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resp.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+ 8 e- + 8 H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+ 16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MgATP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+ 16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2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+ 16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MgADP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+ 16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+ 12 e- + 14 H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+ 40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MgATP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2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+ 40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MgADP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+ 40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Amoniak je zabudováván do aminokyselin (např.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glutaminu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a v této formě dále rozváděn po těle. Za pozornost stojí skutečně obrovské množství energie ve formě 16 molekul ATP, které je nutné k redukci jediné molekuly 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Údajně až 20 % veškeré energie produkované při fotosyntéze v hostitelské rostlině se spotřebovává v hlízkách k hlízkové fixaci.</a:t>
            </a:r>
          </a:p>
        </p:txBody>
      </p:sp>
      <p:pic>
        <p:nvPicPr>
          <p:cNvPr id="129028" name="Picture 4" descr="https://upload.wikimedia.org/wikipedia/en/thumb/0/03/Correct_Cartoon_Nitrogenase_with_Active_Sites_Highlighted.png/299px-Correct_Cartoon_Nitrogenase_with_Active_Sites_Highligh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191" y="5105400"/>
            <a:ext cx="3352800" cy="15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114800" y="6172200"/>
            <a:ext cx="128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nitrogenáza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92974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s://upload.wikimedia.org/wikipedia/commons/thumb/f/fe/Nitrogen_Cycle.svg/1024px-Nitrogen_Cycl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2819400"/>
            <a:ext cx="5277254" cy="395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8600" y="381000"/>
            <a:ext cx="87062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Nitrifikace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je proces oxidace amoniaku (NH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resp.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na dusičnany 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a to přes dusitany 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 Z tohoto důvodu je proces nitrifikace rozdělen na dvě fáze, nitritace a nitratace. Souhrnné rovnice nitrifikace jsou následující: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nitritace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 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+ 3H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+ 2e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          + 275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energie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nitratace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+ 2H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+ 2e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     + 76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energie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Nitrifikace je důležitým krokem koloběhu dusíku a jsou v něm zapojeny mnohé půdní bakterie</a:t>
            </a:r>
          </a:p>
        </p:txBody>
      </p:sp>
    </p:spTree>
    <p:extLst>
      <p:ext uri="{BB962C8B-B14F-4D97-AF65-F5344CB8AC3E}">
        <p14:creationId xmlns:p14="http://schemas.microsoft.com/office/powerpoint/2010/main" val="11341775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EBA68A-20BC-4888-81E0-1A16BB99F184}" type="slidenum">
              <a:rPr lang="en-US" altLang="en-US"/>
              <a:pPr>
                <a:defRPr/>
              </a:pPr>
              <a:t>85</a:t>
            </a:fld>
            <a:endParaRPr lang="en-US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476250"/>
            <a:ext cx="8839200" cy="59055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ležitým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zdrojem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dusíkatých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též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rozklad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odum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rostlin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produkty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šování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živo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ich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dalším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význam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ným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zdrojem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dusíkatých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dostávají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atmosféry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myslovou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inností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provozem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spalovacích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motorù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6286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VÃ½sledek obrÃ¡zku pro nitrogen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7" y="152400"/>
            <a:ext cx="8610600" cy="650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7961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404813"/>
            <a:ext cx="8893175" cy="6192837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elementární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znám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základních</a:t>
            </a:r>
            <a:r>
              <a:rPr lang="en-GB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allotropických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modifikacích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bílé</a:t>
            </a:r>
            <a:r>
              <a:rPr lang="en-GB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ervené</a:t>
            </a:r>
            <a:r>
              <a:rPr lang="en-GB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erné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Bílý</a:t>
            </a:r>
            <a:r>
              <a:rPr lang="en-GB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krystalizuje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modifikacích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krychlové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ochlazením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lab.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šestere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né </a:t>
            </a:r>
            <a:r>
              <a:rPr lang="en-GB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ochlazením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- 77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molekulami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tetraedr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kryst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ížce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drženy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slabými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van der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Waalsovými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vazbami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uchovává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pod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vzplane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jemn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rozptýlen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vznítí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lab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ve tmě světélkuje. 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nažloutlý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lab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oratoní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sirouhlíku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benzenu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etheru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vysoce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smrtelná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dávka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iní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cca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0,15 g).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26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6324600" y="533400"/>
          <a:ext cx="2384425" cy="251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8" r:id="rId3" imgW="4431746" imgH="4685714" progId="CorelPhotoPaint.Image.8">
                  <p:embed/>
                </p:oleObj>
              </mc:Choice>
              <mc:Fallback>
                <p:oleObj name="CorelPhotoPaint.Image.8" r:id="rId3" imgW="4431746" imgH="4685714" progId="CorelPhotoPaint.Image.8">
                  <p:embed/>
                  <p:pic>
                    <p:nvPicPr>
                      <p:cNvPr id="112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533400"/>
                        <a:ext cx="2384425" cy="251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04490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/>
              <a:t>Fosforescence fosforu</a:t>
            </a: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0" y="2667000"/>
            <a:ext cx="547370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4" descr="Henning_br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33800"/>
            <a:ext cx="2636699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2685" y="1143000"/>
            <a:ext cx="891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Alchymista 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Henning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Brandt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roku 1669 v Hamburku provedl izolaci fosforu destilací moči zahuštěné pískem, páry nechal kondenzovat pod vodní hladinou. Produktem byla nažloutlá voskovitá látka, která na vzduchu ve tmě světélkovala.</a:t>
            </a:r>
          </a:p>
        </p:txBody>
      </p:sp>
    </p:spTree>
    <p:extLst>
      <p:ext uri="{BB962C8B-B14F-4D97-AF65-F5344CB8AC3E}">
        <p14:creationId xmlns:p14="http://schemas.microsoft.com/office/powerpoint/2010/main" val="13293582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88004" y="152400"/>
            <a:ext cx="8229600" cy="62547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000" b="1" dirty="0"/>
              <a:t>Hoření bílého fosforu</a:t>
            </a:r>
          </a:p>
        </p:txBody>
      </p:sp>
      <p:pic>
        <p:nvPicPr>
          <p:cNvPr id="14340" name="Picture 3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2233612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17" y="612168"/>
            <a:ext cx="2233612" cy="167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359" y="672396"/>
            <a:ext cx="2232025" cy="167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44002" y="2350633"/>
            <a:ext cx="8717604" cy="429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alkalickém prostředí snadno podléhá hydrolýze za vzniku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fosfanu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+ 4NaOH → 2PH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ervený</a:t>
            </a:r>
            <a:r>
              <a:rPr lang="en-GB" alt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átím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250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- 400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(v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inertní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atmosf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éř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e);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propojením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tetraedrech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dlouhých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zc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mén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není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>
              <a:buFontTx/>
              <a:buChar char="-"/>
            </a:pP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všech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dlech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vznítí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cca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400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 laboratorní teploty reaguje s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fluorem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za vzniku fluoridu fosforečného PF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chlorem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bromem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jodem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slučuje až za vyšších teplot na chlorid fosforitý PCl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bromid fosforitý PBr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jodid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forforitý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Se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sodíkem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draslíkem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reaguje při teplotě 200°C za vzniku zelených, snadno hydrolyzujících fosfidů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 a 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P.</a:t>
            </a:r>
            <a:endParaRPr lang="en-GB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38" name="Picture 2" descr="https://upload.wikimedia.org/wikipedia/commons/7/7b/%C4%8Cerven%C3%BD_fosfor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3425">
            <a:off x="7441820" y="3984590"/>
            <a:ext cx="2247902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754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38800" cy="715962"/>
          </a:xfrm>
        </p:spPr>
        <p:txBody>
          <a:bodyPr>
            <a:normAutofit/>
          </a:bodyPr>
          <a:lstStyle/>
          <a:p>
            <a:r>
              <a:rPr lang="cs-CZ" sz="2800" b="1" dirty="0"/>
              <a:t>Hydráty </a:t>
            </a:r>
            <a:r>
              <a:rPr lang="cs-CZ" sz="2800" b="1" dirty="0" err="1"/>
              <a:t>methanu</a:t>
            </a:r>
            <a:endParaRPr lang="cs-CZ" sz="2800" b="1" dirty="0"/>
          </a:p>
        </p:txBody>
      </p:sp>
      <p:pic>
        <p:nvPicPr>
          <p:cNvPr id="1026" name="Picture 2" descr="https://upload.wikimedia.org/wikipedia/commons/6/60/Gashydrat_mit_Strukt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88" y="4343400"/>
            <a:ext cx="2296355" cy="23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0/03/Burning_hydrate_inlay_US_Office_Naval_Resear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18" y="609600"/>
            <a:ext cx="2219325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visejÃ­cÃ­ obrÃ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07761"/>
            <a:ext cx="2771775" cy="20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as hydrate structure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16846"/>
            <a:ext cx="2729866" cy="14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24779" y="1173301"/>
            <a:ext cx="612457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Metan hydrát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(CH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• 5.75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O) je tuhá bílá látka skládající se z krystalické vody, která obsahuje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methan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Metan hydrát byl objeven pod sedimenty na dně moří. Předpokládá se, že metan hydrát vzniká uvolňováním metanu ze zemského jádra, který stoupá zlomy v zemské kůře a v místech, kde se smísí s chladnou vodou moře je uzavřen do krystalů. V poslední době se některé země pokoušejí tuto látku těžit za účelem zisku spalitelného plynu.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99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58728"/>
            <a:ext cx="86106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Zapálen na vzduchu hoří na dimerní oxid fosforitý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zapálen v atmosféře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kyslíku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tvoří dimerní oxid fosforečný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sírou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slučuje při teplotě nad 500°C na sulfidy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Ochotně se přímo slučuje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kadmiem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za vzniku fosfidů Cd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CdP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CdP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Fosfidy ostatních kovů se obvykle získávají nepřímo reakcí jejich halogenidů nebo sulfidů s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fosfanem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borem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tvoří fosfid boritý BP až při teplotě nad 1200°C. 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S koncentrovanou kyselinou dusičnou reaguje za vzniku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trihydrogenfosforečné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P + 5HNO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teplotách nad 700°C za katalytického účinku mědi, zirkonia nebo thallia reaguje s vodou za vzniku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trihydrogenfosforečné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vývoje vodíku: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2P + 8H2O →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erný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íváním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vysokých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tlak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vrstev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stuktura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ipomínající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grafit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lnSpc>
                <a:spcPct val="90000"/>
              </a:lnSpc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mén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ervený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vzduchu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stálý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obtížn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zapaluje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2" name="Picture 2" descr="https://upload.wikimedia.org/wikipedia/commons/d/d0/Black-phosphorus-sheet-A-3D-bal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43400"/>
            <a:ext cx="198390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8230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7238" y="228600"/>
            <a:ext cx="8839200" cy="6324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Fialový (</a:t>
            </a:r>
            <a:r>
              <a:rPr lang="cs-CZ" alt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Hittorfův</a:t>
            </a:r>
            <a:r>
              <a:rPr lang="cs-CZ" alt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fosfor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cs-CZ" sz="2000" dirty="0"/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připravuje zahříváním červeného fosforu na teplotu 530°C, nebo rozpouštěním bílého fosforu v roztaveném olovu za teploty 500°C, následným pomalým ochlazováním taveniny vykrystalizuje fialový fosfor. Fialový fosfor krystaluje v jednoklonné soustavě a je velice málo reaktivní.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25" name="Picture 177" descr="https://upload.wikimedia.org/wikipedia/commons/8/88/PhosphComb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281" y="2881218"/>
            <a:ext cx="4724400" cy="170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6" name="Picture 1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3625"/>
            <a:ext cx="31337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90209" y="54102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Bílý fosfor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využívá zejména ve farmacii a pro výrobu samozápalné munice.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Červený fosfor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 výrobě zápalek, v pyrotechnice a k výrobě celé řady sloučenin fosforu.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Černý fosfor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slouží k výrobě polovodičů. Fosfor je důležitým legujícím prvkem při výrobě řady slitin.</a:t>
            </a:r>
          </a:p>
        </p:txBody>
      </p:sp>
      <p:pic>
        <p:nvPicPr>
          <p:cNvPr id="41986" name="Picture 2" descr="https://upload.wikimedia.org/wikipedia/commons/f/f2/Violet-phosphorus-layers-from-xtal-3D-ball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1689100" cy="98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7028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610600" cy="6324600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zemské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ůře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nejvyšším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ísle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avšak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meteoritech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ležit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minerály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apatity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mají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obecný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vzorec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(PO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kde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X = F, Cl, OH, 1/2 CO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fosfáty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nezbytnou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ástí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výživy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lov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(spot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eba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 g/den),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obsaženy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sýrech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mléku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vejcích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Biologický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význam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živých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organismech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esterech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cukry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hydroxylapatit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kostech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tvorba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ATP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uskladn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chemické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ýroba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apatit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redukcí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uhlím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ísady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emene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Readmanova-Parkerova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metoda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Ca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(PO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 + 12 SiO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+ 30 C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 Ca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 CaF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+ 30 CO + 3 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(T=1400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981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34400" cy="638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2194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8392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Arsen</a:t>
            </a:r>
            <a:endParaRPr lang="cs-CZ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polokovový prvek, který se ve svých sloučeninách vyskytuje v mocenstvích As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As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As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znám v několika alotropických modifikacích, polokovový šedý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As, amorfní černý nebo hnědý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 a krystalický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orthorombický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žlutý měkký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γ-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šedý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kovový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lesklý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ehký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podmínek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vysokopolymerní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átím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sublimuje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(663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C, 1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cs-CZ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žlutý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obdoba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nestálý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rychlou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kondenzací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par, 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CS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Nejrozšířenější je šedý arsen, lesklá, křehká krystalická látka, krystalizující v trigonální soustavě.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Arsen přímo reaguje s chlorem a řadou dalších prvků. V plynném stavu tvoří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čtyřatomové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molekuly 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při teplotě nad 1700°C se vyskytuje jako 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Při zahřívání na vzduchu shoří modrým plamenem za vzniku bílého dýmu oxidu arsenitého 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se vyznačuje typickým zápachem po česneku.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Arsen se dobře rozpouští v lučavce královské a koncentrované kyselině dusičné za vzniku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trihydrogenarseničné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4225286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04800"/>
            <a:ext cx="88392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 zředěné kyselině dusičné a v koncentrované kyselině sírové se rozpouští za vzniku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trihydrogenarsenité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Reakce arsenu s horkými koncentrovanými roztoky hydroxidů probíhá za vzniku arsenitanů a vývoje vodíku: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3As + 5HNO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→ 3H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+ 5NO</a:t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As + 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→ 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NO</a:t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2As + 3H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→ 2H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+ 3SO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2As + 6KOH → 2K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Reakce arsenu s kyselinou disírovou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(oleum)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probíhá za vzniku hydrogensíranu arsenitého: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2As + 6H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→ 2As(HSO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+ 3SO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írod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realgar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auripigment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FeAsS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arsenopyrit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epelným rozkladem arsenopyritu nebo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lolingitu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při teplotě 700-800°C bez přístupu vzduchu. Arsen sublimuje a posléze kondenzuje: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FeAsS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As +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FeS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FeAs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As +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FeAs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478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76200" y="152400"/>
            <a:ext cx="89883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současné době je největším zdrojem arsenu oxid arsenitý 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je součástí odpadních produktů při rafinaci kobaltu. Kovový arsen se z 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získává redukcí oxidem uhelnatým nebo uhlíkem. Redukce oxidu arsenitého probíhá při teplotě 900°C: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+ 3CO → 2As + 3CO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2As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+ 3C → 4As + 3CO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Dalším významným zdrojem arsenu je arseničnan sodný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vzniká jako odpadní produkt rafinace olova.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 surovina pro výrobu arsenu může sloužit i popel uhlí s vysokým výskytem tohoto prvku. 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Vysoce čistý arsen pro polovodičové použití se připravuje především metodou zonálního tavení.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28600" y="5200255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Elementární arsen není příliš toxický, ale v organismu je metabolizován na toxické látky, zejména na oxid arsenitý 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je pod názvem arsenik znám jako účinný jed.</a:t>
            </a:r>
          </a:p>
        </p:txBody>
      </p:sp>
    </p:spTree>
    <p:extLst>
      <p:ext uri="{BB962C8B-B14F-4D97-AF65-F5344CB8AC3E}">
        <p14:creationId xmlns:p14="http://schemas.microsoft.com/office/powerpoint/2010/main" val="379812721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2400" y="381000"/>
            <a:ext cx="88732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Využití</a:t>
            </a:r>
          </a:p>
          <a:p>
            <a:pPr algn="just"/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V oblasti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elektroniky.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Např. arsenid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gallitý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GaAs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vykazuje vynikající polovodičové vlastnosti a přes svoji poměrně vysokou výrobní cenu se užívá v řadě speciálních elektrotechnických aplikací, např. v případech, kdy je vyžadována mimořádně nízká úroveň šumu vyráběných součástek. Dotování krystalů superčistého křemíku přesným množstvím atomů arsenu vytváří polovodič typu N, jednu ze základních součástí všech tranzistorů a tak i všech současných počítačových procesorů.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Ve slitinách se používá pouze okrajově, patrně nejvýznamnější je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slitina s olovem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 obsahem arsenu kolem 0,5 %, sloužící jako surovina pro výrobu broků a střeliva. </a:t>
            </a:r>
          </a:p>
        </p:txBody>
      </p:sp>
    </p:spTree>
    <p:extLst>
      <p:ext uri="{BB962C8B-B14F-4D97-AF65-F5344CB8AC3E}">
        <p14:creationId xmlns:p14="http://schemas.microsoft.com/office/powerpoint/2010/main" val="7060617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839200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Antimon</a:t>
            </a:r>
            <a:endParaRPr lang="cs-CZ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stříbrolesklý kovový až polokovový prvek. Ve sloučeninách se vyskytuje v mocenstvích Sb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Sb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Sb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4+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Sb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Antimon stojí v elektrochemické řadě napětí kovů až za vodíkem a proto se rozpouští pouze působením silných minerálních oxidačních kyselin, vůči kterým není antimon příliš odolný. Velmi rychle se také rozpouští v kyselině chlorovodíkové za přítomnosti i malých množství oxidačních činidel (HNO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...).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Dobře se rozpouští ve zředěné i koncentrované kyselině dusičné, v horké koncentrované kyselině sírové a lučavce královské: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2Sb + 2HNO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+ 2NO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2Sb 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3Sb + 15HCl + 5HNO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3SbCl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+ 5NO + 10H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S kyselinou chlorovodíkovou a zředěnou kyselinou sírovou antimon nereaguje.   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Při teplotě 600°C reaguje s vodní párou za vzniku oxidu antimonitého a vývoje vodíku: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2Sb + 3H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662780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810000"/>
            <a:ext cx="861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Antimon se vyskytuje v několika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allotropních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modifikacích: modrobílý kovový antimon a nestálé nekovové formy žlutého a černého antimonu. </a:t>
            </a: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Kovový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neboli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šedý antimon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středně tvrdý a velmi křehký. Na vzduchu je za normálních teplot neomezeně stálý, za zvýšené teploty reaguje s kyslíkem za vzniku oxidu antimonitého 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Žlutý antimon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lze získat zaváděním kyslíku do kapalného antimonovodíku při -90 °C a odpovídá modifikacím žlutého arsenu a bílého fosforu. Nad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-80 °C černá a přechází na modifikaci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černého antimonu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Obdélník 5"/>
          <p:cNvSpPr/>
          <p:nvPr/>
        </p:nvSpPr>
        <p:spPr>
          <a:xfrm>
            <a:off x="231843" y="228600"/>
            <a:ext cx="8704634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teplotách 400-500°C reaguje s chlorečnany a dusičnany alkalických kovů se za vzniku alkalických antimoničnanů: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6Sb + 6KOH + 5KClO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6KSbO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+ 5KCl + 3H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2Sb +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+ 5NaNO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2NaSbO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+ 5NaNO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Ochotně reaguje s halogeny a sulfanem. Za tepla se slučuje se sírou, fosforem, arsenem a dalšími prvky. Při zahřívání s oxidačními činidly (např. dusičnany, chlorečnany) práškový antimon vybuchuje za vzniku solí kyseliny antimoničné.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S chlorečnany a dusičnany alkalických kovů se slučuje prudce explozivně za vzniku alkalických solí kyseliny antimoničné.</a:t>
            </a:r>
          </a:p>
        </p:txBody>
      </p:sp>
    </p:spTree>
    <p:extLst>
      <p:ext uri="{BB962C8B-B14F-4D97-AF65-F5344CB8AC3E}">
        <p14:creationId xmlns:p14="http://schemas.microsoft.com/office/powerpoint/2010/main" val="20801841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10040</TotalTime>
  <Words>18811</Words>
  <Application>Microsoft Office PowerPoint</Application>
  <PresentationFormat>Předvádění na obrazovce (4:3)</PresentationFormat>
  <Paragraphs>1625</Paragraphs>
  <Slides>187</Slides>
  <Notes>8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187</vt:i4>
      </vt:variant>
    </vt:vector>
  </HeadingPairs>
  <TitlesOfParts>
    <vt:vector size="196" baseType="lpstr">
      <vt:lpstr>&amp;quot</vt:lpstr>
      <vt:lpstr>Arial</vt:lpstr>
      <vt:lpstr>Calibri</vt:lpstr>
      <vt:lpstr>League Spartan</vt:lpstr>
      <vt:lpstr>Times New Roman</vt:lpstr>
      <vt:lpstr>Wingdings</vt:lpstr>
      <vt:lpstr>Motiv systému Office</vt:lpstr>
      <vt:lpstr>Photo Editor Photo</vt:lpstr>
      <vt:lpstr>CorelPhotoPaint.Image.8</vt:lpstr>
      <vt:lpstr>Chalkogeny</vt:lpstr>
      <vt:lpstr>Chalkogenvodíky</vt:lpstr>
      <vt:lpstr>Prezentace aplikace PowerPoint</vt:lpstr>
      <vt:lpstr>Prezentace aplikace PowerPoint</vt:lpstr>
      <vt:lpstr>Struktura ledu</vt:lpstr>
      <vt:lpstr>Led</vt:lpstr>
      <vt:lpstr>Hydráty a aquakomplexy</vt:lpstr>
      <vt:lpstr>Hydrátové klathráty</vt:lpstr>
      <vt:lpstr>Hydráty methanu</vt:lpstr>
      <vt:lpstr>Prezentace aplikace PowerPoint</vt:lpstr>
      <vt:lpstr>Fyzikální vlastnosti vody</vt:lpstr>
      <vt:lpstr>Anomálie vody</vt:lpstr>
      <vt:lpstr>Parní stroj</vt:lpstr>
      <vt:lpstr>Oxidy</vt:lpstr>
      <vt:lpstr>Oxidy</vt:lpstr>
      <vt:lpstr>Prezentace aplikace PowerPoint</vt:lpstr>
      <vt:lpstr>Hydroxidy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Využití H2O2 v chemiluminiscenčních reakcích</vt:lpstr>
      <vt:lpstr>Prezentace aplikace PowerPoint</vt:lpstr>
      <vt:lpstr>Peroxidy O22-</vt:lpstr>
      <vt:lpstr>Prezentace aplikace PowerPoint</vt:lpstr>
      <vt:lpstr>Prezentace aplikace PowerPoint</vt:lpstr>
      <vt:lpstr>Prezentace aplikace PowerPoint</vt:lpstr>
      <vt:lpstr>OH radikály</vt:lpstr>
      <vt:lpstr>Prezentace aplikace PowerPoint</vt:lpstr>
      <vt:lpstr>OH radikály</vt:lpstr>
      <vt:lpstr>Fentonova reakce</vt:lpstr>
      <vt:lpstr>Reaktivní formy kyslíku (ROS, Reactive Oxygen Species)</vt:lpstr>
      <vt:lpstr>Prezentace aplikace PowerPoint</vt:lpstr>
      <vt:lpstr>Sulfan a polysulfany</vt:lpstr>
      <vt:lpstr>Prezentace aplikace PowerPoint</vt:lpstr>
      <vt:lpstr>Halogenidy chalkogenů</vt:lpstr>
      <vt:lpstr>Prezentace aplikace PowerPoint</vt:lpstr>
      <vt:lpstr>Sulfidy a polysulfidy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Oxosloučeniny chalkogenů </vt:lpstr>
      <vt:lpstr>Prezentace aplikace PowerPoint</vt:lpstr>
      <vt:lpstr>Prezentace aplikace PowerPoint</vt:lpstr>
      <vt:lpstr>SO2 ve víně</vt:lpstr>
      <vt:lpstr>Kyselý déšť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Deriváty kyselin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Oxosloučeniny selenu</vt:lpstr>
      <vt:lpstr>Oxosloučeniny telluru</vt:lpstr>
      <vt:lpstr>Pentely</vt:lpstr>
      <vt:lpstr>V. hlavní podskupina</vt:lpstr>
      <vt:lpstr>Prezentace aplikace PowerPoint</vt:lpstr>
      <vt:lpstr>Prezentace aplikace PowerPoint</vt:lpstr>
      <vt:lpstr>Prezentace aplikace PowerPoint</vt:lpstr>
      <vt:lpstr>Prezentace aplikace PowerPoint</vt:lpstr>
      <vt:lpstr>Zvláštní postavení dusíku: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Fosforescence fosforu</vt:lpstr>
      <vt:lpstr>Hoření bílého fosforu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1. Redukce uhlíkem po pražení bismutinitu  2 Bi2S3 + 9 O2 → 2 Bi2O3 + 6 SO2 Pražení sulfidu   Bi2O3 + 3 C → 2 Bi + 3 CO Redukční pochod   2. Tavení bismutinitu se železem Bi2S3 + 3 Fe → 2 Bi + 3 FeS Srážecí pochod   Při těchto pochodech je bismut ještě značně znečištěn příměsemi, které byly v rudě, proto se surový bismut musí ještě rafinovat.  3. Pro získání velmi čistého bismutu lze využít elektrolýzu tavenin jeho sloučenin.  Použití    Nízkotající slitiny: Woodův kov (b.t. cca 70 °C), Lipowitzova slitina (b.t. cca 60 °C), Roseův kov (b.t. 94 °C).    Velmi nízké teploty tání, často i pod teplotou varu vody, se využívá při konstrukci automatických hasicích systémů (tzv. sprinklerů), které jsou montovány do výškových budov a automaticky začnou rozprašovat vodu při náhlém nárůstu teploty v okolí.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Guano</vt:lpstr>
      <vt:lpstr>Prezentace aplikace PowerPoint</vt:lpstr>
      <vt:lpstr>Prezentace aplikace PowerPoint</vt:lpstr>
      <vt:lpstr>Dusičnan amonný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Oxosloučeniny</vt:lpstr>
      <vt:lpstr>Prezentace aplikace PowerPoint</vt:lpstr>
      <vt:lpstr>Prezentace aplikace PowerPoint</vt:lpstr>
      <vt:lpstr>Nitrosonium a nitrosyl</vt:lpstr>
      <vt:lpstr>Prezentace aplikace PowerPoint</vt:lpstr>
      <vt:lpstr>Prezentace aplikace PowerPoint</vt:lpstr>
      <vt:lpstr>Prezentace aplikace PowerPoint</vt:lpstr>
      <vt:lpstr>Prezentace aplikace PowerPoint</vt:lpstr>
      <vt:lpstr>SCR technologie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Oxohalogenidy dusíku</vt:lpstr>
      <vt:lpstr>Prezentace aplikace PowerPoint</vt:lpstr>
      <vt:lpstr>Prezentace aplikace PowerPoint</vt:lpstr>
      <vt:lpstr>Oxosloučeniny fosforu: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Transformace kostního minerálu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Eutrofizace vody</vt:lpstr>
      <vt:lpstr>Prezentace aplikace PowerPoint</vt:lpstr>
      <vt:lpstr>Organické sloučeniny fosforu</vt:lpstr>
      <vt:lpstr>Prezentace aplikace PowerPoint</vt:lpstr>
      <vt:lpstr>Prezentace aplikace PowerPoint</vt:lpstr>
      <vt:lpstr>Arseniáza </vt:lpstr>
      <vt:lpstr>Prezentace aplikace PowerPoint</vt:lpstr>
      <vt:lpstr>Prezentace aplikace PowerPoint</vt:lpstr>
      <vt:lpstr>Prezentace aplikace PowerPoint</vt:lpstr>
      <vt:lpstr>Prezentace aplikace PowerPoint</vt:lpstr>
      <vt:lpstr>Organicke sloučeniny arsenu</vt:lpstr>
      <vt:lpstr>Metabolity arsenu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Lubomir Prokes</dc:creator>
  <cp:lastModifiedBy>Lubomir Prokes</cp:lastModifiedBy>
  <cp:revision>299</cp:revision>
  <dcterms:created xsi:type="dcterms:W3CDTF">2019-02-28T14:01:10Z</dcterms:created>
  <dcterms:modified xsi:type="dcterms:W3CDTF">2023-03-28T15:03:06Z</dcterms:modified>
</cp:coreProperties>
</file>