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9"/>
  </p:notesMasterIdLst>
  <p:sldIdLst>
    <p:sldId id="889" r:id="rId2"/>
    <p:sldId id="379" r:id="rId3"/>
    <p:sldId id="748" r:id="rId4"/>
    <p:sldId id="546" r:id="rId5"/>
    <p:sldId id="747" r:id="rId6"/>
    <p:sldId id="833" r:id="rId7"/>
    <p:sldId id="836" r:id="rId8"/>
    <p:sldId id="832" r:id="rId9"/>
    <p:sldId id="834" r:id="rId10"/>
    <p:sldId id="843" r:id="rId11"/>
    <p:sldId id="872" r:id="rId12"/>
    <p:sldId id="600" r:id="rId13"/>
    <p:sldId id="345" r:id="rId14"/>
    <p:sldId id="755" r:id="rId15"/>
    <p:sldId id="1003" r:id="rId16"/>
    <p:sldId id="849" r:id="rId17"/>
    <p:sldId id="684" r:id="rId18"/>
    <p:sldId id="384" r:id="rId19"/>
    <p:sldId id="373" r:id="rId20"/>
    <p:sldId id="333" r:id="rId21"/>
    <p:sldId id="682" r:id="rId22"/>
    <p:sldId id="845" r:id="rId23"/>
    <p:sldId id="847" r:id="rId24"/>
    <p:sldId id="442" r:id="rId25"/>
    <p:sldId id="846" r:id="rId26"/>
    <p:sldId id="327" r:id="rId27"/>
    <p:sldId id="342" r:id="rId28"/>
    <p:sldId id="852" r:id="rId29"/>
    <p:sldId id="340" r:id="rId30"/>
    <p:sldId id="341" r:id="rId31"/>
    <p:sldId id="351" r:id="rId32"/>
    <p:sldId id="336" r:id="rId33"/>
    <p:sldId id="750" r:id="rId34"/>
    <p:sldId id="555" r:id="rId35"/>
    <p:sldId id="903" r:id="rId36"/>
    <p:sldId id="765" r:id="rId37"/>
    <p:sldId id="662" r:id="rId38"/>
    <p:sldId id="766" r:id="rId39"/>
    <p:sldId id="322" r:id="rId40"/>
    <p:sldId id="900" r:id="rId41"/>
    <p:sldId id="853" r:id="rId42"/>
    <p:sldId id="338" r:id="rId43"/>
    <p:sldId id="267" r:id="rId44"/>
    <p:sldId id="898" r:id="rId45"/>
    <p:sldId id="314" r:id="rId46"/>
    <p:sldId id="899" r:id="rId47"/>
    <p:sldId id="320" r:id="rId48"/>
    <p:sldId id="278" r:id="rId49"/>
    <p:sldId id="266" r:id="rId50"/>
    <p:sldId id="317" r:id="rId51"/>
    <p:sldId id="284" r:id="rId52"/>
    <p:sldId id="606" r:id="rId53"/>
    <p:sldId id="281" r:id="rId54"/>
    <p:sldId id="283" r:id="rId55"/>
    <p:sldId id="761" r:id="rId56"/>
    <p:sldId id="763" r:id="rId57"/>
    <p:sldId id="760" r:id="rId58"/>
    <p:sldId id="762" r:id="rId59"/>
    <p:sldId id="854" r:id="rId60"/>
    <p:sldId id="855" r:id="rId61"/>
    <p:sldId id="841" r:id="rId62"/>
    <p:sldId id="837" r:id="rId63"/>
    <p:sldId id="838" r:id="rId64"/>
    <p:sldId id="1004" r:id="rId65"/>
    <p:sldId id="398" r:id="rId66"/>
    <p:sldId id="423" r:id="rId67"/>
    <p:sldId id="685" r:id="rId68"/>
    <p:sldId id="396" r:id="rId69"/>
    <p:sldId id="390" r:id="rId70"/>
    <p:sldId id="273" r:id="rId71"/>
    <p:sldId id="270" r:id="rId72"/>
    <p:sldId id="911" r:id="rId73"/>
    <p:sldId id="394" r:id="rId74"/>
    <p:sldId id="909" r:id="rId75"/>
    <p:sldId id="258" r:id="rId76"/>
    <p:sldId id="259" r:id="rId77"/>
    <p:sldId id="260" r:id="rId78"/>
    <p:sldId id="262" r:id="rId79"/>
    <p:sldId id="912" r:id="rId80"/>
    <p:sldId id="400" r:id="rId81"/>
    <p:sldId id="401" r:id="rId82"/>
    <p:sldId id="404" r:id="rId83"/>
    <p:sldId id="425" r:id="rId84"/>
    <p:sldId id="424" r:id="rId85"/>
    <p:sldId id="915" r:id="rId86"/>
    <p:sldId id="731" r:id="rId87"/>
    <p:sldId id="454" r:id="rId88"/>
    <p:sldId id="826" r:id="rId89"/>
    <p:sldId id="863" r:id="rId90"/>
    <p:sldId id="857" r:id="rId91"/>
    <p:sldId id="862" r:id="rId92"/>
    <p:sldId id="743" r:id="rId93"/>
    <p:sldId id="744" r:id="rId94"/>
    <p:sldId id="882" r:id="rId95"/>
    <p:sldId id="822" r:id="rId96"/>
    <p:sldId id="864" r:id="rId97"/>
    <p:sldId id="860" r:id="rId98"/>
    <p:sldId id="866" r:id="rId99"/>
    <p:sldId id="874" r:id="rId100"/>
    <p:sldId id="867" r:id="rId101"/>
    <p:sldId id="407" r:id="rId102"/>
    <p:sldId id="257" r:id="rId103"/>
    <p:sldId id="263" r:id="rId104"/>
    <p:sldId id="264" r:id="rId105"/>
    <p:sldId id="471" r:id="rId106"/>
    <p:sldId id="865" r:id="rId107"/>
    <p:sldId id="409" r:id="rId108"/>
    <p:sldId id="756" r:id="rId109"/>
    <p:sldId id="312" r:id="rId110"/>
    <p:sldId id="757" r:id="rId111"/>
    <p:sldId id="896" r:id="rId112"/>
    <p:sldId id="897" r:id="rId113"/>
    <p:sldId id="411" r:id="rId114"/>
    <p:sldId id="437" r:id="rId115"/>
    <p:sldId id="895" r:id="rId116"/>
    <p:sldId id="749" r:id="rId117"/>
    <p:sldId id="413" r:id="rId118"/>
    <p:sldId id="429" r:id="rId119"/>
    <p:sldId id="868" r:id="rId120"/>
    <p:sldId id="282" r:id="rId121"/>
    <p:sldId id="885" r:id="rId122"/>
    <p:sldId id="821" r:id="rId123"/>
    <p:sldId id="734" r:id="rId124"/>
    <p:sldId id="871" r:id="rId125"/>
    <p:sldId id="735" r:id="rId126"/>
    <p:sldId id="736" r:id="rId127"/>
    <p:sldId id="742" r:id="rId128"/>
    <p:sldId id="876" r:id="rId129"/>
    <p:sldId id="741" r:id="rId130"/>
    <p:sldId id="890" r:id="rId131"/>
    <p:sldId id="883" r:id="rId132"/>
    <p:sldId id="884" r:id="rId133"/>
    <p:sldId id="289" r:id="rId134"/>
    <p:sldId id="706" r:id="rId135"/>
    <p:sldId id="707" r:id="rId136"/>
    <p:sldId id="708" r:id="rId137"/>
    <p:sldId id="287" r:id="rId138"/>
    <p:sldId id="844" r:id="rId139"/>
    <p:sldId id="295" r:id="rId140"/>
    <p:sldId id="1001" r:id="rId141"/>
    <p:sldId id="296" r:id="rId142"/>
    <p:sldId id="297" r:id="rId143"/>
    <p:sldId id="272" r:id="rId144"/>
    <p:sldId id="975" r:id="rId145"/>
    <p:sldId id="1005" r:id="rId146"/>
    <p:sldId id="631" r:id="rId147"/>
    <p:sldId id="1000" r:id="rId148"/>
    <p:sldId id="630" r:id="rId149"/>
    <p:sldId id="629" r:id="rId150"/>
    <p:sldId id="1115" r:id="rId151"/>
    <p:sldId id="1116" r:id="rId152"/>
    <p:sldId id="709" r:id="rId153"/>
    <p:sldId id="710" r:id="rId154"/>
    <p:sldId id="1117" r:id="rId155"/>
    <p:sldId id="711" r:id="rId156"/>
    <p:sldId id="878" r:id="rId157"/>
    <p:sldId id="687" r:id="rId158"/>
    <p:sldId id="688" r:id="rId159"/>
    <p:sldId id="689" r:id="rId160"/>
    <p:sldId id="703" r:id="rId161"/>
    <p:sldId id="704" r:id="rId162"/>
    <p:sldId id="705" r:id="rId163"/>
    <p:sldId id="288" r:id="rId164"/>
    <p:sldId id="998" r:id="rId165"/>
    <p:sldId id="859" r:id="rId166"/>
    <p:sldId id="994" r:id="rId167"/>
    <p:sldId id="406" r:id="rId16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14A4"/>
    <a:srgbClr val="9B6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 Středně sytá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>
      <p:cViewPr varScale="1">
        <p:scale>
          <a:sx n="67" d="100"/>
          <a:sy n="67" d="100"/>
        </p:scale>
        <p:origin x="436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4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8D7B8-C465-423D-BCD2-6E5050787DEE}" type="datetimeFigureOut">
              <a:rPr lang="cs-CZ" smtClean="0"/>
              <a:t>14.02.2023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ED142-9672-4486-8588-F58AA3A833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30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ED142-9672-4486-8588-F58AA3A8330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414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FA327631-8E34-4060-98AB-B7A152473416}" type="slidenum">
              <a:rPr lang="cs-CZ" altLang="cs-CZ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37</a:t>
            </a:fld>
            <a:endParaRPr lang="cs-CZ" alt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98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0CC4AD90-DAE8-41E6-9814-3CEC7A998C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15FB8C42-A7AB-40BB-9F30-44A1A4A9AC5A}" type="slidenum">
              <a:rPr lang="en-US" altLang="en-US" sz="1200">
                <a:latin typeface="Arial" panose="020B0604020202020204" pitchFamily="34" charset="0"/>
              </a:rPr>
              <a:pPr/>
              <a:t>60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185B2A25-5322-4FAE-8372-B23DFA0C43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B462F266-EC44-4537-9DA7-C55D2CB05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0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fld id="{78E05D35-16BF-408D-8CB5-D72CA087FC2C}" type="slidenum">
              <a:rPr lang="en-GB" altLang="cs-CZ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122</a:t>
            </a:fld>
            <a:endParaRPr lang="en-GB" alt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564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1F109-BF73-434C-A56D-E16A5E2F73ED}" type="slidenum">
              <a:rPr lang="cs-CZ" smtClean="0"/>
              <a:t>137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300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FC7C6-A3C4-4020-825D-529290D98345}" type="slidenum">
              <a:rPr lang="cs-CZ" altLang="cs-CZ"/>
              <a:pPr/>
              <a:t>156</a:t>
            </a:fld>
            <a:endParaRPr lang="cs-CZ" altLang="cs-CZ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5860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14.02.2023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45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14.02.2023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980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14.02.2023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1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62547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981075"/>
            <a:ext cx="4038600" cy="48863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48863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Anorganick</a:t>
            </a:r>
            <a:r>
              <a:rPr lang="cs-CZ" altLang="cs-CZ"/>
              <a:t>á chemie pro KATA</a:t>
            </a:r>
            <a:endParaRPr lang="en-US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48E80-BD54-466A-9A20-5D76B962379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Praha 2007</a:t>
            </a: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2356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14.02.2023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529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14.02.2023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9089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14.02.2023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17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14.02.2023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7669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14.02.2023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18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14.02.2023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765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14.02.2023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20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14.02.2023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479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DE78B-0BE8-407D-9CF5-5537E3586C3C}" type="datetimeFigureOut">
              <a:rPr lang="cs-CZ" smtClean="0"/>
              <a:t>14.02.2023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54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g"/><Relationship Id="rId5" Type="http://schemas.openxmlformats.org/officeDocument/2006/relationships/image" Target="../media/image175.jpg"/><Relationship Id="rId4" Type="http://schemas.openxmlformats.org/officeDocument/2006/relationships/image" Target="../media/image17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jpeg"/><Relationship Id="rId4" Type="http://schemas.openxmlformats.org/officeDocument/2006/relationships/image" Target="../media/image179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gi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gi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gi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image" Target="../media/image2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jpg"/><Relationship Id="rId5" Type="http://schemas.openxmlformats.org/officeDocument/2006/relationships/image" Target="../media/image228.jpeg"/><Relationship Id="rId4" Type="http://schemas.openxmlformats.org/officeDocument/2006/relationships/image" Target="../media/image227.jp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5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pn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gif"/><Relationship Id="rId2" Type="http://schemas.openxmlformats.org/officeDocument/2006/relationships/hyperlink" Target="https://www.google.com/url?sa=i&amp;url=http%3A%2F%2Flibrary.tedankara.k12.tr%2Fchemistry%2Fvol3%2FHydrogen%2520chemistry%2520and%2520nonmetal%2520oxidation%2520numbers%2F&amp;psig=AOvVaw1icFu1gVCOpXokAQPTUDxk&amp;ust=1582143651415000&amp;source=images&amp;cd=vfe&amp;ved=0CAIQjRxqFwoTCIjvitH22-cCFQAAAAAdAAAAABAO" TargetMode="Externa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1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gif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://abulafia.mt.ic.ac.uk/shannon/" TargetMode="External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sv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4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10" Type="http://schemas.openxmlformats.org/officeDocument/2006/relationships/image" Target="../media/image109.svg"/><Relationship Id="rId4" Type="http://schemas.openxmlformats.org/officeDocument/2006/relationships/image" Target="../media/image103.svg"/><Relationship Id="rId9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4" Type="http://schemas.openxmlformats.org/officeDocument/2006/relationships/image" Target="../media/image115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svg"/><Relationship Id="rId7" Type="http://schemas.openxmlformats.org/officeDocument/2006/relationships/image" Target="../media/image164.sv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image" Target="../media/image168.emf"/><Relationship Id="rId5" Type="http://schemas.openxmlformats.org/officeDocument/2006/relationships/image" Target="../media/image162.sv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sv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image" Target="../media/image169.gi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GB" altLang="en-US" sz="2800" b="1" dirty="0" err="1">
                <a:latin typeface="+mn-lt"/>
                <a:cs typeface="Arial" panose="020B0604020202020204" pitchFamily="34" charset="0"/>
              </a:rPr>
              <a:t>Periodický</a:t>
            </a:r>
            <a:r>
              <a:rPr lang="en-GB" altLang="en-US" sz="2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+mn-lt"/>
                <a:cs typeface="Arial" panose="020B0604020202020204" pitchFamily="34" charset="0"/>
              </a:rPr>
              <a:t>zákon</a:t>
            </a:r>
            <a:r>
              <a:rPr lang="en-GB" altLang="en-US" sz="2800" b="1" dirty="0">
                <a:latin typeface="+mn-lt"/>
                <a:cs typeface="Arial" panose="020B0604020202020204" pitchFamily="34" charset="0"/>
              </a:rPr>
              <a:t> a </a:t>
            </a:r>
            <a:r>
              <a:rPr lang="en-US" altLang="en-US" sz="2800" b="1" dirty="0">
                <a:latin typeface="+mn-lt"/>
                <a:cs typeface="Arial" panose="020B0604020202020204" pitchFamily="34" charset="0"/>
              </a:rPr>
              <a:t>p</a:t>
            </a:r>
            <a:r>
              <a:rPr lang="cs-CZ" altLang="en-US" sz="2800" b="1" dirty="0" err="1">
                <a:latin typeface="+mn-lt"/>
                <a:cs typeface="Arial" panose="020B0604020202020204" pitchFamily="34" charset="0"/>
              </a:rPr>
              <a:t>eriodická</a:t>
            </a:r>
            <a:r>
              <a:rPr lang="cs-CZ" altLang="en-US" sz="2800" b="1" dirty="0">
                <a:latin typeface="+mn-lt"/>
                <a:cs typeface="Arial" panose="020B0604020202020204" pitchFamily="34" charset="0"/>
              </a:rPr>
              <a:t> tabulka</a:t>
            </a:r>
          </a:p>
        </p:txBody>
      </p:sp>
      <p:sp>
        <p:nvSpPr>
          <p:cNvPr id="3" name="Obdélník 2"/>
          <p:cNvSpPr/>
          <p:nvPr/>
        </p:nvSpPr>
        <p:spPr>
          <a:xfrm>
            <a:off x="457200" y="1045868"/>
            <a:ext cx="7620000" cy="3139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Vlastnosti prvků jsou periodickou funkcí jejich protonových čísel. </a:t>
            </a:r>
          </a:p>
        </p:txBody>
      </p:sp>
      <p:sp>
        <p:nvSpPr>
          <p:cNvPr id="4" name="Obdélník 3"/>
          <p:cNvSpPr/>
          <p:nvPr/>
        </p:nvSpPr>
        <p:spPr>
          <a:xfrm>
            <a:off x="293587" y="1679453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en-US" sz="2000" b="1" dirty="0">
                <a:cs typeface="Arial" panose="020B0604020202020204" pitchFamily="34" charset="0"/>
              </a:rPr>
              <a:t>P</a:t>
            </a:r>
            <a:r>
              <a:rPr lang="cs-CZ" altLang="en-US" sz="2000" b="1" dirty="0" err="1">
                <a:cs typeface="Arial" panose="020B0604020202020204" pitchFamily="34" charset="0"/>
              </a:rPr>
              <a:t>eriodická</a:t>
            </a:r>
            <a:r>
              <a:rPr lang="cs-CZ" altLang="en-US" sz="2000" b="1" dirty="0">
                <a:cs typeface="Arial" panose="020B0604020202020204" pitchFamily="34" charset="0"/>
              </a:rPr>
              <a:t> soustava (tabulka) prvků</a:t>
            </a:r>
            <a:r>
              <a:rPr lang="en-US" altLang="en-US" sz="2000" b="1" dirty="0">
                <a:cs typeface="Arial" panose="020B0604020202020204" pitchFamily="34" charset="0"/>
              </a:rPr>
              <a:t> = </a:t>
            </a:r>
            <a:r>
              <a:rPr lang="en-US" altLang="en-US" sz="2000" dirty="0">
                <a:cs typeface="Arial" panose="020B0604020202020204" pitchFamily="34" charset="0"/>
              </a:rPr>
              <a:t>g</a:t>
            </a:r>
            <a:r>
              <a:rPr lang="cs-CZ" altLang="en-US" sz="2000" dirty="0" err="1">
                <a:cs typeface="Arial" panose="020B0604020202020204" pitchFamily="34" charset="0"/>
              </a:rPr>
              <a:t>rafické</a:t>
            </a:r>
            <a:r>
              <a:rPr lang="cs-CZ" altLang="en-US" sz="2000" dirty="0">
                <a:cs typeface="Arial" panose="020B0604020202020204" pitchFamily="34" charset="0"/>
              </a:rPr>
              <a:t> vyjádření periodicity prvků</a:t>
            </a:r>
            <a:endParaRPr lang="cs-CZ" altLang="en-US" sz="2000" u="sng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nejobvyklejší podoba </a:t>
            </a:r>
            <a:r>
              <a:rPr lang="en-US" altLang="en-US" sz="2000" dirty="0">
                <a:cs typeface="Arial" panose="020B0604020202020204" pitchFamily="34" charset="0"/>
              </a:rPr>
              <a:t>=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i="1" dirty="0">
                <a:cs typeface="Arial" panose="020B0604020202020204" pitchFamily="34" charset="0"/>
              </a:rPr>
              <a:t>dlouhá tabulka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8" name="Picture 2" descr="VÃ½sledek obrÃ¡zku pro atomic mass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104" y="2514600"/>
            <a:ext cx="6039746" cy="355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4FF65F6-597F-437C-B038-AADF0A08A738}"/>
              </a:ext>
            </a:extLst>
          </p:cNvPr>
          <p:cNvSpPr txBox="1"/>
          <p:nvPr/>
        </p:nvSpPr>
        <p:spPr>
          <a:xfrm>
            <a:off x="3913483" y="6348051"/>
            <a:ext cx="35449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https://www.rsc.org/periodic-table/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5822C5C-7CCD-49AF-95F1-80E1AD09CBA5}"/>
              </a:ext>
            </a:extLst>
          </p:cNvPr>
          <p:cNvSpPr txBox="1"/>
          <p:nvPr/>
        </p:nvSpPr>
        <p:spPr>
          <a:xfrm>
            <a:off x="293587" y="3429000"/>
            <a:ext cx="20636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Řádky = </a:t>
            </a:r>
            <a:r>
              <a:rPr lang="cs-CZ" sz="2000" b="1" dirty="0"/>
              <a:t>periody</a:t>
            </a:r>
          </a:p>
          <a:p>
            <a:endParaRPr lang="cs-CZ" sz="2000" dirty="0"/>
          </a:p>
          <a:p>
            <a:r>
              <a:rPr lang="cs-CZ" sz="2000" dirty="0"/>
              <a:t>Sloupce = </a:t>
            </a:r>
            <a:r>
              <a:rPr lang="cs-CZ" sz="2000" b="1" dirty="0"/>
              <a:t>skupiny</a:t>
            </a:r>
          </a:p>
        </p:txBody>
      </p:sp>
    </p:spTree>
    <p:extLst>
      <p:ext uri="{BB962C8B-B14F-4D97-AF65-F5344CB8AC3E}">
        <p14:creationId xmlns:p14="http://schemas.microsoft.com/office/powerpoint/2010/main" val="2376574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milies and Periods of the Periodic Table | CK-12 Foundation">
            <a:extLst>
              <a:ext uri="{FF2B5EF4-FFF2-40B4-BE49-F238E27FC236}">
                <a16:creationId xmlns:a16="http://schemas.microsoft.com/office/drawing/2014/main" id="{06D88E70-888E-317C-4E11-7EC3DC7E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54" y="1828800"/>
            <a:ext cx="858289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78B1AEB-5291-D662-0047-5BBD34D64331}"/>
              </a:ext>
            </a:extLst>
          </p:cNvPr>
          <p:cNvSpPr txBox="1"/>
          <p:nvPr/>
        </p:nvSpPr>
        <p:spPr>
          <a:xfrm>
            <a:off x="1371600" y="762000"/>
            <a:ext cx="6674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Označení skupin </a:t>
            </a:r>
            <a:r>
              <a:rPr lang="cs-CZ" sz="2000" b="1" dirty="0" err="1"/>
              <a:t>pn</a:t>
            </a:r>
            <a:r>
              <a:rPr lang="en-US" sz="2000" b="1" dirty="0" err="1"/>
              <a:t>eriodick</a:t>
            </a:r>
            <a:r>
              <a:rPr lang="cs-CZ" sz="2000" b="1" dirty="0"/>
              <a:t>é</a:t>
            </a:r>
            <a:r>
              <a:rPr lang="en-US" sz="2000" b="1" dirty="0"/>
              <a:t> </a:t>
            </a:r>
            <a:r>
              <a:rPr lang="en-US" sz="2000" b="1" dirty="0" err="1"/>
              <a:t>soustav</a:t>
            </a:r>
            <a:r>
              <a:rPr lang="cs-CZ" sz="2000" b="1" dirty="0"/>
              <a:t>y</a:t>
            </a:r>
            <a:r>
              <a:rPr lang="en-US" sz="2000" b="1" dirty="0"/>
              <a:t> </a:t>
            </a:r>
            <a:r>
              <a:rPr lang="en-US" sz="2000" b="1" dirty="0" err="1"/>
              <a:t>prvk</a:t>
            </a:r>
            <a:r>
              <a:rPr lang="cs-CZ" sz="2000" b="1" dirty="0"/>
              <a:t>ů (dlouhá forma)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5267761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C5D5D03-4124-4521-9AF7-8AF76E80F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90101"/>
            <a:ext cx="8908774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en-US" b="1" i="1" u="none" strike="noStrike" cap="none" normalizeH="0" baseline="0" dirty="0">
                <a:ln>
                  <a:noFill/>
                </a:ln>
                <a:effectLst/>
                <a:latin typeface="+mn-lt"/>
              </a:rPr>
              <a:t>Barva zlata a cesia</a:t>
            </a:r>
          </a:p>
          <a:p>
            <a:pPr algn="just"/>
            <a:r>
              <a:rPr lang="cs-CZ" i="1" dirty="0">
                <a:latin typeface="+mn-lt"/>
              </a:rPr>
              <a:t>  Stříbro</a:t>
            </a:r>
            <a:r>
              <a:rPr lang="cs-CZ" dirty="0">
                <a:latin typeface="+mn-lt"/>
              </a:rPr>
              <a:t> (</a:t>
            </a:r>
            <a:r>
              <a:rPr lang="cs-CZ" dirty="0" err="1">
                <a:latin typeface="+mn-lt"/>
              </a:rPr>
              <a:t>Ag</a:t>
            </a:r>
            <a:r>
              <a:rPr lang="cs-CZ" dirty="0">
                <a:latin typeface="+mn-lt"/>
              </a:rPr>
              <a:t>) absorbuje při přechodu elektronu ze </a:t>
            </a:r>
            <a:r>
              <a:rPr lang="en-US" dirty="0">
                <a:latin typeface="+mn-lt"/>
              </a:rPr>
              <a:t>4d orbital</a:t>
            </a:r>
            <a:r>
              <a:rPr lang="cs-CZ" dirty="0">
                <a:latin typeface="+mn-lt"/>
              </a:rPr>
              <a:t>u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d</a:t>
            </a:r>
            <a:r>
              <a:rPr lang="en-US" dirty="0">
                <a:latin typeface="+mn-lt"/>
              </a:rPr>
              <a:t>o 5s</a:t>
            </a:r>
            <a:r>
              <a:rPr lang="cs-CZ" dirty="0">
                <a:latin typeface="+mn-lt"/>
              </a:rPr>
              <a:t> orbitalu UV záření a viditelné záření je odraženo. To se projevuje „stříbrným“ zbarvením stříbra. </a:t>
            </a:r>
          </a:p>
          <a:p>
            <a:pPr algn="just"/>
            <a:r>
              <a:rPr lang="cs-CZ" i="1" dirty="0">
                <a:latin typeface="+mn-lt"/>
              </a:rPr>
              <a:t>   Zlato</a:t>
            </a:r>
            <a:r>
              <a:rPr lang="cs-CZ" dirty="0">
                <a:latin typeface="+mn-lt"/>
              </a:rPr>
              <a:t> (Au) by rovněž mělo </a:t>
            </a:r>
            <a:r>
              <a:rPr lang="en-US" dirty="0">
                <a:latin typeface="+mn-lt"/>
              </a:rPr>
              <a:t>absorb</a:t>
            </a:r>
            <a:r>
              <a:rPr lang="cs-CZ" dirty="0">
                <a:latin typeface="+mn-lt"/>
              </a:rPr>
              <a:t>ovat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UV záření při přechodu elektronu z </a:t>
            </a:r>
            <a:r>
              <a:rPr lang="en-US" dirty="0">
                <a:latin typeface="+mn-lt"/>
              </a:rPr>
              <a:t>5d orbital</a:t>
            </a:r>
            <a:r>
              <a:rPr lang="cs-CZ" dirty="0">
                <a:latin typeface="+mn-lt"/>
              </a:rPr>
              <a:t>u do </a:t>
            </a:r>
            <a:r>
              <a:rPr lang="en-US" dirty="0">
                <a:latin typeface="+mn-lt"/>
              </a:rPr>
              <a:t>6s orbital</a:t>
            </a:r>
            <a:r>
              <a:rPr lang="cs-CZ" dirty="0">
                <a:latin typeface="+mn-lt"/>
              </a:rPr>
              <a:t>u</a:t>
            </a:r>
            <a:r>
              <a:rPr lang="en-US" dirty="0">
                <a:latin typeface="+mn-lt"/>
              </a:rPr>
              <a:t>. </a:t>
            </a:r>
            <a:r>
              <a:rPr lang="cs-CZ" dirty="0">
                <a:latin typeface="+mn-lt"/>
              </a:rPr>
              <a:t>Díky kontrakci </a:t>
            </a:r>
            <a:r>
              <a:rPr lang="en-US" dirty="0">
                <a:latin typeface="+mn-lt"/>
              </a:rPr>
              <a:t>6s orbital</a:t>
            </a:r>
            <a:r>
              <a:rPr lang="cs-CZ" dirty="0">
                <a:latin typeface="+mn-lt"/>
              </a:rPr>
              <a:t>u v důsledku relativistických efektů však přechod je přechod elektronu z </a:t>
            </a:r>
            <a:r>
              <a:rPr lang="en-US" dirty="0">
                <a:latin typeface="+mn-lt"/>
              </a:rPr>
              <a:t>5d </a:t>
            </a:r>
            <a:r>
              <a:rPr lang="cs-CZ" dirty="0">
                <a:latin typeface="+mn-lt"/>
              </a:rPr>
              <a:t>do</a:t>
            </a:r>
            <a:r>
              <a:rPr lang="en-US" dirty="0">
                <a:latin typeface="+mn-lt"/>
              </a:rPr>
              <a:t> 6s </a:t>
            </a:r>
            <a:r>
              <a:rPr lang="cs-CZ" dirty="0">
                <a:latin typeface="+mn-lt"/>
              </a:rPr>
              <a:t>spojen s absorpcí modrého fotonu ve viditelné oblasti (má menší energii než foton UV).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Odražené viditelného záření (</a:t>
            </a:r>
            <a:r>
              <a:rPr lang="cs-CZ" dirty="0" err="1">
                <a:latin typeface="+mn-lt"/>
              </a:rPr>
              <a:t>žlutá-červená</a:t>
            </a:r>
            <a:r>
              <a:rPr lang="cs-CZ" dirty="0">
                <a:latin typeface="+mn-lt"/>
              </a:rPr>
              <a:t> barva) dodává zlatu charakteristické zbarvení</a:t>
            </a:r>
            <a:r>
              <a:rPr lang="en-US" dirty="0">
                <a:latin typeface="+mn-lt"/>
              </a:rPr>
              <a:t>. </a:t>
            </a:r>
            <a:r>
              <a:rPr lang="cs-CZ" dirty="0">
                <a:latin typeface="+mn-lt"/>
              </a:rPr>
              <a:t>Tento jev je patrný také v případě </a:t>
            </a:r>
            <a:r>
              <a:rPr lang="cs-CZ" b="1" i="1" dirty="0">
                <a:latin typeface="+mn-lt"/>
              </a:rPr>
              <a:t>cesia</a:t>
            </a:r>
            <a:r>
              <a:rPr lang="cs-CZ" b="1" dirty="0">
                <a:latin typeface="+mn-lt"/>
              </a:rPr>
              <a:t> </a:t>
            </a:r>
            <a:r>
              <a:rPr lang="cs-CZ" dirty="0">
                <a:latin typeface="+mn-lt"/>
              </a:rPr>
              <a:t>(Cs), které má slabě nazlátlou barvu.</a:t>
            </a:r>
            <a:r>
              <a:rPr lang="cs-CZ" b="1" dirty="0">
                <a:latin typeface="+mn-lt"/>
              </a:rPr>
              <a:t> </a:t>
            </a:r>
          </a:p>
          <a:p>
            <a:pPr algn="just"/>
            <a:endParaRPr lang="cs-CZ" sz="800" b="1" dirty="0">
              <a:latin typeface="+mn-lt"/>
            </a:endParaRPr>
          </a:p>
          <a:p>
            <a:pPr algn="just"/>
            <a:r>
              <a:rPr lang="cs-CZ" b="1" i="1" dirty="0">
                <a:latin typeface="+mn-lt"/>
              </a:rPr>
              <a:t>Bod tání rtuti a wolframu</a:t>
            </a:r>
          </a:p>
          <a:p>
            <a:pPr algn="just"/>
            <a:r>
              <a:rPr lang="cs-CZ" dirty="0">
                <a:latin typeface="+mn-lt"/>
              </a:rPr>
              <a:t>V případě </a:t>
            </a:r>
            <a:r>
              <a:rPr lang="cs-CZ" i="1" dirty="0">
                <a:latin typeface="+mn-lt"/>
              </a:rPr>
              <a:t>r</a:t>
            </a:r>
            <a:r>
              <a:rPr lang="en-US" i="1" dirty="0" err="1">
                <a:latin typeface="+mn-lt"/>
              </a:rPr>
              <a:t>tu</a:t>
            </a:r>
            <a:r>
              <a:rPr lang="cs-CZ" i="1" dirty="0">
                <a:latin typeface="+mn-lt"/>
              </a:rPr>
              <a:t>ti</a:t>
            </a:r>
            <a:r>
              <a:rPr lang="en-US" i="1" dirty="0">
                <a:latin typeface="+mn-lt"/>
              </a:rPr>
              <a:t> </a:t>
            </a:r>
            <a:r>
              <a:rPr lang="cs-CZ" dirty="0">
                <a:latin typeface="+mn-lt"/>
              </a:rPr>
              <a:t>(</a:t>
            </a:r>
            <a:r>
              <a:rPr lang="en-US" dirty="0">
                <a:latin typeface="+mn-lt"/>
              </a:rPr>
              <a:t>Hg</a:t>
            </a:r>
            <a:r>
              <a:rPr lang="cs-CZ" dirty="0">
                <a:latin typeface="+mn-lt"/>
              </a:rPr>
              <a:t>) je orbital </a:t>
            </a:r>
            <a:r>
              <a:rPr lang="en-US" dirty="0">
                <a:latin typeface="+mn-lt"/>
              </a:rPr>
              <a:t>6s </a:t>
            </a:r>
            <a:r>
              <a:rPr lang="cs-CZ" dirty="0">
                <a:latin typeface="+mn-lt"/>
              </a:rPr>
              <a:t>se dvěma </a:t>
            </a:r>
            <a:r>
              <a:rPr lang="en-US" dirty="0" err="1">
                <a:latin typeface="+mn-lt"/>
              </a:rPr>
              <a:t>ele</a:t>
            </a:r>
            <a:r>
              <a:rPr lang="cs-CZ" dirty="0">
                <a:latin typeface="+mn-lt"/>
              </a:rPr>
              <a:t>k</a:t>
            </a:r>
            <a:r>
              <a:rPr lang="en-US" dirty="0" err="1">
                <a:latin typeface="+mn-lt"/>
              </a:rPr>
              <a:t>tron</a:t>
            </a:r>
            <a:r>
              <a:rPr lang="cs-CZ" dirty="0">
                <a:latin typeface="+mn-lt"/>
              </a:rPr>
              <a:t>y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deformovaný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vlivem relativistické kontrakce, zatímco </a:t>
            </a:r>
            <a:r>
              <a:rPr lang="en-US" dirty="0">
                <a:latin typeface="+mn-lt"/>
              </a:rPr>
              <a:t>orbital p </a:t>
            </a:r>
            <a:r>
              <a:rPr lang="en-US" dirty="0" err="1">
                <a:latin typeface="+mn-lt"/>
              </a:rPr>
              <a:t>zůstává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na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svém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místě</a:t>
            </a:r>
            <a:r>
              <a:rPr lang="en-US" dirty="0">
                <a:latin typeface="+mn-lt"/>
              </a:rPr>
              <a:t>. </a:t>
            </a:r>
            <a:r>
              <a:rPr lang="en-US" dirty="0" err="1">
                <a:latin typeface="+mn-lt"/>
              </a:rPr>
              <a:t>Tyto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dva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orbitaly</a:t>
            </a:r>
            <a:r>
              <a:rPr lang="en-US" dirty="0">
                <a:latin typeface="+mn-lt"/>
              </a:rPr>
              <a:t> se </a:t>
            </a:r>
            <a:r>
              <a:rPr lang="en-US" dirty="0" err="1">
                <a:latin typeface="+mn-lt"/>
              </a:rPr>
              <a:t>podílejí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na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vazbách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kovové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mřížky</a:t>
            </a:r>
            <a:r>
              <a:rPr lang="en-US" dirty="0">
                <a:latin typeface="+mn-lt"/>
              </a:rPr>
              <a:t>, </a:t>
            </a:r>
            <a:r>
              <a:rPr lang="cs-CZ" dirty="0">
                <a:latin typeface="+mn-lt"/>
              </a:rPr>
              <a:t>které jsou </a:t>
            </a:r>
            <a:r>
              <a:rPr lang="en-US" dirty="0" err="1">
                <a:latin typeface="+mn-lt"/>
              </a:rPr>
              <a:t>tím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silnější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čím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více</a:t>
            </a:r>
            <a:r>
              <a:rPr lang="en-US" dirty="0">
                <a:latin typeface="+mn-lt"/>
              </a:rPr>
              <a:t> se</a:t>
            </a:r>
            <a:r>
              <a:rPr lang="cs-CZ" dirty="0">
                <a:latin typeface="+mn-lt"/>
              </a:rPr>
              <a:t> tyto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orbitaly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překrývají</a:t>
            </a:r>
            <a:r>
              <a:rPr lang="en-US" dirty="0">
                <a:latin typeface="+mn-lt"/>
              </a:rPr>
              <a:t>. U </a:t>
            </a:r>
            <a:r>
              <a:rPr lang="en-US" dirty="0" err="1">
                <a:latin typeface="+mn-lt"/>
              </a:rPr>
              <a:t>rtuti</a:t>
            </a:r>
            <a:r>
              <a:rPr lang="en-US" dirty="0">
                <a:latin typeface="+mn-lt"/>
              </a:rPr>
              <a:t> je </a:t>
            </a:r>
            <a:r>
              <a:rPr lang="en-US" dirty="0" err="1">
                <a:latin typeface="+mn-lt"/>
              </a:rPr>
              <a:t>již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jejich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vzájemná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vzdálenost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příliš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velká</a:t>
            </a:r>
            <a:r>
              <a:rPr lang="en-US" dirty="0">
                <a:latin typeface="+mn-lt"/>
              </a:rPr>
              <a:t>, </a:t>
            </a:r>
            <a:r>
              <a:rPr lang="cs-CZ" dirty="0">
                <a:latin typeface="+mn-lt"/>
              </a:rPr>
              <a:t>atomy jsou vzájemně vázány pouze </a:t>
            </a:r>
            <a:r>
              <a:rPr lang="en-US" dirty="0">
                <a:latin typeface="+mn-lt"/>
              </a:rPr>
              <a:t>van der Waals</a:t>
            </a:r>
            <a:r>
              <a:rPr lang="cs-CZ" dirty="0" err="1">
                <a:latin typeface="+mn-lt"/>
              </a:rPr>
              <a:t>ovými</a:t>
            </a:r>
            <a:r>
              <a:rPr lang="cs-CZ" dirty="0">
                <a:latin typeface="+mn-lt"/>
              </a:rPr>
              <a:t> silami</a:t>
            </a:r>
            <a:r>
              <a:rPr lang="en-US" dirty="0">
                <a:latin typeface="+mn-lt"/>
              </a:rPr>
              <a:t> a proto je </a:t>
            </a:r>
            <a:r>
              <a:rPr lang="en-US" dirty="0" err="1">
                <a:latin typeface="+mn-lt"/>
              </a:rPr>
              <a:t>rtuť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kapalná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při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teplotách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hluboko</a:t>
            </a:r>
            <a:r>
              <a:rPr lang="en-US" dirty="0">
                <a:latin typeface="+mn-lt"/>
              </a:rPr>
              <a:t> pod </a:t>
            </a:r>
            <a:r>
              <a:rPr lang="en-US" dirty="0" err="1">
                <a:latin typeface="+mn-lt"/>
              </a:rPr>
              <a:t>bodem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mrazu</a:t>
            </a:r>
            <a:r>
              <a:rPr lang="en-US" dirty="0">
                <a:latin typeface="+mn-lt"/>
              </a:rPr>
              <a:t>. </a:t>
            </a:r>
            <a:r>
              <a:rPr lang="cs-CZ" dirty="0">
                <a:latin typeface="+mn-lt"/>
              </a:rPr>
              <a:t>U</a:t>
            </a:r>
            <a:r>
              <a:rPr lang="en-US" dirty="0">
                <a:latin typeface="+mn-lt"/>
              </a:rPr>
              <a:t> </a:t>
            </a:r>
            <a:r>
              <a:rPr lang="en-US" i="1" dirty="0">
                <a:latin typeface="+mn-lt"/>
              </a:rPr>
              <a:t>wolfram</a:t>
            </a:r>
            <a:r>
              <a:rPr lang="cs-CZ" i="1" dirty="0">
                <a:latin typeface="+mn-lt"/>
              </a:rPr>
              <a:t>u</a:t>
            </a:r>
            <a:r>
              <a:rPr lang="cs-CZ" b="1" dirty="0">
                <a:latin typeface="+mn-lt"/>
              </a:rPr>
              <a:t> </a:t>
            </a:r>
            <a:r>
              <a:rPr lang="cs-CZ" dirty="0">
                <a:latin typeface="+mn-lt"/>
              </a:rPr>
              <a:t>(W)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stejný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efekt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naopak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způsobuje</a:t>
            </a:r>
            <a:r>
              <a:rPr lang="cs-CZ" dirty="0">
                <a:latin typeface="+mn-lt"/>
              </a:rPr>
              <a:t> zvýšenou tvrdost 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odolnost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vůči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vysokým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teplotám</a:t>
            </a:r>
            <a:r>
              <a:rPr lang="cs-CZ" dirty="0">
                <a:latin typeface="+mn-lt"/>
              </a:rPr>
              <a:t> (např. proto se </a:t>
            </a:r>
            <a:r>
              <a:rPr lang="en-US" dirty="0" err="1">
                <a:latin typeface="+mn-lt"/>
              </a:rPr>
              <a:t>wolframové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vlákno</a:t>
            </a:r>
            <a:r>
              <a:rPr lang="en-US" dirty="0">
                <a:latin typeface="+mn-lt"/>
              </a:rPr>
              <a:t> v </a:t>
            </a:r>
            <a:r>
              <a:rPr lang="en-US" dirty="0" err="1">
                <a:latin typeface="+mn-lt"/>
              </a:rPr>
              <a:t>žárovce</a:t>
            </a:r>
            <a:r>
              <a:rPr lang="en-US" dirty="0">
                <a:latin typeface="+mn-lt"/>
              </a:rPr>
              <a:t> ne</a:t>
            </a:r>
            <a:r>
              <a:rPr lang="cs-CZ" dirty="0" err="1">
                <a:latin typeface="+mn-lt"/>
              </a:rPr>
              <a:t>odp</a:t>
            </a:r>
            <a:r>
              <a:rPr lang="en-US" dirty="0" err="1">
                <a:latin typeface="+mn-lt"/>
              </a:rPr>
              <a:t>aří</a:t>
            </a:r>
            <a:r>
              <a:rPr lang="cs-CZ" dirty="0">
                <a:latin typeface="+mn-lt"/>
              </a:rPr>
              <a:t>)</a:t>
            </a:r>
            <a:r>
              <a:rPr lang="en-US" dirty="0">
                <a:latin typeface="+mn-lt"/>
              </a:rPr>
              <a:t>. </a:t>
            </a:r>
            <a:r>
              <a:rPr lang="cs-CZ" dirty="0">
                <a:latin typeface="+mn-lt"/>
              </a:rPr>
              <a:t>Zde</a:t>
            </a:r>
            <a:r>
              <a:rPr lang="en-US" dirty="0">
                <a:latin typeface="+mn-lt"/>
              </a:rPr>
              <a:t> se </a:t>
            </a:r>
            <a:r>
              <a:rPr lang="en-US" dirty="0" err="1">
                <a:latin typeface="+mn-lt"/>
              </a:rPr>
              <a:t>na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vazbách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podílejí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slupky</a:t>
            </a:r>
            <a:r>
              <a:rPr lang="en-US" dirty="0">
                <a:latin typeface="+mn-lt"/>
              </a:rPr>
              <a:t> </a:t>
            </a:r>
            <a:r>
              <a:rPr lang="en-US" i="1" dirty="0">
                <a:latin typeface="+mn-lt"/>
              </a:rPr>
              <a:t>d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které</a:t>
            </a:r>
            <a:r>
              <a:rPr lang="en-US" dirty="0">
                <a:latin typeface="+mn-lt"/>
              </a:rPr>
              <a:t> se </a:t>
            </a:r>
            <a:r>
              <a:rPr lang="en-US" dirty="0" err="1">
                <a:latin typeface="+mn-lt"/>
              </a:rPr>
              <a:t>díky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nepřímým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relativistickým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jevům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roztahují</a:t>
            </a:r>
            <a:r>
              <a:rPr lang="en-US" dirty="0">
                <a:latin typeface="+mn-lt"/>
              </a:rPr>
              <a:t> a </a:t>
            </a:r>
            <a:r>
              <a:rPr lang="en-US" dirty="0" err="1">
                <a:latin typeface="+mn-lt"/>
              </a:rPr>
              <a:t>mohou</a:t>
            </a:r>
            <a:r>
              <a:rPr lang="en-US" dirty="0">
                <a:latin typeface="+mn-lt"/>
              </a:rPr>
              <a:t> se</a:t>
            </a:r>
            <a:r>
              <a:rPr lang="cs-CZ" dirty="0">
                <a:latin typeface="+mn-lt"/>
              </a:rPr>
              <a:t> tak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lépe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překrývat</a:t>
            </a:r>
            <a:r>
              <a:rPr lang="en-US" dirty="0">
                <a:latin typeface="+mn-lt"/>
              </a:rPr>
              <a:t>.</a:t>
            </a:r>
          </a:p>
        </p:txBody>
      </p:sp>
      <p:pic>
        <p:nvPicPr>
          <p:cNvPr id="5" name="Picture 8" descr="Nalezený obrázek pro relativistic gold">
            <a:extLst>
              <a:ext uri="{FF2B5EF4-FFF2-40B4-BE49-F238E27FC236}">
                <a16:creationId xmlns:a16="http://schemas.microsoft.com/office/drawing/2014/main" id="{19E0E9B9-0138-425C-98BA-B583F9B9A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393346" cy="119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398B66D-B013-41AF-A79A-ED3F15605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5486400"/>
            <a:ext cx="2141459" cy="119997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C8910F4-C327-4346-939D-A4A7F2D34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1" y="5486400"/>
            <a:ext cx="1500646" cy="1190217"/>
          </a:xfrm>
          <a:prstGeom prst="rect">
            <a:avLst/>
          </a:prstGeom>
        </p:spPr>
      </p:pic>
      <p:pic>
        <p:nvPicPr>
          <p:cNvPr id="7" name="Obrázek 6" descr="Obsah obrázku pták, malé, letící, černá&#10;&#10;Popis byl vytvořen automaticky">
            <a:extLst>
              <a:ext uri="{FF2B5EF4-FFF2-40B4-BE49-F238E27FC236}">
                <a16:creationId xmlns:a16="http://schemas.microsoft.com/office/drawing/2014/main" id="{4139070D-7534-4BC9-8D3A-7D955A143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486400"/>
            <a:ext cx="1518478" cy="1138859"/>
          </a:xfrm>
          <a:prstGeom prst="rect">
            <a:avLst/>
          </a:prstGeom>
        </p:spPr>
      </p:pic>
      <p:pic>
        <p:nvPicPr>
          <p:cNvPr id="9" name="Obrázek 8" descr="Obsah obrázku dort, čokoláda, kousek, sladký&#10;&#10;Popis byl vytvořen automaticky">
            <a:extLst>
              <a:ext uri="{FF2B5EF4-FFF2-40B4-BE49-F238E27FC236}">
                <a16:creationId xmlns:a16="http://schemas.microsoft.com/office/drawing/2014/main" id="{7F64EA99-864B-4143-BB67-EE48AB2168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5410200"/>
            <a:ext cx="1590322" cy="127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8022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EBA409B-392A-46C0-BE5D-2D41F3BAC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81838"/>
            <a:ext cx="2599772" cy="3628499"/>
          </a:xfrm>
          <a:prstGeom prst="rect">
            <a:avLst/>
          </a:prstGeom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8607"/>
            <a:ext cx="457200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400" b="1" dirty="0">
                <a:latin typeface="+mn-lt"/>
              </a:rPr>
              <a:t>Výstavbový (</a:t>
            </a:r>
            <a:r>
              <a:rPr lang="cs-CZ" altLang="en-US" sz="2400" b="1" dirty="0" err="1">
                <a:latin typeface="+mn-lt"/>
              </a:rPr>
              <a:t>Aufbau</a:t>
            </a:r>
            <a:r>
              <a:rPr lang="cs-CZ" altLang="en-US" sz="2400" b="1" dirty="0">
                <a:latin typeface="+mn-lt"/>
              </a:rPr>
              <a:t>) princip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80966"/>
            <a:ext cx="5334000" cy="1371600"/>
          </a:xfrm>
        </p:spPr>
        <p:txBody>
          <a:bodyPr>
            <a:noAutofit/>
          </a:bodyPr>
          <a:lstStyle/>
          <a:p>
            <a:pPr marL="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postupné </a:t>
            </a:r>
            <a:r>
              <a:rPr lang="cs-CZ" altLang="en-US" sz="2000" b="1" dirty="0">
                <a:cs typeface="Arial" panose="020B0604020202020204" pitchFamily="34" charset="0"/>
              </a:rPr>
              <a:t>zaplňování AO podle rostoucí  energie </a:t>
            </a:r>
            <a:r>
              <a:rPr lang="cs-CZ" altLang="en-US" sz="2000" i="1" dirty="0">
                <a:cs typeface="Arial" panose="020B0604020202020204" pitchFamily="34" charset="0"/>
              </a:rPr>
              <a:t>+ </a:t>
            </a:r>
            <a:r>
              <a:rPr lang="cs-CZ" altLang="en-US" sz="2000" b="1" dirty="0">
                <a:cs typeface="Arial" panose="020B0604020202020204" pitchFamily="34" charset="0"/>
              </a:rPr>
              <a:t>Pauliho princip </a:t>
            </a:r>
            <a:r>
              <a:rPr lang="cs-CZ" altLang="en-US" sz="2000" dirty="0">
                <a:cs typeface="Arial" panose="020B0604020202020204" pitchFamily="34" charset="0"/>
              </a:rPr>
              <a:t>(= 2 elektrony se nemohou vyskytovat v tomtéž kvantovém stavu)</a:t>
            </a:r>
          </a:p>
          <a:p>
            <a:pPr marL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</a:t>
            </a:r>
            <a:endParaRPr lang="cs-CZ" altLang="en-US" sz="2000" b="1" dirty="0"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Energetické pořadí  AO </a:t>
            </a:r>
            <a:r>
              <a:rPr lang="cs-CZ" altLang="en-US" sz="2000" dirty="0">
                <a:cs typeface="Arial" panose="020B0604020202020204" pitchFamily="34" charset="0"/>
              </a:rPr>
              <a:t>(diagonální pravidlo):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79" y="2714224"/>
            <a:ext cx="3853868" cy="265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3391" y="5876925"/>
            <a:ext cx="5334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výsledné pořadí  AO:</a:t>
            </a:r>
          </a:p>
          <a:p>
            <a:pPr>
              <a:lnSpc>
                <a:spcPct val="80000"/>
              </a:lnSpc>
            </a:pPr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3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s,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4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3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4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5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4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5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6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4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E2C7EB3-EB09-4F82-B31C-A9C2BC971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213630"/>
            <a:ext cx="3048000" cy="2143932"/>
          </a:xfrm>
          <a:prstGeom prst="rect">
            <a:avLst/>
          </a:prstGeom>
        </p:spPr>
      </p:pic>
      <p:pic>
        <p:nvPicPr>
          <p:cNvPr id="219138" name="Picture 2" descr="Use a Ladder Correctly, Avoid a Safety Hazard! | Employers Resource">
            <a:extLst>
              <a:ext uri="{FF2B5EF4-FFF2-40B4-BE49-F238E27FC236}">
                <a16:creationId xmlns:a16="http://schemas.microsoft.com/office/drawing/2014/main" id="{5EB85F85-A03F-42F4-BE9F-4D1007FC8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248" y="4324449"/>
            <a:ext cx="1872728" cy="244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28839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bshell, (n+l) rul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4" y="3511826"/>
            <a:ext cx="779614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44052" y="200681"/>
            <a:ext cx="78420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Madelungovo</a:t>
            </a:r>
            <a:r>
              <a:rPr lang="cs-CZ" sz="2800" b="1" dirty="0"/>
              <a:t> – </a:t>
            </a:r>
            <a:r>
              <a:rPr lang="cs-CZ" sz="2400" b="1" dirty="0" err="1"/>
              <a:t>Klechkowskiho</a:t>
            </a:r>
            <a:r>
              <a:rPr lang="cs-CZ" sz="2800" b="1" dirty="0"/>
              <a:t> pravidlo (pravidlo </a:t>
            </a:r>
            <a:r>
              <a:rPr lang="cs-CZ" sz="2800" b="1" i="1" dirty="0" err="1"/>
              <a:t>n+l</a:t>
            </a:r>
            <a:r>
              <a:rPr lang="en-US" sz="2800" b="1" dirty="0"/>
              <a:t>)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612269" tIns="45720" rIns="0" bIns="882372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1. Electrons are assigned to orbitals in order of increasing value of (n+ℓ).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2. For subshells with the same value of (n+ℓ), electrons are assigned first to the sub shell with lower </a:t>
            </a:r>
            <a:r>
              <a:rPr kumimoji="0" lang="cs-CZ" altLang="cs-CZ" sz="900" b="0" i="1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n</a:t>
            </a: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612269" tIns="45720" rIns="0" bIns="882372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1. Electrons are assigned to orbitals in order of increasing value of (n+ℓ).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2. For subshells with the same value of (n+ℓ), electrons are assigned first to the sub shell with lower </a:t>
            </a:r>
            <a:r>
              <a:rPr kumimoji="0" lang="cs-CZ" altLang="cs-CZ" sz="900" b="0" i="1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n</a:t>
            </a: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612269" tIns="45720" rIns="0" bIns="882372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1. Electrons are assigned to orbitals in order of increasing value of (n+ℓ).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2. For subshells with the same value of (n+ℓ), electrons are assigned first to the sub shell with lower </a:t>
            </a:r>
            <a:r>
              <a:rPr kumimoji="0" lang="cs-CZ" altLang="cs-CZ" sz="900" b="0" i="1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n</a:t>
            </a: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19388" y="1143000"/>
            <a:ext cx="87068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1. </a:t>
            </a:r>
            <a:r>
              <a:rPr lang="cs-CZ" sz="2000" dirty="0">
                <a:cs typeface="Arial" panose="020B0604020202020204" pitchFamily="34" charset="0"/>
              </a:rPr>
              <a:t>přednostně se obsadí orbital, u něhož je součet </a:t>
            </a:r>
            <a:r>
              <a:rPr lang="cs-CZ" sz="2000" i="1" dirty="0">
                <a:cs typeface="Arial" panose="020B0604020202020204" pitchFamily="34" charset="0"/>
              </a:rPr>
              <a:t>n</a:t>
            </a:r>
            <a:r>
              <a:rPr lang="cs-CZ" sz="2000" dirty="0">
                <a:cs typeface="Arial" panose="020B0604020202020204" pitchFamily="34" charset="0"/>
              </a:rPr>
              <a:t> + </a:t>
            </a:r>
            <a:r>
              <a:rPr lang="cs-CZ" sz="2000" i="1" dirty="0">
                <a:cs typeface="Arial" panose="020B0604020202020204" pitchFamily="34" charset="0"/>
              </a:rPr>
              <a:t>l</a:t>
            </a:r>
            <a:r>
              <a:rPr lang="cs-CZ" sz="2000" dirty="0">
                <a:cs typeface="Arial" panose="020B0604020202020204" pitchFamily="34" charset="0"/>
              </a:rPr>
              <a:t> menší</a:t>
            </a:r>
            <a:endParaRPr lang="en-US" sz="200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2. </a:t>
            </a:r>
            <a:r>
              <a:rPr lang="cs-CZ" sz="2000" dirty="0">
                <a:cs typeface="Arial" panose="020B0604020202020204" pitchFamily="34" charset="0"/>
              </a:rPr>
              <a:t>z orbitalů se stejným součtem n + l, se jako první zaplní ten, jehož hlavní kvantové číslo </a:t>
            </a:r>
            <a:r>
              <a:rPr lang="cs-CZ" sz="2000" i="1" dirty="0">
                <a:cs typeface="Arial" panose="020B0604020202020204" pitchFamily="34" charset="0"/>
              </a:rPr>
              <a:t>n</a:t>
            </a:r>
            <a:r>
              <a:rPr lang="cs-CZ" sz="2000" dirty="0">
                <a:cs typeface="Arial" panose="020B0604020202020204" pitchFamily="34" charset="0"/>
              </a:rPr>
              <a:t> je menší.</a:t>
            </a:r>
          </a:p>
          <a:p>
            <a:endParaRPr lang="en-US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Orbitaly se zaplňují v následujícím pořadí: 1s, 2s, 2p, 3s, 3p, 4s, 3d, 4p, 5s, 4d, 5p, 6s, 4f, 5d, 6p, 7s, 5f, 6d, 7p</a:t>
            </a:r>
          </a:p>
        </p:txBody>
      </p:sp>
    </p:spTree>
    <p:extLst>
      <p:ext uri="{BB962C8B-B14F-4D97-AF65-F5344CB8AC3E}">
        <p14:creationId xmlns:p14="http://schemas.microsoft.com/office/powerpoint/2010/main" val="23485916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218021"/>
            <a:ext cx="3962400" cy="639762"/>
          </a:xfrm>
        </p:spPr>
        <p:txBody>
          <a:bodyPr>
            <a:normAutofit/>
          </a:bodyPr>
          <a:lstStyle/>
          <a:p>
            <a:r>
              <a:rPr lang="cs-CZ" sz="2400" b="1" dirty="0" err="1"/>
              <a:t>Wisweser</a:t>
            </a:r>
            <a:r>
              <a:rPr lang="en-US" sz="2400" b="1" dirty="0" err="1"/>
              <a:t>ov</a:t>
            </a:r>
            <a:r>
              <a:rPr lang="cs-CZ" sz="2400" b="1" dirty="0"/>
              <a:t>a metoda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9453" y="1296889"/>
            <a:ext cx="8991600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 = určení energetické sekvence atom</a:t>
            </a:r>
            <a:r>
              <a:rPr kumimoji="0" lang="en-US" altLang="cs-CZ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ov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ých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lang="en-US" altLang="cs-CZ" sz="2000" dirty="0" err="1">
                <a:latin typeface="+mn-lt"/>
              </a:rPr>
              <a:t>podslupek</a:t>
            </a:r>
            <a:r>
              <a:rPr lang="cs-CZ" altLang="cs-CZ" sz="2000" dirty="0">
                <a:latin typeface="+mn-lt"/>
              </a:rPr>
              <a:t>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(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effectLst/>
                <a:latin typeface="+mn-lt"/>
              </a:rPr>
              <a:t>n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ℓ ) podle rovnice</a:t>
            </a:r>
            <a:endParaRPr kumimoji="0" lang="en-US" altLang="cs-CZ" sz="20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cs-CZ" sz="2000" dirty="0">
              <a:solidFill>
                <a:srgbClr val="222222"/>
              </a:solidFill>
              <a:latin typeface="+mn-lt"/>
            </a:endParaRPr>
          </a:p>
          <a:p>
            <a:endParaRPr lang="cs-CZ" sz="2000" dirty="0">
              <a:latin typeface="+mn-lt"/>
            </a:endParaRPr>
          </a:p>
          <a:p>
            <a:endParaRPr lang="cs-CZ" sz="2000" dirty="0">
              <a:latin typeface="+mn-lt"/>
            </a:endParaRPr>
          </a:p>
          <a:p>
            <a:endParaRPr lang="cs-CZ" sz="2000" dirty="0">
              <a:latin typeface="+mn-lt"/>
              <a:cs typeface="Arial" panose="020B0604020202020204" pitchFamily="34" charset="0"/>
            </a:endParaRPr>
          </a:p>
          <a:p>
            <a:r>
              <a:rPr lang="cs-CZ" sz="2000" dirty="0">
                <a:latin typeface="+mn-lt"/>
                <a:cs typeface="Arial" panose="020B0604020202020204" pitchFamily="34" charset="0"/>
              </a:rPr>
              <a:t>Orbitaly se zaplňují v následujícím pořadí:</a:t>
            </a:r>
          </a:p>
          <a:p>
            <a:r>
              <a:rPr lang="cs-CZ" sz="2000" dirty="0">
                <a:latin typeface="+mn-lt"/>
              </a:rPr>
              <a:t>        </a:t>
            </a:r>
            <a:r>
              <a:rPr lang="en-US" sz="2000" dirty="0">
                <a:latin typeface="+mn-lt"/>
              </a:rPr>
              <a:t>1s, 2s, 2p, 3s, 3p, 4s, 3d, 4p, 5s, 4d, 5p, 6s, 4f, 5d, 6p, 7s, 5f, 6d, 7p...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2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</p:txBody>
      </p:sp>
      <p:sp>
        <p:nvSpPr>
          <p:cNvPr id="5" name="AutoShape 3" descr="{\displaystyle (n,\ell )}"/>
          <p:cNvSpPr>
            <a:spLocks noChangeAspect="1" noChangeArrowheads="1"/>
          </p:cNvSpPr>
          <p:nvPr/>
        </p:nvSpPr>
        <p:spPr bwMode="auto">
          <a:xfrm>
            <a:off x="5857875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4" descr="{\displaystyle (n,\ell )}"/>
          <p:cNvSpPr>
            <a:spLocks noChangeAspect="1" noChangeArrowheads="1"/>
          </p:cNvSpPr>
          <p:nvPr/>
        </p:nvSpPr>
        <p:spPr bwMode="auto">
          <a:xfrm>
            <a:off x="16225838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22897"/>
            <a:ext cx="3276600" cy="75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2162356A-B669-4D5D-B7A3-54C37FDFC3BE}"/>
              </a:ext>
            </a:extLst>
          </p:cNvPr>
          <p:cNvSpPr/>
          <p:nvPr/>
        </p:nvSpPr>
        <p:spPr>
          <a:xfrm>
            <a:off x="228600" y="6324600"/>
            <a:ext cx="56017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Wisweser</a:t>
            </a:r>
            <a:r>
              <a:rPr lang="cs-CZ" sz="1600" dirty="0"/>
              <a:t>, W. J.</a:t>
            </a:r>
            <a:r>
              <a:rPr lang="en-US" sz="1600" dirty="0"/>
              <a:t>: </a:t>
            </a:r>
            <a:r>
              <a:rPr lang="en-US" sz="1600" i="1" dirty="0"/>
              <a:t>Journal of Chemical Education </a:t>
            </a:r>
            <a:r>
              <a:rPr lang="en-US" sz="1600" dirty="0"/>
              <a:t>22, 1945, 314-321</a:t>
            </a:r>
          </a:p>
        </p:txBody>
      </p:sp>
    </p:spTree>
    <p:extLst>
      <p:ext uri="{BB962C8B-B14F-4D97-AF65-F5344CB8AC3E}">
        <p14:creationId xmlns:p14="http://schemas.microsoft.com/office/powerpoint/2010/main" val="38312415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 descr="{\displaystyle W(n,\ell )}"/>
          <p:cNvSpPr>
            <a:spLocks noChangeAspect="1" noChangeArrowheads="1"/>
          </p:cNvSpPr>
          <p:nvPr/>
        </p:nvSpPr>
        <p:spPr bwMode="auto">
          <a:xfrm>
            <a:off x="5175250" y="19859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867729"/>
              </p:ext>
            </p:extLst>
          </p:nvPr>
        </p:nvGraphicFramePr>
        <p:xfrm>
          <a:off x="1371600" y="152396"/>
          <a:ext cx="6476998" cy="640081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930826">
                  <a:extLst>
                    <a:ext uri="{9D8B030D-6E8A-4147-A177-3AD203B41FA5}">
                      <a16:colId xmlns:a16="http://schemas.microsoft.com/office/drawing/2014/main" val="2498811274"/>
                    </a:ext>
                  </a:extLst>
                </a:gridCol>
                <a:gridCol w="93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0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7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6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7198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pořadí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orbital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n</a:t>
                      </a:r>
                      <a:endParaRPr lang="cs-CZ" sz="20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ℓ</a:t>
                      </a:r>
                      <a:endParaRPr lang="cs-CZ" sz="20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n + ℓ 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W ( n , ℓ ) </a:t>
                      </a:r>
                      <a:endParaRPr lang="cs-CZ" sz="20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198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1s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0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198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2s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2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0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2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2p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2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3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2.5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3s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3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0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3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3p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3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3.5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4s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4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0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4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198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3d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3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2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4.33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4p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4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4.5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5s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5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0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5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4d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4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2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5.33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5p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5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5.5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6s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6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0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6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4f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4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3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7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6.25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5d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5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2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7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6.33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6p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6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1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7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6.5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7s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7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0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7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7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5f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5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3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7.25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27198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6d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6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2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7.33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27198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7p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7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1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7.5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32783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62547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Energie atomových  </a:t>
            </a:r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orbitalů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14400"/>
            <a:ext cx="7931150" cy="175895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potenciálová  jáma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E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</a:t>
            </a:r>
            <a:r>
              <a:rPr lang="cs-CZ" altLang="en-US" sz="2000" dirty="0">
                <a:cs typeface="Arial" panose="020B0604020202020204" pitchFamily="34" charset="0"/>
              </a:rPr>
              <a:t>  0    kontinuum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E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</a:t>
            </a:r>
            <a:r>
              <a:rPr lang="cs-CZ" altLang="en-US" sz="2000" dirty="0">
                <a:cs typeface="Arial" panose="020B0604020202020204" pitchFamily="34" charset="0"/>
              </a:rPr>
              <a:t>  0    vlastní hod. E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 kvantovány el. zachycen v potenciálové jámě (pro  přechod na E = 0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nutno dodat energii)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- každá hladina představuje </a:t>
            </a:r>
            <a:r>
              <a:rPr lang="cs-CZ" altLang="en-US" sz="2000" i="1" dirty="0">
                <a:cs typeface="Arial" panose="020B0604020202020204" pitchFamily="34" charset="0"/>
              </a:rPr>
              <a:t>n</a:t>
            </a:r>
            <a:r>
              <a:rPr lang="cs-CZ" altLang="en-US" sz="2000" dirty="0">
                <a:cs typeface="Arial" panose="020B0604020202020204" pitchFamily="34" charset="0"/>
              </a:rPr>
              <a:t> - kvant. sféru</a:t>
            </a:r>
          </a:p>
        </p:txBody>
      </p:sp>
      <p:pic>
        <p:nvPicPr>
          <p:cNvPr id="147463" name="Picture 7" descr="Bl-17_K2-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3124200"/>
            <a:ext cx="5562600" cy="35066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A42612C-ECD6-48E1-A9E5-1070A0B2A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286000"/>
            <a:ext cx="3209926" cy="44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592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Výsledek obrázku pro energy of atomic orbitals atomic number">
            <a:extLst>
              <a:ext uri="{FF2B5EF4-FFF2-40B4-BE49-F238E27FC236}">
                <a16:creationId xmlns:a16="http://schemas.microsoft.com/office/drawing/2014/main" id="{C61AC6CC-0279-4CDC-9EF3-4137693A7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97184"/>
            <a:ext cx="3452229" cy="574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ýsledek obrázku pro energy of atomic orbitals atomic number">
            <a:extLst>
              <a:ext uri="{FF2B5EF4-FFF2-40B4-BE49-F238E27FC236}">
                <a16:creationId xmlns:a16="http://schemas.microsoft.com/office/drawing/2014/main" id="{4BABBD8D-39FB-4FF5-9992-0C40F01E9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18741"/>
            <a:ext cx="3733800" cy="445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2DA9CB6-CB25-4DF0-B046-99B7F0FF00A5}"/>
              </a:ext>
            </a:extLst>
          </p:cNvPr>
          <p:cNvSpPr txBox="1"/>
          <p:nvPr/>
        </p:nvSpPr>
        <p:spPr>
          <a:xfrm>
            <a:off x="190500" y="273830"/>
            <a:ext cx="3704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Energie atomových orbitalů</a:t>
            </a:r>
            <a:endParaRPr lang="en-US" sz="24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626C994-22EA-40DD-95B4-16C1ADC43BAF}"/>
              </a:ext>
            </a:extLst>
          </p:cNvPr>
          <p:cNvSpPr txBox="1"/>
          <p:nvPr/>
        </p:nvSpPr>
        <p:spPr>
          <a:xfrm>
            <a:off x="190500" y="812418"/>
            <a:ext cx="5826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Orbital 4s </a:t>
            </a:r>
            <a:r>
              <a:rPr lang="cs-CZ" sz="2000" dirty="0"/>
              <a:t>má nižší energii než 3d jen u prvků se Z ≤ 20 (</a:t>
            </a:r>
            <a:r>
              <a:rPr lang="cs-CZ" sz="2000" baseline="-25000" dirty="0"/>
              <a:t>1</a:t>
            </a:r>
            <a:r>
              <a:rPr lang="cs-CZ" sz="2000" dirty="0"/>
              <a:t>H až </a:t>
            </a:r>
            <a:r>
              <a:rPr lang="cs-CZ" sz="2000" baseline="-25000" dirty="0"/>
              <a:t>20</a:t>
            </a:r>
            <a:r>
              <a:rPr lang="cs-CZ" sz="2000" dirty="0"/>
              <a:t>Ca). Po obsazení 4s orbitalu se sníží energie 3d orbitalu. </a:t>
            </a:r>
            <a:r>
              <a:rPr lang="cs-CZ" sz="2000" u="sng" dirty="0"/>
              <a:t>U prvků s Z &gt; 20 se při ionizaci ztrácejí dříve elektrony z 4s než z 3d orbitalu</a:t>
            </a:r>
            <a:r>
              <a:rPr lang="cs-CZ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23100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2723"/>
            <a:ext cx="82296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3200" b="1" dirty="0" err="1">
                <a:latin typeface="Times New Roman" pitchFamily="18" charset="0"/>
              </a:rPr>
              <a:t>Hundovo</a:t>
            </a:r>
            <a:r>
              <a:rPr lang="cs-CZ" altLang="en-US" sz="3200" b="1" dirty="0">
                <a:latin typeface="Times New Roman" pitchFamily="18" charset="0"/>
              </a:rPr>
              <a:t> pravidlo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398"/>
            <a:ext cx="8839200" cy="144780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V degenerovaných orbitalech vznikají elektronové páry až poté, co byl zaplněn každý orbital jedním elektronem. Všechny nespárované elektrony přitom mají stejný spin. V takovém případě má systém nejnižší energii, a proto je nejstabilnější (= snaha o maximální počet nevykompenzovaných spinů).	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	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95802"/>
            <a:ext cx="3193339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14" name="Picture 2" descr="Image: Example of Hund's rule">
            <a:extLst>
              <a:ext uri="{FF2B5EF4-FFF2-40B4-BE49-F238E27FC236}">
                <a16:creationId xmlns:a16="http://schemas.microsoft.com/office/drawing/2014/main" id="{312DABB7-76F6-4873-AFE8-15FC40535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90800"/>
            <a:ext cx="5490919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16" name="Picture 4" descr="Hund's Rules for Atomic Energy Levels">
            <a:extLst>
              <a:ext uri="{FF2B5EF4-FFF2-40B4-BE49-F238E27FC236}">
                <a16:creationId xmlns:a16="http://schemas.microsoft.com/office/drawing/2014/main" id="{732243BA-F830-4532-8DF6-769BB0F94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495802"/>
            <a:ext cx="487680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2494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BC224E1-D5E2-4CC8-837C-55F41C15056B}"/>
              </a:ext>
            </a:extLst>
          </p:cNvPr>
          <p:cNvSpPr txBox="1"/>
          <p:nvPr/>
        </p:nvSpPr>
        <p:spPr>
          <a:xfrm>
            <a:off x="457200" y="304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Multiplicita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940FBF2-2E6E-4F28-9759-859E908A9DF6}"/>
              </a:ext>
            </a:extLst>
          </p:cNvPr>
          <p:cNvSpPr/>
          <p:nvPr/>
        </p:nvSpPr>
        <p:spPr>
          <a:xfrm>
            <a:off x="457200" y="1828800"/>
            <a:ext cx="853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dirty="0">
                <a:latin typeface="Times New Roman" pitchFamily="18" charset="0"/>
              </a:rPr>
              <a:t>		</a:t>
            </a:r>
            <a:r>
              <a:rPr lang="cs-CZ" altLang="en-US" sz="2000" b="1" dirty="0">
                <a:latin typeface="Times New Roman" pitchFamily="18" charset="0"/>
              </a:rPr>
              <a:t>M = </a:t>
            </a:r>
            <a:r>
              <a:rPr lang="cs-CZ" altLang="en-US" sz="2000" b="1" dirty="0" err="1">
                <a:latin typeface="Times New Roman" pitchFamily="18" charset="0"/>
              </a:rPr>
              <a:t>n</a:t>
            </a:r>
            <a:r>
              <a:rPr lang="cs-CZ" altLang="en-US" sz="2000" b="1" baseline="-25000" dirty="0" err="1">
                <a:latin typeface="Times New Roman" pitchFamily="18" charset="0"/>
              </a:rPr>
              <a:t>ue</a:t>
            </a:r>
            <a:r>
              <a:rPr lang="cs-CZ" altLang="en-US" sz="2000" b="1" dirty="0">
                <a:latin typeface="Times New Roman" pitchFamily="18" charset="0"/>
              </a:rPr>
              <a:t> + 1                    </a:t>
            </a:r>
          </a:p>
          <a:p>
            <a:endParaRPr lang="cs-CZ" altLang="en-US" dirty="0">
              <a:latin typeface="Times New Roman" pitchFamily="18" charset="0"/>
            </a:endParaRPr>
          </a:p>
          <a:p>
            <a:r>
              <a:rPr lang="cs-CZ" altLang="en-US" dirty="0" err="1">
                <a:latin typeface="Times New Roman" pitchFamily="18" charset="0"/>
              </a:rPr>
              <a:t>n</a:t>
            </a:r>
            <a:r>
              <a:rPr lang="cs-CZ" altLang="en-US" baseline="-25000" dirty="0" err="1">
                <a:latin typeface="Times New Roman" pitchFamily="18" charset="0"/>
              </a:rPr>
              <a:t>ue</a:t>
            </a:r>
            <a:r>
              <a:rPr lang="cs-CZ" altLang="en-US" dirty="0">
                <a:latin typeface="Times New Roman" pitchFamily="18" charset="0"/>
              </a:rPr>
              <a:t> = </a:t>
            </a:r>
            <a:r>
              <a:rPr lang="cs-CZ" altLang="en-US">
                <a:latin typeface="Times New Roman" pitchFamily="18" charset="0"/>
              </a:rPr>
              <a:t>počet nepárových </a:t>
            </a:r>
            <a:r>
              <a:rPr lang="cs-CZ" altLang="en-US" dirty="0">
                <a:latin typeface="Times New Roman" pitchFamily="18" charset="0"/>
              </a:rPr>
              <a:t>elektronů</a:t>
            </a:r>
            <a:endParaRPr lang="en-US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87E89A5-1F67-4263-95DF-C9D506CBB0EF}"/>
              </a:ext>
            </a:extLst>
          </p:cNvPr>
          <p:cNvSpPr/>
          <p:nvPr/>
        </p:nvSpPr>
        <p:spPr>
          <a:xfrm>
            <a:off x="457200" y="1295400"/>
            <a:ext cx="8458200" cy="34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en-US" sz="2000" b="1" dirty="0"/>
              <a:t>		</a:t>
            </a:r>
            <a:r>
              <a:rPr lang="cs-CZ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= (2 </a:t>
            </a:r>
            <a:r>
              <a:rPr lang="cs-CZ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</a:t>
            </a:r>
            <a:r>
              <a:rPr lang="cs-CZ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altLang="en-US" sz="20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+ 1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103A7FA-50EA-48F5-AA02-28B82B49C0C0}"/>
              </a:ext>
            </a:extLst>
          </p:cNvPr>
          <p:cNvSpPr/>
          <p:nvPr/>
        </p:nvSpPr>
        <p:spPr>
          <a:xfrm>
            <a:off x="152400" y="29718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222222"/>
                </a:solidFill>
              </a:rPr>
              <a:t>Hundovo</a:t>
            </a:r>
            <a:r>
              <a:rPr lang="en-US" sz="2000" b="1" dirty="0">
                <a:solidFill>
                  <a:srgbClr val="222222"/>
                </a:solidFill>
              </a:rPr>
              <a:t> </a:t>
            </a:r>
            <a:r>
              <a:rPr lang="en-US" sz="2000" b="1" dirty="0" err="1">
                <a:solidFill>
                  <a:srgbClr val="222222"/>
                </a:solidFill>
              </a:rPr>
              <a:t>pravidlo</a:t>
            </a:r>
            <a:r>
              <a:rPr lang="en-US" sz="2000" dirty="0">
                <a:solidFill>
                  <a:srgbClr val="222222"/>
                </a:solidFill>
              </a:rPr>
              <a:t>: </a:t>
            </a:r>
            <a:r>
              <a:rPr lang="en-US" sz="2000" dirty="0" err="1">
                <a:solidFill>
                  <a:srgbClr val="222222"/>
                </a:solidFill>
              </a:rPr>
              <a:t>stavy</a:t>
            </a:r>
            <a:r>
              <a:rPr lang="en-US" sz="2000" dirty="0">
                <a:solidFill>
                  <a:srgbClr val="222222"/>
                </a:solidFill>
              </a:rPr>
              <a:t> s </a:t>
            </a:r>
            <a:r>
              <a:rPr lang="en-US" sz="2000" dirty="0" err="1">
                <a:solidFill>
                  <a:srgbClr val="222222"/>
                </a:solidFill>
              </a:rPr>
              <a:t>vyšší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multiplicitou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cs-CZ" sz="2000" dirty="0">
                <a:solidFill>
                  <a:srgbClr val="222222"/>
                </a:solidFill>
              </a:rPr>
              <a:t>mají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nižší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energii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oproti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stavům</a:t>
            </a:r>
            <a:r>
              <a:rPr lang="en-US" sz="2000" dirty="0">
                <a:solidFill>
                  <a:srgbClr val="222222"/>
                </a:solidFill>
              </a:rPr>
              <a:t> se </a:t>
            </a:r>
            <a:r>
              <a:rPr lang="en-US" sz="2000" dirty="0" err="1">
                <a:solidFill>
                  <a:srgbClr val="222222"/>
                </a:solidFill>
              </a:rPr>
              <a:t>stejnými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ostatními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charakteristikami</a:t>
            </a:r>
            <a:r>
              <a:rPr lang="en-US" sz="2000" dirty="0">
                <a:solidFill>
                  <a:srgbClr val="222222"/>
                </a:solidFill>
              </a:rPr>
              <a:t> a s </a:t>
            </a:r>
            <a:r>
              <a:rPr lang="en-US" sz="2000" dirty="0" err="1">
                <a:solidFill>
                  <a:srgbClr val="222222"/>
                </a:solidFill>
              </a:rPr>
              <a:t>multiplicitou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nižší</a:t>
            </a:r>
            <a:r>
              <a:rPr lang="cs-CZ" sz="2000" dirty="0">
                <a:solidFill>
                  <a:srgbClr val="222222"/>
                </a:solidFill>
              </a:rPr>
              <a:t>.</a:t>
            </a:r>
            <a:endParaRPr lang="en-US" sz="20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8389F5F-3870-497C-9E2F-5BF1044D342A}"/>
              </a:ext>
            </a:extLst>
          </p:cNvPr>
          <p:cNvSpPr/>
          <p:nvPr/>
        </p:nvSpPr>
        <p:spPr>
          <a:xfrm>
            <a:off x="6400800" y="1295400"/>
            <a:ext cx="1905000" cy="9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en-US" dirty="0"/>
              <a:t>M = 1  	singlet</a:t>
            </a:r>
          </a:p>
          <a:p>
            <a:pPr>
              <a:lnSpc>
                <a:spcPct val="80000"/>
              </a:lnSpc>
            </a:pPr>
            <a:r>
              <a:rPr lang="cs-CZ" altLang="en-US" dirty="0"/>
              <a:t>M = 2  	dublet</a:t>
            </a:r>
          </a:p>
          <a:p>
            <a:pPr>
              <a:lnSpc>
                <a:spcPct val="80000"/>
              </a:lnSpc>
            </a:pPr>
            <a:r>
              <a:rPr lang="cs-CZ" altLang="en-US" dirty="0"/>
              <a:t>M = 3  	triplet</a:t>
            </a:r>
          </a:p>
          <a:p>
            <a:pPr>
              <a:lnSpc>
                <a:spcPct val="80000"/>
              </a:lnSpc>
            </a:pPr>
            <a:r>
              <a:rPr lang="cs-CZ" altLang="en-US" dirty="0"/>
              <a:t>M = 4  	kvartet</a:t>
            </a:r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317CABB-C9E4-44CC-8A68-140EB0087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4038600"/>
            <a:ext cx="3508342" cy="2209800"/>
          </a:xfrm>
          <a:prstGeom prst="rect">
            <a:avLst/>
          </a:prstGeom>
        </p:spPr>
      </p:pic>
      <p:pic>
        <p:nvPicPr>
          <p:cNvPr id="12" name="Obrázek 11" descr="Obsah obrázku klávesnice&#10;&#10;Popis byl vytvořen automaticky">
            <a:extLst>
              <a:ext uri="{FF2B5EF4-FFF2-40B4-BE49-F238E27FC236}">
                <a16:creationId xmlns:a16="http://schemas.microsoft.com/office/drawing/2014/main" id="{10D9E004-5AEB-444E-A59C-716E5ADAE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419600"/>
            <a:ext cx="2307981" cy="1600200"/>
          </a:xfrm>
          <a:prstGeom prst="rect">
            <a:avLst/>
          </a:prstGeom>
        </p:spPr>
      </p:pic>
      <p:pic>
        <p:nvPicPr>
          <p:cNvPr id="216066" name="Picture 2" descr="Zobrazit zdrojový obrázek">
            <a:extLst>
              <a:ext uri="{FF2B5EF4-FFF2-40B4-BE49-F238E27FC236}">
                <a16:creationId xmlns:a16="http://schemas.microsoft.com/office/drawing/2014/main" id="{3455CD2C-83F2-43A0-804B-628B2AA79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1830398" cy="163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9723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ek obrÃ¡zku pro multiplic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96" y="4745412"/>
            <a:ext cx="4221004" cy="16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56985" y="4735632"/>
            <a:ext cx="1600200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sz="2400" dirty="0"/>
              <a:t>M</a:t>
            </a:r>
            <a:r>
              <a:rPr lang="en-US" sz="2400" dirty="0"/>
              <a:t> = n + 1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200" b="1" dirty="0"/>
              <a:t>Multiplicita</a:t>
            </a:r>
          </a:p>
        </p:txBody>
      </p:sp>
      <p:sp>
        <p:nvSpPr>
          <p:cNvPr id="7" name="Obdélník 6"/>
          <p:cNvSpPr/>
          <p:nvPr/>
        </p:nvSpPr>
        <p:spPr>
          <a:xfrm>
            <a:off x="355676" y="5638800"/>
            <a:ext cx="3165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 = </a:t>
            </a:r>
            <a:r>
              <a:rPr lang="cs-CZ" dirty="0"/>
              <a:t>počet ne</a:t>
            </a:r>
            <a:r>
              <a:rPr lang="en-US" dirty="0"/>
              <a:t>p</a:t>
            </a:r>
            <a:r>
              <a:rPr lang="cs-CZ" dirty="0" err="1"/>
              <a:t>árových</a:t>
            </a:r>
            <a:r>
              <a:rPr lang="en-US" dirty="0"/>
              <a:t> </a:t>
            </a:r>
            <a:r>
              <a:rPr lang="en-US" dirty="0" err="1"/>
              <a:t>ele</a:t>
            </a:r>
            <a:r>
              <a:rPr lang="cs-CZ" dirty="0"/>
              <a:t>k</a:t>
            </a:r>
            <a:r>
              <a:rPr lang="en-US" dirty="0" err="1"/>
              <a:t>tron</a:t>
            </a:r>
            <a:r>
              <a:rPr lang="cs-CZ" dirty="0"/>
              <a:t>ů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37ED8C-7C6A-4C3D-B666-ECB079C2E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3" y="1447800"/>
            <a:ext cx="3511333" cy="22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564B06CD-D25D-498B-8E83-34C66F9D88FB}"/>
              </a:ext>
            </a:extLst>
          </p:cNvPr>
          <p:cNvSpPr/>
          <p:nvPr/>
        </p:nvSpPr>
        <p:spPr>
          <a:xfrm>
            <a:off x="1219200" y="3300699"/>
            <a:ext cx="1437986" cy="3559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8B98C0CE-B791-4E98-9909-3AF9710A8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995" y="1656133"/>
            <a:ext cx="5067507" cy="163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171CCA3-EA09-4D41-AF20-40DF8786CA61}"/>
              </a:ext>
            </a:extLst>
          </p:cNvPr>
          <p:cNvSpPr txBox="1"/>
          <p:nvPr/>
        </p:nvSpPr>
        <p:spPr>
          <a:xfrm>
            <a:off x="77120" y="6429473"/>
            <a:ext cx="516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Das A. 2017. </a:t>
            </a:r>
            <a:r>
              <a:rPr lang="en-US" sz="1400" i="1" dirty="0"/>
              <a:t>World Journal of Chemical Education </a:t>
            </a:r>
            <a:r>
              <a:rPr lang="en-US" sz="1400" dirty="0"/>
              <a:t>5, 128-131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50459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42981E4D-6795-4F8B-B295-C44E96A0E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6" y="152400"/>
            <a:ext cx="5588000" cy="3124200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66E24706-A31F-4F02-93BF-84B21ACC4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307" y="3657600"/>
            <a:ext cx="5470293" cy="3058391"/>
          </a:xfrm>
          <a:prstGeom prst="rect">
            <a:avLst/>
          </a:prstGeom>
        </p:spPr>
      </p:pic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75D3B17F-F1F2-4058-AED2-EF958658EB1D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1981200"/>
          <a:ext cx="2971800" cy="4597305"/>
        </p:xfrm>
        <a:graphic>
          <a:graphicData uri="http://schemas.openxmlformats.org/drawingml/2006/table">
            <a:tbl>
              <a:tblPr/>
              <a:tblGrid>
                <a:gridCol w="1273629">
                  <a:extLst>
                    <a:ext uri="{9D8B030D-6E8A-4147-A177-3AD203B41FA5}">
                      <a16:colId xmlns:a16="http://schemas.microsoft.com/office/drawing/2014/main" val="3068838781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2038952813"/>
                    </a:ext>
                  </a:extLst>
                </a:gridCol>
              </a:tblGrid>
              <a:tr h="246786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alkalické kovy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500">
                          <a:effectLst/>
                        </a:rPr>
                        <a:t>Li, Na, K, Rb, Cs, Fr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272678"/>
                  </a:ext>
                </a:extLst>
              </a:tr>
              <a:tr h="693795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kovy alkalických zemin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Ca, Sr, Ba, Ra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6296513"/>
                  </a:ext>
                </a:extLst>
              </a:tr>
              <a:tr h="246786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chalkogeny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O, S, Se, Te, Po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471544"/>
                  </a:ext>
                </a:extLst>
              </a:tr>
              <a:tr h="246786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halogeny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500">
                          <a:effectLst/>
                        </a:rPr>
                        <a:t>F, Cl, Br, I, At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951421"/>
                  </a:ext>
                </a:extLst>
              </a:tr>
              <a:tr h="470290">
                <a:tc>
                  <a:txBody>
                    <a:bodyPr/>
                    <a:lstStyle/>
                    <a:p>
                      <a:r>
                        <a:rPr lang="en-US" sz="1500" dirty="0" err="1">
                          <a:effectLst/>
                        </a:rPr>
                        <a:t>vzácné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plyny</a:t>
                      </a:r>
                      <a:endParaRPr lang="en-US" sz="1500" dirty="0">
                        <a:effectLst/>
                      </a:endParaRP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</a:rPr>
                        <a:t>He, Ne, </a:t>
                      </a:r>
                      <a:r>
                        <a:rPr lang="en-US" sz="1500" dirty="0" err="1">
                          <a:effectLst/>
                        </a:rPr>
                        <a:t>Ar</a:t>
                      </a:r>
                      <a:r>
                        <a:rPr lang="en-US" sz="1500" dirty="0">
                          <a:effectLst/>
                        </a:rPr>
                        <a:t>, Kr, </a:t>
                      </a:r>
                      <a:r>
                        <a:rPr lang="en-US" sz="1500" dirty="0" err="1">
                          <a:effectLst/>
                        </a:rPr>
                        <a:t>Xe</a:t>
                      </a:r>
                      <a:r>
                        <a:rPr lang="en-US" sz="1500" dirty="0">
                          <a:effectLst/>
                        </a:rPr>
                        <a:t>, Rn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831766"/>
                  </a:ext>
                </a:extLst>
              </a:tr>
              <a:tr h="693795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prvky vzácných zemin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500">
                          <a:effectLst/>
                        </a:rPr>
                        <a:t>Sc, Y, La, Ce až Lu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2728745"/>
                  </a:ext>
                </a:extLst>
              </a:tr>
              <a:tr h="246786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lanthanoidy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Ce až Lu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6116600"/>
                  </a:ext>
                </a:extLst>
              </a:tr>
              <a:tr h="246786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aktinoidy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Th až Lr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811084"/>
                  </a:ext>
                </a:extLst>
              </a:tr>
              <a:tr h="246786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transurany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Np až Lr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121049"/>
                  </a:ext>
                </a:extLst>
              </a:tr>
              <a:tr h="246786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triáda železa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Fe, Co, Ni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4003164"/>
                  </a:ext>
                </a:extLst>
              </a:tr>
              <a:tr h="470290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lehké kovy platinové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Ru, Rh, Pd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259456"/>
                  </a:ext>
                </a:extLst>
              </a:tr>
              <a:tr h="470290">
                <a:tc>
                  <a:txBody>
                    <a:bodyPr/>
                    <a:lstStyle/>
                    <a:p>
                      <a:r>
                        <a:rPr lang="en-US" sz="1500" dirty="0" err="1">
                          <a:effectLst/>
                        </a:rPr>
                        <a:t>těžké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kovy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platinové</a:t>
                      </a:r>
                      <a:endParaRPr lang="en-US" sz="1500" dirty="0">
                        <a:effectLst/>
                      </a:endParaRP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effectLst/>
                        </a:rPr>
                        <a:t>Os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Ir</a:t>
                      </a:r>
                      <a:r>
                        <a:rPr lang="en-US" sz="1500" dirty="0">
                          <a:effectLst/>
                        </a:rPr>
                        <a:t>, Pt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847961"/>
                  </a:ext>
                </a:extLst>
              </a:tr>
            </a:tbl>
          </a:graphicData>
        </a:graphic>
      </p:graphicFrame>
      <p:sp>
        <p:nvSpPr>
          <p:cNvPr id="13" name="TextovéPole 12">
            <a:extLst>
              <a:ext uri="{FF2B5EF4-FFF2-40B4-BE49-F238E27FC236}">
                <a16:creationId xmlns:a16="http://schemas.microsoft.com/office/drawing/2014/main" id="{8DAFF507-5B78-42EB-B250-02F39B99B5D1}"/>
              </a:ext>
            </a:extLst>
          </p:cNvPr>
          <p:cNvSpPr txBox="1"/>
          <p:nvPr/>
        </p:nvSpPr>
        <p:spPr>
          <a:xfrm>
            <a:off x="304800" y="609600"/>
            <a:ext cx="2700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Klasifikace prvků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2657665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hodiny, text, jízdní, visící&#10;&#10;Popis byl vytvořen automaticky">
            <a:extLst>
              <a:ext uri="{FF2B5EF4-FFF2-40B4-BE49-F238E27FC236}">
                <a16:creationId xmlns:a16="http://schemas.microsoft.com/office/drawing/2014/main" id="{E90B7B98-CC32-42A8-9E59-2A453CE45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625203"/>
            <a:ext cx="8763000" cy="473749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842A415-43EC-4F30-93B0-E6A59BAA942A}"/>
              </a:ext>
            </a:extLst>
          </p:cNvPr>
          <p:cNvSpPr txBox="1"/>
          <p:nvPr/>
        </p:nvSpPr>
        <p:spPr>
          <a:xfrm>
            <a:off x="381000" y="457200"/>
            <a:ext cx="3766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Po</a:t>
            </a:r>
            <a:r>
              <a:rPr lang="cs-CZ" sz="2400" b="1" dirty="0"/>
              <a:t>č</a:t>
            </a:r>
            <a:r>
              <a:rPr lang="en-US" sz="2400" b="1" dirty="0"/>
              <a:t>et nep</a:t>
            </a:r>
            <a:r>
              <a:rPr lang="cs-CZ" sz="2400" b="1"/>
              <a:t>á</a:t>
            </a:r>
            <a:r>
              <a:rPr lang="en-US" sz="2400" b="1"/>
              <a:t>rov</a:t>
            </a:r>
            <a:r>
              <a:rPr lang="cs-CZ" sz="2400" b="1"/>
              <a:t>ý</a:t>
            </a:r>
            <a:r>
              <a:rPr lang="en-US" sz="2400" b="1"/>
              <a:t>ch </a:t>
            </a:r>
            <a:r>
              <a:rPr lang="cs-CZ" sz="2400" b="1" dirty="0"/>
              <a:t>elektronů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3268370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71413"/>
            <a:ext cx="5796334" cy="3827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Určování  elektronové konfigurace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11621"/>
            <a:ext cx="6152322" cy="2057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- zjistíme atom.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cs-CZ" altLang="en-US" sz="1800" dirty="0">
                <a:cs typeface="Arial" panose="020B0604020202020204" pitchFamily="34" charset="0"/>
              </a:rPr>
              <a:t>číslo (Z) prvku</a:t>
            </a:r>
            <a:r>
              <a:rPr lang="en-US" altLang="en-US" sz="1800" dirty="0">
                <a:cs typeface="Arial" panose="020B0604020202020204" pitchFamily="34" charset="0"/>
              </a:rPr>
              <a:t> (c</a:t>
            </a:r>
            <a:r>
              <a:rPr lang="cs-CZ" altLang="en-US" sz="1800" dirty="0" err="1">
                <a:cs typeface="Arial" panose="020B0604020202020204" pitchFamily="34" charset="0"/>
              </a:rPr>
              <a:t>elkový</a:t>
            </a:r>
            <a:r>
              <a:rPr lang="cs-CZ" altLang="en-US" sz="1800" dirty="0">
                <a:cs typeface="Arial" panose="020B0604020202020204" pitchFamily="34" charset="0"/>
              </a:rPr>
              <a:t> počet elektronů roven </a:t>
            </a:r>
            <a:r>
              <a:rPr lang="cs-CZ" altLang="en-US" sz="1800" i="1" dirty="0">
                <a:cs typeface="Arial" panose="020B0604020202020204" pitchFamily="34" charset="0"/>
              </a:rPr>
              <a:t>Z</a:t>
            </a:r>
            <a:r>
              <a:rPr lang="en-US" altLang="en-US" sz="1800" dirty="0">
                <a:cs typeface="Arial" panose="020B0604020202020204" pitchFamily="34" charset="0"/>
              </a:rPr>
              <a:t>)</a:t>
            </a:r>
            <a:endParaRPr lang="cs-CZ" altLang="en-US" sz="18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-sestavíme řadu AO např. dle výstav. trojúhelníku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-doplníme počet elektronů (vyznačíme jako exponenty)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		</a:t>
            </a:r>
            <a:r>
              <a:rPr lang="cs-CZ" altLang="en-US" sz="1800" dirty="0">
                <a:cs typeface="Arial" panose="020B0604020202020204" pitchFamily="34" charset="0"/>
              </a:rPr>
              <a:t>Br (Z=35): 1</a:t>
            </a:r>
            <a:r>
              <a:rPr lang="cs-CZ" altLang="en-US" sz="1800" i="1" dirty="0">
                <a:cs typeface="Arial" panose="020B0604020202020204" pitchFamily="34" charset="0"/>
              </a:rPr>
              <a:t>s</a:t>
            </a:r>
            <a:r>
              <a:rPr lang="cs-CZ" altLang="en-US" sz="1800" baseline="30000" dirty="0">
                <a:cs typeface="Arial" panose="020B0604020202020204" pitchFamily="34" charset="0"/>
              </a:rPr>
              <a:t>2</a:t>
            </a:r>
            <a:r>
              <a:rPr lang="cs-CZ" altLang="en-US" sz="1800" dirty="0">
                <a:cs typeface="Arial" panose="020B0604020202020204" pitchFamily="34" charset="0"/>
              </a:rPr>
              <a:t> 2</a:t>
            </a:r>
            <a:r>
              <a:rPr lang="cs-CZ" altLang="en-US" sz="1800" i="1" dirty="0">
                <a:cs typeface="Arial" panose="020B0604020202020204" pitchFamily="34" charset="0"/>
              </a:rPr>
              <a:t>s</a:t>
            </a:r>
            <a:r>
              <a:rPr lang="cs-CZ" altLang="en-US" sz="1800" baseline="30000" dirty="0">
                <a:cs typeface="Arial" panose="020B0604020202020204" pitchFamily="34" charset="0"/>
              </a:rPr>
              <a:t>2</a:t>
            </a:r>
            <a:r>
              <a:rPr lang="cs-CZ" altLang="en-US" sz="1800" i="1" dirty="0">
                <a:cs typeface="Arial" panose="020B0604020202020204" pitchFamily="34" charset="0"/>
              </a:rPr>
              <a:t> </a:t>
            </a:r>
            <a:r>
              <a:rPr lang="cs-CZ" altLang="en-US" sz="1800" dirty="0">
                <a:cs typeface="Arial" panose="020B0604020202020204" pitchFamily="34" charset="0"/>
              </a:rPr>
              <a:t>2</a:t>
            </a:r>
            <a:r>
              <a:rPr lang="cs-CZ" altLang="en-US" sz="1800" i="1" dirty="0">
                <a:cs typeface="Arial" panose="020B0604020202020204" pitchFamily="34" charset="0"/>
              </a:rPr>
              <a:t>p</a:t>
            </a:r>
            <a:r>
              <a:rPr lang="cs-CZ" altLang="en-US" sz="1800" baseline="30000" dirty="0">
                <a:cs typeface="Arial" panose="020B0604020202020204" pitchFamily="34" charset="0"/>
              </a:rPr>
              <a:t>6</a:t>
            </a:r>
            <a:r>
              <a:rPr lang="cs-CZ" altLang="en-US" sz="1800" dirty="0">
                <a:cs typeface="Arial" panose="020B0604020202020204" pitchFamily="34" charset="0"/>
              </a:rPr>
              <a:t> 3</a:t>
            </a:r>
            <a:r>
              <a:rPr lang="cs-CZ" altLang="en-US" sz="1800" i="1" dirty="0">
                <a:cs typeface="Arial" panose="020B0604020202020204" pitchFamily="34" charset="0"/>
              </a:rPr>
              <a:t>s</a:t>
            </a:r>
            <a:r>
              <a:rPr lang="cs-CZ" altLang="en-US" sz="1800" baseline="30000" dirty="0">
                <a:cs typeface="Arial" panose="020B0604020202020204" pitchFamily="34" charset="0"/>
              </a:rPr>
              <a:t>2</a:t>
            </a:r>
            <a:r>
              <a:rPr lang="cs-CZ" altLang="en-US" sz="1800" dirty="0">
                <a:cs typeface="Arial" panose="020B0604020202020204" pitchFamily="34" charset="0"/>
              </a:rPr>
              <a:t> 3</a:t>
            </a:r>
            <a:r>
              <a:rPr lang="cs-CZ" altLang="en-US" sz="1800" i="1" dirty="0">
                <a:cs typeface="Arial" panose="020B0604020202020204" pitchFamily="34" charset="0"/>
              </a:rPr>
              <a:t>p</a:t>
            </a:r>
            <a:r>
              <a:rPr lang="cs-CZ" altLang="en-US" sz="1800" baseline="30000" dirty="0">
                <a:cs typeface="Arial" panose="020B0604020202020204" pitchFamily="34" charset="0"/>
              </a:rPr>
              <a:t>6</a:t>
            </a:r>
            <a:r>
              <a:rPr lang="cs-CZ" altLang="en-US" sz="1800" dirty="0">
                <a:cs typeface="Arial" panose="020B0604020202020204" pitchFamily="34" charset="0"/>
              </a:rPr>
              <a:t> </a:t>
            </a:r>
            <a:r>
              <a:rPr lang="cs-CZ" altLang="en-US" sz="1800" dirty="0">
                <a:cs typeface="Arial" panose="020B0604020202020204" pitchFamily="34" charset="0"/>
                <a:sym typeface="Symbol" pitchFamily="18" charset="2"/>
              </a:rPr>
              <a:t></a:t>
            </a:r>
            <a:r>
              <a:rPr lang="cs-CZ" altLang="en-US" sz="1800" dirty="0">
                <a:cs typeface="Arial" panose="020B0604020202020204" pitchFamily="34" charset="0"/>
              </a:rPr>
              <a:t>4</a:t>
            </a:r>
            <a:r>
              <a:rPr lang="cs-CZ" altLang="en-US" sz="1800" i="1" dirty="0">
                <a:cs typeface="Arial" panose="020B0604020202020204" pitchFamily="34" charset="0"/>
              </a:rPr>
              <a:t>s</a:t>
            </a:r>
            <a:r>
              <a:rPr lang="cs-CZ" altLang="en-US" sz="1800" baseline="30000" dirty="0">
                <a:cs typeface="Arial" panose="020B0604020202020204" pitchFamily="34" charset="0"/>
              </a:rPr>
              <a:t>2</a:t>
            </a:r>
            <a:r>
              <a:rPr lang="cs-CZ" altLang="en-US" sz="1800" dirty="0">
                <a:cs typeface="Arial" panose="020B0604020202020204" pitchFamily="34" charset="0"/>
              </a:rPr>
              <a:t>  3</a:t>
            </a:r>
            <a:r>
              <a:rPr lang="cs-CZ" altLang="en-US" sz="1800" i="1" dirty="0">
                <a:cs typeface="Arial" panose="020B0604020202020204" pitchFamily="34" charset="0"/>
              </a:rPr>
              <a:t>d</a:t>
            </a:r>
            <a:r>
              <a:rPr lang="cs-CZ" altLang="en-US" sz="1800" baseline="30000" dirty="0">
                <a:cs typeface="Arial" panose="020B0604020202020204" pitchFamily="34" charset="0"/>
              </a:rPr>
              <a:t>10</a:t>
            </a:r>
            <a:r>
              <a:rPr lang="cs-CZ" altLang="en-US" sz="1800" dirty="0">
                <a:cs typeface="Arial" panose="020B0604020202020204" pitchFamily="34" charset="0"/>
              </a:rPr>
              <a:t>  4</a:t>
            </a:r>
            <a:r>
              <a:rPr lang="cs-CZ" altLang="en-US" sz="1800" i="1" dirty="0">
                <a:cs typeface="Arial" panose="020B0604020202020204" pitchFamily="34" charset="0"/>
              </a:rPr>
              <a:t>p</a:t>
            </a:r>
            <a:r>
              <a:rPr lang="cs-CZ" altLang="en-US" sz="1800" baseline="30000" dirty="0">
                <a:cs typeface="Arial" panose="020B0604020202020204" pitchFamily="34" charset="0"/>
              </a:rPr>
              <a:t>5</a:t>
            </a:r>
            <a:r>
              <a:rPr lang="cs-CZ" altLang="en-US" sz="18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	                                      </a:t>
            </a:r>
            <a:r>
              <a:rPr lang="en-US" altLang="en-US" sz="1800" dirty="0">
                <a:cs typeface="Arial" panose="020B0604020202020204" pitchFamily="34" charset="0"/>
              </a:rPr>
              <a:t>	</a:t>
            </a:r>
            <a:r>
              <a:rPr lang="cs-CZ" altLang="en-US" sz="1800" dirty="0">
                <a:cs typeface="Arial" panose="020B0604020202020204" pitchFamily="34" charset="0"/>
              </a:rPr>
              <a:t>         </a:t>
            </a:r>
            <a:r>
              <a:rPr lang="en-US" altLang="en-US" sz="1800" dirty="0">
                <a:cs typeface="Arial" panose="020B0604020202020204" pitchFamily="34" charset="0"/>
              </a:rPr>
              <a:t>[</a:t>
            </a:r>
            <a:r>
              <a:rPr lang="cs-CZ" altLang="en-US" sz="1800" dirty="0">
                <a:cs typeface="Arial" panose="020B0604020202020204" pitchFamily="34" charset="0"/>
              </a:rPr>
              <a:t>Ar</a:t>
            </a:r>
            <a:r>
              <a:rPr lang="cs-CZ" altLang="en-US" sz="18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dirty="0">
                <a:cs typeface="Arial" panose="020B0604020202020204" pitchFamily="34" charset="0"/>
              </a:rPr>
              <a:t>  4</a:t>
            </a:r>
            <a:r>
              <a:rPr lang="cs-CZ" altLang="en-US" sz="1800" i="1" dirty="0">
                <a:cs typeface="Arial" panose="020B0604020202020204" pitchFamily="34" charset="0"/>
              </a:rPr>
              <a:t>s</a:t>
            </a:r>
            <a:r>
              <a:rPr lang="cs-CZ" altLang="en-US" sz="1800" baseline="30000" dirty="0">
                <a:cs typeface="Arial" panose="020B0604020202020204" pitchFamily="34" charset="0"/>
              </a:rPr>
              <a:t>2</a:t>
            </a:r>
            <a:r>
              <a:rPr lang="cs-CZ" altLang="en-US" sz="1800" dirty="0">
                <a:cs typeface="Arial" panose="020B0604020202020204" pitchFamily="34" charset="0"/>
              </a:rPr>
              <a:t> 3</a:t>
            </a:r>
            <a:r>
              <a:rPr lang="cs-CZ" altLang="en-US" sz="1800" i="1" dirty="0">
                <a:cs typeface="Arial" panose="020B0604020202020204" pitchFamily="34" charset="0"/>
              </a:rPr>
              <a:t>d</a:t>
            </a:r>
            <a:r>
              <a:rPr lang="cs-CZ" altLang="en-US" sz="1800" baseline="30000" dirty="0">
                <a:cs typeface="Arial" panose="020B0604020202020204" pitchFamily="34" charset="0"/>
              </a:rPr>
              <a:t>10</a:t>
            </a:r>
            <a:r>
              <a:rPr lang="cs-CZ" altLang="en-US" sz="1800" dirty="0">
                <a:cs typeface="Arial" panose="020B0604020202020204" pitchFamily="34" charset="0"/>
              </a:rPr>
              <a:t> 4</a:t>
            </a:r>
            <a:r>
              <a:rPr lang="cs-CZ" altLang="en-US" sz="1800" i="1" dirty="0">
                <a:cs typeface="Arial" panose="020B0604020202020204" pitchFamily="34" charset="0"/>
              </a:rPr>
              <a:t>p</a:t>
            </a:r>
            <a:r>
              <a:rPr lang="cs-CZ" altLang="en-US" sz="1800" baseline="30000" dirty="0">
                <a:cs typeface="Arial" panose="020B0604020202020204" pitchFamily="34" charset="0"/>
              </a:rPr>
              <a:t>5</a:t>
            </a:r>
            <a:r>
              <a:rPr lang="cs-CZ" altLang="en-US" sz="1800" dirty="0">
                <a:cs typeface="Arial" panose="020B0604020202020204" pitchFamily="34" charset="0"/>
              </a:rPr>
              <a:t>     	</a:t>
            </a:r>
          </a:p>
          <a:p>
            <a:pPr marL="0" indent="0">
              <a:buNone/>
            </a:pPr>
            <a:endParaRPr lang="cs-CZ" altLang="en-US" sz="1800" dirty="0"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C56B7EF-51F5-4BB1-9C1A-3EA266704164}"/>
              </a:ext>
            </a:extLst>
          </p:cNvPr>
          <p:cNvSpPr txBox="1"/>
          <p:nvPr/>
        </p:nvSpPr>
        <p:spPr>
          <a:xfrm>
            <a:off x="152400" y="3541555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/>
              <a:t>Chceme-li zkontrolovat zda je elektronová konfigurace daného atomu zapsaná správně</a:t>
            </a:r>
            <a:r>
              <a:rPr lang="cs-CZ" dirty="0"/>
              <a:t>, sečteme protonové číslo předcházejícího vzácného plynu a počet elektronů ve vyznačených orbitalech. Součet musí být roven protonovému číslu daného atomu.</a:t>
            </a:r>
            <a:endParaRPr lang="en-US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093BA39-F37C-4C35-9B2C-53E39ECC6FCD}"/>
              </a:ext>
            </a:extLst>
          </p:cNvPr>
          <p:cNvSpPr/>
          <p:nvPr/>
        </p:nvSpPr>
        <p:spPr>
          <a:xfrm>
            <a:off x="914400" y="4648200"/>
            <a:ext cx="7386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Vanad (Z</a:t>
            </a:r>
            <a:r>
              <a:rPr lang="cs-CZ" baseline="-25000" dirty="0"/>
              <a:t>V</a:t>
            </a:r>
            <a:r>
              <a:rPr lang="cs-CZ" dirty="0"/>
              <a:t> = 23)        </a:t>
            </a:r>
            <a:r>
              <a:rPr lang="en-US" dirty="0"/>
              <a:t>[</a:t>
            </a:r>
            <a:r>
              <a:rPr lang="en-US" dirty="0" err="1"/>
              <a:t>Ar</a:t>
            </a:r>
            <a:r>
              <a:rPr lang="en-US" dirty="0"/>
              <a:t>] 3d</a:t>
            </a:r>
            <a:r>
              <a:rPr lang="en-US" baseline="30000" dirty="0"/>
              <a:t>3</a:t>
            </a:r>
            <a:r>
              <a:rPr lang="en-US" dirty="0"/>
              <a:t> 4s</a:t>
            </a:r>
            <a:r>
              <a:rPr lang="en-US" baseline="30000" dirty="0"/>
              <a:t>2</a:t>
            </a:r>
            <a:r>
              <a:rPr lang="cs-CZ" baseline="30000" dirty="0"/>
              <a:t>                              </a:t>
            </a:r>
            <a:r>
              <a:rPr lang="cs-CZ" dirty="0"/>
              <a:t>Z</a:t>
            </a:r>
            <a:r>
              <a:rPr lang="cs-CZ" baseline="-25000" dirty="0"/>
              <a:t>V</a:t>
            </a:r>
            <a:r>
              <a:rPr lang="cs-CZ" dirty="0"/>
              <a:t> = </a:t>
            </a:r>
            <a:r>
              <a:rPr lang="cs-CZ" dirty="0" err="1"/>
              <a:t>Z</a:t>
            </a:r>
            <a:r>
              <a:rPr lang="cs-CZ" baseline="-25000" dirty="0" err="1"/>
              <a:t>Ar</a:t>
            </a:r>
            <a:r>
              <a:rPr lang="cs-CZ" dirty="0"/>
              <a:t> +  3 + 2 = 18 + 5 = 23</a:t>
            </a:r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4C449A3-ADED-45EA-8888-1ADF2326AE3F}"/>
              </a:ext>
            </a:extLst>
          </p:cNvPr>
          <p:cNvSpPr txBox="1"/>
          <p:nvPr/>
        </p:nvSpPr>
        <p:spPr>
          <a:xfrm>
            <a:off x="304800" y="5562600"/>
            <a:ext cx="7318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Určení prvku podle známé elektronové konfigurace</a:t>
            </a:r>
          </a:p>
          <a:p>
            <a:endParaRPr lang="cs-CZ" dirty="0"/>
          </a:p>
          <a:p>
            <a:r>
              <a:rPr lang="en-US" dirty="0"/>
              <a:t>[</a:t>
            </a:r>
            <a:r>
              <a:rPr lang="cs-CZ" dirty="0"/>
              <a:t>K</a:t>
            </a:r>
            <a:r>
              <a:rPr lang="en-US" dirty="0"/>
              <a:t>r] </a:t>
            </a:r>
            <a:r>
              <a:rPr lang="cs-CZ" dirty="0"/>
              <a:t>4</a:t>
            </a:r>
            <a:r>
              <a:rPr lang="en-US" dirty="0"/>
              <a:t>d</a:t>
            </a:r>
            <a:r>
              <a:rPr lang="cs-CZ" baseline="30000" dirty="0"/>
              <a:t>2</a:t>
            </a:r>
            <a:r>
              <a:rPr lang="en-US" dirty="0"/>
              <a:t> </a:t>
            </a:r>
            <a:r>
              <a:rPr lang="cs-CZ" dirty="0"/>
              <a:t>5</a:t>
            </a:r>
            <a:r>
              <a:rPr lang="en-US" dirty="0"/>
              <a:t>s</a:t>
            </a:r>
            <a:r>
              <a:rPr lang="en-US" baseline="30000" dirty="0"/>
              <a:t>2</a:t>
            </a:r>
            <a:r>
              <a:rPr lang="cs-CZ" baseline="30000" dirty="0"/>
              <a:t>                              </a:t>
            </a:r>
            <a:r>
              <a:rPr lang="cs-CZ" dirty="0"/>
              <a:t>Z = </a:t>
            </a:r>
            <a:r>
              <a:rPr lang="cs-CZ" dirty="0" err="1"/>
              <a:t>Z</a:t>
            </a:r>
            <a:r>
              <a:rPr lang="cs-CZ" baseline="-25000" dirty="0" err="1"/>
              <a:t>Kr</a:t>
            </a:r>
            <a:r>
              <a:rPr lang="cs-CZ" dirty="0"/>
              <a:t> +  2 + 2 = 36 + 4 = 40	     =&gt;	</a:t>
            </a:r>
            <a:r>
              <a:rPr lang="cs-CZ" baseline="-25000" dirty="0"/>
              <a:t>40</a:t>
            </a:r>
            <a:r>
              <a:rPr lang="cs-CZ" dirty="0"/>
              <a:t>Zr</a:t>
            </a:r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95D277-D96B-4248-B0A1-E5DAD27C8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189" y="222066"/>
            <a:ext cx="2367583" cy="318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261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2003C51-04E9-4081-B829-BE3D360C5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4462912"/>
            <a:ext cx="4046557" cy="21190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F97756A-1BA1-4D75-9E77-6F27C66DB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404650"/>
            <a:ext cx="3536950" cy="223552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B65B39A-B061-4941-80C4-CB891C6BA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382717"/>
            <a:ext cx="4146550" cy="227589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3A338D8-D9F3-4316-ACED-1EBE0CA5C031}"/>
              </a:ext>
            </a:extLst>
          </p:cNvPr>
          <p:cNvSpPr txBox="1"/>
          <p:nvPr/>
        </p:nvSpPr>
        <p:spPr>
          <a:xfrm>
            <a:off x="244475" y="276081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Příklad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A98FF03-6BBC-4D8A-9D78-71B955AB6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50" y="1239554"/>
            <a:ext cx="38195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1689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>
                <a:latin typeface="+mn-lt"/>
                <a:cs typeface="Arial" panose="020B0604020202020204" pitchFamily="34" charset="0"/>
              </a:rPr>
              <a:t>Porušení  výstavbového  principu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5029200"/>
          </a:xfrm>
        </p:spPr>
        <p:txBody>
          <a:bodyPr>
            <a:noAutofit/>
          </a:bodyPr>
          <a:lstStyle/>
          <a:p>
            <a:pPr marL="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Energetického minima dosahují elektronové konfigurace  atomů,  jejichž  energeticky </a:t>
            </a:r>
            <a:r>
              <a:rPr lang="cs-CZ" altLang="en-US" sz="2000" u="sng" dirty="0">
                <a:cs typeface="Arial" panose="020B0604020202020204" pitchFamily="34" charset="0"/>
              </a:rPr>
              <a:t>nejvyšší  degenerované AO jsou zaplněny z poloviny nebo zcela </a:t>
            </a:r>
            <a:r>
              <a:rPr lang="cs-CZ" altLang="en-US" sz="2000" dirty="0">
                <a:cs typeface="Arial" panose="020B0604020202020204" pitchFamily="34" charset="0"/>
              </a:rPr>
              <a:t>(platí jen u některých prvků)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  </a:t>
            </a:r>
            <a:r>
              <a:rPr lang="cs-CZ" altLang="en-US" sz="2000" i="1" dirty="0">
                <a:cs typeface="Arial" panose="020B0604020202020204" pitchFamily="34" charset="0"/>
              </a:rPr>
              <a:t>ns</a:t>
            </a:r>
            <a:r>
              <a:rPr lang="cs-CZ" altLang="en-US" sz="2000" baseline="30000" dirty="0">
                <a:cs typeface="Arial" panose="020B0604020202020204" pitchFamily="34" charset="0"/>
              </a:rPr>
              <a:t>1</a:t>
            </a:r>
            <a:r>
              <a:rPr lang="cs-CZ" altLang="en-US" sz="2000" dirty="0">
                <a:cs typeface="Arial" panose="020B0604020202020204" pitchFamily="34" charset="0"/>
              </a:rPr>
              <a:t> (</a:t>
            </a:r>
            <a:r>
              <a:rPr lang="cs-CZ" altLang="en-US" sz="2000" i="1" dirty="0">
                <a:cs typeface="Arial" panose="020B0604020202020204" pitchFamily="34" charset="0"/>
              </a:rPr>
              <a:t>n </a:t>
            </a:r>
            <a:r>
              <a:rPr lang="cs-CZ" altLang="en-US" sz="2000" dirty="0">
                <a:cs typeface="Arial" panose="020B0604020202020204" pitchFamily="34" charset="0"/>
              </a:rPr>
              <a:t>- 1)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 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</a:t>
            </a:r>
            <a:r>
              <a:rPr lang="cs-CZ" altLang="en-US" sz="2000" dirty="0">
                <a:cs typeface="Arial" panose="020B0604020202020204" pitchFamily="34" charset="0"/>
              </a:rPr>
              <a:t>   </a:t>
            </a:r>
            <a:r>
              <a:rPr lang="cs-CZ" altLang="en-US" sz="2000" i="1" dirty="0">
                <a:cs typeface="Arial" panose="020B0604020202020204" pitchFamily="34" charset="0"/>
              </a:rPr>
              <a:t>ns</a:t>
            </a:r>
            <a:r>
              <a:rPr lang="cs-CZ" altLang="en-US" sz="2000" baseline="30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( </a:t>
            </a:r>
            <a:r>
              <a:rPr lang="cs-CZ" altLang="en-US" sz="2000" i="1" dirty="0">
                <a:cs typeface="Arial" panose="020B0604020202020204" pitchFamily="34" charset="0"/>
              </a:rPr>
              <a:t>n</a:t>
            </a:r>
            <a:r>
              <a:rPr lang="cs-CZ" altLang="en-US" sz="2000" dirty="0">
                <a:cs typeface="Arial" panose="020B0604020202020204" pitchFamily="34" charset="0"/>
              </a:rPr>
              <a:t> - 1)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4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b="1" i="1" dirty="0">
                <a:cs typeface="Arial" panose="020B0604020202020204" pitchFamily="34" charset="0"/>
              </a:rPr>
              <a:t>	</a:t>
            </a:r>
            <a:r>
              <a:rPr lang="cs-CZ" altLang="en-US" sz="2000" i="1" dirty="0">
                <a:cs typeface="Arial" panose="020B0604020202020204" pitchFamily="34" charset="0"/>
              </a:rPr>
              <a:t>ns</a:t>
            </a:r>
            <a:r>
              <a:rPr lang="cs-CZ" altLang="en-US" sz="2000" baseline="30000" dirty="0">
                <a:cs typeface="Arial" panose="020B0604020202020204" pitchFamily="34" charset="0"/>
              </a:rPr>
              <a:t>1</a:t>
            </a:r>
            <a:r>
              <a:rPr lang="cs-CZ" altLang="en-US" sz="2000" dirty="0">
                <a:cs typeface="Arial" panose="020B0604020202020204" pitchFamily="34" charset="0"/>
              </a:rPr>
              <a:t> (</a:t>
            </a:r>
            <a:r>
              <a:rPr lang="cs-CZ" altLang="en-US" sz="2000" i="1" dirty="0">
                <a:cs typeface="Arial" panose="020B0604020202020204" pitchFamily="34" charset="0"/>
              </a:rPr>
              <a:t>n</a:t>
            </a:r>
            <a:r>
              <a:rPr lang="cs-CZ" altLang="en-US" sz="2000" dirty="0">
                <a:cs typeface="Arial" panose="020B0604020202020204" pitchFamily="34" charset="0"/>
              </a:rPr>
              <a:t> - 1)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10</a:t>
            </a:r>
            <a:r>
              <a:rPr lang="cs-CZ" altLang="en-US" sz="2000" dirty="0">
                <a:cs typeface="Arial" panose="020B0604020202020204" pitchFamily="34" charset="0"/>
              </a:rPr>
              <a:t> 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</a:t>
            </a:r>
            <a:r>
              <a:rPr lang="cs-CZ" altLang="en-US" sz="2000" dirty="0">
                <a:cs typeface="Arial" panose="020B0604020202020204" pitchFamily="34" charset="0"/>
              </a:rPr>
              <a:t>  </a:t>
            </a:r>
            <a:r>
              <a:rPr lang="cs-CZ" altLang="en-US" sz="2000" i="1" dirty="0">
                <a:cs typeface="Arial" panose="020B0604020202020204" pitchFamily="34" charset="0"/>
              </a:rPr>
              <a:t>ns</a:t>
            </a:r>
            <a:r>
              <a:rPr lang="cs-CZ" altLang="en-US" sz="2000" baseline="30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(</a:t>
            </a:r>
            <a:r>
              <a:rPr lang="cs-CZ" altLang="en-US" sz="2000" i="1" dirty="0">
                <a:cs typeface="Arial" panose="020B0604020202020204" pitchFamily="34" charset="0"/>
              </a:rPr>
              <a:t>n</a:t>
            </a:r>
            <a:r>
              <a:rPr lang="cs-CZ" altLang="en-US" sz="2000" dirty="0">
                <a:cs typeface="Arial" panose="020B0604020202020204" pitchFamily="34" charset="0"/>
              </a:rPr>
              <a:t> - 1)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9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cs-CZ" altLang="en-US" sz="2000" dirty="0" err="1">
                <a:cs typeface="Arial" panose="020B0604020202020204" pitchFamily="34" charset="0"/>
              </a:rPr>
              <a:t>Cr</a:t>
            </a:r>
            <a:r>
              <a:rPr lang="cs-CZ" altLang="en-US" sz="2000" dirty="0">
                <a:cs typeface="Arial" panose="020B0604020202020204" pitchFamily="34" charset="0"/>
              </a:rPr>
              <a:t>: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2000" dirty="0">
                <a:cs typeface="Arial" panose="020B0604020202020204" pitchFamily="34" charset="0"/>
              </a:rPr>
              <a:t>Ar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2000" dirty="0">
                <a:cs typeface="Arial" panose="020B0604020202020204" pitchFamily="34" charset="0"/>
              </a:rPr>
              <a:t>  4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baseline="30000" dirty="0">
                <a:cs typeface="Arial" panose="020B0604020202020204" pitchFamily="34" charset="0"/>
              </a:rPr>
              <a:t>1</a:t>
            </a:r>
            <a:r>
              <a:rPr lang="cs-CZ" altLang="en-US" sz="2000" dirty="0">
                <a:cs typeface="Arial" panose="020B0604020202020204" pitchFamily="34" charset="0"/>
              </a:rPr>
              <a:t> 3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       a       </a:t>
            </a:r>
            <a:r>
              <a:rPr lang="cs-CZ" altLang="en-US" sz="2000" dirty="0" err="1">
                <a:cs typeface="Arial" panose="020B0604020202020204" pitchFamily="34" charset="0"/>
              </a:rPr>
              <a:t>Cu</a:t>
            </a:r>
            <a:r>
              <a:rPr lang="cs-CZ" altLang="en-US" sz="2000" dirty="0">
                <a:cs typeface="Arial" panose="020B0604020202020204" pitchFamily="34" charset="0"/>
              </a:rPr>
              <a:t>: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2000" dirty="0">
                <a:cs typeface="Arial" panose="020B0604020202020204" pitchFamily="34" charset="0"/>
              </a:rPr>
              <a:t>Ar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2000" dirty="0">
                <a:cs typeface="Arial" panose="020B0604020202020204" pitchFamily="34" charset="0"/>
              </a:rPr>
              <a:t> 4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baseline="30000" dirty="0">
                <a:cs typeface="Arial" panose="020B0604020202020204" pitchFamily="34" charset="0"/>
              </a:rPr>
              <a:t>1</a:t>
            </a:r>
            <a:r>
              <a:rPr lang="cs-CZ" altLang="en-US" sz="2000" dirty="0">
                <a:cs typeface="Arial" panose="020B0604020202020204" pitchFamily="34" charset="0"/>
              </a:rPr>
              <a:t>3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10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            ale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W: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2000" dirty="0" err="1">
                <a:cs typeface="Arial" panose="020B0604020202020204" pitchFamily="34" charset="0"/>
              </a:rPr>
              <a:t>Xe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2000" dirty="0">
                <a:cs typeface="Arial" panose="020B0604020202020204" pitchFamily="34" charset="0"/>
              </a:rPr>
              <a:t>  6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baseline="30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5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4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u="sng" dirty="0">
                <a:cs typeface="Arial" panose="020B0604020202020204" pitchFamily="34" charset="0"/>
              </a:rPr>
              <a:t>Tvorba iontů u přechodných kovů</a:t>
            </a:r>
            <a:r>
              <a:rPr lang="cs-CZ" altLang="en-US" sz="2000" dirty="0">
                <a:cs typeface="Arial" panose="020B0604020202020204" pitchFamily="34" charset="0"/>
              </a:rPr>
              <a:t> - porušení výstavbového principu (vliv efektivního kladného náboje jádra)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cs-CZ" altLang="en-US" sz="2000" dirty="0" err="1">
                <a:cs typeface="Arial" panose="020B0604020202020204" pitchFamily="34" charset="0"/>
              </a:rPr>
              <a:t>Fe</a:t>
            </a:r>
            <a:r>
              <a:rPr lang="cs-CZ" altLang="en-US" sz="2000" dirty="0">
                <a:cs typeface="Arial" panose="020B0604020202020204" pitchFamily="34" charset="0"/>
              </a:rPr>
              <a:t>:  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2000" dirty="0">
                <a:cs typeface="Arial" panose="020B0604020202020204" pitchFamily="34" charset="0"/>
              </a:rPr>
              <a:t>Ar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2000" dirty="0">
                <a:cs typeface="Arial" panose="020B0604020202020204" pitchFamily="34" charset="0"/>
              </a:rPr>
              <a:t> 4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baseline="30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3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6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Fe</a:t>
            </a:r>
            <a:r>
              <a:rPr lang="cs-CZ" altLang="en-US" sz="2000" baseline="30000" dirty="0">
                <a:cs typeface="Arial" panose="020B0604020202020204" pitchFamily="34" charset="0"/>
              </a:rPr>
              <a:t>2+</a:t>
            </a:r>
            <a:r>
              <a:rPr lang="cs-CZ" altLang="en-US" sz="2000" dirty="0">
                <a:cs typeface="Arial" panose="020B0604020202020204" pitchFamily="34" charset="0"/>
              </a:rPr>
              <a:t>: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2000" dirty="0">
                <a:cs typeface="Arial" panose="020B0604020202020204" pitchFamily="34" charset="0"/>
              </a:rPr>
              <a:t>Ar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2000" dirty="0">
                <a:cs typeface="Arial" panose="020B0604020202020204" pitchFamily="34" charset="0"/>
              </a:rPr>
              <a:t> 4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cs-CZ" altLang="en-US" sz="2000" dirty="0">
                <a:cs typeface="Arial" panose="020B0604020202020204" pitchFamily="34" charset="0"/>
              </a:rPr>
              <a:t> 3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6</a:t>
            </a:r>
            <a:r>
              <a:rPr lang="cs-CZ" altLang="en-US" sz="2000" dirty="0">
                <a:cs typeface="Arial" panose="020B0604020202020204" pitchFamily="34" charset="0"/>
              </a:rPr>
              <a:t>   přesněji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2000" dirty="0">
                <a:cs typeface="Arial" panose="020B0604020202020204" pitchFamily="34" charset="0"/>
              </a:rPr>
              <a:t>Ar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2000" dirty="0">
                <a:cs typeface="Arial" panose="020B0604020202020204" pitchFamily="34" charset="0"/>
              </a:rPr>
              <a:t> 3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6</a:t>
            </a:r>
            <a:r>
              <a:rPr lang="cs-CZ" altLang="en-US" sz="2000" dirty="0">
                <a:cs typeface="Arial" panose="020B0604020202020204" pitchFamily="34" charset="0"/>
              </a:rPr>
              <a:t> 4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130474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ek obrÃ¡zku pro electron configu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43000"/>
            <a:ext cx="8153400" cy="449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83671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Ã½sledek obrÃ¡zku pro aufbau principle exceptions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9" y="188641"/>
            <a:ext cx="8736969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91869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E24DEDAA-7049-416C-BA6A-12736C454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7" y="2286000"/>
            <a:ext cx="6283893" cy="4419600"/>
          </a:xfrm>
          <a:prstGeom prst="rect">
            <a:avLst/>
          </a:prstGeom>
        </p:spPr>
      </p:pic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6E4D7B87-C178-4892-B456-2216DBB1E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454923"/>
              </p:ext>
            </p:extLst>
          </p:nvPr>
        </p:nvGraphicFramePr>
        <p:xfrm>
          <a:off x="6310188" y="304800"/>
          <a:ext cx="2750414" cy="6031432"/>
        </p:xfrm>
        <a:graphic>
          <a:graphicData uri="http://schemas.openxmlformats.org/drawingml/2006/table">
            <a:tbl>
              <a:tblPr/>
              <a:tblGrid>
                <a:gridCol w="1375207">
                  <a:extLst>
                    <a:ext uri="{9D8B030D-6E8A-4147-A177-3AD203B41FA5}">
                      <a16:colId xmlns:a16="http://schemas.microsoft.com/office/drawing/2014/main" val="2825543229"/>
                    </a:ext>
                  </a:extLst>
                </a:gridCol>
                <a:gridCol w="1375207">
                  <a:extLst>
                    <a:ext uri="{9D8B030D-6E8A-4147-A177-3AD203B41FA5}">
                      <a16:colId xmlns:a16="http://schemas.microsoft.com/office/drawing/2014/main" val="2433224658"/>
                    </a:ext>
                  </a:extLst>
                </a:gridCol>
              </a:tblGrid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Chromium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[Ar] 3d</a:t>
                      </a:r>
                      <a:r>
                        <a:rPr lang="en-US" sz="1400" baseline="30000">
                          <a:effectLst/>
                        </a:rPr>
                        <a:t>5</a:t>
                      </a:r>
                      <a:r>
                        <a:rPr lang="en-US" sz="1400">
                          <a:effectLst/>
                        </a:rPr>
                        <a:t> 4s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322527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Copper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[Ar] 3d</a:t>
                      </a:r>
                      <a:r>
                        <a:rPr lang="en-US" sz="1400" baseline="30000">
                          <a:effectLst/>
                        </a:rPr>
                        <a:t>10</a:t>
                      </a:r>
                      <a:r>
                        <a:rPr lang="en-US" sz="1400">
                          <a:effectLst/>
                        </a:rPr>
                        <a:t> 4s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985092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298594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Niobium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[Kr] 4d</a:t>
                      </a:r>
                      <a:r>
                        <a:rPr lang="en-US" sz="1400" baseline="300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 5s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904218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Molybdenum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[Kr] 4d</a:t>
                      </a:r>
                      <a:r>
                        <a:rPr lang="en-US" sz="1400" baseline="30000">
                          <a:effectLst/>
                        </a:rPr>
                        <a:t>5</a:t>
                      </a:r>
                      <a:r>
                        <a:rPr lang="en-US" sz="1400">
                          <a:effectLst/>
                        </a:rPr>
                        <a:t> 5s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477404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Ruthenium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[Kr] 4d</a:t>
                      </a:r>
                      <a:r>
                        <a:rPr lang="en-US" sz="1400" baseline="30000">
                          <a:effectLst/>
                        </a:rPr>
                        <a:t>7</a:t>
                      </a:r>
                      <a:r>
                        <a:rPr lang="en-US" sz="1400">
                          <a:effectLst/>
                        </a:rPr>
                        <a:t> 5s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565336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Rhodium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[Kr] 4d</a:t>
                      </a:r>
                      <a:r>
                        <a:rPr lang="en-US" sz="1400" baseline="30000">
                          <a:effectLst/>
                        </a:rPr>
                        <a:t>8</a:t>
                      </a:r>
                      <a:r>
                        <a:rPr lang="en-US" sz="1400">
                          <a:effectLst/>
                        </a:rPr>
                        <a:t> 5s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570249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Palladium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[Kr] 4d</a:t>
                      </a:r>
                      <a:r>
                        <a:rPr lang="en-US" sz="1400" baseline="30000">
                          <a:effectLst/>
                        </a:rPr>
                        <a:t>10</a:t>
                      </a:r>
                      <a:r>
                        <a:rPr lang="en-US" sz="1400">
                          <a:effectLst/>
                        </a:rPr>
                        <a:t> 5s</a:t>
                      </a:r>
                      <a:r>
                        <a:rPr lang="en-US" sz="1400" baseline="30000">
                          <a:effectLst/>
                        </a:rPr>
                        <a:t>0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280824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Silver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[Kr] 4d</a:t>
                      </a:r>
                      <a:r>
                        <a:rPr lang="en-US" sz="1400" baseline="30000">
                          <a:effectLst/>
                        </a:rPr>
                        <a:t>10</a:t>
                      </a:r>
                      <a:r>
                        <a:rPr lang="en-US" sz="1400">
                          <a:effectLst/>
                        </a:rPr>
                        <a:t> 5s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565955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821667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Lanthanum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[Xe] 5d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 6s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034085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Cerium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[</a:t>
                      </a:r>
                      <a:r>
                        <a:rPr lang="en-US" sz="1400" dirty="0" err="1">
                          <a:effectLst/>
                        </a:rPr>
                        <a:t>Xe</a:t>
                      </a:r>
                      <a:r>
                        <a:rPr lang="en-US" sz="1400" dirty="0">
                          <a:effectLst/>
                        </a:rPr>
                        <a:t>] 4f</a:t>
                      </a:r>
                      <a:r>
                        <a:rPr lang="en-US" sz="1400" baseline="30000" dirty="0">
                          <a:effectLst/>
                        </a:rPr>
                        <a:t>1</a:t>
                      </a:r>
                      <a:r>
                        <a:rPr lang="en-US" sz="1400" dirty="0">
                          <a:effectLst/>
                        </a:rPr>
                        <a:t> 5d</a:t>
                      </a:r>
                      <a:r>
                        <a:rPr lang="en-US" sz="1400" baseline="30000" dirty="0">
                          <a:effectLst/>
                        </a:rPr>
                        <a:t>1</a:t>
                      </a:r>
                      <a:r>
                        <a:rPr lang="en-US" sz="1400" dirty="0">
                          <a:effectLst/>
                        </a:rPr>
                        <a:t> 6s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540434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Gadolinium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[Xe] 4f</a:t>
                      </a:r>
                      <a:r>
                        <a:rPr lang="en-US" sz="1400" baseline="30000" dirty="0">
                          <a:effectLst/>
                        </a:rPr>
                        <a:t>7</a:t>
                      </a:r>
                      <a:r>
                        <a:rPr lang="en-US" sz="1400" dirty="0">
                          <a:effectLst/>
                        </a:rPr>
                        <a:t> 5d</a:t>
                      </a:r>
                      <a:r>
                        <a:rPr lang="en-US" sz="1400" baseline="30000" dirty="0">
                          <a:effectLst/>
                        </a:rPr>
                        <a:t>1</a:t>
                      </a:r>
                      <a:r>
                        <a:rPr lang="en-US" sz="1400" dirty="0">
                          <a:effectLst/>
                        </a:rPr>
                        <a:t> 6s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914579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Platinum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[Xe] 4f</a:t>
                      </a:r>
                      <a:r>
                        <a:rPr lang="en-US" sz="1400" baseline="30000">
                          <a:effectLst/>
                        </a:rPr>
                        <a:t>14 </a:t>
                      </a:r>
                      <a:r>
                        <a:rPr lang="en-US" sz="1400">
                          <a:effectLst/>
                        </a:rPr>
                        <a:t>5d</a:t>
                      </a:r>
                      <a:r>
                        <a:rPr lang="en-US" sz="1400" baseline="30000">
                          <a:effectLst/>
                        </a:rPr>
                        <a:t>9</a:t>
                      </a:r>
                      <a:r>
                        <a:rPr lang="en-US" sz="1400">
                          <a:effectLst/>
                        </a:rPr>
                        <a:t> 6s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457716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Gold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[Xe] 4f</a:t>
                      </a:r>
                      <a:r>
                        <a:rPr lang="en-US" sz="1400" baseline="30000">
                          <a:effectLst/>
                        </a:rPr>
                        <a:t>14 </a:t>
                      </a:r>
                      <a:r>
                        <a:rPr lang="en-US" sz="1400">
                          <a:effectLst/>
                        </a:rPr>
                        <a:t>5d</a:t>
                      </a:r>
                      <a:r>
                        <a:rPr lang="en-US" sz="1400" baseline="30000">
                          <a:effectLst/>
                        </a:rPr>
                        <a:t>10</a:t>
                      </a:r>
                      <a:r>
                        <a:rPr lang="en-US" sz="1400">
                          <a:effectLst/>
                        </a:rPr>
                        <a:t> 6s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591652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791428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Actinium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[Rn] 6d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 7s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889898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Thorium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[Rn] 6d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 7s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580368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Protactinium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[Rn] 5f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 6d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 7s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109575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Uranium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[Rn] 5f</a:t>
                      </a:r>
                      <a:r>
                        <a:rPr lang="en-US" sz="1400" baseline="30000">
                          <a:effectLst/>
                        </a:rPr>
                        <a:t>3</a:t>
                      </a:r>
                      <a:r>
                        <a:rPr lang="en-US" sz="1400">
                          <a:effectLst/>
                        </a:rPr>
                        <a:t> 6d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 7s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045371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Neptunium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[Rn] 5f</a:t>
                      </a:r>
                      <a:r>
                        <a:rPr lang="en-US" sz="1400" baseline="300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 6d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 7s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908385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Curium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[Rn] 5f</a:t>
                      </a:r>
                      <a:r>
                        <a:rPr lang="en-US" sz="1400" baseline="30000" dirty="0">
                          <a:effectLst/>
                        </a:rPr>
                        <a:t>7</a:t>
                      </a:r>
                      <a:r>
                        <a:rPr lang="en-US" sz="1400" dirty="0">
                          <a:effectLst/>
                        </a:rPr>
                        <a:t> 6d</a:t>
                      </a:r>
                      <a:r>
                        <a:rPr lang="en-US" sz="1400" baseline="30000" dirty="0">
                          <a:effectLst/>
                        </a:rPr>
                        <a:t>1</a:t>
                      </a:r>
                      <a:r>
                        <a:rPr lang="en-US" sz="1400" dirty="0">
                          <a:effectLst/>
                        </a:rPr>
                        <a:t> 7s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357309"/>
                  </a:ext>
                </a:extLst>
              </a:tr>
            </a:tbl>
          </a:graphicData>
        </a:graphic>
      </p:graphicFrame>
      <p:sp>
        <p:nvSpPr>
          <p:cNvPr id="6" name="Obdélník 5">
            <a:extLst>
              <a:ext uri="{FF2B5EF4-FFF2-40B4-BE49-F238E27FC236}">
                <a16:creationId xmlns:a16="http://schemas.microsoft.com/office/drawing/2014/main" id="{E23A21F7-698D-404C-BC63-861C1D643AF1}"/>
              </a:ext>
            </a:extLst>
          </p:cNvPr>
          <p:cNvSpPr/>
          <p:nvPr/>
        </p:nvSpPr>
        <p:spPr>
          <a:xfrm>
            <a:off x="258557" y="304800"/>
            <a:ext cx="5160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212121"/>
                </a:solidFill>
                <a:latin typeface="Gotham"/>
              </a:rPr>
              <a:t>Atypické</a:t>
            </a:r>
            <a:r>
              <a:rPr lang="en-US" sz="2800" b="1" dirty="0">
                <a:solidFill>
                  <a:srgbClr val="212121"/>
                </a:solidFill>
                <a:latin typeface="Gotham"/>
              </a:rPr>
              <a:t> </a:t>
            </a:r>
            <a:r>
              <a:rPr lang="en-US" sz="2800" b="1" dirty="0" err="1">
                <a:solidFill>
                  <a:srgbClr val="212121"/>
                </a:solidFill>
                <a:latin typeface="Gotham"/>
              </a:rPr>
              <a:t>ele</a:t>
            </a:r>
            <a:r>
              <a:rPr lang="cs-CZ" sz="2800" b="1" dirty="0">
                <a:solidFill>
                  <a:srgbClr val="212121"/>
                </a:solidFill>
                <a:latin typeface="Gotham"/>
              </a:rPr>
              <a:t>k</a:t>
            </a:r>
            <a:r>
              <a:rPr lang="en-US" sz="2800" b="1" dirty="0" err="1">
                <a:solidFill>
                  <a:srgbClr val="212121"/>
                </a:solidFill>
                <a:latin typeface="Gotham"/>
              </a:rPr>
              <a:t>tron</a:t>
            </a:r>
            <a:r>
              <a:rPr lang="cs-CZ" sz="2800" b="1" dirty="0" err="1">
                <a:solidFill>
                  <a:srgbClr val="212121"/>
                </a:solidFill>
                <a:latin typeface="Gotham"/>
              </a:rPr>
              <a:t>ové</a:t>
            </a:r>
            <a:r>
              <a:rPr lang="en-US" sz="2800" b="1" dirty="0">
                <a:solidFill>
                  <a:srgbClr val="212121"/>
                </a:solidFill>
                <a:latin typeface="Gotham"/>
              </a:rPr>
              <a:t> </a:t>
            </a:r>
            <a:r>
              <a:rPr lang="cs-CZ" sz="2800" b="1" dirty="0">
                <a:solidFill>
                  <a:srgbClr val="212121"/>
                </a:solidFill>
                <a:latin typeface="Gotham"/>
              </a:rPr>
              <a:t>k</a:t>
            </a:r>
            <a:r>
              <a:rPr lang="en-US" sz="2800" b="1" dirty="0" err="1">
                <a:solidFill>
                  <a:srgbClr val="212121"/>
                </a:solidFill>
                <a:latin typeface="Gotham"/>
              </a:rPr>
              <a:t>onfigura</a:t>
            </a:r>
            <a:r>
              <a:rPr lang="cs-CZ" sz="2800" b="1" dirty="0" err="1">
                <a:solidFill>
                  <a:srgbClr val="212121"/>
                </a:solidFill>
                <a:latin typeface="Gotham"/>
              </a:rPr>
              <a:t>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638798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Valenční  sféra  atomu a periodická soustava 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4525963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= orbitaly zcela nebo zčásti zaplněny,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nepatřící do elektronové konfigurace nejblíže nižšího vzácného plynu, </a:t>
            </a:r>
            <a:r>
              <a:rPr lang="cs-CZ" altLang="en-US" sz="2000" b="1" u="sng" dirty="0">
                <a:cs typeface="Arial" panose="020B0604020202020204" pitchFamily="34" charset="0"/>
              </a:rPr>
              <a:t>rozhodují o kvalitě a kvantitě meziatomových sil.</a:t>
            </a:r>
            <a:endParaRPr lang="en-US" altLang="en-US" sz="2000" b="1" u="sng" dirty="0"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b="1" u="sng" dirty="0"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US" altLang="en-US" sz="2000" b="1" u="sng" dirty="0">
                <a:cs typeface="Arial" panose="020B0604020202020204" pitchFamily="34" charset="0"/>
              </a:rPr>
              <a:t>V</a:t>
            </a:r>
            <a:r>
              <a:rPr lang="cs-CZ" altLang="en-US" sz="2000" b="1" u="sng" dirty="0" err="1">
                <a:cs typeface="Arial" panose="020B0604020202020204" pitchFamily="34" charset="0"/>
              </a:rPr>
              <a:t>ýstavba</a:t>
            </a:r>
            <a:r>
              <a:rPr lang="cs-CZ" altLang="en-US" sz="2000" b="1" u="sng" dirty="0">
                <a:cs typeface="Arial" panose="020B0604020202020204" pitchFamily="34" charset="0"/>
              </a:rPr>
              <a:t> el. obalu má periodický charakter !!!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b="1" u="sng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Struktura valenční sféry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 periodická funkce protonových čísel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b="1" u="sng" dirty="0">
              <a:cs typeface="Arial" panose="020B0604020202020204" pitchFamily="34" charset="0"/>
            </a:endParaRPr>
          </a:p>
        </p:txBody>
      </p:sp>
      <p:pic>
        <p:nvPicPr>
          <p:cNvPr id="48130" name="Picture 2" descr="VÃ½sledek obrÃ¡zku pro electron configu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74" y="3581400"/>
            <a:ext cx="643585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90779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ek obrÃ¡zku pro configuration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79230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4200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ovka, počítač&#10;&#10;Popis byl vytvořen automaticky">
            <a:extLst>
              <a:ext uri="{FF2B5EF4-FFF2-40B4-BE49-F238E27FC236}">
                <a16:creationId xmlns:a16="http://schemas.microsoft.com/office/drawing/2014/main" id="{44A6B59A-E90F-4119-9C60-CDA7F0013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19" y="990600"/>
            <a:ext cx="8668941" cy="2311718"/>
          </a:xfrm>
          <a:prstGeom prst="rect">
            <a:avLst/>
          </a:prstGeom>
        </p:spPr>
      </p:pic>
      <p:pic>
        <p:nvPicPr>
          <p:cNvPr id="6" name="Picture 4" descr="Fig. 19">
            <a:extLst>
              <a:ext uri="{FF2B5EF4-FFF2-40B4-BE49-F238E27FC236}">
                <a16:creationId xmlns:a16="http://schemas.microsoft.com/office/drawing/2014/main" id="{53011172-4BF1-4A43-9F50-6B36D1D96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9" y="4114800"/>
            <a:ext cx="8718201" cy="220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036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bundance of Elements Info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778"/>
            <a:ext cx="8305800" cy="65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15036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VÃ½sledek obrÃ¡zku pro periodic table electron configur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2" y="1340768"/>
            <a:ext cx="8839126" cy="512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362200" y="387859"/>
            <a:ext cx="419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Teorie (výstavbový princip)</a:t>
            </a:r>
          </a:p>
        </p:txBody>
      </p:sp>
    </p:spTree>
    <p:extLst>
      <p:ext uri="{BB962C8B-B14F-4D97-AF65-F5344CB8AC3E}">
        <p14:creationId xmlns:p14="http://schemas.microsoft.com/office/powerpoint/2010/main" val="311798436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periodic table electron configur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84976" cy="477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371600" y="457200"/>
            <a:ext cx="6951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Skutečnost (výjimky z výstavbového principu)</a:t>
            </a:r>
          </a:p>
        </p:txBody>
      </p:sp>
    </p:spTree>
    <p:extLst>
      <p:ext uri="{BB962C8B-B14F-4D97-AF65-F5344CB8AC3E}">
        <p14:creationId xmlns:p14="http://schemas.microsoft.com/office/powerpoint/2010/main" val="39096632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4806719" cy="719355"/>
          </a:xfrm>
        </p:spPr>
        <p:txBody>
          <a:bodyPr tIns="35203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altLang="cs-CZ" sz="2400" b="1" dirty="0"/>
              <a:t>Po</a:t>
            </a:r>
            <a:r>
              <a:rPr lang="cs-CZ" altLang="cs-CZ" sz="2400" b="1" dirty="0"/>
              <a:t>č</a:t>
            </a:r>
            <a:r>
              <a:rPr lang="en-GB" altLang="cs-CZ" sz="2400" b="1" dirty="0"/>
              <a:t>et electron</a:t>
            </a:r>
            <a:r>
              <a:rPr lang="cs-CZ" altLang="cs-CZ" sz="2400" b="1" dirty="0"/>
              <a:t>ů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ve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valen</a:t>
            </a:r>
            <a:r>
              <a:rPr lang="cs-CZ" altLang="cs-CZ" sz="2400" b="1" dirty="0"/>
              <a:t>ční</a:t>
            </a:r>
            <a:r>
              <a:rPr lang="en-GB" altLang="cs-CZ" sz="2400" b="1" dirty="0"/>
              <a:t> sf</a:t>
            </a:r>
            <a:r>
              <a:rPr lang="cs-CZ" altLang="cs-CZ" sz="2400" b="1" dirty="0" err="1"/>
              <a:t>éř</a:t>
            </a:r>
            <a:r>
              <a:rPr lang="en-GB" altLang="cs-CZ" sz="2400" b="1" dirty="0"/>
              <a:t>e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47387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861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175" y="371475"/>
            <a:ext cx="4114800" cy="79216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Atomový poloměr</a:t>
            </a:r>
          </a:p>
        </p:txBody>
      </p:sp>
      <p:pic>
        <p:nvPicPr>
          <p:cNvPr id="4" name="Picture 4" descr="http://perso.numericable.fr/vincent.hedberg/periodicity/periodicity_Page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98631"/>
            <a:ext cx="8458200" cy="475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39F1115-4F20-4699-8781-73A83888A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81000"/>
            <a:ext cx="30575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6383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37991B4-41D5-465E-A2BE-A90CE61B9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20" y="455301"/>
            <a:ext cx="9037880" cy="60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864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https://upload.wikimedia.org/wikipedia/commons/b/bc/Empirical_atomic_radius_tren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85872"/>
            <a:ext cx="5791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534400" cy="1371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endParaRPr lang="cs-CZ" altLang="en-US" sz="2000" dirty="0"/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/>
              <a:t>Velikosti </a:t>
            </a:r>
            <a:r>
              <a:rPr lang="cs-CZ" altLang="en-US" sz="2000" u="sng" dirty="0"/>
              <a:t>nerovnoměrně</a:t>
            </a:r>
            <a:r>
              <a:rPr lang="cs-CZ" altLang="en-US" sz="2000" dirty="0"/>
              <a:t> klesají v periodách s rostoucím atomovým číslem.</a:t>
            </a:r>
          </a:p>
          <a:p>
            <a:pPr>
              <a:buNone/>
            </a:pPr>
            <a:r>
              <a:rPr lang="cs-CZ" altLang="en-US" sz="2000" dirty="0"/>
              <a:t>Velikosti rostou ve skupinách s rostoucím atomovým číslem.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Atomový poloměr</a:t>
            </a:r>
          </a:p>
        </p:txBody>
      </p:sp>
    </p:spTree>
    <p:extLst>
      <p:ext uri="{BB962C8B-B14F-4D97-AF65-F5344CB8AC3E}">
        <p14:creationId xmlns:p14="http://schemas.microsoft.com/office/powerpoint/2010/main" val="162274677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cs-CZ" sz="3200" b="1"/>
              <a:t>Atomový </a:t>
            </a:r>
            <a:r>
              <a:rPr lang="cs-CZ" sz="3200" b="1" dirty="0"/>
              <a:t>poloměr</a:t>
            </a:r>
          </a:p>
        </p:txBody>
      </p:sp>
      <p:pic>
        <p:nvPicPr>
          <p:cNvPr id="4" name="Obrázek 3" descr="Obsah obrázku klávesnice&#10;&#10;Popis byl vytvořen automaticky">
            <a:extLst>
              <a:ext uri="{FF2B5EF4-FFF2-40B4-BE49-F238E27FC236}">
                <a16:creationId xmlns:a16="http://schemas.microsoft.com/office/drawing/2014/main" id="{C1D49D2C-45B1-4708-9446-443B0D816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00254"/>
            <a:ext cx="7772400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9636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Kontrakce d-bloku</a:t>
            </a:r>
          </a:p>
        </p:txBody>
      </p:sp>
      <p:pic>
        <p:nvPicPr>
          <p:cNvPr id="228354" name="Picture 2" descr="File:D-block contraction--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53671"/>
            <a:ext cx="5259571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8600" y="788659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K</a:t>
            </a:r>
            <a:r>
              <a:rPr lang="en-US" sz="2000" b="1" dirty="0" err="1">
                <a:cs typeface="Arial" panose="020B0604020202020204" pitchFamily="34" charset="0"/>
              </a:rPr>
              <a:t>ontra</a:t>
            </a:r>
            <a:r>
              <a:rPr lang="cs-CZ" sz="2000" b="1" dirty="0" err="1">
                <a:cs typeface="Arial" panose="020B0604020202020204" pitchFamily="34" charset="0"/>
              </a:rPr>
              <a:t>kce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en-US" sz="2000" b="1" dirty="0">
                <a:cs typeface="Arial" panose="020B0604020202020204" pitchFamily="34" charset="0"/>
              </a:rPr>
              <a:t>d-</a:t>
            </a:r>
            <a:r>
              <a:rPr lang="en-US" sz="2000" b="1" dirty="0" err="1">
                <a:cs typeface="Arial" panose="020B0604020202020204" pitchFamily="34" charset="0"/>
              </a:rPr>
              <a:t>blok</a:t>
            </a:r>
            <a:r>
              <a:rPr lang="cs-CZ" sz="2000" b="1" dirty="0">
                <a:cs typeface="Arial" panose="020B0604020202020204" pitchFamily="34" charset="0"/>
              </a:rPr>
              <a:t>u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(</a:t>
            </a:r>
            <a:r>
              <a:rPr lang="en-US" sz="2000" b="1" dirty="0" err="1">
                <a:cs typeface="Arial" panose="020B0604020202020204" pitchFamily="34" charset="0"/>
              </a:rPr>
              <a:t>scandid</a:t>
            </a:r>
            <a:r>
              <a:rPr lang="cs-CZ" sz="2000" b="1" dirty="0" err="1">
                <a:cs typeface="Arial" panose="020B0604020202020204" pitchFamily="34" charset="0"/>
              </a:rPr>
              <a:t>ová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cs-CZ" sz="2000" b="1" dirty="0">
                <a:cs typeface="Arial" panose="020B0604020202020204" pitchFamily="34" charset="0"/>
              </a:rPr>
              <a:t>k</a:t>
            </a:r>
            <a:r>
              <a:rPr lang="en-US" sz="2000" b="1" dirty="0" err="1">
                <a:cs typeface="Arial" panose="020B0604020202020204" pitchFamily="34" charset="0"/>
              </a:rPr>
              <a:t>ontra</a:t>
            </a:r>
            <a:r>
              <a:rPr lang="cs-CZ" sz="2000" b="1" dirty="0">
                <a:cs typeface="Arial" panose="020B0604020202020204" pitchFamily="34" charset="0"/>
              </a:rPr>
              <a:t>k</a:t>
            </a:r>
            <a:r>
              <a:rPr lang="en-US" sz="2000" b="1" dirty="0">
                <a:cs typeface="Arial" panose="020B0604020202020204" pitchFamily="34" charset="0"/>
              </a:rPr>
              <a:t>c</a:t>
            </a:r>
            <a:r>
              <a:rPr lang="cs-CZ" sz="2000" b="1" dirty="0">
                <a:cs typeface="Arial" panose="020B0604020202020204" pitchFamily="34" charset="0"/>
              </a:rPr>
              <a:t>e</a:t>
            </a:r>
            <a:r>
              <a:rPr lang="cs-CZ" sz="2000" dirty="0">
                <a:cs typeface="Arial" panose="020B0604020202020204" pitchFamily="34" charset="0"/>
              </a:rPr>
              <a:t>) = </a:t>
            </a:r>
            <a:r>
              <a:rPr lang="cs-CZ" altLang="en-US" sz="2000" dirty="0">
                <a:cs typeface="Arial" panose="020B0604020202020204" pitchFamily="34" charset="0"/>
              </a:rPr>
              <a:t>efekt nedostatečného odstínění vnějších elektronů zaplněným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b="1" i="1" dirty="0">
                <a:cs typeface="Arial" panose="020B0604020202020204" pitchFamily="34" charset="0"/>
              </a:rPr>
              <a:t>d</a:t>
            </a:r>
            <a:r>
              <a:rPr lang="cs-CZ" sz="2000" dirty="0">
                <a:cs typeface="Arial" panose="020B0604020202020204" pitchFamily="34" charset="0"/>
              </a:rPr>
              <a:t> orbitalem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en-US" sz="2000" b="1" i="1" dirty="0">
                <a:cs typeface="Arial" panose="020B0604020202020204" pitchFamily="34" charset="0"/>
              </a:rPr>
              <a:t>d</a:t>
            </a:r>
            <a:r>
              <a:rPr lang="en-US" sz="2000" baseline="30000" dirty="0">
                <a:cs typeface="Arial" panose="020B0604020202020204" pitchFamily="34" charset="0"/>
              </a:rPr>
              <a:t>10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242729"/>
                </a:solidFill>
                <a:effectLst/>
              </a:rPr>
              <a:t>u 4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p, 5p, 6p a 7p </a:t>
            </a:r>
            <a:r>
              <a:rPr lang="cs-CZ" sz="2000" b="0" i="0" dirty="0">
                <a:solidFill>
                  <a:srgbClr val="242729"/>
                </a:solidFill>
                <a:effectLst/>
              </a:rPr>
              <a:t>prvků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4. </a:t>
            </a:r>
            <a:r>
              <a:rPr lang="en-US" sz="2000" dirty="0">
                <a:cs typeface="Arial" panose="020B0604020202020204" pitchFamily="34" charset="0"/>
              </a:rPr>
              <a:t>period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. </a:t>
            </a:r>
            <a:r>
              <a:rPr lang="cs-CZ" sz="2000" dirty="0"/>
              <a:t>Orbitaly</a:t>
            </a:r>
            <a:r>
              <a:rPr lang="en-US" sz="2000" dirty="0"/>
              <a:t> </a:t>
            </a:r>
            <a:r>
              <a:rPr lang="en-US" sz="2000" b="1" i="1" dirty="0"/>
              <a:t>s</a:t>
            </a:r>
            <a:r>
              <a:rPr lang="en-US" sz="2000" dirty="0"/>
              <a:t> a </a:t>
            </a:r>
            <a:r>
              <a:rPr lang="en-US" sz="2000" b="1" i="1" dirty="0"/>
              <a:t>p</a:t>
            </a:r>
            <a:r>
              <a:rPr lang="en-US" sz="2000" dirty="0"/>
              <a:t> </a:t>
            </a:r>
            <a:r>
              <a:rPr lang="cs-CZ" sz="2000" dirty="0"/>
              <a:t>s o 1 vyšším kvantovým číslem mají více </a:t>
            </a:r>
            <a:r>
              <a:rPr lang="en-US" sz="2000" i="1" dirty="0" err="1"/>
              <a:t>radi</a:t>
            </a:r>
            <a:r>
              <a:rPr lang="cs-CZ" sz="2000" i="1" dirty="0"/>
              <a:t>á</a:t>
            </a:r>
            <a:r>
              <a:rPr lang="en-US" sz="2000" i="1" dirty="0"/>
              <a:t>l</a:t>
            </a:r>
            <a:r>
              <a:rPr lang="cs-CZ" sz="2000" i="1" dirty="0" err="1"/>
              <a:t>ních</a:t>
            </a:r>
            <a:r>
              <a:rPr lang="en-US" sz="2000" i="1" dirty="0"/>
              <a:t> nod</a:t>
            </a:r>
            <a:r>
              <a:rPr lang="cs-CZ" sz="2000" i="1" dirty="0"/>
              <a:t>ů</a:t>
            </a:r>
            <a:r>
              <a:rPr lang="cs-CZ" sz="2000" dirty="0"/>
              <a:t>, jsou více </a:t>
            </a:r>
            <a:r>
              <a:rPr lang="en-US" sz="2000" i="1" dirty="0" err="1"/>
              <a:t>penetr</a:t>
            </a:r>
            <a:r>
              <a:rPr lang="cs-CZ" sz="2000" i="1" dirty="0" err="1"/>
              <a:t>ující</a:t>
            </a:r>
            <a:r>
              <a:rPr lang="en-US" sz="2000" dirty="0"/>
              <a:t> </a:t>
            </a:r>
            <a:r>
              <a:rPr lang="cs-CZ" sz="2000" dirty="0"/>
              <a:t>než </a:t>
            </a:r>
            <a:r>
              <a:rPr lang="en-US" sz="2000" b="1" i="1" dirty="0"/>
              <a:t>d</a:t>
            </a:r>
            <a:r>
              <a:rPr lang="en-US" sz="2000" dirty="0"/>
              <a:t>-orbital</a:t>
            </a:r>
            <a:r>
              <a:rPr lang="cs-CZ" sz="2000" dirty="0"/>
              <a:t>y</a:t>
            </a:r>
            <a:r>
              <a:rPr lang="en-US" sz="2000" dirty="0"/>
              <a:t>.</a:t>
            </a:r>
            <a:r>
              <a:rPr lang="cs-CZ" sz="2000" dirty="0"/>
              <a:t> Vnější</a:t>
            </a:r>
            <a:r>
              <a:rPr lang="en-US" sz="2000" dirty="0"/>
              <a:t> </a:t>
            </a:r>
            <a:r>
              <a:rPr lang="en-US" sz="2000" dirty="0" err="1"/>
              <a:t>valen</a:t>
            </a:r>
            <a:r>
              <a:rPr lang="cs-CZ" sz="2000" dirty="0"/>
              <a:t>ční</a:t>
            </a:r>
            <a:r>
              <a:rPr lang="en-US" sz="2000" dirty="0"/>
              <a:t> 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/>
              <a:t>y</a:t>
            </a:r>
            <a:r>
              <a:rPr lang="en-US" sz="2000" dirty="0"/>
              <a:t> </a:t>
            </a:r>
            <a:r>
              <a:rPr lang="cs-CZ" sz="2000" dirty="0"/>
              <a:t>jsou silněji přitahovány k jádru, což </a:t>
            </a:r>
            <a:r>
              <a:rPr lang="cs-CZ" altLang="en-US" sz="2000" dirty="0">
                <a:cs typeface="Arial" panose="020B0604020202020204" pitchFamily="34" charset="0"/>
              </a:rPr>
              <a:t>je činí méně dostupné pro vazbu</a:t>
            </a:r>
            <a:r>
              <a:rPr lang="en-US" sz="2000" dirty="0"/>
              <a:t> </a:t>
            </a:r>
            <a:r>
              <a:rPr lang="cs-CZ" sz="2000" dirty="0"/>
              <a:t>a způsobuje zvýšení i</a:t>
            </a:r>
            <a:r>
              <a:rPr lang="en-US" sz="2000" dirty="0" err="1"/>
              <a:t>oniza</a:t>
            </a:r>
            <a:r>
              <a:rPr lang="cs-CZ" sz="2000" dirty="0" err="1"/>
              <a:t>čních</a:t>
            </a:r>
            <a:r>
              <a:rPr lang="en-US" sz="2000" dirty="0"/>
              <a:t> </a:t>
            </a:r>
            <a:r>
              <a:rPr lang="en-US" sz="2000" dirty="0" err="1"/>
              <a:t>poten</a:t>
            </a:r>
            <a:r>
              <a:rPr lang="cs-CZ" sz="2000" dirty="0" err="1"/>
              <a:t>ciá</a:t>
            </a:r>
            <a:r>
              <a:rPr lang="en-US" sz="2000" dirty="0"/>
              <a:t>l</a:t>
            </a:r>
            <a:r>
              <a:rPr lang="cs-CZ" sz="2000" dirty="0"/>
              <a:t>ů</a:t>
            </a:r>
            <a:r>
              <a:rPr lang="en-US" sz="2000" dirty="0"/>
              <a:t>. </a:t>
            </a:r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E743FB4-9D01-40E7-A1AE-0E619D340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37" y="4231687"/>
            <a:ext cx="3200400" cy="235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833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15CB4B2-5373-4D1E-BD93-0679CE94209F}"/>
              </a:ext>
            </a:extLst>
          </p:cNvPr>
          <p:cNvSpPr/>
          <p:nvPr/>
        </p:nvSpPr>
        <p:spPr>
          <a:xfrm>
            <a:off x="152399" y="863889"/>
            <a:ext cx="88391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242729"/>
                </a:solidFill>
                <a:effectLst/>
              </a:rPr>
              <a:t>Nárůst a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tom</a:t>
            </a:r>
            <a:r>
              <a:rPr lang="cs-CZ" sz="2000" b="0" i="0" dirty="0" err="1">
                <a:solidFill>
                  <a:srgbClr val="242729"/>
                </a:solidFill>
                <a:effectLst/>
              </a:rPr>
              <a:t>ového</a:t>
            </a:r>
            <a:r>
              <a:rPr lang="cs-CZ" sz="2000" b="0" i="0" dirty="0">
                <a:solidFill>
                  <a:srgbClr val="242729"/>
                </a:solidFill>
                <a:effectLst/>
              </a:rPr>
              <a:t> poloměru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42729"/>
                </a:solidFill>
                <a:effectLst/>
              </a:rPr>
              <a:t>mezi C a Si je cca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 60 %. </a:t>
            </a:r>
            <a:r>
              <a:rPr lang="cs-CZ" sz="2000" b="0" i="0" dirty="0">
                <a:solidFill>
                  <a:srgbClr val="242729"/>
                </a:solidFill>
                <a:effectLst/>
              </a:rPr>
              <a:t>Rozdíl mezi atomovými poloměry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 Si a</a:t>
            </a:r>
            <a:r>
              <a:rPr lang="cs-CZ" sz="2000" b="0" i="0" dirty="0">
                <a:solidFill>
                  <a:srgbClr val="242729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Ge </a:t>
            </a:r>
            <a:r>
              <a:rPr lang="cs-CZ" sz="2000" b="0" i="0" dirty="0">
                <a:solidFill>
                  <a:srgbClr val="242729"/>
                </a:solidFill>
                <a:effectLst/>
              </a:rPr>
              <a:t>je v důsledku kontrakce d-bloku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42729"/>
                </a:solidFill>
                <a:effectLst/>
              </a:rPr>
              <a:t>asi 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20 %.</a:t>
            </a:r>
            <a:endParaRPr lang="cs-CZ" sz="2000" dirty="0"/>
          </a:p>
          <a:p>
            <a:pPr algn="just"/>
            <a:endParaRPr lang="cs-CZ" sz="800" dirty="0">
              <a:solidFill>
                <a:srgbClr val="222222"/>
              </a:solidFill>
            </a:endParaRPr>
          </a:p>
          <a:p>
            <a:pPr algn="just"/>
            <a:r>
              <a:rPr lang="en-US" sz="2000" dirty="0">
                <a:solidFill>
                  <a:srgbClr val="222222"/>
                </a:solidFill>
              </a:rPr>
              <a:t>Ga</a:t>
            </a:r>
            <a:r>
              <a:rPr lang="en-US" sz="2000" baseline="30000" dirty="0">
                <a:solidFill>
                  <a:srgbClr val="222222"/>
                </a:solidFill>
              </a:rPr>
              <a:t>3+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cs-CZ" sz="2000" dirty="0">
                <a:solidFill>
                  <a:srgbClr val="222222"/>
                </a:solidFill>
              </a:rPr>
              <a:t>je menší než by se očekávalo</a:t>
            </a:r>
            <a:r>
              <a:rPr lang="en-US" sz="2000" dirty="0">
                <a:solidFill>
                  <a:srgbClr val="222222"/>
                </a:solidFill>
              </a:rPr>
              <a:t>, </a:t>
            </a:r>
            <a:r>
              <a:rPr lang="cs-CZ" sz="2000" dirty="0">
                <a:solidFill>
                  <a:srgbClr val="222222"/>
                </a:solidFill>
              </a:rPr>
              <a:t>velikostí se blíží </a:t>
            </a:r>
            <a:r>
              <a:rPr lang="en-US" sz="2000" dirty="0">
                <a:solidFill>
                  <a:srgbClr val="222222"/>
                </a:solidFill>
              </a:rPr>
              <a:t>Al</a:t>
            </a:r>
            <a:r>
              <a:rPr lang="en-US" sz="2000" baseline="30000" dirty="0">
                <a:solidFill>
                  <a:srgbClr val="222222"/>
                </a:solidFill>
              </a:rPr>
              <a:t>3+</a:t>
            </a:r>
            <a:r>
              <a:rPr lang="en-US" sz="2000" dirty="0">
                <a:solidFill>
                  <a:srgbClr val="222222"/>
                </a:solidFill>
              </a:rPr>
              <a:t>. </a:t>
            </a:r>
            <a:endParaRPr lang="cs-CZ" sz="2000" dirty="0">
              <a:solidFill>
                <a:srgbClr val="222222"/>
              </a:solidFill>
            </a:endParaRPr>
          </a:p>
          <a:p>
            <a:pPr algn="just"/>
            <a:endParaRPr lang="cs-CZ" altLang="en-US" sz="8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just"/>
            <a:r>
              <a:rPr lang="cs-CZ" altLang="en-US" sz="2000" dirty="0">
                <a:cs typeface="Arial" panose="020B0604020202020204" pitchFamily="34" charset="0"/>
              </a:rPr>
              <a:t>PCl</a:t>
            </a:r>
            <a:r>
              <a:rPr lang="cs-CZ" altLang="en-US" sz="2000" baseline="-25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 i SbCl</a:t>
            </a:r>
            <a:r>
              <a:rPr lang="cs-CZ" altLang="en-US" sz="2000" baseline="-25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 jsou stálé, ale AsCl</a:t>
            </a:r>
            <a:r>
              <a:rPr lang="cs-CZ" altLang="en-US" sz="2000" baseline="-25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, AsBr</a:t>
            </a:r>
            <a:r>
              <a:rPr lang="cs-CZ" altLang="en-US" sz="2000" baseline="-25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, AsI</a:t>
            </a:r>
            <a:r>
              <a:rPr lang="cs-CZ" altLang="en-US" sz="2000" baseline="-25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 neexistují, pouze AsF</a:t>
            </a:r>
            <a:r>
              <a:rPr lang="cs-CZ" altLang="en-US" sz="2000" baseline="-25000" dirty="0">
                <a:cs typeface="Arial" panose="020B0604020202020204" pitchFamily="34" charset="0"/>
              </a:rPr>
              <a:t>5</a:t>
            </a:r>
          </a:p>
        </p:txBody>
      </p:sp>
      <p:pic>
        <p:nvPicPr>
          <p:cNvPr id="8" name="Obrázek 7" descr="Obsah obrázku text, mapa&#10;&#10;Popis byl vytvořen automaticky">
            <a:extLst>
              <a:ext uri="{FF2B5EF4-FFF2-40B4-BE49-F238E27FC236}">
                <a16:creationId xmlns:a16="http://schemas.microsoft.com/office/drawing/2014/main" id="{799F8882-5A80-4FE6-AF5B-D64533DD2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9" y="3391829"/>
            <a:ext cx="4114798" cy="312434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EE84455-7C17-451B-AF09-68CCDAC36F62}"/>
              </a:ext>
            </a:extLst>
          </p:cNvPr>
          <p:cNvSpPr txBox="1"/>
          <p:nvPr/>
        </p:nvSpPr>
        <p:spPr>
          <a:xfrm>
            <a:off x="152400" y="2581196"/>
            <a:ext cx="8839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Ionizační energie </a:t>
            </a:r>
            <a:r>
              <a:rPr lang="cs-CZ" sz="2000" dirty="0" err="1"/>
              <a:t>Ga</a:t>
            </a:r>
            <a:r>
              <a:rPr lang="cs-CZ" sz="2000" dirty="0"/>
              <a:t> je vyšší než by se očekávalo, blíží se ionizační energii Al.</a:t>
            </a:r>
            <a:endParaRPr lang="en-US" sz="20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86EE633-DE4D-457A-B740-ED3B94544C1A}"/>
              </a:ext>
            </a:extLst>
          </p:cNvPr>
          <p:cNvSpPr txBox="1"/>
          <p:nvPr/>
        </p:nvSpPr>
        <p:spPr>
          <a:xfrm>
            <a:off x="167267" y="26952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400" b="1" dirty="0">
                <a:solidFill>
                  <a:srgbClr val="222222"/>
                </a:solidFill>
              </a:rPr>
              <a:t>Důsledky kontrakce </a:t>
            </a:r>
            <a:r>
              <a:rPr lang="en-US" sz="2400" b="1" dirty="0">
                <a:solidFill>
                  <a:srgbClr val="222222"/>
                </a:solidFill>
              </a:rPr>
              <a:t>d-bl</a:t>
            </a:r>
            <a:r>
              <a:rPr lang="cs-CZ" sz="2400" b="1" dirty="0">
                <a:solidFill>
                  <a:srgbClr val="222222"/>
                </a:solidFill>
              </a:rPr>
              <a:t>o</a:t>
            </a:r>
            <a:r>
              <a:rPr lang="en-US" sz="2400" b="1" dirty="0">
                <a:solidFill>
                  <a:srgbClr val="222222"/>
                </a:solidFill>
              </a:rPr>
              <a:t>k</a:t>
            </a:r>
            <a:r>
              <a:rPr lang="cs-CZ" sz="2400" b="1" dirty="0">
                <a:solidFill>
                  <a:srgbClr val="222222"/>
                </a:solidFill>
              </a:rPr>
              <a:t>u</a:t>
            </a:r>
          </a:p>
        </p:txBody>
      </p:sp>
      <p:pic>
        <p:nvPicPr>
          <p:cNvPr id="2050" name="Picture 2" descr="Change in electronegativity order down a group from groups 13-16 to group  17 - Chemistry Stack Exchange">
            <a:extLst>
              <a:ext uri="{FF2B5EF4-FFF2-40B4-BE49-F238E27FC236}">
                <a16:creationId xmlns:a16="http://schemas.microsoft.com/office/drawing/2014/main" id="{2F43756E-76DF-4B93-8979-83FEF8871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21668"/>
            <a:ext cx="3499340" cy="326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66120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2800" b="1" dirty="0" err="1"/>
              <a:t>Lanthanoidov</a:t>
            </a:r>
            <a:r>
              <a:rPr lang="cs-CZ" sz="2800" b="1" dirty="0"/>
              <a:t>á kontrakce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191310" y="762000"/>
            <a:ext cx="87613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= jev, kdy se s postupným zvyšováním atomového čísla prvku zmenšuje poloměr následujících atomů.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Postupné zmenšování atomového poloměru se vysvětluje tím, že elektrony doplňované postupně do orbitalu </a:t>
            </a:r>
            <a:r>
              <a:rPr lang="cs-CZ" sz="2000" i="1" dirty="0">
                <a:cs typeface="Arial" panose="020B0604020202020204" pitchFamily="34" charset="0"/>
              </a:rPr>
              <a:t>4f</a:t>
            </a:r>
            <a:r>
              <a:rPr lang="cs-CZ" sz="2000" dirty="0">
                <a:cs typeface="Arial" panose="020B0604020202020204" pitchFamily="34" charset="0"/>
              </a:rPr>
              <a:t> vykazují nízké stínění kladného náboje atomového jádra a </a:t>
            </a:r>
            <a:r>
              <a:rPr lang="en-US" sz="2000" dirty="0"/>
              <a:t>6</a:t>
            </a:r>
            <a:r>
              <a:rPr lang="en-US" sz="2000" i="1" dirty="0"/>
              <a:t>s</a:t>
            </a:r>
            <a:r>
              <a:rPr lang="en-US" sz="2000" dirty="0"/>
              <a:t> </a:t>
            </a:r>
            <a:r>
              <a:rPr lang="en-US" sz="2000" dirty="0" err="1"/>
              <a:t>elektron</a:t>
            </a:r>
            <a:r>
              <a:rPr lang="cs-CZ" sz="2000" dirty="0"/>
              <a:t>y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cs-CZ" sz="2000" dirty="0"/>
              <a:t> více přitahovány směrem k jádru</a:t>
            </a:r>
            <a:r>
              <a:rPr lang="en-US" sz="2000" dirty="0"/>
              <a:t>. </a:t>
            </a:r>
            <a:r>
              <a:rPr lang="cs-CZ" sz="2000" dirty="0">
                <a:cs typeface="Arial" panose="020B0604020202020204" pitchFamily="34" charset="0"/>
              </a:rPr>
              <a:t>S přibývajícím atomovým číslem a tím i počtem protonů v jádře roste efektivní náboj jádra působící přitažlivou silou na elektrony, </a:t>
            </a:r>
            <a:r>
              <a:rPr lang="cs-CZ" sz="2000" dirty="0"/>
              <a:t>což se projeví menším atomovým poloměrem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D1C26A5-03BC-4B9B-B177-9DB6305B1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46" y="4044252"/>
            <a:ext cx="4801962" cy="2023173"/>
          </a:xfrm>
          <a:prstGeom prst="rect">
            <a:avLst/>
          </a:prstGeom>
        </p:spPr>
      </p:pic>
      <p:pic>
        <p:nvPicPr>
          <p:cNvPr id="8" name="Obrázek 7" descr="Obsah obrázku text, mapa&#10;&#10;Popis byl vytvořen automaticky">
            <a:extLst>
              <a:ext uri="{FF2B5EF4-FFF2-40B4-BE49-F238E27FC236}">
                <a16:creationId xmlns:a16="http://schemas.microsoft.com/office/drawing/2014/main" id="{B3F8E494-7955-4BE4-9C63-D7535E6FD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227953"/>
            <a:ext cx="3520429" cy="33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85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https://upload.wikimedia.org/wikipedia/commons/e/e6/SolarSystemAbundanc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7022006" cy="344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78856" y="152400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Oddo</a:t>
            </a:r>
            <a:r>
              <a:rPr lang="en-US" sz="2000" b="1" dirty="0"/>
              <a:t>-</a:t>
            </a:r>
            <a:r>
              <a:rPr lang="cs-CZ" sz="2000" b="1" dirty="0" err="1"/>
              <a:t>Harkinsovo</a:t>
            </a:r>
            <a:r>
              <a:rPr lang="cs-CZ" sz="2000" b="1" dirty="0"/>
              <a:t> pravidlo (</a:t>
            </a:r>
            <a:r>
              <a:rPr lang="en-US" sz="2000" b="1" dirty="0"/>
              <a:t>pro </a:t>
            </a:r>
            <a:r>
              <a:rPr lang="cs-CZ" sz="2000" b="1" dirty="0"/>
              <a:t>Z </a:t>
            </a:r>
            <a:r>
              <a:rPr lang="en-US" sz="2000" b="1" dirty="0"/>
              <a:t>&gt; 5)</a:t>
            </a:r>
            <a:r>
              <a:rPr lang="en-US" sz="2000" dirty="0"/>
              <a:t>:</a:t>
            </a:r>
            <a:r>
              <a:rPr lang="cs-CZ" sz="2000" dirty="0"/>
              <a:t> </a:t>
            </a:r>
          </a:p>
          <a:p>
            <a:endParaRPr lang="cs-CZ" sz="2000" dirty="0"/>
          </a:p>
          <a:p>
            <a:r>
              <a:rPr lang="cs-CZ" sz="2000" dirty="0"/>
              <a:t>Prvek se sudým atomovým číslem (např. </a:t>
            </a:r>
            <a:r>
              <a:rPr lang="cs-CZ" sz="2000" baseline="-25000" dirty="0"/>
              <a:t>6</a:t>
            </a:r>
            <a:r>
              <a:rPr lang="en-US" sz="2000" dirty="0"/>
              <a:t>C</a:t>
            </a:r>
            <a:r>
              <a:rPr lang="cs-CZ" sz="2000" dirty="0"/>
              <a:t>) se vyskytuje častěji než předchozí a následující prvek s menším a větším atomovým číslem (</a:t>
            </a:r>
            <a:r>
              <a:rPr lang="en-US" sz="2000" dirty="0" err="1"/>
              <a:t>bor</a:t>
            </a:r>
            <a:r>
              <a:rPr lang="en-US" sz="2000" dirty="0"/>
              <a:t> </a:t>
            </a:r>
            <a:r>
              <a:rPr lang="cs-CZ" sz="2000" baseline="-25000" dirty="0"/>
              <a:t>5</a:t>
            </a:r>
            <a:r>
              <a:rPr lang="en-US" sz="2000" dirty="0"/>
              <a:t>B</a:t>
            </a:r>
            <a:r>
              <a:rPr lang="cs-CZ" sz="2000" dirty="0"/>
              <a:t> a dusík</a:t>
            </a:r>
            <a:r>
              <a:rPr lang="en-US" sz="2000" dirty="0"/>
              <a:t> </a:t>
            </a:r>
            <a:r>
              <a:rPr lang="cs-CZ" sz="2000" baseline="-25000" dirty="0"/>
              <a:t>7</a:t>
            </a:r>
            <a:r>
              <a:rPr lang="en-US" sz="2000" dirty="0"/>
              <a:t>N</a:t>
            </a:r>
            <a:r>
              <a:rPr lang="cs-CZ" sz="2000" dirty="0"/>
              <a:t>).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810000" y="2435157"/>
            <a:ext cx="1840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Sluneční soustava</a:t>
            </a:r>
          </a:p>
        </p:txBody>
      </p:sp>
      <p:sp>
        <p:nvSpPr>
          <p:cNvPr id="6" name="Obdélník 5"/>
          <p:cNvSpPr/>
          <p:nvPr/>
        </p:nvSpPr>
        <p:spPr>
          <a:xfrm>
            <a:off x="279672" y="5698404"/>
            <a:ext cx="8584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/>
              <a:t>U prvků se sudými atomovými čísly jsou protony párovány, čímž navzájem kompenzují svoje spiny a sudá parita tudíž zvyšuje stabilitu nukleonu. Prvky s lichými atomovými čísly mají nepárový proton a mají tudíž tendenci zachytit další a tím zvýšit atomové číslo.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50979E1-9ED9-469C-8036-C9EBB0017D32}"/>
              </a:ext>
            </a:extLst>
          </p:cNvPr>
          <p:cNvSpPr txBox="1"/>
          <p:nvPr/>
        </p:nvSpPr>
        <p:spPr>
          <a:xfrm>
            <a:off x="3733800" y="2206557"/>
            <a:ext cx="1840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Sluneční soustava</a:t>
            </a:r>
          </a:p>
        </p:txBody>
      </p:sp>
    </p:spTree>
    <p:extLst>
      <p:ext uri="{BB962C8B-B14F-4D97-AF65-F5344CB8AC3E}">
        <p14:creationId xmlns:p14="http://schemas.microsoft.com/office/powerpoint/2010/main" val="206882026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4D59BC6-EBB1-409E-BC02-A48C70597FF3}"/>
              </a:ext>
            </a:extLst>
          </p:cNvPr>
          <p:cNvSpPr txBox="1"/>
          <p:nvPr/>
        </p:nvSpPr>
        <p:spPr>
          <a:xfrm>
            <a:off x="152400" y="197346"/>
            <a:ext cx="88392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cs-CZ" sz="2400" b="1" i="0" dirty="0">
                <a:solidFill>
                  <a:srgbClr val="555555"/>
                </a:solidFill>
                <a:effectLst/>
              </a:rPr>
              <a:t>Důsledky</a:t>
            </a:r>
            <a:r>
              <a:rPr lang="en-US" sz="2400" b="1" i="0" dirty="0">
                <a:solidFill>
                  <a:srgbClr val="555555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555555"/>
                </a:solidFill>
                <a:effectLst/>
              </a:rPr>
              <a:t>lanthan</a:t>
            </a:r>
            <a:r>
              <a:rPr lang="cs-CZ" sz="2400" b="1" i="0" dirty="0">
                <a:solidFill>
                  <a:srgbClr val="555555"/>
                </a:solidFill>
                <a:effectLst/>
              </a:rPr>
              <a:t>o</a:t>
            </a:r>
            <a:r>
              <a:rPr lang="en-US" sz="2400" b="1" i="0" dirty="0">
                <a:solidFill>
                  <a:srgbClr val="555555"/>
                </a:solidFill>
                <a:effectLst/>
              </a:rPr>
              <a:t>id</a:t>
            </a:r>
            <a:r>
              <a:rPr lang="cs-CZ" sz="2400" b="1" i="0" dirty="0" err="1">
                <a:solidFill>
                  <a:srgbClr val="555555"/>
                </a:solidFill>
                <a:effectLst/>
              </a:rPr>
              <a:t>ové</a:t>
            </a:r>
            <a:r>
              <a:rPr lang="en-US" sz="2400" b="1" i="0" dirty="0">
                <a:solidFill>
                  <a:srgbClr val="555555"/>
                </a:solidFill>
                <a:effectLst/>
              </a:rPr>
              <a:t> </a:t>
            </a:r>
            <a:r>
              <a:rPr lang="cs-CZ" sz="2400" b="1" i="0" dirty="0">
                <a:solidFill>
                  <a:srgbClr val="555555"/>
                </a:solidFill>
                <a:effectLst/>
              </a:rPr>
              <a:t>kontrakce</a:t>
            </a:r>
            <a:endParaRPr lang="en-US" sz="2400" b="0" i="0" dirty="0">
              <a:solidFill>
                <a:srgbClr val="555555"/>
              </a:solidFill>
              <a:effectLst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cs-CZ" sz="800" b="0" i="0" dirty="0">
              <a:solidFill>
                <a:srgbClr val="555555"/>
              </a:solidFill>
              <a:effectLst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cs-CZ" sz="2000" b="1" i="0" dirty="0">
                <a:solidFill>
                  <a:srgbClr val="555555"/>
                </a:solidFill>
                <a:effectLst/>
              </a:rPr>
              <a:t>A</a:t>
            </a:r>
            <a:r>
              <a:rPr lang="en-US" sz="2000" b="1" i="0" dirty="0">
                <a:solidFill>
                  <a:srgbClr val="555555"/>
                </a:solidFill>
                <a:effectLst/>
              </a:rPr>
              <a:t>tom</a:t>
            </a:r>
            <a:r>
              <a:rPr lang="cs-CZ" sz="2000" b="1" i="0" dirty="0" err="1">
                <a:solidFill>
                  <a:srgbClr val="555555"/>
                </a:solidFill>
                <a:effectLst/>
              </a:rPr>
              <a:t>ové</a:t>
            </a:r>
            <a:r>
              <a:rPr lang="cs-CZ" sz="2000" b="1" i="0" dirty="0">
                <a:solidFill>
                  <a:srgbClr val="555555"/>
                </a:solidFill>
                <a:effectLst/>
              </a:rPr>
              <a:t> poloměry</a:t>
            </a:r>
            <a:r>
              <a:rPr lang="en-US" sz="2000" b="1" i="0" dirty="0">
                <a:solidFill>
                  <a:srgbClr val="555555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Hf 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a </a:t>
            </a:r>
            <a:r>
              <a:rPr lang="cs-CZ" sz="2000" b="0" i="0" dirty="0" err="1">
                <a:solidFill>
                  <a:srgbClr val="555555"/>
                </a:solidFill>
                <a:effectLst/>
              </a:rPr>
              <a:t>Zr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 jsou téměř stejné v důsledku </a:t>
            </a:r>
            <a:r>
              <a:rPr lang="en-US" sz="2000" b="0" i="0" dirty="0" err="1">
                <a:solidFill>
                  <a:srgbClr val="555555"/>
                </a:solidFill>
                <a:effectLst/>
              </a:rPr>
              <a:t>lanthan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o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id</a:t>
            </a:r>
            <a:r>
              <a:rPr lang="cs-CZ" sz="2000" b="0" i="0" dirty="0" err="1">
                <a:solidFill>
                  <a:srgbClr val="555555"/>
                </a:solidFill>
                <a:effectLst/>
              </a:rPr>
              <a:t>ové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k</a:t>
            </a:r>
            <a:r>
              <a:rPr lang="en-US" sz="2000" b="0" i="0" dirty="0" err="1">
                <a:solidFill>
                  <a:srgbClr val="555555"/>
                </a:solidFill>
                <a:effectLst/>
              </a:rPr>
              <a:t>ontra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k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c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e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. 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Důsledkem toho jsou velmi podobné chemické vlastnosti obou prvků (= „chemická dvojčata“)</a:t>
            </a:r>
            <a:r>
              <a:rPr lang="en-US" sz="2000" i="0" dirty="0">
                <a:solidFill>
                  <a:srgbClr val="555555"/>
                </a:solidFill>
                <a:effectLst/>
              </a:rPr>
              <a:t>.</a:t>
            </a:r>
            <a:r>
              <a:rPr lang="cs-CZ" sz="2000" i="0" dirty="0">
                <a:solidFill>
                  <a:srgbClr val="555555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Totéž platí pro dvojice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 Nb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 - Ta, </a:t>
            </a:r>
            <a:r>
              <a:rPr lang="cs-CZ" sz="2000" b="0" i="0" dirty="0" err="1">
                <a:solidFill>
                  <a:srgbClr val="555555"/>
                </a:solidFill>
                <a:effectLst/>
              </a:rPr>
              <a:t>Mo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- W, Ru - </a:t>
            </a:r>
            <a:r>
              <a:rPr lang="en-US" sz="2000" b="0" i="0" dirty="0" err="1">
                <a:solidFill>
                  <a:srgbClr val="555555"/>
                </a:solidFill>
                <a:effectLst/>
              </a:rPr>
              <a:t>Os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,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Rh -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555555"/>
                </a:solidFill>
                <a:effectLst/>
              </a:rPr>
              <a:t>Ir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, Pd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-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Pt.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127D9CC-EA56-41E0-9B5E-E1D897E11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170" y="1830472"/>
            <a:ext cx="4179384" cy="147732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2553D4A-E104-409B-8E56-3D85E4641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487" y="4999463"/>
            <a:ext cx="4110750" cy="163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CFB8581-D6DC-46D4-8CDD-3AC29834B3D0}"/>
              </a:ext>
            </a:extLst>
          </p:cNvPr>
          <p:cNvSpPr txBox="1"/>
          <p:nvPr/>
        </p:nvSpPr>
        <p:spPr>
          <a:xfrm>
            <a:off x="180278" y="3389971"/>
            <a:ext cx="8839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cs-CZ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Rozdíl a</a:t>
            </a:r>
            <a:r>
              <a:rPr lang="en-US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tom</a:t>
            </a:r>
            <a:r>
              <a:rPr lang="cs-CZ" sz="1800" b="0" i="0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ových</a:t>
            </a:r>
            <a:r>
              <a:rPr lang="cs-CZ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hmotností</a:t>
            </a:r>
            <a:r>
              <a:rPr lang="en-US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800" b="0" i="0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Zr</a:t>
            </a:r>
            <a:r>
              <a:rPr lang="cs-CZ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cs-CZ" sz="1800" b="0" i="0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Hf</a:t>
            </a:r>
            <a:r>
              <a:rPr lang="cs-CZ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je zhruba dvojnásobný</a:t>
            </a:r>
            <a:r>
              <a:rPr lang="en-US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(Zr =</a:t>
            </a:r>
            <a:r>
              <a:rPr lang="cs-CZ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91.2</a:t>
            </a:r>
            <a:r>
              <a:rPr lang="cs-CZ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g.mol</a:t>
            </a:r>
            <a:r>
              <a:rPr lang="cs-CZ" sz="1800" b="0" i="0" baseline="3000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-1</a:t>
            </a:r>
            <a:r>
              <a:rPr lang="en-US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a Hf =</a:t>
            </a:r>
            <a:r>
              <a:rPr lang="cs-CZ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178.5</a:t>
            </a:r>
            <a:r>
              <a:rPr lang="cs-CZ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g.mol</a:t>
            </a:r>
            <a:r>
              <a:rPr lang="cs-CZ" sz="1800" b="0" i="0" baseline="3000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-1</a:t>
            </a:r>
            <a:r>
              <a:rPr lang="en-US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cs-CZ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, zatímco jejich atomový poloměr je v důsledku </a:t>
            </a:r>
            <a:r>
              <a:rPr lang="en-US" sz="1800" b="0" i="0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lanthan</a:t>
            </a:r>
            <a:r>
              <a:rPr lang="cs-CZ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US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id</a:t>
            </a:r>
            <a:r>
              <a:rPr lang="cs-CZ" sz="1800" b="0" i="0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ové</a:t>
            </a:r>
            <a:r>
              <a:rPr lang="en-US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n-US" sz="1800" b="0" i="0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ontra</a:t>
            </a:r>
            <a:r>
              <a:rPr lang="cs-CZ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n-US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cs-CZ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e zhruba stejný</a:t>
            </a:r>
            <a:r>
              <a:rPr lang="en-US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cs-CZ" sz="1800" b="1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Hustota</a:t>
            </a:r>
            <a:r>
              <a:rPr lang="en-US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Hf (11.4</a:t>
            </a:r>
            <a:r>
              <a:rPr lang="cs-CZ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kg.m</a:t>
            </a:r>
            <a:r>
              <a:rPr lang="cs-CZ" sz="1800" b="0" i="0" baseline="3000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-3</a:t>
            </a:r>
            <a:r>
              <a:rPr lang="en-US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cs-CZ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je tudíž asi dvojnásobná ve srovnání s </a:t>
            </a:r>
            <a:r>
              <a:rPr lang="en-US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Zr (6.4</a:t>
            </a:r>
            <a:r>
              <a:rPr lang="cs-CZ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kg.m</a:t>
            </a:r>
            <a:r>
              <a:rPr lang="cs-CZ" sz="1800" b="0" i="0" baseline="3000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-3</a:t>
            </a:r>
            <a:r>
              <a:rPr lang="en-US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).</a:t>
            </a:r>
            <a:r>
              <a:rPr lang="cs-CZ" sz="1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Podobně mají vysokou hustotu i další prvky nacházející se v periodické tabulce za lanthanoidy (Ta, W, … ).</a:t>
            </a:r>
            <a:endParaRPr lang="en-US" b="0" i="0" dirty="0">
              <a:solidFill>
                <a:srgbClr val="555555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136BC10-02C3-4096-8E2C-295709C72DCA}"/>
              </a:ext>
            </a:extLst>
          </p:cNvPr>
          <p:cNvSpPr txBox="1"/>
          <p:nvPr/>
        </p:nvSpPr>
        <p:spPr>
          <a:xfrm>
            <a:off x="7239000" y="238447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x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10</a:t>
            </a:r>
            <a:r>
              <a:rPr lang="cs-CZ" baseline="30000" dirty="0"/>
              <a:t>2</a:t>
            </a:r>
            <a:r>
              <a:rPr lang="cs-CZ" dirty="0"/>
              <a:t> </a:t>
            </a:r>
            <a:r>
              <a:rPr lang="cs-CZ" dirty="0" err="1"/>
              <a:t>pm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455930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958C981-CBC3-437F-BB51-9B86BEFA5CDA}"/>
              </a:ext>
            </a:extLst>
          </p:cNvPr>
          <p:cNvSpPr/>
          <p:nvPr/>
        </p:nvSpPr>
        <p:spPr>
          <a:xfrm>
            <a:off x="152400" y="4719670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solidFill>
                  <a:srgbClr val="282828"/>
                </a:solidFill>
              </a:rPr>
              <a:t>Příklad</a:t>
            </a:r>
            <a:r>
              <a:rPr lang="cs-CZ" sz="2000" dirty="0">
                <a:solidFill>
                  <a:srgbClr val="282828"/>
                </a:solidFill>
              </a:rPr>
              <a:t>: Velmi malou hustotu má např. </a:t>
            </a:r>
            <a:r>
              <a:rPr lang="cs-CZ" sz="2000" i="1" dirty="0">
                <a:solidFill>
                  <a:srgbClr val="282828"/>
                </a:solidFill>
              </a:rPr>
              <a:t>lithium</a:t>
            </a:r>
            <a:r>
              <a:rPr lang="cs-CZ" sz="2000" dirty="0">
                <a:solidFill>
                  <a:srgbClr val="282828"/>
                </a:solidFill>
              </a:rPr>
              <a:t> (</a:t>
            </a:r>
            <a:r>
              <a:rPr lang="cs-CZ" sz="2000" dirty="0" err="1">
                <a:solidFill>
                  <a:srgbClr val="282828"/>
                </a:solidFill>
              </a:rPr>
              <a:t>Li</a:t>
            </a:r>
            <a:r>
              <a:rPr lang="cs-CZ" sz="2000" dirty="0">
                <a:solidFill>
                  <a:srgbClr val="282828"/>
                </a:solidFill>
              </a:rPr>
              <a:t>) – 0.5 g/cm3, proto může plavat na vodě. Prvky s velmi vysokou hustotou jsou např. </a:t>
            </a:r>
            <a:r>
              <a:rPr lang="en-US" sz="2000" dirty="0">
                <a:solidFill>
                  <a:srgbClr val="282828"/>
                </a:solidFill>
              </a:rPr>
              <a:t>osmium</a:t>
            </a:r>
            <a:r>
              <a:rPr lang="cs-CZ" sz="2000" dirty="0">
                <a:solidFill>
                  <a:srgbClr val="282828"/>
                </a:solidFill>
              </a:rPr>
              <a:t> (Os)</a:t>
            </a:r>
            <a:r>
              <a:rPr lang="en-US" sz="2000" dirty="0">
                <a:solidFill>
                  <a:srgbClr val="282828"/>
                </a:solidFill>
              </a:rPr>
              <a:t> </a:t>
            </a:r>
            <a:r>
              <a:rPr lang="cs-CZ" sz="2000" dirty="0">
                <a:solidFill>
                  <a:srgbClr val="282828"/>
                </a:solidFill>
              </a:rPr>
              <a:t>nebo</a:t>
            </a:r>
            <a:r>
              <a:rPr lang="en-US" sz="2000" dirty="0">
                <a:solidFill>
                  <a:srgbClr val="282828"/>
                </a:solidFill>
              </a:rPr>
              <a:t> iridium</a:t>
            </a:r>
            <a:r>
              <a:rPr lang="cs-CZ" sz="2000" dirty="0">
                <a:solidFill>
                  <a:srgbClr val="282828"/>
                </a:solidFill>
              </a:rPr>
              <a:t> (Ir), jejichž hustota je asi dvojnásobkem hustoty olova</a:t>
            </a:r>
            <a:r>
              <a:rPr lang="en-US" sz="2000" dirty="0">
                <a:solidFill>
                  <a:srgbClr val="282828"/>
                </a:solidFill>
              </a:rPr>
              <a:t>. </a:t>
            </a:r>
            <a:r>
              <a:rPr lang="en-US" sz="2000" i="1" dirty="0"/>
              <a:t>Osmium</a:t>
            </a:r>
            <a:r>
              <a:rPr lang="en-US" sz="2000" dirty="0"/>
              <a:t> a </a:t>
            </a:r>
            <a:r>
              <a:rPr lang="en-US" sz="2000" i="1" dirty="0"/>
              <a:t>iridium</a:t>
            </a:r>
            <a:r>
              <a:rPr lang="en-US" sz="2000" dirty="0"/>
              <a:t> </a:t>
            </a:r>
            <a:r>
              <a:rPr lang="en-US" sz="2000" dirty="0" err="1"/>
              <a:t>maj</a:t>
            </a:r>
            <a:r>
              <a:rPr lang="cs-CZ" sz="2000" dirty="0"/>
              <a:t>í</a:t>
            </a:r>
            <a:r>
              <a:rPr lang="en-US" sz="2000" dirty="0"/>
              <a:t> mal</a:t>
            </a:r>
            <a:r>
              <a:rPr lang="cs-CZ" sz="2000" dirty="0"/>
              <a:t>é atomové poloměry</a:t>
            </a:r>
            <a:r>
              <a:rPr lang="en-US" sz="2000" dirty="0"/>
              <a:t>, </a:t>
            </a:r>
            <a:r>
              <a:rPr lang="cs-CZ" sz="2000" dirty="0"/>
              <a:t>takže mají vyšší hmotnost na jednotkový objem.</a:t>
            </a:r>
            <a:r>
              <a:rPr lang="en-US" sz="2000" dirty="0"/>
              <a:t> </a:t>
            </a:r>
            <a:r>
              <a:rPr lang="cs-CZ" sz="2000" dirty="0"/>
              <a:t>Je to proto, že jejich </a:t>
            </a:r>
            <a:r>
              <a:rPr lang="cs-CZ" sz="2000" u="sng" dirty="0"/>
              <a:t>6</a:t>
            </a:r>
            <a:r>
              <a:rPr lang="en-US" sz="2000" u="sng" dirty="0"/>
              <a:t>f</a:t>
            </a:r>
            <a:r>
              <a:rPr lang="cs-CZ" sz="2000" u="sng" dirty="0"/>
              <a:t>- resp. 5f-</a:t>
            </a:r>
            <a:r>
              <a:rPr lang="en-US" sz="2000" u="sng" dirty="0"/>
              <a:t>orbital</a:t>
            </a:r>
            <a:r>
              <a:rPr lang="cs-CZ" sz="2000" u="sng" dirty="0"/>
              <a:t>y</a:t>
            </a:r>
            <a:r>
              <a:rPr lang="en-US" sz="2000" u="sng" dirty="0"/>
              <a:t> </a:t>
            </a:r>
            <a:r>
              <a:rPr lang="cs-CZ" sz="2000" u="sng" dirty="0"/>
              <a:t>podléhají kontrakci v důsledku nedostatečného odstínění přitažlivé síly jádra</a:t>
            </a:r>
            <a:r>
              <a:rPr lang="en-US" sz="2000" dirty="0"/>
              <a:t>.</a:t>
            </a:r>
            <a:r>
              <a:rPr lang="cs-CZ" sz="2000" dirty="0"/>
              <a:t> U </a:t>
            </a:r>
            <a:r>
              <a:rPr lang="en-US" sz="2000" dirty="0" err="1"/>
              <a:t>osmi</a:t>
            </a:r>
            <a:r>
              <a:rPr lang="cs-CZ" sz="2000" dirty="0"/>
              <a:t>a hraje roli také </a:t>
            </a:r>
            <a:r>
              <a:rPr lang="cs-CZ" sz="2000" u="sng" dirty="0"/>
              <a:t>relativistický efekt</a:t>
            </a:r>
            <a:r>
              <a:rPr lang="cs-CZ" sz="2000" dirty="0"/>
              <a:t>. </a:t>
            </a:r>
            <a:endParaRPr lang="en-US" sz="2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81E424B-A930-4E2F-8E24-0DF9F796A823}"/>
              </a:ext>
            </a:extLst>
          </p:cNvPr>
          <p:cNvSpPr txBox="1"/>
          <p:nvPr/>
        </p:nvSpPr>
        <p:spPr>
          <a:xfrm>
            <a:off x="2177261" y="225358"/>
            <a:ext cx="4713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Hustota prvků v pevném stavu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93CBF72-6096-4666-8C12-E9C97C88CF20}"/>
              </a:ext>
            </a:extLst>
          </p:cNvPr>
          <p:cNvSpPr txBox="1"/>
          <p:nvPr/>
        </p:nvSpPr>
        <p:spPr>
          <a:xfrm>
            <a:off x="152400" y="981428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Hustota prvků závisí kromě velikosti atomu také na jeho hmotnosti a uspořádání v krystalu. </a:t>
            </a:r>
            <a:endParaRPr lang="en-US" sz="2000" dirty="0"/>
          </a:p>
        </p:txBody>
      </p:sp>
      <p:pic>
        <p:nvPicPr>
          <p:cNvPr id="3" name="Obrázek 2" descr="Obsah obrázku text, mapa&#10;&#10;Popis byl vytvořen automaticky">
            <a:extLst>
              <a:ext uri="{FF2B5EF4-FFF2-40B4-BE49-F238E27FC236}">
                <a16:creationId xmlns:a16="http://schemas.microsoft.com/office/drawing/2014/main" id="{0D6E1FDA-85F6-4AA2-BDBF-ED141B4F8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4107"/>
            <a:ext cx="8382000" cy="300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7743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585AD0B-1E89-4C16-8594-ED4D5773A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52400"/>
            <a:ext cx="2555199" cy="227543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CDAF300-8D5F-4A11-A8F8-CB36440105F2}"/>
              </a:ext>
            </a:extLst>
          </p:cNvPr>
          <p:cNvSpPr txBox="1"/>
          <p:nvPr/>
        </p:nvSpPr>
        <p:spPr>
          <a:xfrm>
            <a:off x="7239000" y="2514600"/>
            <a:ext cx="813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Draslík</a:t>
            </a:r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DE40AF7-4B0B-4576-AD4F-395188668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2719388" cy="221486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E1A9354-C132-46B1-89DF-810A5515F6C0}"/>
              </a:ext>
            </a:extLst>
          </p:cNvPr>
          <p:cNvSpPr txBox="1"/>
          <p:nvPr/>
        </p:nvSpPr>
        <p:spPr>
          <a:xfrm>
            <a:off x="914400" y="2514600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Lithium</a:t>
            </a:r>
            <a:endParaRPr lang="en-US" dirty="0"/>
          </a:p>
        </p:txBody>
      </p:sp>
      <p:pic>
        <p:nvPicPr>
          <p:cNvPr id="3" name="Obrázek 2" descr="Obsah obrázku hrníček, stůl, vsedě, led&#10;&#10;Popis byl vytvořen automaticky">
            <a:extLst>
              <a:ext uri="{FF2B5EF4-FFF2-40B4-BE49-F238E27FC236}">
                <a16:creationId xmlns:a16="http://schemas.microsoft.com/office/drawing/2014/main" id="{66DD05CD-0F91-4081-8D69-4FC0F261F6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81000"/>
            <a:ext cx="3047663" cy="203477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638B282-0B67-445D-B133-AAAA7F17FF75}"/>
              </a:ext>
            </a:extLst>
          </p:cNvPr>
          <p:cNvSpPr txBox="1"/>
          <p:nvPr/>
        </p:nvSpPr>
        <p:spPr>
          <a:xfrm>
            <a:off x="4114800" y="2438400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Sod</a:t>
            </a:r>
            <a:r>
              <a:rPr lang="cs-CZ" dirty="0" err="1"/>
              <a:t>ík</a:t>
            </a:r>
            <a:endParaRPr lang="en-US" dirty="0"/>
          </a:p>
        </p:txBody>
      </p:sp>
      <p:pic>
        <p:nvPicPr>
          <p:cNvPr id="5" name="Obrázek 4" descr="Obsah obrázku cukr&#10;&#10;Popis byl vytvořen automaticky">
            <a:extLst>
              <a:ext uri="{FF2B5EF4-FFF2-40B4-BE49-F238E27FC236}">
                <a16:creationId xmlns:a16="http://schemas.microsoft.com/office/drawing/2014/main" id="{415FC3F0-5890-42B4-BB31-91D22A6C1F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314890"/>
            <a:ext cx="3962400" cy="2545843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297190C0-F62F-4042-AAD2-026E35F27896}"/>
              </a:ext>
            </a:extLst>
          </p:cNvPr>
          <p:cNvSpPr/>
          <p:nvPr/>
        </p:nvSpPr>
        <p:spPr>
          <a:xfrm>
            <a:off x="1371600" y="6019800"/>
            <a:ext cx="970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Osmium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AFDEC9AA-E9FC-4B38-BC35-5888982415A3}"/>
              </a:ext>
            </a:extLst>
          </p:cNvPr>
          <p:cNvSpPr/>
          <p:nvPr/>
        </p:nvSpPr>
        <p:spPr>
          <a:xfrm>
            <a:off x="6019800" y="5943600"/>
            <a:ext cx="90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Iridium </a:t>
            </a:r>
          </a:p>
        </p:txBody>
      </p:sp>
      <p:pic>
        <p:nvPicPr>
          <p:cNvPr id="16" name="Obrázek 15" descr="Obsah obrázku skála, jídlo, dort, stůl&#10;&#10;Popis byl vytvořen automaticky">
            <a:extLst>
              <a:ext uri="{FF2B5EF4-FFF2-40B4-BE49-F238E27FC236}">
                <a16:creationId xmlns:a16="http://schemas.microsoft.com/office/drawing/2014/main" id="{64379863-594F-4A33-82A9-8F649BD19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352800"/>
            <a:ext cx="24130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7415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Image showing periodicity of the chemical elements for density of solid in a periodic table heatscape style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371600"/>
            <a:ext cx="8534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133600" y="533400"/>
            <a:ext cx="4713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Hustota prvků v pevném stavu</a:t>
            </a:r>
          </a:p>
        </p:txBody>
      </p:sp>
    </p:spTree>
    <p:extLst>
      <p:ext uri="{BB962C8B-B14F-4D97-AF65-F5344CB8AC3E}">
        <p14:creationId xmlns:p14="http://schemas.microsoft.com/office/powerpoint/2010/main" val="36355057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435975" cy="62547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>
                <a:latin typeface="+mn-lt"/>
                <a:cs typeface="Arial" panose="020B0604020202020204" pitchFamily="34" charset="0"/>
              </a:rPr>
              <a:t>Ionizační energie atomu</a:t>
            </a:r>
          </a:p>
        </p:txBody>
      </p:sp>
      <p:sp>
        <p:nvSpPr>
          <p:cNvPr id="21508" name="Text Box 14"/>
          <p:cNvSpPr txBox="1">
            <a:spLocks noChangeArrowheads="1"/>
          </p:cNvSpPr>
          <p:nvPr/>
        </p:nvSpPr>
        <p:spPr bwMode="auto">
          <a:xfrm>
            <a:off x="190500" y="958850"/>
            <a:ext cx="8763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cs-CZ" altLang="en-US" sz="2000" baseline="0" dirty="0">
                <a:latin typeface="+mn-lt"/>
                <a:cs typeface="Arial" panose="020B0604020202020204" pitchFamily="34" charset="0"/>
              </a:rPr>
              <a:t>= energie, kterou je nutno vynaložit, aby byl z atomu v zákl. stavu odtržen nejslaběji poutaný elektron (1. ionizační energie)</a:t>
            </a:r>
          </a:p>
          <a:p>
            <a:pPr algn="just" eaLnBrk="1" hangingPunct="1"/>
            <a:r>
              <a:rPr lang="cs-CZ" altLang="en-US" sz="2000" baseline="0" dirty="0">
                <a:latin typeface="+mn-lt"/>
                <a:cs typeface="Arial" panose="020B0604020202020204" pitchFamily="34" charset="0"/>
              </a:rPr>
              <a:t>(analogicky vyšší ionizační energie) </a:t>
            </a:r>
          </a:p>
          <a:p>
            <a:pPr algn="just" eaLnBrk="1" hangingPunct="1"/>
            <a:endParaRPr lang="cs-CZ" altLang="en-US" sz="2000" baseline="0" dirty="0">
              <a:latin typeface="+mn-lt"/>
              <a:cs typeface="Arial" panose="020B0604020202020204" pitchFamily="34" charset="0"/>
            </a:endParaRPr>
          </a:p>
          <a:p>
            <a:pPr algn="just" eaLnBrk="1" hangingPunct="1"/>
            <a:r>
              <a:rPr lang="cs-CZ" altLang="en-US" sz="2000" baseline="0" dirty="0">
                <a:latin typeface="+mn-lt"/>
                <a:cs typeface="Arial" panose="020B0604020202020204" pitchFamily="34" charset="0"/>
              </a:rPr>
              <a:t>= energie nejvyššího obsazeného orbitalu ovlivněna atom. číslem a elektron. konfigurací valenční sféry  </a:t>
            </a:r>
            <a:r>
              <a:rPr lang="cs-CZ" altLang="en-US" sz="2000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baseline="0" dirty="0">
                <a:latin typeface="+mn-lt"/>
                <a:cs typeface="Arial" panose="020B0604020202020204" pitchFamily="34" charset="0"/>
              </a:rPr>
              <a:t>  periodický průběh </a:t>
            </a:r>
          </a:p>
          <a:p>
            <a:pPr algn="just" eaLnBrk="1" hangingPunct="1"/>
            <a:r>
              <a:rPr lang="cs-CZ" altLang="en-US" sz="2000" baseline="0" dirty="0">
                <a:latin typeface="+mn-lt"/>
                <a:cs typeface="Arial" panose="020B0604020202020204" pitchFamily="34" charset="0"/>
              </a:rPr>
              <a:t>závislosti  IE  na atomovém čísle </a:t>
            </a:r>
          </a:p>
        </p:txBody>
      </p:sp>
      <p:pic>
        <p:nvPicPr>
          <p:cNvPr id="10" name="Picture 2" descr="https://upload.wikimedia.org/wikipedia/commons/thumb/1/1d/First_Ionization_Energy.svg/1920px-First_Ionization_Energy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205619"/>
            <a:ext cx="8430638" cy="337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60143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11"/>
          <p:cNvSpPr txBox="1">
            <a:spLocks noChangeArrowheads="1"/>
          </p:cNvSpPr>
          <p:nvPr/>
        </p:nvSpPr>
        <p:spPr bwMode="auto">
          <a:xfrm>
            <a:off x="410369" y="533400"/>
            <a:ext cx="8323262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eaLnBrk="1" hangingPunct="1">
              <a:buAutoNum type="alphaLcParenR"/>
            </a:pPr>
            <a:r>
              <a:rPr lang="cs-CZ" altLang="en-US" sz="2000" baseline="0" dirty="0">
                <a:latin typeface="+mn-lt"/>
              </a:rPr>
              <a:t>vzrůst IE v periodách (zvyšuje se náboj jádra)</a:t>
            </a:r>
          </a:p>
          <a:p>
            <a:pPr marL="457200" indent="-457200" eaLnBrk="1" hangingPunct="1">
              <a:buAutoNum type="alphaLcParenR"/>
            </a:pPr>
            <a:endParaRPr lang="cs-CZ" altLang="en-US" sz="800" baseline="0" dirty="0">
              <a:latin typeface="+mn-lt"/>
            </a:endParaRPr>
          </a:p>
          <a:p>
            <a:pPr eaLnBrk="1" hangingPunct="1"/>
            <a:r>
              <a:rPr lang="cs-CZ" altLang="en-US" sz="2000" baseline="0" dirty="0">
                <a:latin typeface="+mn-lt"/>
              </a:rPr>
              <a:t>b)  pokles IE ve skupinách (zvyšuje se vzdálenost valenčních elektronů od jádra)</a:t>
            </a:r>
          </a:p>
          <a:p>
            <a:pPr eaLnBrk="1" hangingPunct="1"/>
            <a:endParaRPr lang="cs-CZ" altLang="en-US" sz="800" baseline="0" dirty="0">
              <a:latin typeface="+mn-lt"/>
            </a:endParaRPr>
          </a:p>
          <a:p>
            <a:pPr eaLnBrk="1" hangingPunct="1"/>
            <a:r>
              <a:rPr lang="cs-CZ" altLang="en-US" sz="2000" baseline="0" dirty="0">
                <a:latin typeface="+mn-lt"/>
              </a:rPr>
              <a:t>c)  podružná maxima důsledkem úplného nebo polovičního zaplnění orbitalů)</a:t>
            </a:r>
          </a:p>
        </p:txBody>
      </p:sp>
      <p:pic>
        <p:nvPicPr>
          <p:cNvPr id="7" name="Picture 2" descr="http://perso.numericable.fr/vincent.hedberg/periodicity/periodicity_Page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057400"/>
            <a:ext cx="8767134" cy="462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46460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49" y="381000"/>
            <a:ext cx="8229600" cy="487362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+mn-lt"/>
              </a:rPr>
              <a:t>Ioniza</a:t>
            </a:r>
            <a:r>
              <a:rPr lang="cs-CZ" sz="2400" b="1" dirty="0">
                <a:latin typeface="+mn-lt"/>
              </a:rPr>
              <a:t>č</a:t>
            </a:r>
            <a:r>
              <a:rPr lang="en-US" sz="2400" b="1" dirty="0">
                <a:latin typeface="+mn-lt"/>
              </a:rPr>
              <a:t>n</a:t>
            </a:r>
            <a:r>
              <a:rPr lang="cs-CZ" sz="2400" b="1" dirty="0">
                <a:latin typeface="+mn-lt"/>
              </a:rPr>
              <a:t>í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energie</a:t>
            </a:r>
            <a:endParaRPr lang="cs-CZ" sz="2400" b="1" dirty="0">
              <a:latin typeface="+mn-lt"/>
            </a:endParaRPr>
          </a:p>
        </p:txBody>
      </p:sp>
      <p:pic>
        <p:nvPicPr>
          <p:cNvPr id="27652" name="Picture 4" descr="VÃ½sledek obrÃ¡zku pro ionisation energy periodic 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35" y="1295400"/>
            <a:ext cx="8794565" cy="512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61728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914400"/>
            <a:ext cx="863208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cs typeface="Arial" panose="020B0604020202020204" pitchFamily="34" charset="0"/>
              </a:rPr>
              <a:t>     </a:t>
            </a:r>
            <a:r>
              <a:rPr lang="cs-CZ" sz="2000" dirty="0">
                <a:cs typeface="Arial" panose="020B0604020202020204" pitchFamily="34" charset="0"/>
              </a:rPr>
              <a:t>Pomocí </a:t>
            </a:r>
            <a:r>
              <a:rPr lang="cs-CZ" sz="2000" dirty="0" err="1">
                <a:cs typeface="Arial" panose="020B0604020202020204" pitchFamily="34" charset="0"/>
              </a:rPr>
              <a:t>Hundova</a:t>
            </a:r>
            <a:r>
              <a:rPr lang="cs-CZ" sz="2000" dirty="0">
                <a:cs typeface="Arial" panose="020B0604020202020204" pitchFamily="34" charset="0"/>
              </a:rPr>
              <a:t> pravidla lze zobrazit také elektronové konfigurace iontů - jak kladně nabitých iontů (kationty), tak záporně nabitých iontů (anionty). </a:t>
            </a:r>
          </a:p>
          <a:p>
            <a:pPr algn="just"/>
            <a:r>
              <a:rPr lang="en-US" sz="2000" dirty="0">
                <a:cs typeface="Arial" panose="020B0604020202020204" pitchFamily="34" charset="0"/>
              </a:rPr>
              <a:t>     </a:t>
            </a:r>
            <a:r>
              <a:rPr lang="cs-CZ" sz="2000" dirty="0">
                <a:cs typeface="Arial" panose="020B0604020202020204" pitchFamily="34" charset="0"/>
              </a:rPr>
              <a:t>1.    </a:t>
            </a:r>
            <a:r>
              <a:rPr lang="cs-CZ" sz="2000" u="sng" dirty="0">
                <a:cs typeface="Arial" panose="020B0604020202020204" pitchFamily="34" charset="0"/>
              </a:rPr>
              <a:t>kationt</a:t>
            </a:r>
            <a:r>
              <a:rPr lang="cs-CZ" sz="2000" dirty="0">
                <a:cs typeface="Arial" panose="020B0604020202020204" pitchFamily="34" charset="0"/>
              </a:rPr>
              <a:t> vzniká tak, že z elektroneutrálního atomu je odtržen jeden nebo více elektronů; v atomovém obalu má tedy kationt příslušného prvku o daný počet elektronů méně, než má elektroneutrální atom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cs typeface="Arial" panose="020B0604020202020204" pitchFamily="34" charset="0"/>
              </a:rPr>
              <a:t>      </a:t>
            </a:r>
            <a:r>
              <a:rPr lang="cs-CZ" sz="2000" dirty="0">
                <a:cs typeface="Arial" panose="020B0604020202020204" pitchFamily="34" charset="0"/>
              </a:rPr>
              <a:t>2.   </a:t>
            </a:r>
            <a:r>
              <a:rPr lang="cs-CZ" sz="2000" u="sng" dirty="0">
                <a:cs typeface="Arial" panose="020B0604020202020204" pitchFamily="34" charset="0"/>
              </a:rPr>
              <a:t>aniont</a:t>
            </a:r>
            <a:r>
              <a:rPr lang="cs-CZ" sz="2000" dirty="0">
                <a:cs typeface="Arial" panose="020B0604020202020204" pitchFamily="34" charset="0"/>
              </a:rPr>
              <a:t> vzniká tak, že elektroneutrální atom přijme jeden nebo více elektronů; v atomovém obalu má tedy aniont příslušného prvku o daný počet elektronů více, než má elektroneutrální atom.  </a:t>
            </a:r>
            <a:endParaRPr lang="en-US" sz="2000" dirty="0">
              <a:cs typeface="Arial" panose="020B0604020202020204" pitchFamily="34" charset="0"/>
            </a:endParaRPr>
          </a:p>
          <a:p>
            <a:pPr algn="just"/>
            <a:endParaRPr lang="cs-CZ" sz="800" b="1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Ionty nepřechodných prvků nabývají konfigurace nejbližšího vzácného plynu.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endParaRPr lang="en-US" sz="2000" dirty="0">
              <a:cs typeface="Arial" panose="020B0604020202020204" pitchFamily="34" charset="0"/>
            </a:endParaRPr>
          </a:p>
          <a:p>
            <a:pPr algn="just"/>
            <a:endParaRPr lang="cs-CZ" sz="2000" b="1" dirty="0">
              <a:cs typeface="Arial" panose="020B0604020202020204" pitchFamily="34" charset="0"/>
            </a:endParaRPr>
          </a:p>
          <a:p>
            <a:pPr algn="just"/>
            <a:endParaRPr lang="en-US" sz="2000" b="1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U přechodných kovů se při ionizaci odštěpují elektrony z </a:t>
            </a:r>
            <a:r>
              <a:rPr lang="cs-CZ" sz="2000" b="1" dirty="0" err="1">
                <a:cs typeface="Arial" panose="020B0604020202020204" pitchFamily="34" charset="0"/>
              </a:rPr>
              <a:t>n</a:t>
            </a:r>
            <a:r>
              <a:rPr lang="cs-CZ" sz="2000" b="1" i="1" dirty="0" err="1">
                <a:cs typeface="Arial" panose="020B0604020202020204" pitchFamily="34" charset="0"/>
              </a:rPr>
              <a:t>s</a:t>
            </a:r>
            <a:r>
              <a:rPr lang="cs-CZ" sz="2000" b="1" i="1" dirty="0">
                <a:cs typeface="Arial" panose="020B0604020202020204" pitchFamily="34" charset="0"/>
              </a:rPr>
              <a:t> </a:t>
            </a:r>
            <a:r>
              <a:rPr lang="cs-CZ" sz="2000" b="1" dirty="0">
                <a:cs typeface="Arial" panose="020B0604020202020204" pitchFamily="34" charset="0"/>
              </a:rPr>
              <a:t>orbitalů dříve než z (n-1)</a:t>
            </a:r>
            <a:r>
              <a:rPr lang="cs-CZ" sz="2000" b="1" i="1" dirty="0">
                <a:cs typeface="Arial" panose="020B0604020202020204" pitchFamily="34" charset="0"/>
              </a:rPr>
              <a:t>d</a:t>
            </a:r>
            <a:r>
              <a:rPr lang="cs-CZ" sz="2000" b="1" dirty="0">
                <a:cs typeface="Arial" panose="020B0604020202020204" pitchFamily="34" charset="0"/>
              </a:rPr>
              <a:t> orbitalů.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759526"/>
            <a:ext cx="4820738" cy="9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733800" y="163324"/>
            <a:ext cx="1401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Ionizace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38" y="3917759"/>
            <a:ext cx="3585325" cy="134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56722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4801" y="228600"/>
            <a:ext cx="86106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Konfigu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vzácného plynu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(ns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np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He: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Be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Ne:   Al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Mg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Na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F-, O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   Sc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Ca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K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Cl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,S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Kr:    Y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Sr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Br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Se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   Ce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4+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La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Ba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Cs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I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Konfigu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ace pseudo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vzácného plynu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ono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vá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18;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ns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np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6 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 = 3: Cu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Zn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Ga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 = 4: Ag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Cd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In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 = 5: Au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Hg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Tl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endParaRPr lang="cs-CZ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Konfigu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ace pseudo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vzácného plynu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ono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vá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20;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ns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np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6 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(n+1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 = 3: Ga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 = 4: In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Sn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Sb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 = 5: Tl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Pb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Bi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     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[Hg-Hg]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Nepravidelná k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onfigu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s neúplně obsazenými (n-1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 orbitaly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 = 3: Ti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 Cr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Mn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Fe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Fe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Ni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Cu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Nepravidelná k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onfigu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ace s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obsazovan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 4f a 5f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orbitaly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Gd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Eu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67811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6810"/>
            <a:ext cx="822960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latin typeface="+mn-lt"/>
              </a:rPr>
              <a:t>Oxidační číslo</a:t>
            </a:r>
            <a:r>
              <a:rPr lang="cs-CZ" altLang="cs-CZ" sz="2800" dirty="0">
                <a:latin typeface="+mn-lt"/>
              </a:rPr>
              <a:t> </a:t>
            </a: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243662" y="838200"/>
            <a:ext cx="864076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cs-CZ" altLang="cs-CZ" dirty="0"/>
              <a:t>Oxidační číslo prvku ve sloučenině je výslednému náboji (skutečnému nebo myšlenému), který by daný atom získal při úplné polarizaci všech svých vazeb. Jde o formální pojem, často neodpovídá skutečné elektronové konfiguraci v molekule. píše se římskou číslicí, vpravo nahoře od značky prvku.</a:t>
            </a:r>
          </a:p>
          <a:p>
            <a:pPr eaLnBrk="1" hangingPunct="1"/>
            <a:endParaRPr lang="cs-CZ" altLang="cs-CZ" dirty="0"/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301918" y="5089974"/>
            <a:ext cx="859203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2000" dirty="0">
                <a:latin typeface="+mn-lt"/>
              </a:rPr>
              <a:t>!! Součet oxidačních čísel všech atomů v </a:t>
            </a:r>
            <a:r>
              <a:rPr lang="cs-CZ" altLang="cs-CZ" sz="2000" u="sng" dirty="0">
                <a:latin typeface="+mn-lt"/>
              </a:rPr>
              <a:t>elektroneutrální molekule</a:t>
            </a:r>
            <a:r>
              <a:rPr lang="cs-CZ" altLang="cs-CZ" sz="2000" dirty="0">
                <a:latin typeface="+mn-lt"/>
              </a:rPr>
              <a:t> je roven </a:t>
            </a:r>
            <a:r>
              <a:rPr lang="cs-CZ" altLang="cs-CZ" sz="2000" u="sng" dirty="0">
                <a:latin typeface="+mn-lt"/>
              </a:rPr>
              <a:t>nule</a:t>
            </a:r>
            <a:r>
              <a:rPr lang="cs-CZ" altLang="cs-CZ" sz="2000" dirty="0">
                <a:latin typeface="+mn-lt"/>
              </a:rPr>
              <a:t>.</a:t>
            </a:r>
          </a:p>
          <a:p>
            <a:pPr eaLnBrk="1" hangingPunct="1"/>
            <a:endParaRPr lang="cs-CZ" altLang="cs-CZ" sz="2000" dirty="0">
              <a:latin typeface="+mn-lt"/>
            </a:endParaRPr>
          </a:p>
          <a:p>
            <a:pPr eaLnBrk="1" hangingPunct="1"/>
            <a:r>
              <a:rPr lang="cs-CZ" altLang="cs-CZ" sz="2000" dirty="0">
                <a:latin typeface="+mn-lt"/>
              </a:rPr>
              <a:t>!! Součet oxidačních čísel všech atomů v </a:t>
            </a:r>
            <a:r>
              <a:rPr lang="cs-CZ" altLang="cs-CZ" sz="2000" u="sng" dirty="0">
                <a:latin typeface="+mn-lt"/>
              </a:rPr>
              <a:t>iontu</a:t>
            </a:r>
            <a:r>
              <a:rPr lang="cs-CZ" altLang="cs-CZ" sz="2000" dirty="0">
                <a:latin typeface="+mn-lt"/>
              </a:rPr>
              <a:t> je roven jeho </a:t>
            </a:r>
            <a:r>
              <a:rPr lang="cs-CZ" altLang="cs-CZ" sz="2000" u="sng" dirty="0">
                <a:latin typeface="+mn-lt"/>
              </a:rPr>
              <a:t>náboji</a:t>
            </a:r>
            <a:r>
              <a:rPr lang="cs-CZ" altLang="cs-CZ" sz="2000" dirty="0">
                <a:latin typeface="+mn-lt"/>
              </a:rPr>
              <a:t>.</a:t>
            </a:r>
          </a:p>
          <a:p>
            <a:pPr eaLnBrk="1" hangingPunct="1"/>
            <a:endParaRPr lang="cs-CZ" altLang="cs-CZ" sz="2000" dirty="0">
              <a:latin typeface="+mn-lt"/>
            </a:endParaRPr>
          </a:p>
          <a:p>
            <a:pPr eaLnBrk="1" hangingPunct="1"/>
            <a:r>
              <a:rPr lang="cs-CZ" altLang="cs-CZ" sz="2000" dirty="0">
                <a:latin typeface="+mn-lt"/>
              </a:rPr>
              <a:t>Volný atom má oxidační číslo nula.</a:t>
            </a:r>
          </a:p>
        </p:txBody>
      </p:sp>
      <p:pic>
        <p:nvPicPr>
          <p:cNvPr id="96260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5867400" cy="283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604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B3EE4C32-6227-4760-9B53-5DFB9888D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7449233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4223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xidation Number - Chemistry LibreTexts">
            <a:extLst>
              <a:ext uri="{FF2B5EF4-FFF2-40B4-BE49-F238E27FC236}">
                <a16:creationId xmlns:a16="http://schemas.microsoft.com/office/drawing/2014/main" id="{3D5DDE28-AA88-4A8F-BA8B-F94184A15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84" y="232246"/>
            <a:ext cx="4060031" cy="12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xidation Number - Chemistry LibreTexts">
            <a:extLst>
              <a:ext uri="{FF2B5EF4-FFF2-40B4-BE49-F238E27FC236}">
                <a16:creationId xmlns:a16="http://schemas.microsoft.com/office/drawing/2014/main" id="{8A555591-F304-4C6A-B145-CFD133B1B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57420"/>
            <a:ext cx="4953000" cy="99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051FF233-A49E-4253-972F-39F1CF770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595" y="3810000"/>
            <a:ext cx="3048230" cy="184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ee the source image">
            <a:extLst>
              <a:ext uri="{FF2B5EF4-FFF2-40B4-BE49-F238E27FC236}">
                <a16:creationId xmlns:a16="http://schemas.microsoft.com/office/drawing/2014/main" id="{272FCB66-43D0-47D9-8C8C-606927719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0554"/>
            <a:ext cx="5475336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45257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400" b="1" dirty="0">
                <a:latin typeface="+mn-lt"/>
                <a:cs typeface="Arial" panose="020B0604020202020204" pitchFamily="34" charset="0"/>
              </a:rPr>
              <a:t>Oxidační číslo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04925"/>
            <a:ext cx="8610600" cy="5400675"/>
          </a:xfrm>
        </p:spPr>
        <p:txBody>
          <a:bodyPr>
            <a:normAutofit/>
          </a:bodyPr>
          <a:lstStyle/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Dáno shodnou el. konfigurací, prvky se snaží zaujmout elektronovou konfiguraci:</a:t>
            </a:r>
            <a:endParaRPr lang="en-US" altLang="en-US" sz="2000" dirty="0">
              <a:cs typeface="Arial" panose="020B0604020202020204" pitchFamily="34" charset="0"/>
            </a:endParaRP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AutoNum type="alphaLcParenR"/>
            </a:pPr>
            <a:r>
              <a:rPr lang="cs-CZ" altLang="en-US" sz="2000" dirty="0">
                <a:cs typeface="Arial" panose="020B0604020202020204" pitchFamily="34" charset="0"/>
              </a:rPr>
              <a:t>vzácného plynu ns</a:t>
            </a:r>
            <a:r>
              <a:rPr lang="cs-CZ" altLang="en-US" sz="2000" baseline="30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np</a:t>
            </a:r>
            <a:r>
              <a:rPr lang="cs-CZ" altLang="en-US" sz="2000" baseline="30000" dirty="0">
                <a:cs typeface="Arial" panose="020B0604020202020204" pitchFamily="34" charset="0"/>
              </a:rPr>
              <a:t>6</a:t>
            </a: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AutoNum type="alphaLcParenR"/>
            </a:pPr>
            <a:r>
              <a:rPr lang="cs-CZ" altLang="en-US" sz="2000" dirty="0">
                <a:cs typeface="Arial" panose="020B0604020202020204" pitchFamily="34" charset="0"/>
              </a:rPr>
              <a:t>elektronové osmnáctky ns</a:t>
            </a:r>
            <a:r>
              <a:rPr lang="cs-CZ" altLang="en-US" sz="2000" baseline="30000" dirty="0">
                <a:cs typeface="Arial" panose="020B0604020202020204" pitchFamily="34" charset="0"/>
              </a:rPr>
              <a:t>2 </a:t>
            </a:r>
            <a:r>
              <a:rPr lang="cs-CZ" altLang="en-US" sz="2000" dirty="0">
                <a:cs typeface="Arial" panose="020B0604020202020204" pitchFamily="34" charset="0"/>
              </a:rPr>
              <a:t>(n-1)d</a:t>
            </a:r>
            <a:r>
              <a:rPr lang="cs-CZ" altLang="en-US" sz="2000" baseline="30000" dirty="0">
                <a:cs typeface="Arial" panose="020B0604020202020204" pitchFamily="34" charset="0"/>
              </a:rPr>
              <a:t>10 </a:t>
            </a:r>
            <a:r>
              <a:rPr lang="cs-CZ" altLang="en-US" sz="2000" dirty="0">
                <a:cs typeface="Arial" panose="020B0604020202020204" pitchFamily="34" charset="0"/>
              </a:rPr>
              <a:t>np</a:t>
            </a:r>
            <a:r>
              <a:rPr lang="cs-CZ" altLang="en-US" sz="2000" baseline="30000" dirty="0">
                <a:cs typeface="Arial" panose="020B0604020202020204" pitchFamily="34" charset="0"/>
              </a:rPr>
              <a:t>6</a:t>
            </a:r>
            <a:endParaRPr lang="en-US" altLang="en-US" sz="2000" baseline="30000" dirty="0">
              <a:cs typeface="Arial" panose="020B0604020202020204" pitchFamily="34" charset="0"/>
            </a:endParaRPr>
          </a:p>
          <a:p>
            <a:pPr marL="381000" indent="-381000">
              <a:lnSpc>
                <a:spcPct val="90000"/>
              </a:lnSpc>
              <a:buFont typeface="Wingdings" pitchFamily="2" charset="2"/>
              <a:buAutoNum type="alphaLcParenR"/>
            </a:pPr>
            <a:r>
              <a:rPr lang="cs-CZ" altLang="en-US" sz="2000" dirty="0">
                <a:cs typeface="Arial" panose="020B0604020202020204" pitchFamily="34" charset="0"/>
              </a:rPr>
              <a:t>elektronové </a:t>
            </a:r>
            <a:r>
              <a:rPr lang="en-US" altLang="en-US" sz="2000" dirty="0">
                <a:cs typeface="Arial" panose="020B0604020202020204" pitchFamily="34" charset="0"/>
              </a:rPr>
              <a:t>d</a:t>
            </a:r>
            <a:r>
              <a:rPr lang="cs-CZ" altLang="en-US" sz="2000" dirty="0">
                <a:cs typeface="Arial" panose="020B0604020202020204" pitchFamily="34" charset="0"/>
              </a:rPr>
              <a:t>v</a:t>
            </a:r>
            <a:r>
              <a:rPr lang="en-US" altLang="en-US" sz="2000" dirty="0">
                <a:cs typeface="Arial" panose="020B0604020202020204" pitchFamily="34" charset="0"/>
              </a:rPr>
              <a:t>ac</a:t>
            </a:r>
            <a:r>
              <a:rPr lang="cs-CZ" altLang="en-US" sz="2000" dirty="0" err="1">
                <a:cs typeface="Arial" panose="020B0604020202020204" pitchFamily="34" charset="0"/>
              </a:rPr>
              <a:t>ítky</a:t>
            </a:r>
            <a:r>
              <a:rPr lang="cs-CZ" altLang="en-US" sz="2000" dirty="0">
                <a:cs typeface="Arial" panose="020B0604020202020204" pitchFamily="34" charset="0"/>
              </a:rPr>
              <a:t> ns</a:t>
            </a:r>
            <a:r>
              <a:rPr lang="cs-CZ" altLang="en-US" sz="2000" baseline="30000" dirty="0">
                <a:cs typeface="Arial" panose="020B0604020202020204" pitchFamily="34" charset="0"/>
              </a:rPr>
              <a:t>2 </a:t>
            </a:r>
            <a:r>
              <a:rPr lang="cs-CZ" altLang="en-US" sz="2000" dirty="0">
                <a:cs typeface="Arial" panose="020B0604020202020204" pitchFamily="34" charset="0"/>
              </a:rPr>
              <a:t>(n-1)d</a:t>
            </a:r>
            <a:r>
              <a:rPr lang="cs-CZ" altLang="en-US" sz="2000" baseline="30000" dirty="0">
                <a:cs typeface="Arial" panose="020B0604020202020204" pitchFamily="34" charset="0"/>
              </a:rPr>
              <a:t>10 </a:t>
            </a:r>
            <a:r>
              <a:rPr lang="cs-CZ" altLang="en-US" sz="2000" dirty="0">
                <a:cs typeface="Arial" panose="020B0604020202020204" pitchFamily="34" charset="0"/>
              </a:rPr>
              <a:t>np</a:t>
            </a:r>
            <a:r>
              <a:rPr lang="cs-CZ" altLang="en-US" sz="2000" baseline="30000" dirty="0">
                <a:cs typeface="Arial" panose="020B0604020202020204" pitchFamily="34" charset="0"/>
              </a:rPr>
              <a:t>6 </a:t>
            </a:r>
            <a:r>
              <a:rPr lang="cs-CZ" altLang="en-US" sz="2000" dirty="0">
                <a:cs typeface="Arial" panose="020B0604020202020204" pitchFamily="34" charset="0"/>
              </a:rPr>
              <a:t>(n</a:t>
            </a:r>
            <a:r>
              <a:rPr lang="en-US" altLang="en-US" sz="2000" dirty="0">
                <a:cs typeface="Arial" panose="020B0604020202020204" pitchFamily="34" charset="0"/>
              </a:rPr>
              <a:t>+</a:t>
            </a:r>
            <a:r>
              <a:rPr lang="cs-CZ" altLang="en-US" sz="2000" dirty="0">
                <a:cs typeface="Arial" panose="020B0604020202020204" pitchFamily="34" charset="0"/>
              </a:rPr>
              <a:t>1)s</a:t>
            </a:r>
            <a:r>
              <a:rPr lang="cs-CZ" altLang="en-US" sz="2000" baseline="30000" dirty="0">
                <a:cs typeface="Arial" panose="020B0604020202020204" pitchFamily="34" charset="0"/>
              </a:rPr>
              <a:t>2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en-US" sz="2000" baseline="300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en-US" sz="2000" i="1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000" i="1" dirty="0" err="1">
                <a:cs typeface="Arial" panose="020B0604020202020204" pitchFamily="34" charset="0"/>
              </a:rPr>
              <a:t>Oxidoredukční</a:t>
            </a:r>
            <a:r>
              <a:rPr lang="cs-CZ" altLang="en-US" sz="2000" i="1" dirty="0">
                <a:cs typeface="Arial" panose="020B0604020202020204" pitchFamily="34" charset="0"/>
              </a:rPr>
              <a:t> chování</a:t>
            </a:r>
          </a:p>
          <a:p>
            <a:pPr marL="0" indent="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U prvků hlavních podskupin klesá stálost max. oxidačního čísla v podskupině směrem k těžším homologům a roste stálost nižšího oxidačního čísla.</a:t>
            </a: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P</a:t>
            </a:r>
            <a:r>
              <a:rPr lang="cs-CZ" altLang="en-US" sz="2000" b="1" baseline="30000" dirty="0">
                <a:cs typeface="Arial" panose="020B0604020202020204" pitchFamily="34" charset="0"/>
              </a:rPr>
              <a:t>V</a:t>
            </a:r>
            <a:r>
              <a:rPr lang="cs-CZ" altLang="en-US" sz="2000" baseline="30000" dirty="0">
                <a:cs typeface="Arial" panose="020B0604020202020204" pitchFamily="34" charset="0"/>
              </a:rPr>
              <a:t>, III</a:t>
            </a:r>
            <a:r>
              <a:rPr lang="cs-CZ" altLang="en-US" sz="2000" dirty="0">
                <a:cs typeface="Arial" panose="020B0604020202020204" pitchFamily="34" charset="0"/>
              </a:rPr>
              <a:t>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</a:t>
            </a:r>
            <a:r>
              <a:rPr lang="cs-CZ" altLang="en-US" sz="2000" dirty="0">
                <a:cs typeface="Arial" panose="020B0604020202020204" pitchFamily="34" charset="0"/>
              </a:rPr>
              <a:t>  B</a:t>
            </a:r>
            <a:r>
              <a:rPr lang="en-US" altLang="en-US" sz="2000" dirty="0" err="1">
                <a:cs typeface="Arial" panose="020B0604020202020204" pitchFamily="34" charset="0"/>
              </a:rPr>
              <a:t>i</a:t>
            </a:r>
            <a:r>
              <a:rPr lang="cs-CZ" altLang="en-US" sz="2000" baseline="30000" dirty="0">
                <a:cs typeface="Arial" panose="020B0604020202020204" pitchFamily="34" charset="0"/>
              </a:rPr>
              <a:t>V, </a:t>
            </a:r>
            <a:r>
              <a:rPr lang="cs-CZ" altLang="en-US" sz="2000" b="1" baseline="30000" dirty="0">
                <a:cs typeface="Arial" panose="020B0604020202020204" pitchFamily="34" charset="0"/>
              </a:rPr>
              <a:t>III</a:t>
            </a: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nestálé nižší oxidační číslo = </a:t>
            </a:r>
            <a:r>
              <a:rPr lang="cs-CZ" altLang="en-US" sz="2000" dirty="0" err="1">
                <a:cs typeface="Arial" panose="020B0604020202020204" pitchFamily="34" charset="0"/>
              </a:rPr>
              <a:t>reduční</a:t>
            </a:r>
            <a:r>
              <a:rPr lang="cs-CZ" altLang="en-US" sz="2000" dirty="0">
                <a:cs typeface="Arial" panose="020B0604020202020204" pitchFamily="34" charset="0"/>
              </a:rPr>
              <a:t> účinky</a:t>
            </a:r>
          </a:p>
          <a:p>
            <a:pPr marL="381000" indent="-381000">
              <a:lnSpc>
                <a:spcPct val="9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nestálé vyšší oxidační číslo = oxidační účinky</a:t>
            </a:r>
          </a:p>
        </p:txBody>
      </p:sp>
    </p:spTree>
    <p:extLst>
      <p:ext uri="{BB962C8B-B14F-4D97-AF65-F5344CB8AC3E}">
        <p14:creationId xmlns:p14="http://schemas.microsoft.com/office/powerpoint/2010/main" val="386954259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N tepl16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17" y="1295400"/>
            <a:ext cx="5425883" cy="53262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7"/>
          <p:cNvSpPr>
            <a:spLocks noGrp="1" noChangeArrowheads="1"/>
          </p:cNvSpPr>
          <p:nvPr>
            <p:ph type="title"/>
          </p:nvPr>
        </p:nvSpPr>
        <p:spPr>
          <a:xfrm>
            <a:off x="253492" y="533400"/>
            <a:ext cx="6629400" cy="487362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/>
              <a:t>Oxidační čísla nepřechodných prvků</a:t>
            </a:r>
            <a:r>
              <a:rPr lang="cs-CZ" altLang="cs-CZ" sz="3200" dirty="0"/>
              <a:t> </a:t>
            </a:r>
          </a:p>
        </p:txBody>
      </p:sp>
      <p:pic>
        <p:nvPicPr>
          <p:cNvPr id="3" name="Obrázek 2" descr="Obsah obrázku jídlo&#10;&#10;Popis byl vytvořen automaticky">
            <a:extLst>
              <a:ext uri="{FF2B5EF4-FFF2-40B4-BE49-F238E27FC236}">
                <a16:creationId xmlns:a16="http://schemas.microsoft.com/office/drawing/2014/main" id="{67B9992E-3F71-4E3C-AA79-3DA5DDBD0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09800"/>
            <a:ext cx="3187192" cy="293299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E880FFF-6034-4C67-9451-387E7A33E3BA}"/>
              </a:ext>
            </a:extLst>
          </p:cNvPr>
          <p:cNvSpPr txBox="1"/>
          <p:nvPr/>
        </p:nvSpPr>
        <p:spPr>
          <a:xfrm>
            <a:off x="457200" y="54864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Proměnlivost negativních oxidačních čísel je známa u C, N a 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5400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ntroduction to Oxidation and Reduction - Chemgapedia">
            <a:extLst>
              <a:ext uri="{FF2B5EF4-FFF2-40B4-BE49-F238E27FC236}">
                <a16:creationId xmlns:a16="http://schemas.microsoft.com/office/drawing/2014/main" id="{F4F435D4-3CAC-4BCE-8042-A91892CE2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"/>
            <a:ext cx="4011436" cy="232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Oxidation numbers">
            <a:extLst>
              <a:ext uri="{FF2B5EF4-FFF2-40B4-BE49-F238E27FC236}">
                <a16:creationId xmlns:a16="http://schemas.microsoft.com/office/drawing/2014/main" id="{A039DA3C-B04B-40DF-976A-3AD7CA2AB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59652"/>
            <a:ext cx="4876800" cy="168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0468F09-B4A4-4572-9F99-9C1545688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0" y="4572000"/>
            <a:ext cx="4991100" cy="204791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E6DEFB-E813-408F-A0B8-8B6C48E82B24}"/>
              </a:ext>
            </a:extLst>
          </p:cNvPr>
          <p:cNvSpPr txBox="1"/>
          <p:nvPr/>
        </p:nvSpPr>
        <p:spPr>
          <a:xfrm>
            <a:off x="381000" y="2559597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</a:t>
            </a:r>
            <a:r>
              <a:rPr lang="cs-CZ" sz="2000" b="1" dirty="0"/>
              <a:t>ří</a:t>
            </a:r>
            <a:r>
              <a:rPr lang="en-US" sz="2000" b="1" dirty="0" err="1"/>
              <a:t>klad</a:t>
            </a:r>
            <a:endParaRPr lang="cs-CZ" sz="2000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7CB5CA4-3625-4257-B91C-398E372EE7BC}"/>
              </a:ext>
            </a:extLst>
          </p:cNvPr>
          <p:cNvSpPr txBox="1"/>
          <p:nvPr/>
        </p:nvSpPr>
        <p:spPr>
          <a:xfrm>
            <a:off x="380999" y="4572000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</a:t>
            </a:r>
            <a:r>
              <a:rPr lang="cs-CZ" sz="2000" b="1" dirty="0"/>
              <a:t>ří</a:t>
            </a:r>
            <a:r>
              <a:rPr lang="en-US" sz="2000" b="1" dirty="0" err="1"/>
              <a:t>klad</a:t>
            </a:r>
            <a:endParaRPr lang="cs-CZ" sz="20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DB028E0-5835-4063-9218-8F764E480C01}"/>
              </a:ext>
            </a:extLst>
          </p:cNvPr>
          <p:cNvSpPr txBox="1"/>
          <p:nvPr/>
        </p:nvSpPr>
        <p:spPr>
          <a:xfrm>
            <a:off x="228600" y="480517"/>
            <a:ext cx="4011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Zvyšování oxidačního čísla během reakce odpovídá </a:t>
            </a:r>
            <a:r>
              <a:rPr lang="cs-CZ" sz="2000" b="1" dirty="0"/>
              <a:t>oxidaci</a:t>
            </a:r>
            <a:r>
              <a:rPr lang="cs-CZ" sz="2000" dirty="0"/>
              <a:t>. </a:t>
            </a:r>
          </a:p>
          <a:p>
            <a:endParaRPr lang="cs-CZ" sz="800" dirty="0"/>
          </a:p>
          <a:p>
            <a:r>
              <a:rPr lang="cs-CZ" sz="2000" dirty="0"/>
              <a:t>Snižování oxidačního čísla během reakce odpovídá </a:t>
            </a:r>
            <a:r>
              <a:rPr lang="cs-CZ" sz="2000" b="1" dirty="0"/>
              <a:t>redukci</a:t>
            </a:r>
            <a:r>
              <a:rPr lang="cs-CZ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1778901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AC41B10C-C2BC-4BD8-AC93-7A6335D37F1B}"/>
              </a:ext>
            </a:extLst>
          </p:cNvPr>
          <p:cNvSpPr txBox="1"/>
          <p:nvPr/>
        </p:nvSpPr>
        <p:spPr>
          <a:xfrm>
            <a:off x="228600" y="381000"/>
            <a:ext cx="556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Maxim</a:t>
            </a:r>
            <a:r>
              <a:rPr lang="cs-CZ" sz="2000" b="1" dirty="0"/>
              <a:t>á</a:t>
            </a:r>
            <a:r>
              <a:rPr lang="en-US" sz="2000" b="1" dirty="0"/>
              <a:t>ln</a:t>
            </a:r>
            <a:r>
              <a:rPr lang="cs-CZ" sz="2000" b="1" dirty="0"/>
              <a:t>í oxidační číslo </a:t>
            </a:r>
            <a:r>
              <a:rPr lang="cs-CZ" sz="2000" dirty="0"/>
              <a:t>je u nekovů rovno číslu skupiny. </a:t>
            </a:r>
          </a:p>
          <a:p>
            <a:endParaRPr lang="cs-CZ" sz="2000" dirty="0"/>
          </a:p>
          <a:p>
            <a:r>
              <a:rPr lang="cs-CZ" sz="2000" b="1" dirty="0"/>
              <a:t>Minimální oxidační číslo </a:t>
            </a:r>
            <a:r>
              <a:rPr lang="cs-CZ" sz="2000" dirty="0"/>
              <a:t>je u nekovů rovno číslu skupiny - 8. </a:t>
            </a:r>
            <a:endParaRPr lang="en-US" sz="2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E613BDE-1AE2-4C37-BDD6-CB4360165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52400"/>
            <a:ext cx="2971800" cy="3250171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7E50F0A2-59BA-4876-B5E9-F225BF21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35810"/>
            <a:ext cx="3505200" cy="487362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Sekundární periodicita</a:t>
            </a:r>
            <a:endParaRPr lang="en-US" sz="2800" b="1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42B996C-80D4-4344-A89C-FAE784E4EB88}"/>
              </a:ext>
            </a:extLst>
          </p:cNvPr>
          <p:cNvSpPr/>
          <p:nvPr/>
        </p:nvSpPr>
        <p:spPr>
          <a:xfrm>
            <a:off x="228600" y="4227972"/>
            <a:ext cx="809843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Sekundární periodicita: </a:t>
            </a:r>
            <a:r>
              <a:rPr lang="cs-CZ" sz="2000" dirty="0"/>
              <a:t>prvky periody </a:t>
            </a:r>
            <a:r>
              <a:rPr lang="cs-CZ" sz="2000" i="1" dirty="0"/>
              <a:t>n+2</a:t>
            </a:r>
            <a:r>
              <a:rPr lang="cs-CZ" sz="2000" dirty="0"/>
              <a:t> jsou obdobou prvků periody </a:t>
            </a:r>
            <a:r>
              <a:rPr lang="cs-CZ" sz="2000" i="1" dirty="0"/>
              <a:t>n</a:t>
            </a:r>
            <a:r>
              <a:rPr lang="cs-CZ" sz="2000" dirty="0"/>
              <a:t>.</a:t>
            </a:r>
          </a:p>
          <a:p>
            <a:endParaRPr lang="cs-CZ" sz="2000" dirty="0"/>
          </a:p>
          <a:p>
            <a:r>
              <a:rPr lang="cs-CZ" sz="2000" b="1" dirty="0"/>
              <a:t>Příklad</a:t>
            </a:r>
            <a:r>
              <a:rPr lang="cs-CZ" sz="2000" dirty="0"/>
              <a:t>:</a:t>
            </a:r>
          </a:p>
          <a:p>
            <a:endParaRPr lang="cs-CZ" sz="800" dirty="0"/>
          </a:p>
          <a:p>
            <a:r>
              <a:rPr lang="cs-CZ" sz="2000" dirty="0"/>
              <a:t>      1. běžně existují anionty Cl</a:t>
            </a:r>
            <a:r>
              <a:rPr lang="cs-CZ" sz="2000" baseline="30000" dirty="0"/>
              <a:t>VIII</a:t>
            </a:r>
            <a:r>
              <a:rPr lang="cs-CZ" sz="2000" dirty="0"/>
              <a:t>O</a:t>
            </a:r>
            <a:r>
              <a:rPr lang="cs-CZ" sz="2000" baseline="-25000" dirty="0"/>
              <a:t>4</a:t>
            </a:r>
            <a:r>
              <a:rPr lang="cs-CZ" sz="2000" baseline="30000" dirty="0"/>
              <a:t>-</a:t>
            </a:r>
            <a:r>
              <a:rPr lang="cs-CZ" sz="2000" dirty="0"/>
              <a:t> a l</a:t>
            </a:r>
            <a:r>
              <a:rPr lang="cs-CZ" sz="2000" baseline="30000" dirty="0"/>
              <a:t>VIII</a:t>
            </a:r>
            <a:r>
              <a:rPr lang="cs-CZ" sz="2000" dirty="0"/>
              <a:t>O</a:t>
            </a:r>
            <a:r>
              <a:rPr lang="cs-CZ" sz="2000" baseline="-25000" dirty="0"/>
              <a:t>4</a:t>
            </a:r>
            <a:r>
              <a:rPr lang="cs-CZ" sz="2000" baseline="30000" dirty="0"/>
              <a:t>-</a:t>
            </a:r>
            <a:r>
              <a:rPr lang="cs-CZ" sz="2000" dirty="0"/>
              <a:t>, naopak Br</a:t>
            </a:r>
            <a:r>
              <a:rPr lang="cs-CZ" sz="2000" baseline="30000" dirty="0"/>
              <a:t>VIII</a:t>
            </a:r>
            <a:r>
              <a:rPr lang="cs-CZ" sz="2000" dirty="0"/>
              <a:t>O</a:t>
            </a:r>
            <a:r>
              <a:rPr lang="cs-CZ" sz="2000" baseline="-25000" dirty="0"/>
              <a:t>4</a:t>
            </a:r>
            <a:r>
              <a:rPr lang="cs-CZ" sz="2000" baseline="30000" dirty="0"/>
              <a:t>-</a:t>
            </a:r>
            <a:r>
              <a:rPr lang="cs-CZ" sz="2000" dirty="0"/>
              <a:t> je velmi nestálý.</a:t>
            </a:r>
          </a:p>
          <a:p>
            <a:endParaRPr lang="cs-CZ" sz="800" dirty="0"/>
          </a:p>
          <a:p>
            <a:r>
              <a:rPr lang="cs-CZ" sz="2000" dirty="0"/>
              <a:t>      2. běžně existují PCl</a:t>
            </a:r>
            <a:r>
              <a:rPr lang="cs-CZ" sz="2000" baseline="-25000" dirty="0"/>
              <a:t>5</a:t>
            </a:r>
            <a:r>
              <a:rPr lang="cs-CZ" sz="2000" dirty="0"/>
              <a:t> a SbCl</a:t>
            </a:r>
            <a:r>
              <a:rPr lang="cs-CZ" sz="2000" baseline="-25000" dirty="0"/>
              <a:t>5</a:t>
            </a:r>
            <a:r>
              <a:rPr lang="cs-CZ" sz="2000" dirty="0"/>
              <a:t>, AsCl</a:t>
            </a:r>
            <a:r>
              <a:rPr lang="cs-CZ" sz="2000" baseline="-25000" dirty="0"/>
              <a:t>5</a:t>
            </a:r>
            <a:r>
              <a:rPr lang="cs-CZ" sz="2000" dirty="0"/>
              <a:t> je nestabilní, NCl</a:t>
            </a:r>
            <a:r>
              <a:rPr lang="cs-CZ" sz="2000" baseline="-25000" dirty="0"/>
              <a:t>5</a:t>
            </a:r>
            <a:r>
              <a:rPr lang="cs-CZ" sz="2000" dirty="0"/>
              <a:t> a BiCl</a:t>
            </a:r>
            <a:r>
              <a:rPr lang="cs-CZ" sz="2000" baseline="-25000" dirty="0"/>
              <a:t>5</a:t>
            </a:r>
            <a:r>
              <a:rPr lang="cs-CZ" sz="2000" dirty="0"/>
              <a:t> neexistují.</a:t>
            </a:r>
          </a:p>
          <a:p>
            <a:endParaRPr lang="cs-CZ" sz="800" dirty="0"/>
          </a:p>
          <a:p>
            <a:r>
              <a:rPr lang="cs-CZ" sz="2000" dirty="0"/>
              <a:t>      3. N</a:t>
            </a:r>
            <a:r>
              <a:rPr lang="cs-CZ" sz="2000" baseline="30000" dirty="0"/>
              <a:t>V</a:t>
            </a:r>
            <a:r>
              <a:rPr lang="cs-CZ" sz="2000" dirty="0"/>
              <a:t> a </a:t>
            </a:r>
            <a:r>
              <a:rPr lang="cs-CZ" sz="2000" dirty="0" err="1"/>
              <a:t>As</a:t>
            </a:r>
            <a:r>
              <a:rPr lang="cs-CZ" sz="2000" baseline="30000" dirty="0" err="1"/>
              <a:t>V</a:t>
            </a:r>
            <a:r>
              <a:rPr lang="cs-CZ" sz="2000" dirty="0"/>
              <a:t> mají oxidační vlastnosti, to neplatí pro P</a:t>
            </a:r>
            <a:r>
              <a:rPr lang="cs-CZ" sz="2000" baseline="30000" dirty="0"/>
              <a:t>V</a:t>
            </a:r>
            <a:r>
              <a:rPr lang="cs-CZ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271857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79DABCE2-CC7B-47EB-9A30-D064CDF92077}"/>
              </a:ext>
            </a:extLst>
          </p:cNvPr>
          <p:cNvSpPr txBox="1"/>
          <p:nvPr/>
        </p:nvSpPr>
        <p:spPr>
          <a:xfrm>
            <a:off x="228600" y="304800"/>
            <a:ext cx="2278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Pravidlo</a:t>
            </a:r>
            <a:r>
              <a:rPr lang="en-US" sz="2800" b="1" dirty="0"/>
              <a:t> </a:t>
            </a:r>
            <a:r>
              <a:rPr lang="en-US" sz="2800" b="1" dirty="0" err="1"/>
              <a:t>osmi</a:t>
            </a:r>
            <a:r>
              <a:rPr lang="en-US" sz="2800" b="1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FEA855-465C-4228-A2CB-228874D94B14}"/>
              </a:ext>
            </a:extLst>
          </p:cNvPr>
          <p:cNvSpPr txBox="1"/>
          <p:nvPr/>
        </p:nvSpPr>
        <p:spPr>
          <a:xfrm>
            <a:off x="308793" y="990600"/>
            <a:ext cx="868280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/>
              <a:t>Pravidlo</a:t>
            </a:r>
            <a:r>
              <a:rPr lang="en-US" sz="2000" i="1" dirty="0"/>
              <a:t> </a:t>
            </a:r>
            <a:r>
              <a:rPr lang="en-US" sz="2000" i="1" dirty="0" err="1"/>
              <a:t>osmi</a:t>
            </a:r>
            <a:r>
              <a:rPr lang="en-US" sz="2000" i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Abegg</a:t>
            </a:r>
            <a:r>
              <a:rPr lang="en-US" sz="2000" dirty="0"/>
              <a:t> 1904) plat</a:t>
            </a:r>
            <a:r>
              <a:rPr lang="cs-CZ" sz="2000" dirty="0"/>
              <a:t>í pro prvky IV. A - VII. A skupiny: </a:t>
            </a:r>
          </a:p>
          <a:p>
            <a:r>
              <a:rPr lang="cs-CZ" sz="800" dirty="0"/>
              <a:t>      </a:t>
            </a:r>
          </a:p>
          <a:p>
            <a:r>
              <a:rPr lang="cs-CZ" sz="2000" dirty="0"/>
              <a:t>Suma absolutních hodnot nejvyššího kladného mocenství a nejvyššího záporného mocenství je roven číslu 8.</a:t>
            </a:r>
          </a:p>
          <a:p>
            <a:endParaRPr lang="cs-CZ" sz="800" u="sng" dirty="0"/>
          </a:p>
          <a:p>
            <a:r>
              <a:rPr lang="cs-CZ" sz="2000" dirty="0"/>
              <a:t>Příklad:</a:t>
            </a:r>
          </a:p>
          <a:p>
            <a:r>
              <a:rPr lang="cs-CZ" sz="2000" dirty="0"/>
              <a:t>		Cl:     |-1| + |7| = 8 		S:      |-2| + |6| = 8</a:t>
            </a:r>
          </a:p>
          <a:p>
            <a:r>
              <a:rPr lang="cs-CZ" sz="2000" dirty="0"/>
              <a:t>		P:      |-3| + |5| = 8		Si:     |-4| + |4| = 8</a:t>
            </a:r>
            <a:endParaRPr lang="en-US" sz="2000" dirty="0"/>
          </a:p>
        </p:txBody>
      </p:sp>
      <p:pic>
        <p:nvPicPr>
          <p:cNvPr id="5" name="Picture 2" descr="Image result for oxidation number nonmetals">
            <a:hlinkClick r:id="rId2"/>
            <a:extLst>
              <a:ext uri="{FF2B5EF4-FFF2-40B4-BE49-F238E27FC236}">
                <a16:creationId xmlns:a16="http://schemas.microsoft.com/office/drawing/2014/main" id="{FC7F3011-940F-4753-9790-76CE14091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33800"/>
            <a:ext cx="7239000" cy="27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05017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D0AA545-C451-47D8-86A2-4F6F058FE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895600"/>
            <a:ext cx="4800600" cy="38246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BC4D213-E00C-4EA6-BDA1-04CCDD6B6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28600"/>
            <a:ext cx="4419600" cy="2438400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04A2EBAF-35BC-41F4-BDEE-4534474C0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219200"/>
            <a:ext cx="2743200" cy="487362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/>
              <a:t>Oxidační číslo přechodných kovů</a:t>
            </a:r>
            <a:r>
              <a:rPr lang="cs-CZ" altLang="cs-CZ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477476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1D301A2D-9FAB-4C6E-8E2D-EC12388393C1}"/>
              </a:ext>
            </a:extLst>
          </p:cNvPr>
          <p:cNvSpPr txBox="1"/>
          <p:nvPr/>
        </p:nvSpPr>
        <p:spPr>
          <a:xfrm>
            <a:off x="190072" y="970586"/>
            <a:ext cx="32389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effectLst/>
              </a:rPr>
              <a:t>Nepřechodné (s- nebo p-) prvky v </a:t>
            </a:r>
            <a:r>
              <a:rPr lang="cs-CZ" sz="2000" b="0" i="1" dirty="0">
                <a:effectLst/>
              </a:rPr>
              <a:t>n</a:t>
            </a:r>
            <a:r>
              <a:rPr lang="cs-CZ" sz="2000" b="0" i="0" dirty="0">
                <a:effectLst/>
              </a:rPr>
              <a:t>-té skupině vykazují obdobné oxidační stavy jako přechodné (d-) prvky v (</a:t>
            </a:r>
            <a:r>
              <a:rPr lang="cs-CZ" sz="2000" b="0" i="1" dirty="0">
                <a:effectLst/>
              </a:rPr>
              <a:t>n +10</a:t>
            </a:r>
            <a:r>
              <a:rPr lang="cs-CZ" sz="2000" b="0" i="0" dirty="0">
                <a:effectLst/>
              </a:rPr>
              <a:t>)-té skupině: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Mn</a:t>
            </a:r>
            <a:r>
              <a:rPr lang="cs-CZ" sz="2000" dirty="0"/>
              <a:t>, Re	</a:t>
            </a:r>
            <a:r>
              <a:rPr lang="cs-CZ" sz="2000" i="1" dirty="0"/>
              <a:t>vs.    </a:t>
            </a:r>
            <a:r>
              <a:rPr lang="cs-CZ" sz="2000" dirty="0"/>
              <a:t>Cl, Br, I</a:t>
            </a:r>
          </a:p>
          <a:p>
            <a:pPr algn="just"/>
            <a:r>
              <a:rPr lang="cs-CZ" sz="2000" dirty="0" err="1"/>
              <a:t>Cr</a:t>
            </a:r>
            <a:r>
              <a:rPr lang="cs-CZ" sz="2000" dirty="0"/>
              <a:t>, </a:t>
            </a:r>
            <a:r>
              <a:rPr lang="cs-CZ" sz="2000" dirty="0" err="1"/>
              <a:t>Mn</a:t>
            </a:r>
            <a:r>
              <a:rPr lang="cs-CZ" sz="2000" dirty="0"/>
              <a:t>, W    </a:t>
            </a:r>
            <a:r>
              <a:rPr lang="cs-CZ" sz="2000" i="1" dirty="0"/>
              <a:t>vs.   </a:t>
            </a:r>
            <a:r>
              <a:rPr lang="cs-CZ" sz="2000" dirty="0"/>
              <a:t> S, Se, Te</a:t>
            </a:r>
          </a:p>
          <a:p>
            <a:pPr algn="just"/>
            <a:r>
              <a:rPr lang="cs-CZ" sz="2000" dirty="0"/>
              <a:t>apod.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9FDFDED-19CF-4272-8BB6-707EB7206ECF}"/>
              </a:ext>
            </a:extLst>
          </p:cNvPr>
          <p:cNvSpPr txBox="1"/>
          <p:nvPr/>
        </p:nvSpPr>
        <p:spPr>
          <a:xfrm>
            <a:off x="304800" y="381000"/>
            <a:ext cx="2061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Pravidlo n + 10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7B81116-0F71-4C09-9368-8C1DC0A49BC1}"/>
              </a:ext>
            </a:extLst>
          </p:cNvPr>
          <p:cNvGrpSpPr/>
          <p:nvPr/>
        </p:nvGrpSpPr>
        <p:grpSpPr>
          <a:xfrm>
            <a:off x="3657600" y="152400"/>
            <a:ext cx="5257800" cy="2729310"/>
            <a:chOff x="3733800" y="306862"/>
            <a:chExt cx="5257800" cy="2729310"/>
          </a:xfrm>
        </p:grpSpPr>
        <p:pic>
          <p:nvPicPr>
            <p:cNvPr id="222214" name="Picture 6" descr="Fig. 13">
              <a:extLst>
                <a:ext uri="{FF2B5EF4-FFF2-40B4-BE49-F238E27FC236}">
                  <a16:creationId xmlns:a16="http://schemas.microsoft.com/office/drawing/2014/main" id="{CEC01E6F-7E7A-4B3C-9D66-FF8FB32FF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306862"/>
              <a:ext cx="5257800" cy="2729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ál 1">
              <a:extLst>
                <a:ext uri="{FF2B5EF4-FFF2-40B4-BE49-F238E27FC236}">
                  <a16:creationId xmlns:a16="http://schemas.microsoft.com/office/drawing/2014/main" id="{7A073455-83C0-4726-A621-B053D5B1DB85}"/>
                </a:ext>
              </a:extLst>
            </p:cNvPr>
            <p:cNvSpPr/>
            <p:nvPr/>
          </p:nvSpPr>
          <p:spPr>
            <a:xfrm>
              <a:off x="4419600" y="832575"/>
              <a:ext cx="1524000" cy="1676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33F23505-5B9E-4746-A773-9E197E9DF99A}"/>
                </a:ext>
              </a:extLst>
            </p:cNvPr>
            <p:cNvSpPr/>
            <p:nvPr/>
          </p:nvSpPr>
          <p:spPr>
            <a:xfrm>
              <a:off x="6858000" y="832575"/>
              <a:ext cx="452689" cy="156974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TextovéPole 4">
            <a:extLst>
              <a:ext uri="{FF2B5EF4-FFF2-40B4-BE49-F238E27FC236}">
                <a16:creationId xmlns:a16="http://schemas.microsoft.com/office/drawing/2014/main" id="{4B363154-9E74-4A57-A272-1FED68056E81}"/>
              </a:ext>
            </a:extLst>
          </p:cNvPr>
          <p:cNvSpPr txBox="1"/>
          <p:nvPr/>
        </p:nvSpPr>
        <p:spPr>
          <a:xfrm>
            <a:off x="261562" y="4700399"/>
            <a:ext cx="2148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V krátké podobě periodické tabulky</a:t>
            </a:r>
          </a:p>
          <a:p>
            <a:r>
              <a:rPr lang="cs-CZ" dirty="0"/>
              <a:t>Jsou tyto dvojice skupin prvků zobrazeny spolu.</a:t>
            </a:r>
          </a:p>
        </p:txBody>
      </p:sp>
      <p:pic>
        <p:nvPicPr>
          <p:cNvPr id="1026" name="Picture 2" descr="Periodic table - The first periodic table | Britannica.com">
            <a:extLst>
              <a:ext uri="{FF2B5EF4-FFF2-40B4-BE49-F238E27FC236}">
                <a16:creationId xmlns:a16="http://schemas.microsoft.com/office/drawing/2014/main" id="{1F1F6F32-F268-4BCF-99C6-0B8FEB929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57" y="3960829"/>
            <a:ext cx="6399405" cy="272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97532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14EF185-FDA9-4E81-BD4A-18E8B61F9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7400"/>
            <a:ext cx="5755105" cy="469850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82A35343-E727-4257-9FAC-9F94AA1C6C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304800"/>
            <a:ext cx="4038600" cy="487362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/>
              <a:t>Oxidační číslo</a:t>
            </a:r>
            <a:r>
              <a:rPr lang="cs-CZ" altLang="cs-CZ" sz="3200" dirty="0"/>
              <a:t>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4D50DE1-56C5-45BC-BA81-2FAA154C5BEB}"/>
              </a:ext>
            </a:extLst>
          </p:cNvPr>
          <p:cNvSpPr txBox="1"/>
          <p:nvPr/>
        </p:nvSpPr>
        <p:spPr>
          <a:xfrm>
            <a:off x="6019800" y="2362200"/>
            <a:ext cx="27432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 skupinách přechodných kovů vzrůstá stabilita vyšších oxidačních stavů shora dolů, u nižších oxidačních stavů je tomu naopak.</a:t>
            </a:r>
          </a:p>
          <a:p>
            <a:endParaRPr lang="cs-CZ" dirty="0"/>
          </a:p>
          <a:p>
            <a:endParaRPr lang="cs-CZ" dirty="0"/>
          </a:p>
          <a:p>
            <a:r>
              <a:rPr lang="cs-CZ" sz="2000" dirty="0"/>
              <a:t>       </a:t>
            </a:r>
            <a:r>
              <a:rPr lang="cs-CZ" sz="2000" dirty="0" err="1">
                <a:solidFill>
                  <a:srgbClr val="0070C0"/>
                </a:solidFill>
              </a:rPr>
              <a:t>Cr</a:t>
            </a:r>
            <a:r>
              <a:rPr lang="cs-CZ" sz="2000" baseline="30000" dirty="0" err="1">
                <a:solidFill>
                  <a:srgbClr val="0070C0"/>
                </a:solidFill>
              </a:rPr>
              <a:t>VI</a:t>
            </a:r>
            <a:r>
              <a:rPr lang="cs-CZ" sz="2000" dirty="0"/>
              <a:t>		</a:t>
            </a:r>
            <a:r>
              <a:rPr lang="cs-CZ" sz="2000" dirty="0" err="1">
                <a:solidFill>
                  <a:schemeClr val="accent2"/>
                </a:solidFill>
              </a:rPr>
              <a:t>Cr</a:t>
            </a:r>
            <a:r>
              <a:rPr lang="cs-CZ" sz="2000" baseline="30000" dirty="0" err="1">
                <a:solidFill>
                  <a:schemeClr val="accent2"/>
                </a:solidFill>
              </a:rPr>
              <a:t>III</a:t>
            </a:r>
            <a:endParaRPr lang="cs-CZ" sz="2000" baseline="30000" dirty="0">
              <a:solidFill>
                <a:schemeClr val="accent2"/>
              </a:solidFill>
            </a:endParaRPr>
          </a:p>
          <a:p>
            <a:endParaRPr lang="cs-CZ" sz="2000" dirty="0"/>
          </a:p>
          <a:p>
            <a:r>
              <a:rPr lang="cs-CZ" sz="2000" dirty="0"/>
              <a:t>       </a:t>
            </a:r>
            <a:r>
              <a:rPr lang="cs-CZ" sz="2000" dirty="0" err="1">
                <a:solidFill>
                  <a:srgbClr val="0070C0"/>
                </a:solidFill>
              </a:rPr>
              <a:t>Mo</a:t>
            </a:r>
            <a:r>
              <a:rPr lang="cs-CZ" sz="2000" baseline="30000" dirty="0" err="1">
                <a:solidFill>
                  <a:srgbClr val="0070C0"/>
                </a:solidFill>
              </a:rPr>
              <a:t>VI</a:t>
            </a:r>
            <a:r>
              <a:rPr lang="cs-CZ" sz="2000" dirty="0">
                <a:solidFill>
                  <a:srgbClr val="0070C0"/>
                </a:solidFill>
              </a:rPr>
              <a:t>	</a:t>
            </a:r>
            <a:r>
              <a:rPr lang="cs-CZ" sz="2000" dirty="0"/>
              <a:t>	</a:t>
            </a:r>
            <a:r>
              <a:rPr lang="cs-CZ" sz="2000" dirty="0" err="1">
                <a:solidFill>
                  <a:schemeClr val="accent2"/>
                </a:solidFill>
              </a:rPr>
              <a:t>Mo</a:t>
            </a:r>
            <a:r>
              <a:rPr lang="cs-CZ" sz="2000" baseline="30000" dirty="0" err="1">
                <a:solidFill>
                  <a:schemeClr val="accent2"/>
                </a:solidFill>
              </a:rPr>
              <a:t>III</a:t>
            </a:r>
            <a:endParaRPr lang="cs-CZ" sz="2000" baseline="30000" dirty="0">
              <a:solidFill>
                <a:schemeClr val="accent2"/>
              </a:solidFill>
            </a:endParaRPr>
          </a:p>
          <a:p>
            <a:endParaRPr lang="cs-CZ" sz="2000" dirty="0"/>
          </a:p>
          <a:p>
            <a:r>
              <a:rPr lang="cs-CZ" sz="2000" dirty="0"/>
              <a:t>      </a:t>
            </a:r>
            <a:r>
              <a:rPr lang="cs-CZ" sz="2000" dirty="0">
                <a:solidFill>
                  <a:srgbClr val="0070C0"/>
                </a:solidFill>
              </a:rPr>
              <a:t> W</a:t>
            </a:r>
            <a:r>
              <a:rPr lang="cs-CZ" sz="2000" baseline="30000" dirty="0">
                <a:solidFill>
                  <a:srgbClr val="0070C0"/>
                </a:solidFill>
              </a:rPr>
              <a:t>VI</a:t>
            </a:r>
            <a:r>
              <a:rPr lang="cs-CZ" sz="2000" dirty="0"/>
              <a:t>		</a:t>
            </a:r>
            <a:r>
              <a:rPr lang="cs-CZ" sz="2000" dirty="0">
                <a:solidFill>
                  <a:schemeClr val="accent2"/>
                </a:solidFill>
              </a:rPr>
              <a:t>W</a:t>
            </a:r>
            <a:r>
              <a:rPr lang="cs-CZ" sz="2000" baseline="30000" dirty="0">
                <a:solidFill>
                  <a:schemeClr val="accent2"/>
                </a:solidFill>
              </a:rPr>
              <a:t>III</a:t>
            </a:r>
            <a:endParaRPr lang="en-US" sz="2000" baseline="300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AD65221F-C722-4B4B-B8C8-7F6D3786E3E4}"/>
              </a:ext>
            </a:extLst>
          </p:cNvPr>
          <p:cNvCxnSpPr>
            <a:cxnSpLocks/>
          </p:cNvCxnSpPr>
          <p:nvPr/>
        </p:nvCxnSpPr>
        <p:spPr>
          <a:xfrm>
            <a:off x="6324600" y="4572000"/>
            <a:ext cx="0" cy="1600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EA45AE76-DC57-47B8-89E2-276D91DD1C43}"/>
              </a:ext>
            </a:extLst>
          </p:cNvPr>
          <p:cNvCxnSpPr>
            <a:cxnSpLocks/>
          </p:cNvCxnSpPr>
          <p:nvPr/>
        </p:nvCxnSpPr>
        <p:spPr>
          <a:xfrm flipV="1">
            <a:off x="8534400" y="4572000"/>
            <a:ext cx="0" cy="152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93373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A52E143-8910-4E72-AE2F-71BE13F6F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785" y="838200"/>
            <a:ext cx="6534149" cy="232871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475562C-0C43-4ABF-9324-2A7CA6EF2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54" y="3414445"/>
            <a:ext cx="8002691" cy="330134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F9531D0-8E0E-4A80-9E11-500BA658AA10}"/>
              </a:ext>
            </a:extLst>
          </p:cNvPr>
          <p:cNvSpPr txBox="1"/>
          <p:nvPr/>
        </p:nvSpPr>
        <p:spPr>
          <a:xfrm>
            <a:off x="228600" y="232464"/>
            <a:ext cx="6362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Oxidační čísla a elektronová konfigurace d-prvků</a:t>
            </a:r>
          </a:p>
        </p:txBody>
      </p:sp>
    </p:spTree>
    <p:extLst>
      <p:ext uri="{BB962C8B-B14F-4D97-AF65-F5344CB8AC3E}">
        <p14:creationId xmlns:p14="http://schemas.microsoft.com/office/powerpoint/2010/main" val="2227473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FDE86BF-5B00-26AE-6618-3DD90EFCD8EA}"/>
              </a:ext>
            </a:extLst>
          </p:cNvPr>
          <p:cNvSpPr txBox="1"/>
          <p:nvPr/>
        </p:nvSpPr>
        <p:spPr>
          <a:xfrm>
            <a:off x="142875" y="838200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Prvky se Z </a:t>
            </a:r>
            <a:r>
              <a:rPr lang="en-US" sz="2000" dirty="0"/>
              <a:t>&gt;</a:t>
            </a:r>
            <a:r>
              <a:rPr lang="cs-CZ" sz="2000" dirty="0"/>
              <a:t> 82 (tj.za olovem, </a:t>
            </a:r>
            <a:r>
              <a:rPr lang="cs-CZ" sz="2000" dirty="0" err="1"/>
              <a:t>Pb</a:t>
            </a:r>
            <a:r>
              <a:rPr lang="cs-CZ" sz="2000" dirty="0"/>
              <a:t> je konečný produkt rozpadových řad) nemají žádný stabilní izotop. </a:t>
            </a:r>
            <a:r>
              <a:rPr lang="cs-CZ" sz="2000" dirty="0" err="1"/>
              <a:t>Bi</a:t>
            </a:r>
            <a:r>
              <a:rPr lang="cs-CZ" sz="2000" dirty="0"/>
              <a:t> má jeden izotop s extrémně dlouhým poločasem rozpadu (cca 10</a:t>
            </a:r>
            <a:r>
              <a:rPr lang="cs-CZ" sz="2000" baseline="30000" dirty="0"/>
              <a:t>18</a:t>
            </a:r>
            <a:r>
              <a:rPr lang="cs-CZ" sz="2000" dirty="0"/>
              <a:t> let), proto je považován za stabilní 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250FC75-3A75-7ABF-93C5-D3CA6F40747C}"/>
              </a:ext>
            </a:extLst>
          </p:cNvPr>
          <p:cNvSpPr txBox="1"/>
          <p:nvPr/>
        </p:nvSpPr>
        <p:spPr>
          <a:xfrm flipH="1">
            <a:off x="171450" y="2051387"/>
            <a:ext cx="8810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Z prvků před olovem nemají stabilní izotopy </a:t>
            </a:r>
            <a:r>
              <a:rPr lang="cs-CZ" sz="2000" dirty="0" err="1"/>
              <a:t>Tc</a:t>
            </a:r>
            <a:r>
              <a:rPr lang="cs-CZ" sz="2000" dirty="0"/>
              <a:t> a </a:t>
            </a:r>
            <a:r>
              <a:rPr lang="cs-CZ" sz="2000" dirty="0" err="1"/>
              <a:t>Pm</a:t>
            </a:r>
            <a:r>
              <a:rPr lang="cs-CZ" sz="2000" dirty="0"/>
              <a:t>. Prvky </a:t>
            </a:r>
            <a:r>
              <a:rPr lang="cs-CZ" sz="2000" dirty="0" err="1"/>
              <a:t>Pr</a:t>
            </a:r>
            <a:r>
              <a:rPr lang="cs-CZ" sz="2000" dirty="0"/>
              <a:t>, </a:t>
            </a:r>
            <a:r>
              <a:rPr lang="cs-CZ" sz="2000" dirty="0" err="1"/>
              <a:t>Tb</a:t>
            </a:r>
            <a:r>
              <a:rPr lang="cs-CZ" sz="2000" dirty="0"/>
              <a:t>, Ho a </a:t>
            </a:r>
            <a:r>
              <a:rPr lang="cs-CZ" sz="2000" dirty="0" err="1"/>
              <a:t>Tm</a:t>
            </a:r>
            <a:r>
              <a:rPr lang="cs-CZ" sz="2000" dirty="0"/>
              <a:t> rovněž nemají stabilní izotopy, ale vždy mají izotop s  extrémně dlouhým poločasem rozpadu a jsou proto považovány za stabilní. 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3344506-92DF-3769-E415-1993CEB8E438}"/>
              </a:ext>
            </a:extLst>
          </p:cNvPr>
          <p:cNvSpPr txBox="1"/>
          <p:nvPr/>
        </p:nvSpPr>
        <p:spPr>
          <a:xfrm>
            <a:off x="304800" y="3390900"/>
            <a:ext cx="304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Prvky 80 </a:t>
            </a:r>
            <a:r>
              <a:rPr lang="en-US" sz="2000" dirty="0"/>
              <a:t>&lt; Z &lt;</a:t>
            </a:r>
            <a:r>
              <a:rPr lang="cs-CZ" sz="2000" dirty="0"/>
              <a:t> 93</a:t>
            </a:r>
            <a:r>
              <a:rPr lang="en-US" sz="2000" dirty="0"/>
              <a:t> </a:t>
            </a:r>
            <a:r>
              <a:rPr lang="cs-CZ" sz="2000" dirty="0"/>
              <a:t>jsou součástí přírodních rozpadových řad. 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Prvky  se Z</a:t>
            </a:r>
            <a:r>
              <a:rPr lang="en-US" sz="2000" dirty="0"/>
              <a:t> &gt; 92 (</a:t>
            </a:r>
            <a:r>
              <a:rPr lang="en-US" sz="2000" dirty="0" err="1"/>
              <a:t>tzv</a:t>
            </a:r>
            <a:r>
              <a:rPr lang="en-US" sz="2000" dirty="0"/>
              <a:t>. </a:t>
            </a:r>
            <a:r>
              <a:rPr lang="en-US" sz="2000" b="1" dirty="0" err="1"/>
              <a:t>transurany</a:t>
            </a:r>
            <a:r>
              <a:rPr lang="en-US" sz="2000" dirty="0"/>
              <a:t>) b</a:t>
            </a:r>
            <a:r>
              <a:rPr lang="cs-CZ" sz="2000" dirty="0" err="1"/>
              <a:t>yly</a:t>
            </a:r>
            <a:r>
              <a:rPr lang="en-US" sz="2000" dirty="0"/>
              <a:t> p</a:t>
            </a:r>
            <a:r>
              <a:rPr lang="cs-CZ" sz="2000" dirty="0"/>
              <a:t>ř</a:t>
            </a:r>
            <a:r>
              <a:rPr lang="en-US" sz="2000" dirty="0" err="1"/>
              <a:t>ipraven</a:t>
            </a:r>
            <a:r>
              <a:rPr lang="cs-CZ" sz="2000" dirty="0"/>
              <a:t>y</a:t>
            </a:r>
            <a:r>
              <a:rPr lang="en-US" sz="2000" dirty="0"/>
              <a:t> um</a:t>
            </a:r>
            <a:r>
              <a:rPr lang="cs-CZ" sz="2000" dirty="0"/>
              <a:t>ě</a:t>
            </a:r>
            <a:r>
              <a:rPr lang="en-US" sz="2000" dirty="0"/>
              <a:t>le</a:t>
            </a:r>
            <a:r>
              <a:rPr lang="cs-CZ" sz="2000" dirty="0"/>
              <a:t>.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0DBD844-B940-65F9-771F-574094F80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3076575"/>
            <a:ext cx="5410200" cy="365760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D4B44BC6-6F6A-882D-F3A9-95029CE8D26E}"/>
              </a:ext>
            </a:extLst>
          </p:cNvPr>
          <p:cNvSpPr txBox="1"/>
          <p:nvPr/>
        </p:nvSpPr>
        <p:spPr>
          <a:xfrm>
            <a:off x="3230588" y="206246"/>
            <a:ext cx="2351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Stabilita prvků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5829412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467E0F-794C-4AD6-8CBF-36822CC4F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389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Oxidační čísla a názvosloví anorganických sloučenin</a:t>
            </a:r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9477A6C9-1512-4204-9988-46535A422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9920"/>
            <a:ext cx="5486400" cy="38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DA02098-533A-4567-A2FD-A158EE4A194F}"/>
              </a:ext>
            </a:extLst>
          </p:cNvPr>
          <p:cNvSpPr txBox="1"/>
          <p:nvPr/>
        </p:nvSpPr>
        <p:spPr>
          <a:xfrm>
            <a:off x="1791984" y="5643158"/>
            <a:ext cx="5828016" cy="43088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IX	 -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utý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kation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tetraoxoirid</a:t>
            </a:r>
            <a:r>
              <a:rPr lang="cs-CZ" sz="2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utý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sz="220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[IrO</a:t>
            </a:r>
            <a:r>
              <a:rPr lang="cs-CZ" sz="2200" i="0" baseline="-25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cs-CZ" sz="220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cs-CZ" sz="2200" i="0" baseline="30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cs-CZ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54EBCAB-28DB-4E08-8F52-50D0859A86F5}"/>
              </a:ext>
            </a:extLst>
          </p:cNvPr>
          <p:cNvSpPr txBox="1"/>
          <p:nvPr/>
        </p:nvSpPr>
        <p:spPr>
          <a:xfrm>
            <a:off x="1676400" y="6327819"/>
            <a:ext cx="6165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Slavíček P., Kotek J.: </a:t>
            </a:r>
            <a:r>
              <a:rPr lang="cs-CZ" i="1" dirty="0"/>
              <a:t>Chemické Listy </a:t>
            </a:r>
            <a:r>
              <a:rPr lang="cs-CZ" dirty="0"/>
              <a:t>104 (2010) , 286-288 </a:t>
            </a:r>
          </a:p>
        </p:txBody>
      </p:sp>
    </p:spTree>
    <p:extLst>
      <p:ext uri="{BB962C8B-B14F-4D97-AF65-F5344CB8AC3E}">
        <p14:creationId xmlns:p14="http://schemas.microsoft.com/office/powerpoint/2010/main" val="43582483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760F6ED4-AFCB-47CD-BE76-A71C9E33D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7" y="381000"/>
            <a:ext cx="8301665" cy="623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27670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03294A8-F002-47BA-8A3C-93D789D6ED3E}" type="slidenum">
              <a:rPr lang="en-US" altLang="en-US"/>
              <a:pPr>
                <a:defRPr/>
              </a:pPr>
              <a:t>152</a:t>
            </a:fld>
            <a:endParaRPr lang="en-US" alt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Elektronová afinita</a:t>
            </a:r>
            <a:endParaRPr lang="cs-CZ" sz="2800" dirty="0">
              <a:latin typeface="+mn-lt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68613" y="1117060"/>
            <a:ext cx="876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= energie, která se uvolní (nebo kterou musíme dodat) při přidání jednoho elektronu k atomu. Je to energetická bilance děje, při kterém vzniká z prvku v základním stavu anion. </a:t>
            </a:r>
          </a:p>
        </p:txBody>
      </p:sp>
      <p:sp>
        <p:nvSpPr>
          <p:cNvPr id="7" name="Obdélník 6"/>
          <p:cNvSpPr/>
          <p:nvPr/>
        </p:nvSpPr>
        <p:spPr>
          <a:xfrm>
            <a:off x="183204" y="2243499"/>
            <a:ext cx="876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Elektrony jsou snadněji vázány takovými atomy, jejichž elektronová valenční vrstva je zaplněna podobně jako valenční vrstva vzácného plynu.</a:t>
            </a:r>
          </a:p>
          <a:p>
            <a:r>
              <a:rPr lang="cs-CZ" sz="2000" dirty="0">
                <a:cs typeface="Arial" panose="020B0604020202020204" pitchFamily="34" charset="0"/>
              </a:rPr>
              <a:t>  Prvky s velkou elektronovou afinitou (např. F, Cl, Br, I) snadno tvoří anionty.</a:t>
            </a:r>
          </a:p>
        </p:txBody>
      </p:sp>
      <p:pic>
        <p:nvPicPr>
          <p:cNvPr id="11" name="Picture 2" descr="VÃ½sledek obrÃ¡zku pro electron affin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20366"/>
            <a:ext cx="7315200" cy="330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24783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VÃ½sledek obrÃ¡zku pro electron affin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40" y="2514600"/>
            <a:ext cx="6629400" cy="40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04800" y="1277034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Elektronové afinity klesají v každé skupině periodické tabulky s rostoucím atomovým číslem a rostou v každé periodě s růstem atomového čísla.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3200" b="1" dirty="0"/>
              <a:t>Elektronová afinita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70363939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724C1B6-7844-4A2C-9705-127CFE43F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640413"/>
            <a:ext cx="4352081" cy="274898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4DA5D3E-17BF-4AE8-B9C1-032D6F372392}"/>
              </a:ext>
            </a:extLst>
          </p:cNvPr>
          <p:cNvSpPr txBox="1"/>
          <p:nvPr/>
        </p:nvSpPr>
        <p:spPr>
          <a:xfrm>
            <a:off x="346315" y="891401"/>
            <a:ext cx="69688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u="none" strike="noStrike" baseline="0" dirty="0">
                <a:solidFill>
                  <a:srgbClr val="000000"/>
                </a:solidFill>
              </a:rPr>
              <a:t>Existují dvě diskontinuity v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trend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u elektronové afinity:</a:t>
            </a:r>
            <a:endParaRPr lang="cs-CZ" sz="2000" dirty="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04065961-58A3-4688-83A7-B4E741441098}"/>
              </a:ext>
            </a:extLst>
          </p:cNvPr>
          <p:cNvSpPr/>
          <p:nvPr/>
        </p:nvSpPr>
        <p:spPr>
          <a:xfrm>
            <a:off x="609601" y="3846225"/>
            <a:ext cx="1314450" cy="2543175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B149A982-9AF0-4769-A03E-DF3F6B51CE34}"/>
              </a:ext>
            </a:extLst>
          </p:cNvPr>
          <p:cNvSpPr/>
          <p:nvPr/>
        </p:nvSpPr>
        <p:spPr>
          <a:xfrm>
            <a:off x="2295526" y="3846225"/>
            <a:ext cx="1314450" cy="2543175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8BC4B7E-CAB3-45D3-9A80-561D741C9CE7}"/>
              </a:ext>
            </a:extLst>
          </p:cNvPr>
          <p:cNvSpPr txBox="1"/>
          <p:nvPr/>
        </p:nvSpPr>
        <p:spPr>
          <a:xfrm>
            <a:off x="232989" y="1403088"/>
            <a:ext cx="8763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/>
            <a:r>
              <a:rPr lang="cs-CZ" sz="2000" b="0" i="1" u="none" strike="noStrike" baseline="0" dirty="0">
                <a:solidFill>
                  <a:srgbClr val="000000"/>
                </a:solidFill>
              </a:rPr>
              <a:t>Diskontinuita mezi skupinami </a:t>
            </a:r>
            <a:r>
              <a:rPr lang="en-US" sz="2000" b="0" i="1" u="none" strike="noStrike" baseline="0" dirty="0">
                <a:solidFill>
                  <a:srgbClr val="000000"/>
                </a:solidFill>
              </a:rPr>
              <a:t>IA a IIA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.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E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le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k</a:t>
            </a:r>
            <a:r>
              <a:rPr lang="en-US" sz="2000" b="0" i="0" u="none" strike="noStrike" baseline="0" dirty="0" err="1">
                <a:solidFill>
                  <a:srgbClr val="000000"/>
                </a:solidFill>
              </a:rPr>
              <a:t>tron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přidaný k II.A prvku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přichází do </a:t>
            </a:r>
            <a:r>
              <a:rPr lang="en-US" sz="2000" b="0" i="1" u="none" strike="noStrike" baseline="0" dirty="0">
                <a:solidFill>
                  <a:srgbClr val="000000"/>
                </a:solidFill>
              </a:rPr>
              <a:t>p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-orbital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u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nikoliv do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0" i="1" u="none" strike="noStrike" baseline="0" dirty="0">
                <a:solidFill>
                  <a:srgbClr val="000000"/>
                </a:solidFill>
              </a:rPr>
              <a:t>s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-orbital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u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.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E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le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k</a:t>
            </a:r>
            <a:r>
              <a:rPr lang="en-US" sz="2000" b="0" i="0" u="none" strike="noStrike" baseline="0" dirty="0" err="1">
                <a:solidFill>
                  <a:srgbClr val="000000"/>
                </a:solidFill>
              </a:rPr>
              <a:t>tron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je tak dále od jádra a podléhá repulzi od </a:t>
            </a:r>
            <a:r>
              <a:rPr lang="en-US" sz="2000" b="0" i="1" u="none" strike="noStrike" baseline="0" dirty="0">
                <a:solidFill>
                  <a:srgbClr val="000000"/>
                </a:solidFill>
              </a:rPr>
              <a:t>s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-</a:t>
            </a:r>
            <a:r>
              <a:rPr lang="en-US" sz="2000" b="0" i="0" u="none" strike="noStrike" baseline="0" dirty="0" err="1">
                <a:solidFill>
                  <a:srgbClr val="000000"/>
                </a:solidFill>
              </a:rPr>
              <a:t>ele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k</a:t>
            </a:r>
            <a:r>
              <a:rPr lang="en-US" sz="2000" b="0" i="0" u="none" strike="noStrike" baseline="0" dirty="0" err="1">
                <a:solidFill>
                  <a:srgbClr val="000000"/>
                </a:solidFill>
              </a:rPr>
              <a:t>tron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ů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F4D3F50-4DCD-4099-8147-5746401051E0}"/>
              </a:ext>
            </a:extLst>
          </p:cNvPr>
          <p:cNvSpPr txBox="1"/>
          <p:nvPr/>
        </p:nvSpPr>
        <p:spPr>
          <a:xfrm>
            <a:off x="232989" y="2521657"/>
            <a:ext cx="85911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/>
            <a:r>
              <a:rPr lang="cs-CZ" sz="2000" b="0" i="1" u="none" strike="noStrike" baseline="0" dirty="0">
                <a:solidFill>
                  <a:srgbClr val="000000"/>
                </a:solidFill>
              </a:rPr>
              <a:t>Diskontinuita mezi skupinami </a:t>
            </a:r>
            <a:r>
              <a:rPr lang="en-US" sz="2000" b="0" i="1" u="none" strike="noStrike" baseline="0" dirty="0">
                <a:solidFill>
                  <a:srgbClr val="000000"/>
                </a:solidFill>
              </a:rPr>
              <a:t>IVA a VA.</a:t>
            </a:r>
            <a:r>
              <a:rPr lang="cs-CZ" sz="2000" b="0" i="1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Skupina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VA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nemá prázdné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orbital</a:t>
            </a:r>
            <a:r>
              <a:rPr lang="cs-CZ" sz="2000" dirty="0">
                <a:solidFill>
                  <a:srgbClr val="000000"/>
                </a:solidFill>
              </a:rPr>
              <a:t>y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.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 Přidaný elektron musí přijít do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již obsazeného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orbital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u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což vede k </a:t>
            </a:r>
            <a:r>
              <a:rPr lang="en-US" sz="2000" b="0" i="0" u="none" strike="noStrike" baseline="0" dirty="0" err="1">
                <a:solidFill>
                  <a:srgbClr val="000000"/>
                </a:solidFill>
              </a:rPr>
              <a:t>repul</a:t>
            </a:r>
            <a:r>
              <a:rPr lang="cs-CZ" sz="2000" dirty="0">
                <a:solidFill>
                  <a:srgbClr val="000000"/>
                </a:solidFill>
              </a:rPr>
              <a:t>z</a:t>
            </a:r>
            <a:r>
              <a:rPr lang="en-US" sz="2000" b="0" i="0" u="none" strike="noStrike" baseline="0" dirty="0" err="1">
                <a:solidFill>
                  <a:srgbClr val="000000"/>
                </a:solidFill>
              </a:rPr>
              <a:t>i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32042EAD-459A-4CF7-951D-D164C9FA4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6" y="233844"/>
            <a:ext cx="3200400" cy="411162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latin typeface="+mn-lt"/>
              </a:rPr>
              <a:t>Elektronová afinita</a:t>
            </a:r>
            <a:endParaRPr lang="cs-CZ" sz="2800" dirty="0">
              <a:latin typeface="+mn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7D2F548-0B37-4ECA-A304-41FF64B38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089" y="3846225"/>
            <a:ext cx="3409950" cy="6858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0ACBD6C-CC22-4652-B3C8-660A75D70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852" y="5116199"/>
            <a:ext cx="34004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5680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s://chem.libretexts.org/@api/deki/files/41653/5f219fa0e900696b2a59ce113d2a9b01.jpg?revision=1&amp;size=bestfit&amp;width=929&amp;height=4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74" y="1295400"/>
            <a:ext cx="8991600" cy="522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3957" y="154371"/>
            <a:ext cx="8229600" cy="715962"/>
          </a:xfrm>
        </p:spPr>
        <p:txBody>
          <a:bodyPr>
            <a:normAutofit/>
          </a:bodyPr>
          <a:lstStyle/>
          <a:p>
            <a:r>
              <a:rPr lang="cs-CZ" sz="3200" b="1" dirty="0"/>
              <a:t>Elektronová afinita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66007367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6543283-E20B-4B8A-9C66-B3450A36C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14400"/>
            <a:ext cx="8943975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5448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762000"/>
            <a:ext cx="8458200" cy="538162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Elektronegativita </a:t>
            </a:r>
            <a:r>
              <a:rPr lang="cs-CZ" alt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itchFamily="18" charset="2"/>
              </a:rPr>
              <a:t>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=</a:t>
            </a:r>
            <a:r>
              <a:rPr lang="cs-CZ" alt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schopnost přitahovat vazebné elektrony.</a:t>
            </a:r>
          </a:p>
          <a:p>
            <a:pPr marL="0" indent="0" eaLnBrk="1" hangingPunct="1"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200400" y="228600"/>
            <a:ext cx="3230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en-US" sz="3200" b="1" dirty="0">
                <a:latin typeface="Times New Roman" pitchFamily="18" charset="0"/>
              </a:rPr>
              <a:t>Elektronegativita</a:t>
            </a:r>
            <a:endParaRPr lang="cs-CZ" sz="3200" b="1" dirty="0"/>
          </a:p>
        </p:txBody>
      </p:sp>
      <p:pic>
        <p:nvPicPr>
          <p:cNvPr id="6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78946"/>
            <a:ext cx="5513942" cy="350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512" name="Picture 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13809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876800" y="1905000"/>
            <a:ext cx="40126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err="1"/>
              <a:t>Pauling</a:t>
            </a:r>
            <a:r>
              <a:rPr lang="cs-CZ" sz="1600" dirty="0"/>
              <a:t>: disociační energie vazeb (D). </a:t>
            </a:r>
          </a:p>
          <a:p>
            <a:r>
              <a:rPr lang="cs-CZ" sz="1600" i="1" dirty="0" err="1"/>
              <a:t>Mulliken</a:t>
            </a:r>
            <a:r>
              <a:rPr lang="cs-CZ" sz="1600" dirty="0"/>
              <a:t>: ionizační energie (</a:t>
            </a:r>
            <a:r>
              <a:rPr lang="cs-CZ" sz="1600" dirty="0" err="1"/>
              <a:t>E</a:t>
            </a:r>
            <a:r>
              <a:rPr lang="cs-CZ" sz="1600" baseline="-25000" dirty="0" err="1"/>
              <a:t>i</a:t>
            </a:r>
            <a:r>
              <a:rPr lang="cs-CZ" sz="1600" dirty="0"/>
              <a:t>) a elektronová afinita (</a:t>
            </a:r>
            <a:r>
              <a:rPr lang="cs-CZ" sz="1600" dirty="0" err="1"/>
              <a:t>E</a:t>
            </a:r>
            <a:r>
              <a:rPr lang="cs-CZ" sz="1600" baseline="-25000" dirty="0" err="1"/>
              <a:t>ea</a:t>
            </a:r>
            <a:r>
              <a:rPr lang="cs-CZ" sz="1600" dirty="0"/>
              <a:t>) </a:t>
            </a:r>
          </a:p>
          <a:p>
            <a:r>
              <a:rPr lang="cs-CZ" sz="1600" i="1" dirty="0" err="1"/>
              <a:t>Allred</a:t>
            </a:r>
            <a:r>
              <a:rPr lang="cs-CZ" sz="1600" i="1" dirty="0"/>
              <a:t> a </a:t>
            </a:r>
            <a:r>
              <a:rPr lang="cs-CZ" sz="1600" i="1" dirty="0" err="1"/>
              <a:t>Rochow</a:t>
            </a:r>
            <a:r>
              <a:rPr lang="cs-CZ" sz="1600" dirty="0"/>
              <a:t>: efektivní náboj jádra (</a:t>
            </a:r>
            <a:r>
              <a:rPr lang="cs-CZ" sz="1600" dirty="0" err="1"/>
              <a:t>Z</a:t>
            </a:r>
            <a:r>
              <a:rPr lang="cs-CZ" sz="1600" baseline="-25000" dirty="0" err="1"/>
              <a:t>eff</a:t>
            </a:r>
            <a:r>
              <a:rPr lang="cs-CZ" sz="1600" dirty="0"/>
              <a:t>) a kovalentní poloměr (</a:t>
            </a:r>
            <a:r>
              <a:rPr lang="cs-CZ" sz="1600" dirty="0" err="1"/>
              <a:t>r</a:t>
            </a:r>
            <a:r>
              <a:rPr lang="cs-CZ" sz="1600" baseline="-25000" dirty="0" err="1"/>
              <a:t>cov</a:t>
            </a:r>
            <a:r>
              <a:rPr lang="cs-CZ" sz="1600" dirty="0"/>
              <a:t>).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62000" y="4419600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</a:t>
            </a:r>
            <a:r>
              <a:rPr lang="en-US" baseline="-25000" dirty="0"/>
              <a:t>M</a:t>
            </a:r>
            <a:r>
              <a:rPr lang="en-US" dirty="0"/>
              <a:t> = 3.15 x EN</a:t>
            </a:r>
            <a:r>
              <a:rPr lang="en-US" baseline="-25000" dirty="0"/>
              <a:t>P</a:t>
            </a:r>
            <a:r>
              <a:rPr lang="en-US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278644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erso.numericable.fr/vincent.hedberg/periodicity/periodicity_Page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32502"/>
            <a:ext cx="9029700" cy="639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47374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3200" b="1" dirty="0" err="1"/>
              <a:t>Elektronegativita</a:t>
            </a:r>
            <a:endParaRPr lang="cs-CZ" sz="32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D928AD3-38CD-4466-A0EE-260F0ADCE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620000" cy="537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297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AC978-9A21-4B01-948F-3C8BC4B71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8149"/>
            <a:ext cx="8229600" cy="56356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Uměle připravené prvky</a:t>
            </a:r>
            <a:endParaRPr lang="en-US" sz="2800" b="1" dirty="0"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241EA8-B793-4A38-AAFA-D3771460C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19400"/>
            <a:ext cx="2476500" cy="305752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233CD98F-BC5F-4A2B-92F1-D7945F56910F}"/>
              </a:ext>
            </a:extLst>
          </p:cNvPr>
          <p:cNvSpPr/>
          <p:nvPr/>
        </p:nvSpPr>
        <p:spPr>
          <a:xfrm>
            <a:off x="152400" y="894824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212529"/>
                </a:solidFill>
              </a:rPr>
              <a:t>Kladně</a:t>
            </a:r>
            <a:r>
              <a:rPr lang="en-US" sz="2000" dirty="0">
                <a:solidFill>
                  <a:srgbClr val="212529"/>
                </a:solidFill>
              </a:rPr>
              <a:t> </a:t>
            </a:r>
            <a:r>
              <a:rPr lang="en-US" sz="2000" dirty="0" err="1">
                <a:solidFill>
                  <a:srgbClr val="212529"/>
                </a:solidFill>
              </a:rPr>
              <a:t>nabité</a:t>
            </a:r>
            <a:r>
              <a:rPr lang="en-US" sz="2000" dirty="0">
                <a:solidFill>
                  <a:srgbClr val="212529"/>
                </a:solidFill>
              </a:rPr>
              <a:t> </a:t>
            </a:r>
            <a:r>
              <a:rPr lang="en-US" sz="2000" dirty="0" err="1">
                <a:solidFill>
                  <a:srgbClr val="212529"/>
                </a:solidFill>
              </a:rPr>
              <a:t>částice</a:t>
            </a:r>
            <a:r>
              <a:rPr lang="en-US" sz="2000" dirty="0">
                <a:solidFill>
                  <a:srgbClr val="212529"/>
                </a:solidFill>
              </a:rPr>
              <a:t> </a:t>
            </a:r>
            <a:r>
              <a:rPr lang="en-US" sz="2000" dirty="0" err="1">
                <a:solidFill>
                  <a:srgbClr val="212529"/>
                </a:solidFill>
              </a:rPr>
              <a:t>jsou</a:t>
            </a:r>
            <a:r>
              <a:rPr lang="en-US" sz="2000" dirty="0">
                <a:solidFill>
                  <a:srgbClr val="212529"/>
                </a:solidFill>
              </a:rPr>
              <a:t> </a:t>
            </a:r>
            <a:r>
              <a:rPr lang="en-US" sz="2000" dirty="0" err="1">
                <a:solidFill>
                  <a:srgbClr val="212529"/>
                </a:solidFill>
              </a:rPr>
              <a:t>urychlen</a:t>
            </a:r>
            <a:r>
              <a:rPr lang="cs-CZ" sz="2000" dirty="0">
                <a:solidFill>
                  <a:srgbClr val="212529"/>
                </a:solidFill>
              </a:rPr>
              <a:t>y</a:t>
            </a:r>
            <a:r>
              <a:rPr lang="en-US" sz="2000" dirty="0">
                <a:solidFill>
                  <a:srgbClr val="212529"/>
                </a:solidFill>
              </a:rPr>
              <a:t> a </a:t>
            </a:r>
            <a:r>
              <a:rPr lang="en-US" sz="2000" dirty="0" err="1">
                <a:solidFill>
                  <a:srgbClr val="212529"/>
                </a:solidFill>
              </a:rPr>
              <a:t>naráží</a:t>
            </a:r>
            <a:r>
              <a:rPr lang="en-US" sz="2000" dirty="0">
                <a:solidFill>
                  <a:srgbClr val="212529"/>
                </a:solidFill>
              </a:rPr>
              <a:t> do </a:t>
            </a:r>
            <a:r>
              <a:rPr lang="en-US" sz="2000" dirty="0" err="1">
                <a:solidFill>
                  <a:srgbClr val="212529"/>
                </a:solidFill>
              </a:rPr>
              <a:t>terče</a:t>
            </a:r>
            <a:r>
              <a:rPr lang="en-US" sz="2000" dirty="0">
                <a:solidFill>
                  <a:srgbClr val="212529"/>
                </a:solidFill>
              </a:rPr>
              <a:t>, </a:t>
            </a:r>
            <a:r>
              <a:rPr lang="en-US" sz="2000" dirty="0" err="1">
                <a:solidFill>
                  <a:srgbClr val="212529"/>
                </a:solidFill>
              </a:rPr>
              <a:t>vyrobeného</a:t>
            </a:r>
            <a:r>
              <a:rPr lang="en-US" sz="2000" dirty="0">
                <a:solidFill>
                  <a:srgbClr val="212529"/>
                </a:solidFill>
              </a:rPr>
              <a:t> z „</a:t>
            </a:r>
            <a:r>
              <a:rPr lang="en-US" sz="2000" dirty="0" err="1">
                <a:solidFill>
                  <a:srgbClr val="212529"/>
                </a:solidFill>
              </a:rPr>
              <a:t>mateřsk</a:t>
            </a:r>
            <a:r>
              <a:rPr lang="cs-CZ" sz="2000" dirty="0">
                <a:solidFill>
                  <a:srgbClr val="212529"/>
                </a:solidFill>
              </a:rPr>
              <a:t>é</a:t>
            </a:r>
            <a:r>
              <a:rPr lang="en-US" sz="2000" dirty="0">
                <a:solidFill>
                  <a:srgbClr val="212529"/>
                </a:solidFill>
              </a:rPr>
              <a:t>h</a:t>
            </a:r>
            <a:r>
              <a:rPr lang="cs-CZ" sz="2000" dirty="0">
                <a:solidFill>
                  <a:srgbClr val="212529"/>
                </a:solidFill>
              </a:rPr>
              <a:t>o</a:t>
            </a:r>
            <a:r>
              <a:rPr lang="en-US" sz="2000" dirty="0">
                <a:solidFill>
                  <a:srgbClr val="212529"/>
                </a:solidFill>
              </a:rPr>
              <a:t>“ </a:t>
            </a:r>
            <a:r>
              <a:rPr lang="en-US" sz="2000" dirty="0" err="1">
                <a:solidFill>
                  <a:srgbClr val="212529"/>
                </a:solidFill>
              </a:rPr>
              <a:t>prvk</a:t>
            </a:r>
            <a:r>
              <a:rPr lang="cs-CZ" sz="2000" dirty="0">
                <a:solidFill>
                  <a:srgbClr val="212529"/>
                </a:solidFill>
              </a:rPr>
              <a:t>u</a:t>
            </a:r>
            <a:r>
              <a:rPr lang="en-US" sz="2000" dirty="0">
                <a:solidFill>
                  <a:srgbClr val="212529"/>
                </a:solidFill>
              </a:rPr>
              <a:t>. </a:t>
            </a:r>
            <a:r>
              <a:rPr lang="en-US" sz="2000" dirty="0" err="1">
                <a:solidFill>
                  <a:srgbClr val="212529"/>
                </a:solidFill>
              </a:rPr>
              <a:t>Jadernými</a:t>
            </a:r>
            <a:r>
              <a:rPr lang="en-US" sz="2000" dirty="0">
                <a:solidFill>
                  <a:srgbClr val="212529"/>
                </a:solidFill>
              </a:rPr>
              <a:t> </a:t>
            </a:r>
            <a:r>
              <a:rPr lang="en-US" sz="2000" dirty="0" err="1">
                <a:solidFill>
                  <a:srgbClr val="212529"/>
                </a:solidFill>
              </a:rPr>
              <a:t>interakcemi</a:t>
            </a:r>
            <a:r>
              <a:rPr lang="en-US" sz="2000" dirty="0">
                <a:solidFill>
                  <a:srgbClr val="212529"/>
                </a:solidFill>
              </a:rPr>
              <a:t> se </a:t>
            </a:r>
            <a:r>
              <a:rPr lang="cs-CZ" sz="2000" dirty="0">
                <a:solidFill>
                  <a:srgbClr val="212529"/>
                </a:solidFill>
              </a:rPr>
              <a:t>urychlené </a:t>
            </a:r>
            <a:r>
              <a:rPr lang="en-US" sz="2000" dirty="0" err="1">
                <a:solidFill>
                  <a:srgbClr val="212529"/>
                </a:solidFill>
              </a:rPr>
              <a:t>zabudovávají</a:t>
            </a:r>
            <a:r>
              <a:rPr lang="en-US" sz="2000" dirty="0">
                <a:solidFill>
                  <a:srgbClr val="212529"/>
                </a:solidFill>
              </a:rPr>
              <a:t> do </a:t>
            </a:r>
            <a:r>
              <a:rPr lang="en-US" sz="2000" dirty="0" err="1">
                <a:solidFill>
                  <a:srgbClr val="212529"/>
                </a:solidFill>
              </a:rPr>
              <a:t>struktury</a:t>
            </a:r>
            <a:r>
              <a:rPr lang="en-US" sz="2000" dirty="0">
                <a:solidFill>
                  <a:srgbClr val="212529"/>
                </a:solidFill>
              </a:rPr>
              <a:t> </a:t>
            </a:r>
            <a:r>
              <a:rPr lang="en-US" sz="2000" dirty="0" err="1">
                <a:solidFill>
                  <a:srgbClr val="212529"/>
                </a:solidFill>
              </a:rPr>
              <a:t>cílových</a:t>
            </a:r>
            <a:r>
              <a:rPr lang="en-US" sz="2000" dirty="0">
                <a:solidFill>
                  <a:srgbClr val="212529"/>
                </a:solidFill>
              </a:rPr>
              <a:t> </a:t>
            </a:r>
            <a:r>
              <a:rPr lang="en-US" sz="2000" dirty="0" err="1">
                <a:solidFill>
                  <a:srgbClr val="212529"/>
                </a:solidFill>
              </a:rPr>
              <a:t>atomů</a:t>
            </a:r>
            <a:r>
              <a:rPr lang="en-US" sz="2000" dirty="0">
                <a:solidFill>
                  <a:srgbClr val="212529"/>
                </a:solidFill>
              </a:rPr>
              <a:t> a </a:t>
            </a:r>
            <a:r>
              <a:rPr lang="en-US" sz="2000" dirty="0" err="1">
                <a:solidFill>
                  <a:srgbClr val="212529"/>
                </a:solidFill>
              </a:rPr>
              <a:t>mění</a:t>
            </a:r>
            <a:r>
              <a:rPr lang="en-US" sz="2000" dirty="0">
                <a:solidFill>
                  <a:srgbClr val="212529"/>
                </a:solidFill>
              </a:rPr>
              <a:t> </a:t>
            </a:r>
            <a:r>
              <a:rPr lang="en-US" sz="2000" dirty="0" err="1">
                <a:solidFill>
                  <a:srgbClr val="212529"/>
                </a:solidFill>
              </a:rPr>
              <a:t>jejich</a:t>
            </a:r>
            <a:r>
              <a:rPr lang="en-US" sz="2000" dirty="0">
                <a:solidFill>
                  <a:srgbClr val="212529"/>
                </a:solidFill>
              </a:rPr>
              <a:t> </a:t>
            </a:r>
            <a:r>
              <a:rPr lang="en-US" sz="2000" dirty="0" err="1">
                <a:solidFill>
                  <a:srgbClr val="212529"/>
                </a:solidFill>
              </a:rPr>
              <a:t>jaderná</a:t>
            </a:r>
            <a:r>
              <a:rPr lang="en-US" sz="2000" dirty="0">
                <a:solidFill>
                  <a:srgbClr val="212529"/>
                </a:solidFill>
              </a:rPr>
              <a:t> a </a:t>
            </a:r>
            <a:r>
              <a:rPr lang="en-US" sz="2000" dirty="0" err="1">
                <a:solidFill>
                  <a:srgbClr val="212529"/>
                </a:solidFill>
              </a:rPr>
              <a:t>protonová</a:t>
            </a:r>
            <a:r>
              <a:rPr lang="en-US" sz="2000" dirty="0">
                <a:solidFill>
                  <a:srgbClr val="212529"/>
                </a:solidFill>
              </a:rPr>
              <a:t> </a:t>
            </a:r>
            <a:r>
              <a:rPr lang="en-US" sz="2000" dirty="0" err="1">
                <a:solidFill>
                  <a:srgbClr val="212529"/>
                </a:solidFill>
              </a:rPr>
              <a:t>čísla</a:t>
            </a:r>
            <a:r>
              <a:rPr lang="en-US" sz="2000" dirty="0">
                <a:solidFill>
                  <a:srgbClr val="212529"/>
                </a:solidFill>
              </a:rPr>
              <a:t> → </a:t>
            </a:r>
            <a:r>
              <a:rPr lang="en-US" sz="2000" dirty="0" err="1">
                <a:solidFill>
                  <a:srgbClr val="212529"/>
                </a:solidFill>
              </a:rPr>
              <a:t>změna</a:t>
            </a:r>
            <a:r>
              <a:rPr lang="en-US" sz="2000" dirty="0">
                <a:solidFill>
                  <a:srgbClr val="212529"/>
                </a:solidFill>
              </a:rPr>
              <a:t> </a:t>
            </a:r>
            <a:r>
              <a:rPr lang="en-US" sz="2000" dirty="0" err="1">
                <a:solidFill>
                  <a:srgbClr val="212529"/>
                </a:solidFill>
              </a:rPr>
              <a:t>prvků</a:t>
            </a:r>
            <a:r>
              <a:rPr lang="en-US" sz="2000" dirty="0">
                <a:solidFill>
                  <a:srgbClr val="212529"/>
                </a:solidFill>
              </a:rPr>
              <a:t>. </a:t>
            </a:r>
            <a:endParaRPr lang="en-US" sz="2000" dirty="0"/>
          </a:p>
        </p:txBody>
      </p:sp>
      <p:pic>
        <p:nvPicPr>
          <p:cNvPr id="10" name="Obrázek 9" descr="Obsah obrázku klávesnice&#10;&#10;Popis byl vytvořen automaticky">
            <a:extLst>
              <a:ext uri="{FF2B5EF4-FFF2-40B4-BE49-F238E27FC236}">
                <a16:creationId xmlns:a16="http://schemas.microsoft.com/office/drawing/2014/main" id="{126EE45D-BA44-43BF-8414-2389229E4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1336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2916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3200" b="1"/>
              <a:t>Iontový </a:t>
            </a:r>
            <a:r>
              <a:rPr lang="cs-CZ" sz="3200" b="1" dirty="0"/>
              <a:t>poloměr</a:t>
            </a:r>
          </a:p>
        </p:txBody>
      </p:sp>
      <p:pic>
        <p:nvPicPr>
          <p:cNvPr id="4" name="Picture 2" descr="http://perso.numericable.fr/vincent.hedberg/periodicity/periodicity_Page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572500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E7DB1F4-088B-4C7B-AD8D-18CAC694A45B}"/>
              </a:ext>
            </a:extLst>
          </p:cNvPr>
          <p:cNvSpPr/>
          <p:nvPr/>
        </p:nvSpPr>
        <p:spPr>
          <a:xfrm>
            <a:off x="4419600" y="5867400"/>
            <a:ext cx="3624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http://abulafia.mt.ic.ac.uk/shannon/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8174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VÃ½sledek obrÃ¡zku pro ionic rad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698"/>
            <a:ext cx="8686800" cy="65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21453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chem college ionic radius perfect periodic table ions best of chem college ionic radius ionic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0794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28945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Diagonální analogie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626" y="960438"/>
            <a:ext cx="8734746" cy="2468562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mezi prvky 2. a 3. periody je obdoba v chemickém chování po diagonále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cs-CZ" altLang="en-US" sz="2000" dirty="0" err="1">
                <a:cs typeface="Arial" panose="020B0604020202020204" pitchFamily="34" charset="0"/>
              </a:rPr>
              <a:t>Li</a:t>
            </a:r>
            <a:r>
              <a:rPr lang="cs-CZ" altLang="en-US" sz="2000" dirty="0">
                <a:cs typeface="Arial" panose="020B0604020202020204" pitchFamily="34" charset="0"/>
              </a:rPr>
              <a:t> - Mg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cs-CZ" altLang="en-US" sz="2000" dirty="0" err="1">
                <a:cs typeface="Arial" panose="020B0604020202020204" pitchFamily="34" charset="0"/>
              </a:rPr>
              <a:t>Be</a:t>
            </a:r>
            <a:r>
              <a:rPr lang="cs-CZ" altLang="en-US" sz="2000" dirty="0">
                <a:cs typeface="Arial" panose="020B0604020202020204" pitchFamily="34" charset="0"/>
              </a:rPr>
              <a:t> - Al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B - Si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C - P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N - 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O - Cl</a:t>
            </a:r>
          </a:p>
        </p:txBody>
      </p:sp>
      <p:pic>
        <p:nvPicPr>
          <p:cNvPr id="191490" name="Picture 2" descr="https://upload.wikimedia.org/wikipedia/commons/thumb/e/e7/DiagonalRelation.png/1280px-DiagonalRela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03" y="1222625"/>
            <a:ext cx="3273777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eriodic table - Wikipedia | WordDisk">
            <a:extLst>
              <a:ext uri="{FF2B5EF4-FFF2-40B4-BE49-F238E27FC236}">
                <a16:creationId xmlns:a16="http://schemas.microsoft.com/office/drawing/2014/main" id="{9B2AFDBC-C3A1-41B9-B46B-C0630D7FD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3703638"/>
            <a:ext cx="658518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12AE16E-DA58-4A77-A891-2DED8D6838F6}"/>
              </a:ext>
            </a:extLst>
          </p:cNvPr>
          <p:cNvSpPr txBox="1"/>
          <p:nvPr/>
        </p:nvSpPr>
        <p:spPr>
          <a:xfrm>
            <a:off x="6463955" y="1962619"/>
            <a:ext cx="213360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podobné elektronegativity, obdobná hustota náboje</a:t>
            </a:r>
          </a:p>
        </p:txBody>
      </p:sp>
    </p:spTree>
    <p:extLst>
      <p:ext uri="{BB962C8B-B14F-4D97-AF65-F5344CB8AC3E}">
        <p14:creationId xmlns:p14="http://schemas.microsoft.com/office/powerpoint/2010/main" val="407737084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1A75D06-27A5-4B46-8F7D-FBB5785F3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4732116"/>
            <a:ext cx="1752281" cy="105136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34DBB33-33AA-4491-9C3F-403B15B13ED8}"/>
              </a:ext>
            </a:extLst>
          </p:cNvPr>
          <p:cNvSpPr txBox="1"/>
          <p:nvPr/>
        </p:nvSpPr>
        <p:spPr>
          <a:xfrm>
            <a:off x="228919" y="600862"/>
            <a:ext cx="883577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0" i="0" dirty="0">
                <a:solidFill>
                  <a:srgbClr val="202122"/>
                </a:solidFill>
                <a:effectLst/>
              </a:rPr>
              <a:t>   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Li a Mg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tvoří s kyslíkem pouze oxidy, </a:t>
            </a:r>
            <a:r>
              <a:rPr lang="cs-CZ" sz="2000" dirty="0">
                <a:solidFill>
                  <a:srgbClr val="202122"/>
                </a:solidFill>
              </a:rPr>
              <a:t>z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atímco 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Na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tvoří peroxidy a ostatní alkalické kovy tvoří také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superoxid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y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.</a:t>
            </a:r>
          </a:p>
          <a:p>
            <a:pPr algn="just"/>
            <a:r>
              <a:rPr lang="cs-CZ" sz="2000" dirty="0">
                <a:solidFill>
                  <a:srgbClr val="202122"/>
                </a:solidFill>
              </a:rPr>
              <a:t>   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Li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je jediný prvek 1. skupiny tvořící stabilní nitrid 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Li</a:t>
            </a:r>
            <a:r>
              <a:rPr lang="en-US" sz="2000" b="0" i="0" baseline="-25000" dirty="0">
                <a:solidFill>
                  <a:srgbClr val="202122"/>
                </a:solidFill>
                <a:effectLst/>
              </a:rPr>
              <a:t>3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N.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Mg,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stejně jako ostatní prvky 2. skupiny, také tvoří nitridy.</a:t>
            </a:r>
            <a:endParaRPr lang="cs-CZ" sz="2000" dirty="0">
              <a:solidFill>
                <a:srgbClr val="202122"/>
              </a:solidFill>
            </a:endParaRPr>
          </a:p>
          <a:p>
            <a:pPr algn="just"/>
            <a:r>
              <a:rPr lang="cs-CZ" sz="2000" b="0" i="0" dirty="0">
                <a:solidFill>
                  <a:srgbClr val="202122"/>
                </a:solidFill>
                <a:effectLst/>
              </a:rPr>
              <a:t>   Uhličitan, fosforečnan a fluorid lithný jsou špatně rozpustné ve vodě (na rozdíl od ostatních prvků 1. skupiny)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.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Odpovídající soli prvků 2. skupiny jsou nerozpustné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(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nízké mřížkové a </a:t>
            </a:r>
            <a:r>
              <a:rPr lang="cs-CZ" sz="2000" b="0" i="0" dirty="0" err="1">
                <a:solidFill>
                  <a:srgbClr val="202122"/>
                </a:solidFill>
                <a:effectLst/>
              </a:rPr>
              <a:t>solvatační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energie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).</a:t>
            </a:r>
            <a:endParaRPr lang="cs-CZ" sz="2000" dirty="0">
              <a:solidFill>
                <a:srgbClr val="202122"/>
              </a:solidFill>
            </a:endParaRPr>
          </a:p>
          <a:p>
            <a:pPr algn="just"/>
            <a:r>
              <a:rPr lang="cs-CZ" sz="2000" b="0" i="0" dirty="0">
                <a:solidFill>
                  <a:srgbClr val="202122"/>
                </a:solidFill>
                <a:effectLst/>
              </a:rPr>
              <a:t>   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Li a Mg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tvoří k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ovalent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ní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organo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kovové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sloučeniny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. Li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(CH</a:t>
            </a:r>
            <a:r>
              <a:rPr lang="cs-CZ" sz="2000" b="0" i="0" baseline="-25000" dirty="0">
                <a:solidFill>
                  <a:srgbClr val="202122"/>
                </a:solidFill>
                <a:effectLst/>
              </a:rPr>
              <a:t>3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)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a Mg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(CH</a:t>
            </a:r>
            <a:r>
              <a:rPr lang="cs-CZ" sz="2000" b="0" i="0" baseline="-25000" dirty="0">
                <a:solidFill>
                  <a:srgbClr val="202122"/>
                </a:solidFill>
                <a:effectLst/>
              </a:rPr>
              <a:t>3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)</a:t>
            </a:r>
            <a:r>
              <a:rPr lang="en-US" sz="2000" b="0" i="0" baseline="-25000" dirty="0">
                <a:solidFill>
                  <a:srgbClr val="202122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jsou používány jako činidla v organické syntéze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.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Obdobné sloučeniny ostatních prvků 1. a 2. skupiny jsou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extr</a:t>
            </a:r>
            <a:r>
              <a:rPr lang="cs-CZ" sz="2000" b="0" i="0" dirty="0" err="1">
                <a:solidFill>
                  <a:srgbClr val="202122"/>
                </a:solidFill>
                <a:effectLst/>
              </a:rPr>
              <a:t>émně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rea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k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tiv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ní 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ion</a:t>
            </a:r>
            <a:r>
              <a:rPr lang="cs-CZ" sz="2000" b="0" i="0" dirty="0" err="1">
                <a:solidFill>
                  <a:srgbClr val="202122"/>
                </a:solidFill>
                <a:effectLst/>
              </a:rPr>
              <a:t>tové</a:t>
            </a:r>
            <a:r>
              <a:rPr lang="cs-CZ" sz="2000" dirty="0">
                <a:solidFill>
                  <a:srgbClr val="202122"/>
                </a:solidFill>
              </a:rPr>
              <a:t> sloučeniny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.</a:t>
            </a:r>
            <a:r>
              <a:rPr lang="en-US" sz="2000" b="0" i="0" u="none" strike="noStrike" baseline="30000" dirty="0">
                <a:solidFill>
                  <a:srgbClr val="0B0080"/>
                </a:solidFill>
                <a:effectLst/>
              </a:rPr>
              <a:t> </a:t>
            </a:r>
            <a:endParaRPr lang="cs-CZ" sz="2000" baseline="30000" dirty="0">
              <a:solidFill>
                <a:srgbClr val="0B0080"/>
              </a:solidFill>
            </a:endParaRPr>
          </a:p>
          <a:p>
            <a:pPr algn="just"/>
            <a:r>
              <a:rPr lang="cs-CZ" sz="2000" b="0" i="0" baseline="30000" dirty="0">
                <a:solidFill>
                  <a:srgbClr val="0B0080"/>
                </a:solidFill>
                <a:effectLst/>
              </a:rPr>
              <a:t>  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Chlorid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y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Li a Mg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jsou rozpustné v 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al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k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ohol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u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a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pyridin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u, jsou hygroskopické (absorbují vlhkost s okolí) 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a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tvoří krystalické hydráty (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LiCl·2H</a:t>
            </a:r>
            <a:r>
              <a:rPr lang="en-US" sz="2000" b="0" i="0" baseline="-25000" dirty="0">
                <a:solidFill>
                  <a:srgbClr val="202122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O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resp. 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MgCl</a:t>
            </a:r>
            <a:r>
              <a:rPr lang="en-US" sz="2000" b="0" i="0" baseline="-25000" dirty="0">
                <a:solidFill>
                  <a:srgbClr val="202122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·6H</a:t>
            </a:r>
            <a:r>
              <a:rPr lang="en-US" sz="2000" b="0" i="0" baseline="-25000" dirty="0">
                <a:solidFill>
                  <a:srgbClr val="202122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O).</a:t>
            </a:r>
          </a:p>
          <a:p>
            <a:pPr algn="just"/>
            <a:r>
              <a:rPr lang="cs-CZ" sz="2000" b="0" i="0" dirty="0">
                <a:solidFill>
                  <a:srgbClr val="202122"/>
                </a:solidFill>
                <a:effectLst/>
              </a:rPr>
              <a:t>   Uhličitan lithný i uhličitan hořečnatý jsou nestabilní, zahřátím vznikají příslušné oxidy a uvolňuje se CO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AFFFB75-9441-49AE-908C-B78A67FBE703}"/>
              </a:ext>
            </a:extLst>
          </p:cNvPr>
          <p:cNvSpPr txBox="1"/>
          <p:nvPr/>
        </p:nvSpPr>
        <p:spPr>
          <a:xfrm>
            <a:off x="265628" y="200752"/>
            <a:ext cx="11361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02122"/>
                </a:solidFill>
                <a:effectLst/>
              </a:rPr>
              <a:t>Li </a:t>
            </a:r>
            <a:r>
              <a:rPr lang="cs-CZ" altLang="en-US" sz="2000" b="1" dirty="0">
                <a:cs typeface="Arial" panose="020B0604020202020204" pitchFamily="34" charset="0"/>
              </a:rPr>
              <a:t>–</a:t>
            </a:r>
            <a:r>
              <a:rPr lang="en-US" sz="2000" b="1" i="0" dirty="0">
                <a:solidFill>
                  <a:srgbClr val="202122"/>
                </a:solidFill>
                <a:effectLst/>
              </a:rPr>
              <a:t> Mg </a:t>
            </a:r>
            <a:endParaRPr lang="cs-CZ" sz="2000" b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C8C448B-4957-4FD8-89D9-A6C0C6E95F9E}"/>
              </a:ext>
            </a:extLst>
          </p:cNvPr>
          <p:cNvSpPr txBox="1"/>
          <p:nvPr/>
        </p:nvSpPr>
        <p:spPr>
          <a:xfrm>
            <a:off x="228919" y="5257800"/>
            <a:ext cx="8743309" cy="142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cs-CZ" altLang="en-US" sz="2000" b="1" dirty="0" err="1">
                <a:cs typeface="Arial" panose="020B0604020202020204" pitchFamily="34" charset="0"/>
              </a:rPr>
              <a:t>Be</a:t>
            </a:r>
            <a:r>
              <a:rPr lang="cs-CZ" altLang="en-US" sz="2000" b="1" dirty="0">
                <a:cs typeface="Arial" panose="020B0604020202020204" pitchFamily="34" charset="0"/>
              </a:rPr>
              <a:t> – Al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tepelná nestálost uhličitanů a hydroxidů </a:t>
            </a:r>
            <a:r>
              <a:rPr lang="cs-CZ" altLang="en-US" sz="2000" dirty="0" err="1">
                <a:cs typeface="Arial" panose="020B0604020202020204" pitchFamily="34" charset="0"/>
              </a:rPr>
              <a:t>Be</a:t>
            </a:r>
            <a:r>
              <a:rPr lang="cs-CZ" altLang="en-US" sz="2000" dirty="0">
                <a:cs typeface="Arial" panose="020B0604020202020204" pitchFamily="34" charset="0"/>
              </a:rPr>
              <a:t> a Al.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B – Si</a:t>
            </a:r>
          </a:p>
          <a:p>
            <a:pPr algn="just">
              <a:lnSpc>
                <a:spcPct val="80000"/>
              </a:lnSpc>
            </a:pPr>
            <a:r>
              <a:rPr lang="cs-CZ" altLang="en-US" sz="2000" dirty="0">
                <a:cs typeface="Arial" panose="020B0604020202020204" pitchFamily="34" charset="0"/>
              </a:rPr>
              <a:t>   B a Si tvoří monomerní těkavé, reaktivní, samozápalné hydridy, polovodiče, kyselinotvorné oxidy atd.</a:t>
            </a:r>
          </a:p>
        </p:txBody>
      </p:sp>
    </p:spTree>
    <p:extLst>
      <p:ext uri="{BB962C8B-B14F-4D97-AF65-F5344CB8AC3E}">
        <p14:creationId xmlns:p14="http://schemas.microsoft.com/office/powerpoint/2010/main" val="47205110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72073C1C-DCBC-42F5-8A08-656DAF7260DA}"/>
              </a:ext>
            </a:extLst>
          </p:cNvPr>
          <p:cNvSpPr/>
          <p:nvPr/>
        </p:nvSpPr>
        <p:spPr>
          <a:xfrm>
            <a:off x="152400" y="825579"/>
            <a:ext cx="884037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Goldschmidt</a:t>
            </a:r>
            <a:r>
              <a:rPr lang="cs-CZ" sz="2000" b="1" dirty="0"/>
              <a:t>ova</a:t>
            </a:r>
            <a:r>
              <a:rPr lang="en-US" sz="2000" b="1" dirty="0"/>
              <a:t> </a:t>
            </a:r>
            <a:r>
              <a:rPr lang="cs-CZ" sz="2000" b="1" dirty="0"/>
              <a:t>pravidla (</a:t>
            </a:r>
            <a:r>
              <a:rPr lang="cs-CZ" sz="2000" b="1" dirty="0" err="1"/>
              <a:t>Goldschmidt</a:t>
            </a:r>
            <a:r>
              <a:rPr lang="cs-CZ" sz="2000" b="1" dirty="0"/>
              <a:t> 1937)</a:t>
            </a:r>
          </a:p>
          <a:p>
            <a:pPr marL="342900" indent="-342900">
              <a:buAutoNum type="arabicPeriod"/>
            </a:pPr>
            <a:r>
              <a:rPr lang="en-US" sz="2000" dirty="0"/>
              <a:t>Ion</a:t>
            </a:r>
            <a:r>
              <a:rPr lang="cs-CZ" sz="2000" dirty="0"/>
              <a:t>ty jednoho prvku mohou</a:t>
            </a:r>
            <a:r>
              <a:rPr lang="en-US" sz="2000" dirty="0"/>
              <a:t> </a:t>
            </a:r>
            <a:r>
              <a:rPr lang="cs-CZ" sz="2000" dirty="0"/>
              <a:t>v iontových krystalech </a:t>
            </a:r>
            <a:r>
              <a:rPr lang="en-US" sz="2000" dirty="0" err="1"/>
              <a:t>exten</a:t>
            </a:r>
            <a:r>
              <a:rPr lang="cs-CZ" sz="2000" dirty="0" err="1"/>
              <a:t>zívně</a:t>
            </a:r>
            <a:r>
              <a:rPr lang="cs-CZ" sz="2000" dirty="0"/>
              <a:t> nahrazovat jiné prvky, pokud jejich se jejich poloměry liší méně, než o zhruba </a:t>
            </a:r>
            <a:r>
              <a:rPr lang="en-US" sz="2000" dirty="0"/>
              <a:t>15</a:t>
            </a:r>
            <a:r>
              <a:rPr lang="cs-CZ" sz="2000" dirty="0"/>
              <a:t> </a:t>
            </a:r>
            <a:r>
              <a:rPr lang="en-US" sz="2000" dirty="0"/>
              <a:t>%. </a:t>
            </a:r>
            <a:endParaRPr lang="cs-CZ" sz="2000" dirty="0"/>
          </a:p>
          <a:p>
            <a:pPr marL="342900" indent="-342900">
              <a:buAutoNum type="arabicPeriod"/>
            </a:pPr>
            <a:r>
              <a:rPr lang="cs-CZ" sz="2000" dirty="0"/>
              <a:t>I</a:t>
            </a:r>
            <a:r>
              <a:rPr lang="en-US" sz="2000" dirty="0"/>
              <a:t>on</a:t>
            </a:r>
            <a:r>
              <a:rPr lang="cs-CZ" sz="2000" dirty="0"/>
              <a:t>ty jejichž náboje se liší o jednotku se snadno nahrazují</a:t>
            </a:r>
            <a:r>
              <a:rPr lang="en-US" sz="2000" dirty="0"/>
              <a:t> </a:t>
            </a:r>
            <a:r>
              <a:rPr lang="cs-CZ" sz="2000" dirty="0"/>
              <a:t>mezi sebou, pokud je zajištěna </a:t>
            </a:r>
            <a:r>
              <a:rPr lang="en-US" sz="2000" dirty="0" err="1"/>
              <a:t>ele</a:t>
            </a:r>
            <a:r>
              <a:rPr lang="cs-CZ" sz="2000" dirty="0" err="1"/>
              <a:t>ktro</a:t>
            </a:r>
            <a:r>
              <a:rPr lang="en-US" sz="2000" dirty="0" err="1"/>
              <a:t>neutralit</a:t>
            </a:r>
            <a:r>
              <a:rPr lang="cs-CZ" sz="2000" dirty="0"/>
              <a:t>a k</a:t>
            </a:r>
            <a:r>
              <a:rPr lang="en-US" sz="2000" dirty="0" err="1"/>
              <a:t>rystal</a:t>
            </a:r>
            <a:r>
              <a:rPr lang="cs-CZ" sz="2000" dirty="0"/>
              <a:t>u</a:t>
            </a:r>
            <a:r>
              <a:rPr lang="en-US" sz="2000" dirty="0"/>
              <a:t>. </a:t>
            </a:r>
            <a:r>
              <a:rPr lang="cs-CZ" sz="2000" dirty="0"/>
              <a:t>Pokud se náboje liší o víc než jednotku, je substituce nevýznamná</a:t>
            </a:r>
            <a:r>
              <a:rPr lang="en-US" sz="2000" dirty="0"/>
              <a:t>. </a:t>
            </a:r>
            <a:endParaRPr lang="cs-CZ" sz="2000" dirty="0"/>
          </a:p>
          <a:p>
            <a:pPr marL="342900" indent="-342900">
              <a:buAutoNum type="arabicPeriod"/>
            </a:pPr>
            <a:endParaRPr lang="cs-CZ" dirty="0"/>
          </a:p>
          <a:p>
            <a:r>
              <a:rPr lang="cs-CZ" b="1" dirty="0"/>
              <a:t>Příklad</a:t>
            </a:r>
            <a:r>
              <a:rPr lang="cs-CZ" dirty="0"/>
              <a:t>: náhrada </a:t>
            </a:r>
            <a:r>
              <a:rPr lang="en-US" dirty="0"/>
              <a:t>Ca</a:t>
            </a:r>
            <a:r>
              <a:rPr lang="en-US" baseline="30000" dirty="0"/>
              <a:t>2+ </a:t>
            </a:r>
            <a:r>
              <a:rPr lang="cs-CZ" dirty="0"/>
              <a:t>místo</a:t>
            </a:r>
            <a:r>
              <a:rPr lang="en-US" dirty="0"/>
              <a:t> Na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cs-CZ" dirty="0"/>
              <a:t>v</a:t>
            </a:r>
            <a:r>
              <a:rPr lang="en-US" dirty="0"/>
              <a:t> </a:t>
            </a:r>
            <a:r>
              <a:rPr lang="cs-CZ" dirty="0"/>
              <a:t>nerostu </a:t>
            </a:r>
            <a:r>
              <a:rPr lang="en-US" dirty="0" err="1"/>
              <a:t>plagio</a:t>
            </a:r>
            <a:r>
              <a:rPr lang="cs-CZ" dirty="0"/>
              <a:t>k</a:t>
            </a:r>
            <a:r>
              <a:rPr lang="en-US" dirty="0"/>
              <a:t>las</a:t>
            </a:r>
            <a:r>
              <a:rPr lang="cs-CZ" dirty="0"/>
              <a:t>u</a:t>
            </a:r>
            <a:r>
              <a:rPr lang="en-US" dirty="0"/>
              <a:t> </a:t>
            </a:r>
            <a:r>
              <a:rPr lang="cs-CZ" dirty="0"/>
              <a:t>je  vyrovnána</a:t>
            </a:r>
            <a:r>
              <a:rPr lang="en-US" dirty="0"/>
              <a:t> </a:t>
            </a:r>
            <a:r>
              <a:rPr lang="en-US" dirty="0" err="1"/>
              <a:t>substitu</a:t>
            </a:r>
            <a:r>
              <a:rPr lang="cs-CZ" dirty="0" err="1"/>
              <a:t>cí</a:t>
            </a:r>
            <a:r>
              <a:rPr lang="en-US" dirty="0"/>
              <a:t> Al</a:t>
            </a:r>
            <a:r>
              <a:rPr lang="en-US" baseline="30000" dirty="0"/>
              <a:t>3+ </a:t>
            </a:r>
            <a:r>
              <a:rPr lang="cs-CZ" dirty="0"/>
              <a:t>místo</a:t>
            </a:r>
            <a:r>
              <a:rPr lang="en-US" dirty="0"/>
              <a:t> Si</a:t>
            </a:r>
            <a:r>
              <a:rPr lang="en-US" baseline="30000" dirty="0"/>
              <a:t>4+</a:t>
            </a:r>
            <a:r>
              <a:rPr lang="en-US" dirty="0"/>
              <a:t>).  </a:t>
            </a:r>
          </a:p>
          <a:p>
            <a:endParaRPr lang="cs-CZ" dirty="0"/>
          </a:p>
          <a:p>
            <a:r>
              <a:rPr lang="en-US" sz="2000" dirty="0"/>
              <a:t>3. </a:t>
            </a:r>
            <a:r>
              <a:rPr lang="cs-CZ" sz="2000" dirty="0"/>
              <a:t>Pokud dva různé ionty mohou obsadit určitou pozici v krystalové mřížce, je preferován ion s vyšší </a:t>
            </a:r>
            <a:r>
              <a:rPr lang="en-US" sz="2000" dirty="0" err="1"/>
              <a:t>ioni</a:t>
            </a:r>
            <a:r>
              <a:rPr lang="cs-CZ" sz="2000" dirty="0" err="1"/>
              <a:t>zační</a:t>
            </a:r>
            <a:r>
              <a:rPr lang="cs-CZ" sz="2000" dirty="0"/>
              <a:t> energií, tvořící silnější vazbu s okolními anionty</a:t>
            </a:r>
            <a:r>
              <a:rPr lang="en-US" sz="2000" dirty="0"/>
              <a:t>.</a:t>
            </a:r>
            <a:endParaRPr lang="cs-CZ" sz="2000" dirty="0"/>
          </a:p>
          <a:p>
            <a:pPr marL="342900" indent="-342900">
              <a:buAutoNum type="arabicPeriod"/>
            </a:pPr>
            <a:endParaRPr lang="cs-CZ" sz="2000" dirty="0"/>
          </a:p>
          <a:p>
            <a:endParaRPr lang="cs-CZ" sz="2000" dirty="0"/>
          </a:p>
          <a:p>
            <a:r>
              <a:rPr lang="en-US" sz="2000" b="1" dirty="0"/>
              <a:t>Ringwood</a:t>
            </a:r>
            <a:r>
              <a:rPr lang="cs-CZ" sz="2000" b="1" dirty="0" err="1"/>
              <a:t>ovo</a:t>
            </a:r>
            <a:r>
              <a:rPr lang="en-US" sz="2000" b="1" dirty="0"/>
              <a:t> </a:t>
            </a:r>
            <a:r>
              <a:rPr lang="cs-CZ" sz="2000" b="1" dirty="0"/>
              <a:t>doplnění G</a:t>
            </a:r>
            <a:r>
              <a:rPr lang="en-US" sz="2000" b="1" dirty="0" err="1"/>
              <a:t>oldschmidt</a:t>
            </a:r>
            <a:r>
              <a:rPr lang="cs-CZ" sz="2000" b="1" dirty="0" err="1"/>
              <a:t>ových</a:t>
            </a:r>
            <a:r>
              <a:rPr lang="cs-CZ" sz="2000" b="1" dirty="0"/>
              <a:t> pravidel (</a:t>
            </a:r>
            <a:r>
              <a:rPr lang="cs-CZ" sz="2000" b="1" dirty="0" err="1"/>
              <a:t>Ringwood</a:t>
            </a:r>
            <a:r>
              <a:rPr lang="cs-CZ" sz="2000" b="1" dirty="0"/>
              <a:t> 1955)</a:t>
            </a:r>
            <a:br>
              <a:rPr lang="en-US" sz="2000" dirty="0"/>
            </a:br>
            <a:r>
              <a:rPr lang="en-US" sz="2000" dirty="0"/>
              <a:t>4. </a:t>
            </a:r>
            <a:r>
              <a:rPr lang="en-US" sz="2000" dirty="0" err="1"/>
              <a:t>Substitu</a:t>
            </a:r>
            <a:r>
              <a:rPr lang="cs-CZ" sz="2000" dirty="0" err="1"/>
              <a:t>ce</a:t>
            </a:r>
            <a:r>
              <a:rPr lang="en-US" sz="2000" dirty="0"/>
              <a:t> </a:t>
            </a:r>
            <a:r>
              <a:rPr lang="cs-CZ" sz="2000" dirty="0"/>
              <a:t>je omezená v případě pokud jsou sice splněna první dvě pravidla (velikost, náboj)</a:t>
            </a:r>
            <a:r>
              <a:rPr lang="en-US" sz="2000" dirty="0"/>
              <a:t>, </a:t>
            </a:r>
            <a:r>
              <a:rPr lang="cs-CZ" sz="2000" dirty="0"/>
              <a:t>ale ionty mají rozdílnou elektronegativitu</a:t>
            </a:r>
            <a:r>
              <a:rPr lang="en-US" sz="2000" dirty="0"/>
              <a:t>. </a:t>
            </a:r>
            <a:endParaRPr lang="cs-CZ" sz="2000" dirty="0"/>
          </a:p>
          <a:p>
            <a:endParaRPr lang="cs-CZ" dirty="0"/>
          </a:p>
          <a:p>
            <a:r>
              <a:rPr lang="cs-CZ" b="1" dirty="0"/>
              <a:t>Příklad</a:t>
            </a:r>
            <a:r>
              <a:rPr lang="cs-CZ" dirty="0"/>
              <a:t>:</a:t>
            </a:r>
            <a:r>
              <a:rPr lang="en-US" dirty="0"/>
              <a:t> Na</a:t>
            </a:r>
            <a:r>
              <a:rPr lang="en-US" baseline="30000" dirty="0"/>
              <a:t>+</a:t>
            </a:r>
            <a:r>
              <a:rPr lang="en-US" dirty="0"/>
              <a:t> a Cu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cs-CZ" dirty="0"/>
              <a:t>mají obdobný poloměr i náboj, ale díky rozdílným elektronegativitám ke vzájemné substituci nedochází.</a:t>
            </a:r>
            <a:endParaRPr lang="en-US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52D510F-F8C7-41C1-AA97-6BB30B1924E6}"/>
              </a:ext>
            </a:extLst>
          </p:cNvPr>
          <p:cNvSpPr/>
          <p:nvPr/>
        </p:nvSpPr>
        <p:spPr>
          <a:xfrm>
            <a:off x="2438400" y="152400"/>
            <a:ext cx="3965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Goldschmidt</a:t>
            </a:r>
            <a:r>
              <a:rPr lang="cs-CZ" sz="2800" b="1" dirty="0"/>
              <a:t>ova</a:t>
            </a:r>
            <a:r>
              <a:rPr lang="en-US" sz="2800" b="1" dirty="0"/>
              <a:t> </a:t>
            </a:r>
            <a:r>
              <a:rPr lang="cs-CZ" sz="2800" b="1" dirty="0"/>
              <a:t>pravidla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095969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D175FEE9-C18A-4623-A863-64587215C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0"/>
            <a:ext cx="833788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7692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nímek obrazovky&#10;&#10;Popis byl vytvořen automaticky">
            <a:extLst>
              <a:ext uri="{FF2B5EF4-FFF2-40B4-BE49-F238E27FC236}">
                <a16:creationId xmlns:a16="http://schemas.microsoft.com/office/drawing/2014/main" id="{D6B8A3EA-02D8-4CFE-B801-1FE4D785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24800" cy="59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83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7200" y="3581400"/>
            <a:ext cx="8153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Protonové číslo </a:t>
            </a:r>
            <a:r>
              <a:rPr lang="cs-CZ" sz="2000" dirty="0">
                <a:cs typeface="Arial" panose="020B0604020202020204" pitchFamily="34" charset="0"/>
              </a:rPr>
              <a:t>(atomové číslo, Z) = počet protonů v atomovém jádře daného prvku.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b="1" dirty="0">
                <a:cs typeface="Arial" panose="020B0604020202020204" pitchFamily="34" charset="0"/>
              </a:rPr>
              <a:t>Nukleonové číslo </a:t>
            </a:r>
            <a:r>
              <a:rPr lang="cs-CZ" sz="2000" dirty="0">
                <a:cs typeface="Arial" panose="020B0604020202020204" pitchFamily="34" charset="0"/>
              </a:rPr>
              <a:t>(hmotnostní číslo</a:t>
            </a:r>
            <a:r>
              <a:rPr lang="en-US" sz="2000" dirty="0">
                <a:cs typeface="Arial" panose="020B0604020202020204" pitchFamily="34" charset="0"/>
              </a:rPr>
              <a:t>, A</a:t>
            </a:r>
            <a:r>
              <a:rPr lang="cs-CZ" sz="2000" dirty="0">
                <a:cs typeface="Arial" panose="020B0604020202020204" pitchFamily="34" charset="0"/>
              </a:rPr>
              <a:t>) = celkový počet protonů + neutronů (tzn. všech nukleonů) v atomovém jádře. </a:t>
            </a:r>
            <a:r>
              <a:rPr lang="cs-CZ" sz="2000" dirty="0"/>
              <a:t>Zhruba odpovídá hodnotě</a:t>
            </a:r>
            <a:r>
              <a:rPr lang="en-US" sz="2000" dirty="0"/>
              <a:t> </a:t>
            </a:r>
            <a:r>
              <a:rPr lang="cs-CZ" sz="2000" dirty="0"/>
              <a:t>relativní atomová hmotnost zaokrouhlené na celé číslo.</a:t>
            </a:r>
            <a:endParaRPr lang="cs-CZ" sz="2000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b="1" dirty="0">
                <a:cs typeface="Arial" panose="020B0604020202020204" pitchFamily="34" charset="0"/>
              </a:rPr>
              <a:t>Neutronové číslo </a:t>
            </a:r>
            <a:r>
              <a:rPr lang="cs-CZ" sz="2000" dirty="0">
                <a:cs typeface="Arial" panose="020B0604020202020204" pitchFamily="34" charset="0"/>
              </a:rPr>
              <a:t>(N) = počet neutronů v atomovém jádře.</a:t>
            </a:r>
            <a:endParaRPr lang="en-US" sz="200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                                                             N = A - Z</a:t>
            </a:r>
            <a:r>
              <a:rPr lang="cs-CZ" sz="2000" dirty="0">
                <a:cs typeface="Arial" panose="020B0604020202020204" pitchFamily="34" charset="0"/>
              </a:rPr>
              <a:t> </a:t>
            </a:r>
          </a:p>
          <a:p>
            <a:r>
              <a:rPr lang="cs-CZ" sz="2000" dirty="0">
                <a:cs typeface="Arial" panose="020B0604020202020204" pitchFamily="34" charset="0"/>
              </a:rPr>
              <a:t>V neutrálním atomu se počet protonů rovná počtu elektronů, tzn. </a:t>
            </a:r>
            <a:r>
              <a:rPr lang="cs-CZ" sz="2000" b="1" dirty="0">
                <a:cs typeface="Arial" panose="020B0604020202020204" pitchFamily="34" charset="0"/>
              </a:rPr>
              <a:t>protonové číslo označuje také základní počet elektronů</a:t>
            </a:r>
            <a:r>
              <a:rPr lang="cs-CZ" sz="2000" dirty="0">
                <a:cs typeface="Arial" panose="020B0604020202020204" pitchFamily="34" charset="0"/>
              </a:rPr>
              <a:t> v atomech daného prvku.</a:t>
            </a:r>
          </a:p>
        </p:txBody>
      </p:sp>
      <p:pic>
        <p:nvPicPr>
          <p:cNvPr id="7" name="Picture 2" descr="Související obrázek">
            <a:extLst>
              <a:ext uri="{FF2B5EF4-FFF2-40B4-BE49-F238E27FC236}">
                <a16:creationId xmlns:a16="http://schemas.microsoft.com/office/drawing/2014/main" id="{FE5FABE9-A9F5-44F5-8EC6-2D8568877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56060"/>
            <a:ext cx="2514600" cy="189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snímek obrazovky&#10;&#10;Popis byl vytvořen automaticky">
            <a:extLst>
              <a:ext uri="{FF2B5EF4-FFF2-40B4-BE49-F238E27FC236}">
                <a16:creationId xmlns:a16="http://schemas.microsoft.com/office/drawing/2014/main" id="{359ACF78-E6FD-42AA-9811-62304E113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89799"/>
            <a:ext cx="3905865" cy="1614424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392767C8-4294-421F-8988-58DF70C5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28600"/>
            <a:ext cx="6248400" cy="114300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+mn-lt"/>
              </a:rPr>
              <a:t>Atomové jádro</a:t>
            </a:r>
          </a:p>
        </p:txBody>
      </p:sp>
    </p:spTree>
    <p:extLst>
      <p:ext uri="{BB962C8B-B14F-4D97-AF65-F5344CB8AC3E}">
        <p14:creationId xmlns:p14="http://schemas.microsoft.com/office/powerpoint/2010/main" val="1866059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762000"/>
            <a:ext cx="83820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 = 1.672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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-27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kg 			</a:t>
            </a:r>
            <a:endParaRPr lang="en-US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m/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= 1.0072	</a:t>
            </a:r>
            <a:endParaRPr lang="en-US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r>
              <a:rPr lang="en-US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eutron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m = 1.674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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-27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kg 			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m/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= 1.0086</a:t>
            </a:r>
            <a:endParaRPr lang="en-US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	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 = 9.1091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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-31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kg 		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m/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= 5.486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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eaLnBrk="1" hangingPunct="1">
              <a:buNone/>
            </a:pPr>
            <a:endParaRPr lang="en-US" altLang="cs-CZ" sz="18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marL="0" indent="0" eaLnBrk="1" hangingPunct="1">
              <a:buNone/>
            </a:pP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motnost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atomu 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je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soustředěna do jádra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</a:t>
            </a:r>
            <a:r>
              <a:rPr lang="en-US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kde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je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silná interakce proton-neutron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.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Symbol" pitchFamily="18" charset="2"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Efektivní průměr atomu- cca 100-600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pm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Symbol" pitchFamily="18" charset="2"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Efektivní průměr jádra- cca 0.01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pm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 </a:t>
            </a:r>
          </a:p>
          <a:p>
            <a:pPr eaLnBrk="1" hangingPunct="1">
              <a:buFont typeface="Symbol" pitchFamily="18" charset="2"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 menší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 obrovská r  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~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12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g/cm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</a:p>
          <a:p>
            <a:pPr eaLnBrk="1" hangingPunct="1">
              <a:buFont typeface="Symbol" pitchFamily="18" charset="2"/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None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Klidová hmotnost atomu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  m = 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-27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- 10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-25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kg</a:t>
            </a: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Symbol" pitchFamily="18" charset="2"/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pic>
        <p:nvPicPr>
          <p:cNvPr id="3" name="Obrázek 2" descr="Obsah obrázku text, mapa&#10;&#10;Popis byl vytvořen automaticky">
            <a:extLst>
              <a:ext uri="{FF2B5EF4-FFF2-40B4-BE49-F238E27FC236}">
                <a16:creationId xmlns:a16="http://schemas.microsoft.com/office/drawing/2014/main" id="{0615DE7D-C759-43EB-9CAC-42E2DCB0E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990600"/>
            <a:ext cx="3505200" cy="249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32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2400" y="228600"/>
            <a:ext cx="888946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Nuklid</a:t>
            </a:r>
            <a:r>
              <a:rPr lang="cs-CZ" sz="2000" dirty="0"/>
              <a:t> –</a:t>
            </a:r>
            <a:r>
              <a:rPr lang="en-US" sz="2000" dirty="0"/>
              <a:t> </a:t>
            </a:r>
            <a:r>
              <a:rPr lang="cs-CZ" sz="2000" dirty="0"/>
              <a:t>látka, která je složena z atomů které mají shodné protonové číslo </a:t>
            </a:r>
            <a:r>
              <a:rPr lang="cs-CZ" sz="2000"/>
              <a:t>(= </a:t>
            </a:r>
            <a:r>
              <a:rPr lang="cs-CZ" sz="2000" u="sng"/>
              <a:t>stejný </a:t>
            </a:r>
            <a:r>
              <a:rPr lang="cs-CZ" sz="2000" u="sng" dirty="0"/>
              <a:t>prvek</a:t>
            </a:r>
            <a:r>
              <a:rPr lang="cs-CZ" sz="2000" dirty="0"/>
              <a:t>) i nukleonové číslo.</a:t>
            </a:r>
          </a:p>
          <a:p>
            <a:endParaRPr lang="en-US" sz="800" dirty="0"/>
          </a:p>
          <a:p>
            <a:r>
              <a:rPr lang="cs-CZ" sz="2000" b="1" dirty="0"/>
              <a:t>Izotopy</a:t>
            </a:r>
            <a:r>
              <a:rPr lang="cs-CZ" sz="2000" dirty="0"/>
              <a:t> –</a:t>
            </a:r>
            <a:r>
              <a:rPr lang="en-US" sz="2000" dirty="0"/>
              <a:t> </a:t>
            </a:r>
            <a:r>
              <a:rPr lang="cs-CZ" sz="2000" dirty="0"/>
              <a:t>nuklidy </a:t>
            </a:r>
            <a:r>
              <a:rPr lang="cs-CZ" sz="2000" u="sng" dirty="0"/>
              <a:t>stejného prvku</a:t>
            </a:r>
            <a:r>
              <a:rPr lang="cs-CZ" sz="2000" dirty="0"/>
              <a:t>, které mají stejné protonové číslo, ale odlišné nukleonové číslo, tzn. liší se počtem neutronů v jádře.</a:t>
            </a:r>
          </a:p>
          <a:p>
            <a:endParaRPr lang="en-US" sz="800" dirty="0"/>
          </a:p>
          <a:p>
            <a:r>
              <a:rPr lang="cs-CZ" sz="2000" b="1" dirty="0"/>
              <a:t>Izobary</a:t>
            </a:r>
            <a:r>
              <a:rPr lang="cs-CZ" sz="2000" dirty="0"/>
              <a:t> –</a:t>
            </a:r>
            <a:r>
              <a:rPr lang="en-US" sz="2000" dirty="0"/>
              <a:t> </a:t>
            </a:r>
            <a:r>
              <a:rPr lang="cs-CZ" sz="2000"/>
              <a:t>nuklidy </a:t>
            </a:r>
            <a:r>
              <a:rPr lang="cs-CZ" sz="2000" u="sng"/>
              <a:t>různých </a:t>
            </a:r>
            <a:r>
              <a:rPr lang="cs-CZ" sz="2000" u="sng" dirty="0"/>
              <a:t>prvků</a:t>
            </a:r>
            <a:r>
              <a:rPr lang="cs-CZ" sz="2000" dirty="0"/>
              <a:t>, které mají shodné nukleonové číslo a (samozřejmě) odlišné protonové číslo.</a:t>
            </a:r>
          </a:p>
          <a:p>
            <a:endParaRPr lang="en-US" sz="800" dirty="0"/>
          </a:p>
          <a:p>
            <a:r>
              <a:rPr lang="cs-CZ" sz="2000" b="1" dirty="0"/>
              <a:t>Izotony </a:t>
            </a:r>
            <a:r>
              <a:rPr lang="cs-CZ" sz="2000" dirty="0"/>
              <a:t>–</a:t>
            </a:r>
            <a:r>
              <a:rPr lang="en-US" sz="2000" dirty="0"/>
              <a:t> </a:t>
            </a:r>
            <a:r>
              <a:rPr lang="cs-CZ" sz="2000"/>
              <a:t>nuklidy </a:t>
            </a:r>
            <a:r>
              <a:rPr lang="cs-CZ" sz="2000" u="sng"/>
              <a:t>různých </a:t>
            </a:r>
            <a:r>
              <a:rPr lang="cs-CZ" sz="2000" u="sng" dirty="0"/>
              <a:t>prvků </a:t>
            </a:r>
            <a:r>
              <a:rPr lang="cs-CZ" sz="2000"/>
              <a:t>se stejným neutronovým </a:t>
            </a:r>
            <a:r>
              <a:rPr lang="cs-CZ" sz="2000" dirty="0"/>
              <a:t>číslem, tzn. obsahují v atomovém </a:t>
            </a:r>
            <a:r>
              <a:rPr lang="cs-CZ" sz="2000"/>
              <a:t>jádře stejný </a:t>
            </a:r>
            <a:r>
              <a:rPr lang="cs-CZ" sz="2000" dirty="0"/>
              <a:t>počet neutronů. Izotony se liší v nukleonovém čísle i protonovém čísle.</a:t>
            </a:r>
          </a:p>
        </p:txBody>
      </p:sp>
      <p:pic>
        <p:nvPicPr>
          <p:cNvPr id="6" name="Picture 2" descr="Výsledek obrázku pro number of stable isotopes periodic table">
            <a:extLst>
              <a:ext uri="{FF2B5EF4-FFF2-40B4-BE49-F238E27FC236}">
                <a16:creationId xmlns:a16="http://schemas.microsoft.com/office/drawing/2014/main" id="{27D7EBA7-8AE5-4153-B476-655F08A70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52800"/>
            <a:ext cx="6066339" cy="336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6690069-24CB-459F-937A-59DCF82FA5C5}"/>
              </a:ext>
            </a:extLst>
          </p:cNvPr>
          <p:cNvSpPr txBox="1"/>
          <p:nvPr/>
        </p:nvSpPr>
        <p:spPr>
          <a:xfrm>
            <a:off x="1066800" y="5029200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nuklid</a:t>
            </a:r>
            <a:endParaRPr lang="en-US" sz="1400" dirty="0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1E85F3BB-11A0-4DCE-AC88-8E5EB529CB92}"/>
              </a:ext>
            </a:extLst>
          </p:cNvPr>
          <p:cNvCxnSpPr>
            <a:stCxn id="8" idx="3"/>
          </p:cNvCxnSpPr>
          <p:nvPr/>
        </p:nvCxnSpPr>
        <p:spPr>
          <a:xfrm flipV="1">
            <a:off x="1700307" y="5029200"/>
            <a:ext cx="2643093" cy="1538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894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5856287" cy="806450"/>
          </a:xfrm>
        </p:spPr>
        <p:txBody>
          <a:bodyPr>
            <a:normAutofit/>
          </a:bodyPr>
          <a:lstStyle/>
          <a:p>
            <a:r>
              <a:rPr lang="cs-CZ" sz="3200" b="1">
                <a:latin typeface="+mn-lt"/>
              </a:rPr>
              <a:t>Periodický </a:t>
            </a:r>
            <a:r>
              <a:rPr lang="cs-CZ" sz="3200" b="1" dirty="0">
                <a:latin typeface="+mn-lt"/>
              </a:rPr>
              <a:t>zákon</a:t>
            </a:r>
          </a:p>
        </p:txBody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>
          <a:xfrm>
            <a:off x="228600" y="1828800"/>
            <a:ext cx="8763000" cy="392112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b="1" i="1" dirty="0"/>
              <a:t>D. I. Mendělejev  </a:t>
            </a:r>
            <a:r>
              <a:rPr lang="cs-CZ" sz="2400" b="1" dirty="0"/>
              <a:t>(1869)</a:t>
            </a: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„Vlastnosti prvků jsou periodickou funkcí jejich</a:t>
            </a: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atomových </a:t>
            </a:r>
            <a:r>
              <a:rPr lang="en-US" sz="2400" dirty="0"/>
              <a:t>h</a:t>
            </a:r>
            <a:r>
              <a:rPr lang="cs-CZ" sz="2400" dirty="0" err="1"/>
              <a:t>motností</a:t>
            </a:r>
            <a:r>
              <a:rPr lang="cs-CZ" sz="2400" dirty="0"/>
              <a:t>.“</a:t>
            </a:r>
          </a:p>
          <a:p>
            <a:pPr marL="0" lvl="1" indent="0">
              <a:lnSpc>
                <a:spcPct val="80000"/>
              </a:lnSpc>
              <a:buFont typeface="Wingdings" pitchFamily="2" charset="2"/>
              <a:buNone/>
            </a:pPr>
            <a:endParaRPr lang="cs-CZ" sz="2400" dirty="0"/>
          </a:p>
          <a:p>
            <a:pPr marL="0" lvl="1" indent="0">
              <a:lnSpc>
                <a:spcPct val="80000"/>
              </a:lnSpc>
              <a:buFont typeface="Wingdings" pitchFamily="2" charset="2"/>
              <a:buNone/>
            </a:pPr>
            <a:endParaRPr lang="cs-CZ" sz="2400" dirty="0"/>
          </a:p>
          <a:p>
            <a:pPr marL="0" lvl="1" indent="0">
              <a:lnSpc>
                <a:spcPct val="80000"/>
              </a:lnSpc>
              <a:buFont typeface="Wingdings" pitchFamily="2" charset="2"/>
              <a:buNone/>
            </a:pPr>
            <a:r>
              <a:rPr lang="cs-CZ" sz="2400" b="1" i="1" dirty="0"/>
              <a:t>H. </a:t>
            </a:r>
            <a:r>
              <a:rPr lang="cs-CZ" sz="2400" b="1" i="1" dirty="0" err="1"/>
              <a:t>Moseley</a:t>
            </a:r>
            <a:r>
              <a:rPr lang="cs-CZ" sz="2400" b="1" i="1" dirty="0"/>
              <a:t> </a:t>
            </a:r>
            <a:r>
              <a:rPr lang="cs-CZ" sz="2400" b="1" dirty="0"/>
              <a:t>(1913)</a:t>
            </a:r>
            <a:r>
              <a:rPr lang="en-US" sz="2400" b="1" dirty="0"/>
              <a:t>                                             </a:t>
            </a:r>
            <a:endParaRPr lang="cs-CZ" sz="2400" b="1" dirty="0"/>
          </a:p>
          <a:p>
            <a:pPr marL="0" lvl="1" indent="0">
              <a:lnSpc>
                <a:spcPct val="80000"/>
              </a:lnSpc>
              <a:buFont typeface="Wingdings" pitchFamily="2" charset="2"/>
              <a:buNone/>
            </a:pPr>
            <a:endParaRPr lang="cs-CZ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“</a:t>
            </a:r>
            <a:r>
              <a:rPr lang="cs-CZ" sz="2400" dirty="0"/>
              <a:t>Vlastnosti prvků jsou periodickou funkcí jejich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 protonových čísel</a:t>
            </a:r>
            <a:r>
              <a:rPr lang="en-US" sz="2400" dirty="0"/>
              <a:t>”</a:t>
            </a:r>
            <a:r>
              <a:rPr lang="cs-CZ" sz="2400" dirty="0"/>
              <a:t>. </a:t>
            </a:r>
          </a:p>
        </p:txBody>
      </p:sp>
      <p:pic>
        <p:nvPicPr>
          <p:cNvPr id="4" name="Picture 4" descr="VÃ½sledek obrÃ¡zku pro mendele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34" y="322466"/>
            <a:ext cx="2362200" cy="300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{\sqrt  f}=k_{1}\cdot \left(Z-k_{2}\right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f=\left(2.47\times 10^{{15}}\right)\times \left(Z-1\right)^{2}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6374" name="Picture 6" descr="https://upload.wikimedia.org/wikipedia/en/d/dd/Henry_Mosel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559" y="3505200"/>
            <a:ext cx="2068749" cy="308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192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4EDA43B9-3DAF-4B82-861A-426C24D4B670}"/>
              </a:ext>
            </a:extLst>
          </p:cNvPr>
          <p:cNvSpPr/>
          <p:nvPr/>
        </p:nvSpPr>
        <p:spPr>
          <a:xfrm>
            <a:off x="152400" y="304800"/>
            <a:ext cx="335367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100" b="1" dirty="0"/>
              <a:t>Relativní atomová hmotnost</a:t>
            </a:r>
            <a:endParaRPr lang="en-US" sz="2100" b="1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5FEF1FC-0089-449F-8C22-7FC3D89B8091}"/>
              </a:ext>
            </a:extLst>
          </p:cNvPr>
          <p:cNvSpPr/>
          <p:nvPr/>
        </p:nvSpPr>
        <p:spPr>
          <a:xfrm>
            <a:off x="228600" y="3200400"/>
            <a:ext cx="8604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222222"/>
                </a:solidFill>
              </a:rPr>
              <a:t>Neceločíselná hodnota relativní atomové hmotnosti (A</a:t>
            </a:r>
            <a:r>
              <a:rPr lang="cs-CZ" sz="2000" baseline="-25000" dirty="0">
                <a:solidFill>
                  <a:srgbClr val="222222"/>
                </a:solidFill>
              </a:rPr>
              <a:t>r</a:t>
            </a:r>
            <a:r>
              <a:rPr lang="cs-CZ" sz="2000" dirty="0">
                <a:solidFill>
                  <a:srgbClr val="222222"/>
                </a:solidFill>
              </a:rPr>
              <a:t>)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cs-CZ" sz="2000" dirty="0">
                <a:solidFill>
                  <a:srgbClr val="222222"/>
                </a:solidFill>
              </a:rPr>
              <a:t>je dána tím, že přírodní prvek je směsí několika izotopů</a:t>
            </a:r>
            <a:endParaRPr lang="en-US" sz="2000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029EDEF-4339-4F67-84F2-0492FB2A53E9}"/>
              </a:ext>
            </a:extLst>
          </p:cNvPr>
          <p:cNvSpPr/>
          <p:nvPr/>
        </p:nvSpPr>
        <p:spPr>
          <a:xfrm>
            <a:off x="152400" y="914400"/>
            <a:ext cx="86260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/>
              <a:t>Relativní</a:t>
            </a:r>
            <a:r>
              <a:rPr lang="en-US" sz="2000" b="1" dirty="0"/>
              <a:t> </a:t>
            </a:r>
            <a:r>
              <a:rPr lang="en-US" sz="2000" b="1" dirty="0" err="1"/>
              <a:t>atomová</a:t>
            </a:r>
            <a:r>
              <a:rPr lang="en-US" sz="2000" b="1" dirty="0"/>
              <a:t> </a:t>
            </a:r>
            <a:r>
              <a:rPr lang="en-US" sz="2000" b="1" dirty="0" err="1"/>
              <a:t>hmotnost</a:t>
            </a:r>
            <a:r>
              <a:rPr lang="en-US" sz="2000" b="1" dirty="0"/>
              <a:t> </a:t>
            </a:r>
            <a:r>
              <a:rPr lang="cs-CZ" sz="2000" dirty="0"/>
              <a:t>(A</a:t>
            </a:r>
            <a:r>
              <a:rPr lang="cs-CZ" sz="2000" baseline="-25000" dirty="0"/>
              <a:t>r</a:t>
            </a:r>
            <a:r>
              <a:rPr lang="cs-CZ" sz="2000" dirty="0"/>
              <a:t>) </a:t>
            </a:r>
            <a:r>
              <a:rPr lang="en-US" sz="2000" dirty="0" err="1"/>
              <a:t>udáv</a:t>
            </a:r>
            <a:r>
              <a:rPr lang="cs-CZ" sz="2000" dirty="0"/>
              <a:t>á</a:t>
            </a:r>
            <a:r>
              <a:rPr lang="en-US" sz="2000" dirty="0"/>
              <a:t>, </a:t>
            </a:r>
            <a:r>
              <a:rPr lang="en-US" sz="2000" dirty="0" err="1"/>
              <a:t>kolikrát</a:t>
            </a:r>
            <a:r>
              <a:rPr lang="en-US" sz="2000" dirty="0"/>
              <a:t> je </a:t>
            </a:r>
            <a:r>
              <a:rPr lang="en-US" sz="2000" dirty="0" err="1"/>
              <a:t>klidová</a:t>
            </a:r>
            <a:r>
              <a:rPr lang="en-US" sz="2000" dirty="0"/>
              <a:t> </a:t>
            </a:r>
            <a:r>
              <a:rPr lang="en-US" sz="2000" dirty="0" err="1"/>
              <a:t>hmotnost</a:t>
            </a:r>
            <a:r>
              <a:rPr lang="en-US" sz="2000" dirty="0"/>
              <a:t> </a:t>
            </a:r>
            <a:r>
              <a:rPr lang="en-US" sz="2000" dirty="0" err="1"/>
              <a:t>daného</a:t>
            </a:r>
            <a:r>
              <a:rPr lang="en-US" sz="2000" dirty="0"/>
              <a:t> </a:t>
            </a:r>
            <a:r>
              <a:rPr lang="en-US" sz="2000" dirty="0" err="1"/>
              <a:t>atomu</a:t>
            </a:r>
            <a:r>
              <a:rPr lang="en-US" sz="2000" dirty="0"/>
              <a:t> </a:t>
            </a:r>
            <a:r>
              <a:rPr lang="en-US" sz="2000" dirty="0" err="1"/>
              <a:t>větší</a:t>
            </a:r>
            <a:r>
              <a:rPr lang="en-US" sz="2000" dirty="0"/>
              <a:t> </a:t>
            </a:r>
            <a:r>
              <a:rPr lang="en-US" sz="2000" dirty="0" err="1"/>
              <a:t>než</a:t>
            </a:r>
            <a:r>
              <a:rPr lang="en-US" sz="2000" dirty="0"/>
              <a:t> </a:t>
            </a:r>
            <a:r>
              <a:rPr lang="cs-CZ" sz="2000" dirty="0"/>
              <a:t>atomová hmotnostní </a:t>
            </a:r>
            <a:r>
              <a:rPr lang="en-US" sz="2000" dirty="0" err="1"/>
              <a:t>konstanta</a:t>
            </a:r>
            <a:r>
              <a:rPr lang="cs-CZ" sz="2000" dirty="0"/>
              <a:t> (m</a:t>
            </a:r>
            <a:r>
              <a:rPr lang="cs-CZ" sz="2000" baseline="-25000" dirty="0"/>
              <a:t>u</a:t>
            </a:r>
            <a:r>
              <a:rPr lang="cs-CZ" sz="2000" dirty="0"/>
              <a:t>)</a:t>
            </a:r>
            <a:r>
              <a:rPr lang="en-US" sz="2000" dirty="0"/>
              <a:t>.</a:t>
            </a:r>
            <a:r>
              <a:rPr lang="cs-CZ" sz="2000" dirty="0"/>
              <a:t> Bezrozměrné číslo, někdy se uvádí jako jednotka 1 </a:t>
            </a:r>
            <a:r>
              <a:rPr lang="cs-CZ" sz="2000" b="1" dirty="0"/>
              <a:t>Da</a:t>
            </a:r>
            <a:r>
              <a:rPr lang="cs-CZ" sz="2000" dirty="0"/>
              <a:t> (</a:t>
            </a:r>
            <a:r>
              <a:rPr lang="cs-CZ" sz="2000" dirty="0" err="1"/>
              <a:t>dalton</a:t>
            </a:r>
            <a:r>
              <a:rPr lang="cs-CZ" sz="2000" dirty="0"/>
              <a:t>) nebo již nepoužívaná jednotka 1 </a:t>
            </a:r>
            <a:r>
              <a:rPr lang="cs-CZ" sz="2000" b="1" dirty="0" err="1"/>
              <a:t>a.m.u</a:t>
            </a:r>
            <a:r>
              <a:rPr lang="cs-CZ" sz="2000" dirty="0"/>
              <a:t> (</a:t>
            </a:r>
            <a:r>
              <a:rPr lang="cs-CZ" sz="2000" dirty="0" err="1"/>
              <a:t>atomic</a:t>
            </a:r>
            <a:r>
              <a:rPr lang="cs-CZ" sz="2000" dirty="0"/>
              <a:t> </a:t>
            </a:r>
            <a:r>
              <a:rPr lang="cs-CZ" sz="2000" dirty="0" err="1"/>
              <a:t>mass</a:t>
            </a:r>
            <a:r>
              <a:rPr lang="cs-CZ" sz="2000" dirty="0"/>
              <a:t> unit).</a:t>
            </a:r>
            <a:endParaRPr lang="en-US" sz="2000" dirty="0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37BD9B22-4DAB-44C6-AF69-7E9FE986B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" y="2362200"/>
            <a:ext cx="1316674" cy="681039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94E4CD50-8DB8-410F-A0EC-2AE158ED1AE3}"/>
              </a:ext>
            </a:extLst>
          </p:cNvPr>
          <p:cNvSpPr/>
          <p:nvPr/>
        </p:nvSpPr>
        <p:spPr>
          <a:xfrm>
            <a:off x="3276600" y="2209800"/>
            <a:ext cx="556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kde</a:t>
            </a:r>
            <a:r>
              <a:rPr lang="en-US" sz="2000" dirty="0"/>
              <a:t> m</a:t>
            </a:r>
            <a:r>
              <a:rPr lang="en-US" sz="2000" baseline="-25000" dirty="0"/>
              <a:t>a</a:t>
            </a:r>
            <a:r>
              <a:rPr lang="en-US" sz="2000" dirty="0"/>
              <a:t> je </a:t>
            </a:r>
            <a:r>
              <a:rPr lang="en-US" sz="2000" dirty="0" err="1"/>
              <a:t>klidová</a:t>
            </a:r>
            <a:r>
              <a:rPr lang="en-US" sz="2000" dirty="0"/>
              <a:t> </a:t>
            </a:r>
            <a:r>
              <a:rPr lang="en-US" sz="2000" dirty="0" err="1"/>
              <a:t>hmotnost</a:t>
            </a:r>
            <a:r>
              <a:rPr lang="en-US" sz="2000" dirty="0"/>
              <a:t> </a:t>
            </a:r>
            <a:r>
              <a:rPr lang="en-US" sz="2000" dirty="0" err="1"/>
              <a:t>atomu</a:t>
            </a:r>
            <a:r>
              <a:rPr lang="en-US" sz="2000" dirty="0"/>
              <a:t>, m</a:t>
            </a:r>
            <a:r>
              <a:rPr lang="en-US" sz="2000" baseline="-25000" dirty="0"/>
              <a:t>u</a:t>
            </a:r>
            <a:r>
              <a:rPr lang="en-US" sz="2000" dirty="0"/>
              <a:t> je </a:t>
            </a:r>
            <a:r>
              <a:rPr lang="en-US" sz="2000" dirty="0" err="1"/>
              <a:t>atomová</a:t>
            </a:r>
            <a:r>
              <a:rPr lang="en-US" sz="2000" dirty="0"/>
              <a:t> </a:t>
            </a:r>
            <a:r>
              <a:rPr lang="en-US" sz="2000" dirty="0" err="1"/>
              <a:t>hmotnostní</a:t>
            </a:r>
            <a:r>
              <a:rPr lang="en-US" sz="2000" dirty="0"/>
              <a:t> </a:t>
            </a:r>
            <a:r>
              <a:rPr lang="en-US" sz="2000" dirty="0" err="1"/>
              <a:t>konstanta</a:t>
            </a:r>
            <a:r>
              <a:rPr lang="en-US" sz="2000" dirty="0"/>
              <a:t> (1,661×10</a:t>
            </a:r>
            <a:r>
              <a:rPr lang="en-US" sz="2000" baseline="30000" dirty="0"/>
              <a:t>−27 </a:t>
            </a:r>
            <a:r>
              <a:rPr lang="en-US" sz="2000" dirty="0"/>
              <a:t>kg).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34DE525-F12F-4F8B-A9AC-4CD17148E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810000"/>
            <a:ext cx="6862421" cy="99060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2E1A69E1-F306-48F6-9BE8-949D2995B4E5}"/>
              </a:ext>
            </a:extLst>
          </p:cNvPr>
          <p:cNvSpPr txBox="1"/>
          <p:nvPr/>
        </p:nvSpPr>
        <p:spPr>
          <a:xfrm>
            <a:off x="228600" y="4876800"/>
            <a:ext cx="7133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Zaokrouhlená hodnota </a:t>
            </a:r>
            <a:r>
              <a:rPr lang="cs-CZ" sz="2000" b="1" dirty="0"/>
              <a:t>Ar </a:t>
            </a:r>
            <a:r>
              <a:rPr lang="cs-CZ" sz="2000" dirty="0"/>
              <a:t>je rovna hodnotě </a:t>
            </a:r>
            <a:r>
              <a:rPr lang="cs-CZ" sz="2000" b="1" dirty="0"/>
              <a:t>nukleonového čísla </a:t>
            </a:r>
            <a:r>
              <a:rPr lang="cs-CZ" sz="2000" dirty="0"/>
              <a:t>A. </a:t>
            </a:r>
            <a:endParaRPr lang="en-US" sz="2000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3EE062DD-2BDC-4740-AE18-EFA43FE7E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5696694"/>
            <a:ext cx="3770731" cy="72205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CC396E0-4A44-4C82-B566-6151CF678F20}"/>
              </a:ext>
            </a:extLst>
          </p:cNvPr>
          <p:cNvSpPr txBox="1"/>
          <p:nvPr/>
        </p:nvSpPr>
        <p:spPr>
          <a:xfrm>
            <a:off x="457200" y="5778639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Chlor</a:t>
            </a:r>
            <a:r>
              <a:rPr lang="cs-CZ" dirty="0"/>
              <a:t> (Ar = </a:t>
            </a:r>
            <a:r>
              <a:rPr lang="cs-CZ" b="0" i="0" dirty="0">
                <a:solidFill>
                  <a:srgbClr val="202122"/>
                </a:solidFill>
                <a:effectLst/>
              </a:rPr>
              <a:t>35,453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6272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File:Periodic Table by Number of Stable Isoto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781142" cy="461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4AB0CF9-9069-4F78-B740-728C9EDDEEF2}"/>
              </a:ext>
            </a:extLst>
          </p:cNvPr>
          <p:cNvSpPr txBox="1"/>
          <p:nvPr/>
        </p:nvSpPr>
        <p:spPr>
          <a:xfrm>
            <a:off x="304800" y="7620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Prvky s </a:t>
            </a:r>
            <a:r>
              <a:rPr lang="cs-CZ" sz="2000" b="1" dirty="0"/>
              <a:t>lichým Z</a:t>
            </a:r>
            <a:r>
              <a:rPr lang="cs-CZ" sz="2000" dirty="0"/>
              <a:t> mají maximálně 2 stabilní izotopy, prvky se </a:t>
            </a:r>
            <a:r>
              <a:rPr lang="cs-CZ" sz="2000" b="1" dirty="0"/>
              <a:t>sudým Z</a:t>
            </a:r>
            <a:r>
              <a:rPr lang="cs-CZ" sz="2000" dirty="0"/>
              <a:t> mají 2 a více stabilních izotopů (výjimkou je </a:t>
            </a:r>
            <a:r>
              <a:rPr lang="cs-CZ" sz="2000" dirty="0" err="1"/>
              <a:t>Be</a:t>
            </a:r>
            <a:r>
              <a:rPr lang="cs-CZ" sz="2000" dirty="0"/>
              <a:t>: jen 1 stabilní izotop).  </a:t>
            </a:r>
            <a:endParaRPr lang="en-US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E7C4B45-6195-4D29-87FD-45F57050A3B0}"/>
              </a:ext>
            </a:extLst>
          </p:cNvPr>
          <p:cNvSpPr txBox="1"/>
          <p:nvPr/>
        </p:nvSpPr>
        <p:spPr>
          <a:xfrm>
            <a:off x="276225" y="23812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 err="1"/>
              <a:t>Astonovo</a:t>
            </a:r>
            <a:r>
              <a:rPr lang="cs-CZ" sz="2400" b="1" dirty="0"/>
              <a:t> pravidlo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6669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8AA5F4E-5E65-4544-B58B-9DDCD1ECE906}"/>
              </a:ext>
            </a:extLst>
          </p:cNvPr>
          <p:cNvSpPr txBox="1"/>
          <p:nvPr/>
        </p:nvSpPr>
        <p:spPr>
          <a:xfrm>
            <a:off x="3230588" y="206246"/>
            <a:ext cx="4290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Vlastnosti a</a:t>
            </a:r>
            <a:r>
              <a:rPr lang="en-US" sz="2800" b="1" dirty="0" err="1"/>
              <a:t>tomov</a:t>
            </a:r>
            <a:r>
              <a:rPr lang="cs-CZ" sz="2800" b="1" dirty="0" err="1"/>
              <a:t>ého</a:t>
            </a:r>
            <a:r>
              <a:rPr lang="en-US" sz="2800" b="1" dirty="0"/>
              <a:t> j</a:t>
            </a:r>
            <a:r>
              <a:rPr lang="cs-CZ" sz="2800" b="1" dirty="0"/>
              <a:t>á</a:t>
            </a:r>
            <a:r>
              <a:rPr lang="en-US" sz="2800" b="1" dirty="0" err="1"/>
              <a:t>dr</a:t>
            </a:r>
            <a:r>
              <a:rPr lang="cs-CZ" sz="2800" b="1" dirty="0"/>
              <a:t>a</a:t>
            </a:r>
            <a:endParaRPr lang="en-US" sz="2800" b="1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33DDE84-6A29-4286-AD19-DD725EA74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0" y="4038600"/>
            <a:ext cx="1125487" cy="528638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B7F7612A-DEB4-4692-92E9-E631198BE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0" y="3352800"/>
            <a:ext cx="1233488" cy="423436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6EC7B61-0DAA-4E4E-8F44-4FBA5B4AE175}"/>
              </a:ext>
            </a:extLst>
          </p:cNvPr>
          <p:cNvSpPr/>
          <p:nvPr/>
        </p:nvSpPr>
        <p:spPr>
          <a:xfrm>
            <a:off x="4267200" y="3505200"/>
            <a:ext cx="221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222222"/>
                </a:solidFill>
              </a:rPr>
              <a:t>kde </a:t>
            </a:r>
            <a:r>
              <a:rPr lang="pt-BR" i="1" dirty="0">
                <a:solidFill>
                  <a:srgbClr val="222222"/>
                </a:solidFill>
              </a:rPr>
              <a:t>R</a:t>
            </a:r>
            <a:r>
              <a:rPr lang="pt-BR" baseline="-25000" dirty="0">
                <a:solidFill>
                  <a:srgbClr val="222222"/>
                </a:solidFill>
              </a:rPr>
              <a:t>0</a:t>
            </a:r>
            <a:r>
              <a:rPr lang="pt-BR" dirty="0">
                <a:solidFill>
                  <a:srgbClr val="222222"/>
                </a:solidFill>
              </a:rPr>
              <a:t> = 1,</a:t>
            </a:r>
            <a:r>
              <a:rPr lang="cs-CZ" dirty="0">
                <a:solidFill>
                  <a:srgbClr val="222222"/>
                </a:solidFill>
              </a:rPr>
              <a:t>2 </a:t>
            </a:r>
            <a:r>
              <a:rPr lang="pt-BR" dirty="0">
                <a:solidFill>
                  <a:srgbClr val="222222"/>
                </a:solidFill>
              </a:rPr>
              <a:t>×</a:t>
            </a:r>
            <a:r>
              <a:rPr lang="cs-CZ" dirty="0">
                <a:solidFill>
                  <a:srgbClr val="222222"/>
                </a:solidFill>
              </a:rPr>
              <a:t> </a:t>
            </a:r>
            <a:r>
              <a:rPr lang="pt-BR" dirty="0">
                <a:solidFill>
                  <a:srgbClr val="222222"/>
                </a:solidFill>
              </a:rPr>
              <a:t>10</a:t>
            </a:r>
            <a:r>
              <a:rPr lang="pt-BR" baseline="30000" dirty="0">
                <a:solidFill>
                  <a:srgbClr val="222222"/>
                </a:solidFill>
              </a:rPr>
              <a:t>−15</a:t>
            </a:r>
            <a:r>
              <a:rPr lang="pt-BR" dirty="0">
                <a:solidFill>
                  <a:srgbClr val="222222"/>
                </a:solidFill>
              </a:rPr>
              <a:t> </a:t>
            </a:r>
            <a:r>
              <a:rPr lang="pt-BR" dirty="0"/>
              <a:t>m</a:t>
            </a:r>
            <a:endParaRPr lang="en-US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4ED3099-3B5F-4F29-B99C-0A4C60202BBD}"/>
              </a:ext>
            </a:extLst>
          </p:cNvPr>
          <p:cNvSpPr/>
          <p:nvPr/>
        </p:nvSpPr>
        <p:spPr>
          <a:xfrm>
            <a:off x="228600" y="1066800"/>
            <a:ext cx="838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cs-CZ" altLang="en-US" sz="2000" b="1" dirty="0"/>
              <a:t>Poloměr jádra </a:t>
            </a:r>
            <a:r>
              <a:rPr lang="cs-CZ" altLang="en-US" sz="2000" dirty="0"/>
              <a:t>je cca </a:t>
            </a:r>
            <a:r>
              <a:rPr lang="en-US" altLang="en-US" sz="2000" dirty="0"/>
              <a:t>10</a:t>
            </a:r>
            <a:r>
              <a:rPr lang="en-US" altLang="en-US" sz="2000" baseline="30000" dirty="0"/>
              <a:t>−15</a:t>
            </a:r>
            <a:r>
              <a:rPr lang="en-US" altLang="en-US" sz="2000" dirty="0"/>
              <a:t> </a:t>
            </a:r>
            <a:r>
              <a:rPr lang="cs-CZ" altLang="en-US" sz="2000" dirty="0"/>
              <a:t>m</a:t>
            </a:r>
          </a:p>
          <a:p>
            <a:pPr algn="just" defTabSz="685800"/>
            <a:r>
              <a:rPr lang="cs-CZ" altLang="en-US" sz="2000" b="1" dirty="0"/>
              <a:t>Poloměr </a:t>
            </a:r>
            <a:r>
              <a:rPr lang="en-US" altLang="en-US" sz="2000" b="1" dirty="0"/>
              <a:t>atom</a:t>
            </a:r>
            <a:r>
              <a:rPr lang="cs-CZ" altLang="en-US" sz="2000" b="1" dirty="0"/>
              <a:t>u </a:t>
            </a:r>
            <a:r>
              <a:rPr lang="cs-CZ" altLang="en-US" sz="2000" dirty="0"/>
              <a:t>je cca 1</a:t>
            </a:r>
            <a:r>
              <a:rPr lang="en-US" altLang="en-US" sz="2000" dirty="0"/>
              <a:t>0</a:t>
            </a:r>
            <a:r>
              <a:rPr lang="en-US" altLang="en-US" sz="2000" baseline="30000" dirty="0"/>
              <a:t>−10</a:t>
            </a:r>
            <a:r>
              <a:rPr lang="en-US" altLang="en-US" sz="2000" dirty="0"/>
              <a:t> m</a:t>
            </a:r>
            <a:endParaRPr lang="cs-CZ" altLang="en-US" sz="2000" dirty="0"/>
          </a:p>
          <a:p>
            <a:pPr algn="just" defTabSz="685800"/>
            <a:r>
              <a:rPr lang="cs-CZ" altLang="en-US" sz="2000" dirty="0"/>
              <a:t>Jádra mají obrovskou </a:t>
            </a:r>
            <a:r>
              <a:rPr lang="cs-CZ" altLang="en-US" sz="2000" b="1" dirty="0"/>
              <a:t>hustotu</a:t>
            </a:r>
            <a:r>
              <a:rPr lang="cs-CZ" altLang="en-US" sz="2000" dirty="0"/>
              <a:t>, v průměru asi </a:t>
            </a:r>
            <a:r>
              <a:rPr lang="en-US" altLang="en-US" sz="2000" dirty="0"/>
              <a:t>1.8 × 10</a:t>
            </a:r>
            <a:r>
              <a:rPr lang="en-US" altLang="en-US" sz="2000" baseline="30000" dirty="0"/>
              <a:t>14</a:t>
            </a:r>
            <a:r>
              <a:rPr lang="en-US" altLang="en-US" sz="2000" dirty="0"/>
              <a:t> g</a:t>
            </a:r>
            <a:r>
              <a:rPr lang="cs-CZ" altLang="en-US" sz="2000" dirty="0"/>
              <a:t>/cm</a:t>
            </a:r>
            <a:r>
              <a:rPr lang="cs-CZ" altLang="en-US" sz="2000" baseline="30000" dirty="0"/>
              <a:t>3</a:t>
            </a:r>
            <a:r>
              <a:rPr lang="en-US" altLang="en-US" sz="2000" dirty="0"/>
              <a:t>. </a:t>
            </a:r>
            <a:endParaRPr lang="cs-CZ" altLang="en-US" sz="20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E01EDB43-B6B7-4C5F-B2BD-59F65AA00517}"/>
              </a:ext>
            </a:extLst>
          </p:cNvPr>
          <p:cNvSpPr/>
          <p:nvPr/>
        </p:nvSpPr>
        <p:spPr>
          <a:xfrm>
            <a:off x="228600" y="2286000"/>
            <a:ext cx="876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/>
              <a:t>Hmotnost</a:t>
            </a:r>
            <a:r>
              <a:rPr lang="en-US" sz="2000" dirty="0"/>
              <a:t> </a:t>
            </a:r>
            <a:r>
              <a:rPr lang="en-US" sz="2000" dirty="0" err="1"/>
              <a:t>jádra</a:t>
            </a:r>
            <a:r>
              <a:rPr lang="en-US" sz="2000" dirty="0"/>
              <a:t> se </a:t>
            </a:r>
            <a:r>
              <a:rPr lang="en-US" sz="2000" dirty="0" err="1"/>
              <a:t>často</a:t>
            </a:r>
            <a:r>
              <a:rPr lang="en-US" sz="2000" dirty="0"/>
              <a:t> </a:t>
            </a:r>
            <a:r>
              <a:rPr lang="en-US" sz="2000" dirty="0" err="1"/>
              <a:t>vyjadřuje</a:t>
            </a:r>
            <a:r>
              <a:rPr lang="en-US" sz="2000" dirty="0"/>
              <a:t> </a:t>
            </a:r>
            <a:r>
              <a:rPr lang="en-US" sz="2000" dirty="0" err="1"/>
              <a:t>pomocí</a:t>
            </a:r>
            <a:r>
              <a:rPr lang="en-US" sz="2000" dirty="0"/>
              <a:t> </a:t>
            </a:r>
            <a:r>
              <a:rPr lang="en-US" sz="2000" dirty="0" err="1"/>
              <a:t>atomové</a:t>
            </a:r>
            <a:r>
              <a:rPr lang="en-US" sz="2000" dirty="0"/>
              <a:t> </a:t>
            </a:r>
            <a:r>
              <a:rPr lang="en-US" sz="2000" dirty="0" err="1"/>
              <a:t>hmotnostní</a:t>
            </a:r>
            <a:r>
              <a:rPr lang="en-US" sz="2000" dirty="0"/>
              <a:t> </a:t>
            </a:r>
            <a:r>
              <a:rPr lang="en-US" sz="2000" dirty="0" err="1"/>
              <a:t>jednotky</a:t>
            </a:r>
            <a:r>
              <a:rPr lang="en-US" sz="2000" dirty="0"/>
              <a:t> u (u ≈ 1</a:t>
            </a:r>
            <a:r>
              <a:rPr lang="cs-CZ" sz="2000" dirty="0"/>
              <a:t>.</a:t>
            </a:r>
            <a:r>
              <a:rPr lang="en-US" sz="2000" dirty="0"/>
              <a:t>66 </a:t>
            </a:r>
            <a:r>
              <a:rPr lang="cs-CZ" sz="2000" dirty="0"/>
              <a:t>x</a:t>
            </a:r>
            <a:r>
              <a:rPr lang="en-US" sz="2000" dirty="0"/>
              <a:t> 10</a:t>
            </a:r>
            <a:r>
              <a:rPr lang="cs-CZ" sz="2000" baseline="30000" dirty="0"/>
              <a:t>-</a:t>
            </a:r>
            <a:r>
              <a:rPr lang="en-US" sz="2000" baseline="30000" dirty="0"/>
              <a:t>27</a:t>
            </a:r>
            <a:r>
              <a:rPr lang="en-US" sz="2000" dirty="0"/>
              <a:t> kg), </a:t>
            </a:r>
            <a:r>
              <a:rPr lang="en-US" sz="2000" dirty="0" err="1"/>
              <a:t>která</a:t>
            </a:r>
            <a:r>
              <a:rPr lang="en-US" sz="2000" dirty="0"/>
              <a:t> je </a:t>
            </a:r>
            <a:r>
              <a:rPr lang="en-US" sz="2000" dirty="0" err="1"/>
              <a:t>přibližně</a:t>
            </a:r>
            <a:r>
              <a:rPr lang="en-US" sz="2000" dirty="0"/>
              <a:t> </a:t>
            </a:r>
            <a:r>
              <a:rPr lang="en-US" sz="2000" dirty="0" err="1"/>
              <a:t>rovna</a:t>
            </a:r>
            <a:r>
              <a:rPr lang="en-US" sz="2000" dirty="0"/>
              <a:t> </a:t>
            </a:r>
            <a:r>
              <a:rPr lang="en-US" sz="2000" dirty="0" err="1"/>
              <a:t>hmotnosti</a:t>
            </a:r>
            <a:r>
              <a:rPr lang="en-US" sz="2000" dirty="0"/>
              <a:t> </a:t>
            </a:r>
            <a:r>
              <a:rPr lang="en-US" sz="2000" dirty="0" err="1"/>
              <a:t>jednoho</a:t>
            </a:r>
            <a:r>
              <a:rPr lang="en-US" sz="2000" dirty="0"/>
              <a:t> </a:t>
            </a:r>
            <a:r>
              <a:rPr lang="en-US" sz="2000" dirty="0" err="1"/>
              <a:t>nukleonu</a:t>
            </a:r>
            <a:r>
              <a:rPr lang="en-US" sz="2000" dirty="0"/>
              <a:t>. </a:t>
            </a:r>
            <a:r>
              <a:rPr lang="en-US" sz="2000" dirty="0" err="1"/>
              <a:t>Hmotnost</a:t>
            </a:r>
            <a:r>
              <a:rPr lang="en-US" sz="2000" dirty="0"/>
              <a:t> </a:t>
            </a:r>
            <a:r>
              <a:rPr lang="en-US" sz="2000" dirty="0" err="1"/>
              <a:t>jádra</a:t>
            </a:r>
            <a:r>
              <a:rPr lang="en-US" sz="2000" dirty="0"/>
              <a:t> </a:t>
            </a:r>
            <a:r>
              <a:rPr lang="en-US" sz="2000" dirty="0" err="1"/>
              <a:t>charakterizuje</a:t>
            </a:r>
            <a:r>
              <a:rPr lang="en-US" sz="2000" dirty="0"/>
              <a:t> </a:t>
            </a:r>
            <a:r>
              <a:rPr lang="en-US" sz="2000" dirty="0" err="1"/>
              <a:t>počet</a:t>
            </a:r>
            <a:r>
              <a:rPr lang="en-US" sz="2000" dirty="0"/>
              <a:t> </a:t>
            </a:r>
            <a:r>
              <a:rPr lang="en-US" sz="2000" dirty="0" err="1"/>
              <a:t>jeho</a:t>
            </a:r>
            <a:r>
              <a:rPr lang="en-US" sz="2000" dirty="0"/>
              <a:t> </a:t>
            </a:r>
            <a:r>
              <a:rPr lang="en-US" sz="2000" dirty="0" err="1"/>
              <a:t>nukleonů</a:t>
            </a:r>
            <a:r>
              <a:rPr lang="en-US" sz="2000" dirty="0"/>
              <a:t> </a:t>
            </a:r>
            <a:r>
              <a:rPr lang="en-US" sz="2000" dirty="0" err="1"/>
              <a:t>daný</a:t>
            </a:r>
            <a:r>
              <a:rPr lang="en-US" sz="2000" dirty="0"/>
              <a:t> </a:t>
            </a:r>
            <a:r>
              <a:rPr lang="en-US" sz="2000" dirty="0" err="1"/>
              <a:t>nukleonovým</a:t>
            </a:r>
            <a:r>
              <a:rPr lang="en-US" sz="2000" dirty="0"/>
              <a:t> </a:t>
            </a:r>
            <a:r>
              <a:rPr lang="en-US" sz="2000" dirty="0" err="1"/>
              <a:t>číslem</a:t>
            </a:r>
            <a:r>
              <a:rPr lang="en-US" sz="2000" dirty="0"/>
              <a:t> A</a:t>
            </a:r>
            <a:r>
              <a:rPr lang="cs-CZ" sz="2000" dirty="0"/>
              <a:t>.</a:t>
            </a:r>
            <a:endParaRPr lang="en-US" sz="20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A92D5A1-D452-452A-913B-01EF52638AE7}"/>
              </a:ext>
            </a:extLst>
          </p:cNvPr>
          <p:cNvSpPr/>
          <p:nvPr/>
        </p:nvSpPr>
        <p:spPr>
          <a:xfrm>
            <a:off x="228600" y="3505200"/>
            <a:ext cx="18115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en-US" sz="2000" b="1" dirty="0"/>
              <a:t>Poloměr jádra</a:t>
            </a:r>
            <a:r>
              <a:rPr lang="cs-CZ" altLang="en-US" sz="2000" dirty="0"/>
              <a:t>:</a:t>
            </a:r>
            <a:r>
              <a:rPr lang="cs-CZ" altLang="en-US" sz="2000" b="1" dirty="0"/>
              <a:t> </a:t>
            </a:r>
            <a:endParaRPr lang="en-US" sz="2000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EB792D0-2832-4A85-9B46-1F8C1541A3F3}"/>
              </a:ext>
            </a:extLst>
          </p:cNvPr>
          <p:cNvSpPr/>
          <p:nvPr/>
        </p:nvSpPr>
        <p:spPr>
          <a:xfrm>
            <a:off x="304800" y="4191000"/>
            <a:ext cx="1626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en-US" sz="2000" b="1" dirty="0"/>
              <a:t>Objem jádra</a:t>
            </a:r>
            <a:r>
              <a:rPr lang="cs-CZ" altLang="en-US" sz="2000" dirty="0"/>
              <a:t>:</a:t>
            </a:r>
            <a:r>
              <a:rPr lang="cs-CZ" altLang="en-US" sz="2000" b="1" dirty="0"/>
              <a:t> </a:t>
            </a:r>
            <a:endParaRPr lang="en-US" sz="2000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B367C8D-E8FC-4290-9247-51DFCA38A368}"/>
              </a:ext>
            </a:extLst>
          </p:cNvPr>
          <p:cNvSpPr/>
          <p:nvPr/>
        </p:nvSpPr>
        <p:spPr>
          <a:xfrm>
            <a:off x="152400" y="5715000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Obvykle</a:t>
            </a:r>
            <a:r>
              <a:rPr lang="en-US" sz="2000" dirty="0"/>
              <a:t> se </a:t>
            </a:r>
            <a:r>
              <a:rPr lang="en-US" sz="2000" dirty="0" err="1"/>
              <a:t>jádro</a:t>
            </a:r>
            <a:r>
              <a:rPr lang="en-US" sz="2000" dirty="0"/>
              <a:t> </a:t>
            </a:r>
            <a:r>
              <a:rPr lang="en-US" sz="2000" dirty="0" err="1"/>
              <a:t>považuje</a:t>
            </a:r>
            <a:r>
              <a:rPr lang="en-US" sz="2000" dirty="0"/>
              <a:t> za </a:t>
            </a:r>
            <a:r>
              <a:rPr lang="en-US" sz="2000" dirty="0" err="1"/>
              <a:t>kouli</a:t>
            </a:r>
            <a:r>
              <a:rPr lang="en-US" sz="2000" dirty="0"/>
              <a:t>.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skutečnosti</a:t>
            </a:r>
            <a:r>
              <a:rPr lang="en-US" sz="2000" dirty="0"/>
              <a:t> se </a:t>
            </a:r>
            <a:r>
              <a:rPr lang="en-US" sz="2000" dirty="0" err="1"/>
              <a:t>však</a:t>
            </a:r>
            <a:r>
              <a:rPr lang="en-US" sz="2000" dirty="0"/>
              <a:t> </a:t>
            </a:r>
            <a:r>
              <a:rPr lang="en-US" sz="2000" dirty="0" err="1"/>
              <a:t>tvar</a:t>
            </a:r>
            <a:r>
              <a:rPr lang="en-US" sz="2000" dirty="0"/>
              <a:t> </a:t>
            </a:r>
            <a:r>
              <a:rPr lang="en-US" sz="2000" dirty="0" err="1"/>
              <a:t>jádra</a:t>
            </a:r>
            <a:r>
              <a:rPr lang="en-US" sz="2000" dirty="0"/>
              <a:t> od </a:t>
            </a:r>
            <a:r>
              <a:rPr lang="en-US" sz="2000" dirty="0" err="1"/>
              <a:t>ideální</a:t>
            </a:r>
            <a:r>
              <a:rPr lang="en-US" sz="2000" dirty="0"/>
              <a:t> </a:t>
            </a:r>
            <a:r>
              <a:rPr lang="en-US" sz="2000" dirty="0" err="1"/>
              <a:t>koule</a:t>
            </a:r>
            <a:r>
              <a:rPr lang="en-US" sz="2000" dirty="0"/>
              <a:t> </a:t>
            </a:r>
            <a:r>
              <a:rPr lang="en-US" sz="2000" dirty="0" err="1"/>
              <a:t>často</a:t>
            </a:r>
            <a:r>
              <a:rPr lang="en-US" sz="2000" dirty="0"/>
              <a:t> </a:t>
            </a:r>
            <a:r>
              <a:rPr lang="en-US" sz="2000" dirty="0" err="1"/>
              <a:t>mírně</a:t>
            </a:r>
            <a:r>
              <a:rPr lang="en-US" sz="2000" dirty="0"/>
              <a:t> </a:t>
            </a:r>
            <a:r>
              <a:rPr lang="en-US" sz="2000" dirty="0" err="1"/>
              <a:t>odlišuje</a:t>
            </a:r>
            <a:r>
              <a:rPr lang="en-US" sz="2000" dirty="0"/>
              <a:t>. </a:t>
            </a:r>
            <a:r>
              <a:rPr lang="en-US" sz="2000" dirty="0" err="1"/>
              <a:t>Jádra</a:t>
            </a:r>
            <a:r>
              <a:rPr lang="en-US" sz="2000" dirty="0"/>
              <a:t> </a:t>
            </a:r>
            <a:r>
              <a:rPr lang="en-US" sz="2000" dirty="0" err="1"/>
              <a:t>tak</a:t>
            </a:r>
            <a:r>
              <a:rPr lang="en-US" sz="2000" dirty="0"/>
              <a:t> </a:t>
            </a:r>
            <a:r>
              <a:rPr lang="en-US" sz="2000" dirty="0" err="1"/>
              <a:t>mohou</a:t>
            </a:r>
            <a:r>
              <a:rPr lang="en-US" sz="2000" dirty="0"/>
              <a:t> </a:t>
            </a:r>
            <a:r>
              <a:rPr lang="en-US" sz="2000" dirty="0" err="1"/>
              <a:t>mít</a:t>
            </a:r>
            <a:r>
              <a:rPr lang="en-US" sz="2000" dirty="0"/>
              <a:t> </a:t>
            </a:r>
            <a:r>
              <a:rPr lang="en-US" sz="2000" dirty="0" err="1"/>
              <a:t>nejen</a:t>
            </a:r>
            <a:r>
              <a:rPr lang="en-US" sz="2000" dirty="0"/>
              <a:t> </a:t>
            </a:r>
            <a:r>
              <a:rPr lang="en-US" sz="2000" dirty="0" err="1"/>
              <a:t>tvar</a:t>
            </a:r>
            <a:r>
              <a:rPr lang="en-US" sz="2000" dirty="0"/>
              <a:t> </a:t>
            </a:r>
            <a:r>
              <a:rPr lang="en-US" sz="2000" dirty="0" err="1"/>
              <a:t>koule</a:t>
            </a:r>
            <a:r>
              <a:rPr lang="en-US" sz="2000" dirty="0"/>
              <a:t>, ale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zploštělého</a:t>
            </a:r>
            <a:r>
              <a:rPr lang="en-US" sz="2000" dirty="0"/>
              <a:t> </a:t>
            </a:r>
            <a:r>
              <a:rPr lang="en-US" sz="2000" dirty="0" err="1"/>
              <a:t>elipsoidu</a:t>
            </a:r>
            <a:r>
              <a:rPr lang="en-US" sz="2000" dirty="0"/>
              <a:t>, </a:t>
            </a:r>
            <a:r>
              <a:rPr lang="en-US" sz="2000" dirty="0" err="1"/>
              <a:t>protáhlého</a:t>
            </a:r>
            <a:r>
              <a:rPr lang="en-US" sz="2000" dirty="0"/>
              <a:t> </a:t>
            </a:r>
            <a:r>
              <a:rPr lang="en-US" sz="2000" dirty="0" err="1"/>
              <a:t>elipsoidu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složitějších</a:t>
            </a:r>
            <a:r>
              <a:rPr lang="en-US" sz="2000" dirty="0"/>
              <a:t> </a:t>
            </a:r>
            <a:r>
              <a:rPr lang="en-US" sz="2000" dirty="0" err="1"/>
              <a:t>těles</a:t>
            </a:r>
            <a:r>
              <a:rPr lang="en-US" sz="2000" dirty="0"/>
              <a:t>. </a:t>
            </a:r>
          </a:p>
        </p:txBody>
      </p:sp>
      <p:pic>
        <p:nvPicPr>
          <p:cNvPr id="15" name="Obrázek 14" descr="Obsah obrázku kreslení&#10;&#10;Popis byl vytvořen automaticky">
            <a:extLst>
              <a:ext uri="{FF2B5EF4-FFF2-40B4-BE49-F238E27FC236}">
                <a16:creationId xmlns:a16="http://schemas.microsoft.com/office/drawing/2014/main" id="{CDB26163-E66E-468C-ACB4-AA58DF914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724400"/>
            <a:ext cx="1371600" cy="77979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5108AF4-1830-4025-9BC4-4CFDEBCF3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24400"/>
            <a:ext cx="1010451" cy="698500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6095CF5F-20C5-4523-8845-3815B49A4BB5}"/>
              </a:ext>
            </a:extLst>
          </p:cNvPr>
          <p:cNvSpPr/>
          <p:nvPr/>
        </p:nvSpPr>
        <p:spPr>
          <a:xfrm>
            <a:off x="304800" y="4888468"/>
            <a:ext cx="1746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en-US" sz="2000" b="1" dirty="0"/>
              <a:t>Hustota jádra</a:t>
            </a:r>
            <a:r>
              <a:rPr lang="cs-CZ" altLang="en-US" sz="2000" dirty="0"/>
              <a:t>:</a:t>
            </a:r>
            <a:r>
              <a:rPr lang="cs-CZ" altLang="en-US" sz="2000" b="1" dirty="0"/>
              <a:t> </a:t>
            </a:r>
            <a:endParaRPr lang="en-US" sz="2000" dirty="0"/>
          </a:p>
        </p:txBody>
      </p:sp>
      <p:pic>
        <p:nvPicPr>
          <p:cNvPr id="21" name="Obrázek 20" descr="Obsah obrázku kreslení, hodiny, podepsat&#10;&#10;Popis byl vytvořen automaticky">
            <a:extLst>
              <a:ext uri="{FF2B5EF4-FFF2-40B4-BE49-F238E27FC236}">
                <a16:creationId xmlns:a16="http://schemas.microsoft.com/office/drawing/2014/main" id="{782D17ED-C729-4582-90B5-A1767D811A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800600"/>
            <a:ext cx="793750" cy="639215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283DB57F-9C23-4033-AE69-DC9C84251C1D}"/>
              </a:ext>
            </a:extLst>
          </p:cNvPr>
          <p:cNvSpPr txBox="1"/>
          <p:nvPr/>
        </p:nvSpPr>
        <p:spPr>
          <a:xfrm>
            <a:off x="3276600" y="48768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=&gt;</a:t>
            </a:r>
            <a:endParaRPr lang="en-US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B47F757-A8B8-4C26-B042-7E3D11F76062}"/>
              </a:ext>
            </a:extLst>
          </p:cNvPr>
          <p:cNvSpPr txBox="1"/>
          <p:nvPr/>
        </p:nvSpPr>
        <p:spPr>
          <a:xfrm>
            <a:off x="5715000" y="48768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=&gt;</a:t>
            </a:r>
            <a:endParaRPr lang="en-US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C4F3DC8-A173-4709-8A4F-6FF79252D496}"/>
              </a:ext>
            </a:extLst>
          </p:cNvPr>
          <p:cNvSpPr txBox="1"/>
          <p:nvPr/>
        </p:nvSpPr>
        <p:spPr>
          <a:xfrm>
            <a:off x="609600" y="5257800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</a:t>
            </a:r>
            <a:r>
              <a:rPr lang="cs-CZ" baseline="-25000" dirty="0"/>
              <a:t>0</a:t>
            </a:r>
            <a:r>
              <a:rPr lang="cs-CZ" dirty="0"/>
              <a:t> = r</a:t>
            </a:r>
            <a:r>
              <a:rPr lang="cs-CZ" baseline="-25000" dirty="0"/>
              <a:t>0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608709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A8207054-E8C3-4B99-8659-5FB46EAD3DC1}"/>
              </a:ext>
            </a:extLst>
          </p:cNvPr>
          <p:cNvSpPr/>
          <p:nvPr/>
        </p:nvSpPr>
        <p:spPr>
          <a:xfrm>
            <a:off x="228600" y="1752600"/>
            <a:ext cx="845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20202"/>
                </a:solidFill>
              </a:rPr>
              <a:t>Příklad</a:t>
            </a:r>
            <a:r>
              <a:rPr lang="cs-CZ" sz="2000" dirty="0">
                <a:solidFill>
                  <a:srgbClr val="020202"/>
                </a:solidFill>
              </a:rPr>
              <a:t>: Jaký je průměr atomového jádra </a:t>
            </a:r>
            <a:r>
              <a:rPr lang="en-US" sz="2000" baseline="30000" dirty="0">
                <a:solidFill>
                  <a:srgbClr val="020202"/>
                </a:solidFill>
              </a:rPr>
              <a:t>16</a:t>
            </a:r>
            <a:r>
              <a:rPr lang="cs-CZ" sz="2000" dirty="0">
                <a:solidFill>
                  <a:srgbClr val="020202"/>
                </a:solidFill>
              </a:rPr>
              <a:t>O</a:t>
            </a:r>
            <a:r>
              <a:rPr lang="en-US" sz="2000" dirty="0">
                <a:solidFill>
                  <a:srgbClr val="020202"/>
                </a:solidFill>
              </a:rPr>
              <a:t>?</a:t>
            </a:r>
            <a:endParaRPr lang="en-US" sz="20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21543BD-D4A7-4E5D-9E2A-F54A1CAAEF1C}"/>
              </a:ext>
            </a:extLst>
          </p:cNvPr>
          <p:cNvSpPr/>
          <p:nvPr/>
        </p:nvSpPr>
        <p:spPr>
          <a:xfrm>
            <a:off x="228600" y="332108"/>
            <a:ext cx="861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cs-CZ" altLang="en-US" sz="2000" b="1" dirty="0">
                <a:solidFill>
                  <a:srgbClr val="424242"/>
                </a:solidFill>
              </a:rPr>
              <a:t>Příklad</a:t>
            </a:r>
            <a:r>
              <a:rPr lang="cs-CZ" altLang="en-US" sz="2000" dirty="0">
                <a:solidFill>
                  <a:srgbClr val="424242"/>
                </a:solidFill>
              </a:rPr>
              <a:t>: Pokud by Z</a:t>
            </a:r>
            <a:r>
              <a:rPr lang="en-US" altLang="en-US" sz="2000" dirty="0">
                <a:solidFill>
                  <a:srgbClr val="424242"/>
                </a:solidFill>
              </a:rPr>
              <a:t>e</a:t>
            </a:r>
            <a:r>
              <a:rPr lang="cs-CZ" altLang="en-US" sz="2000" dirty="0">
                <a:solidFill>
                  <a:srgbClr val="424242"/>
                </a:solidFill>
              </a:rPr>
              <a:t>mě měla průměrnou hustotu atomového jádra, byl by při stejné hmotnosti její poloměr pouze asi </a:t>
            </a:r>
            <a:r>
              <a:rPr lang="en-US" altLang="en-US" sz="2000" dirty="0">
                <a:solidFill>
                  <a:srgbClr val="424242"/>
                </a:solidFill>
              </a:rPr>
              <a:t>200 m (</a:t>
            </a:r>
            <a:r>
              <a:rPr lang="cs-CZ" altLang="en-US" sz="2000" dirty="0">
                <a:solidFill>
                  <a:srgbClr val="424242"/>
                </a:solidFill>
              </a:rPr>
              <a:t>skutečný poloměr Země je asi </a:t>
            </a:r>
            <a:r>
              <a:rPr lang="en-US" altLang="en-US" sz="2000" dirty="0">
                <a:solidFill>
                  <a:srgbClr val="424242"/>
                </a:solidFill>
              </a:rPr>
              <a:t>6.4 × 10</a:t>
            </a:r>
            <a:r>
              <a:rPr lang="en-US" altLang="en-US" sz="2000" baseline="30000" dirty="0">
                <a:solidFill>
                  <a:srgbClr val="424242"/>
                </a:solidFill>
              </a:rPr>
              <a:t>6</a:t>
            </a:r>
            <a:r>
              <a:rPr lang="en-US" altLang="en-US" sz="2000" dirty="0">
                <a:solidFill>
                  <a:srgbClr val="424242"/>
                </a:solidFill>
              </a:rPr>
              <a:t> m, </a:t>
            </a:r>
            <a:r>
              <a:rPr lang="cs-CZ" altLang="en-US" sz="2000" dirty="0">
                <a:solidFill>
                  <a:srgbClr val="424242"/>
                </a:solidFill>
              </a:rPr>
              <a:t>tj. asi </a:t>
            </a:r>
            <a:r>
              <a:rPr lang="en-US" altLang="en-US" sz="2000" dirty="0">
                <a:solidFill>
                  <a:srgbClr val="424242"/>
                </a:solidFill>
              </a:rPr>
              <a:t>30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000</a:t>
            </a:r>
            <a:r>
              <a:rPr lang="cs-CZ" altLang="en-US" sz="2000" dirty="0">
                <a:solidFill>
                  <a:srgbClr val="424242"/>
                </a:solidFill>
              </a:rPr>
              <a:t>x větší</a:t>
            </a:r>
            <a:r>
              <a:rPr lang="en-US" altLang="en-US" sz="2000" dirty="0">
                <a:solidFill>
                  <a:srgbClr val="424242"/>
                </a:solidFill>
              </a:rPr>
              <a:t>).</a:t>
            </a:r>
            <a:r>
              <a:rPr lang="en-US" altLang="en-US" sz="2000" dirty="0"/>
              <a:t>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85ACC3C-2A1A-4222-B0C6-5FAED05F8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362200"/>
            <a:ext cx="4572000" cy="2215006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88C5843F-D966-4ED5-8562-9C5572B5F6B4}"/>
              </a:ext>
            </a:extLst>
          </p:cNvPr>
          <p:cNvSpPr/>
          <p:nvPr/>
        </p:nvSpPr>
        <p:spPr>
          <a:xfrm>
            <a:off x="228600" y="4648200"/>
            <a:ext cx="845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20202"/>
                </a:solidFill>
              </a:rPr>
              <a:t>Příklad</a:t>
            </a:r>
            <a:r>
              <a:rPr lang="cs-CZ" sz="2000" dirty="0">
                <a:solidFill>
                  <a:srgbClr val="020202"/>
                </a:solidFill>
              </a:rPr>
              <a:t>: </a:t>
            </a:r>
            <a:r>
              <a:rPr lang="cs-CZ" sz="2000" dirty="0"/>
              <a:t>Kolikanásobně je větší jádro </a:t>
            </a:r>
            <a:r>
              <a:rPr lang="cs-CZ" sz="2000" baseline="30000" dirty="0"/>
              <a:t>64</a:t>
            </a:r>
            <a:r>
              <a:rPr lang="cs-CZ" sz="2000" dirty="0"/>
              <a:t>Cu než jádro </a:t>
            </a:r>
            <a:r>
              <a:rPr lang="cs-CZ" sz="2000" baseline="30000" dirty="0"/>
              <a:t>16</a:t>
            </a:r>
            <a:r>
              <a:rPr lang="cs-CZ" sz="2000" dirty="0"/>
              <a:t>O</a:t>
            </a:r>
            <a:r>
              <a:rPr lang="en-US" sz="2000" dirty="0"/>
              <a:t>?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2B504AC-A7DC-4C57-8D1D-91AA7B2BA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5181600"/>
            <a:ext cx="3048000" cy="752231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8F5DB194-1359-44C6-9E8F-035741923D10}"/>
              </a:ext>
            </a:extLst>
          </p:cNvPr>
          <p:cNvSpPr/>
          <p:nvPr/>
        </p:nvSpPr>
        <p:spPr>
          <a:xfrm>
            <a:off x="2743200" y="6172200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u="sng" dirty="0">
                <a:solidFill>
                  <a:srgbClr val="020202"/>
                </a:solidFill>
              </a:rPr>
              <a:t>Jádro </a:t>
            </a:r>
            <a:r>
              <a:rPr lang="cs-CZ" u="sng" baseline="30000" dirty="0"/>
              <a:t>64</a:t>
            </a:r>
            <a:r>
              <a:rPr lang="cs-CZ" u="sng" dirty="0"/>
              <a:t>Cu je 1.59x větší než jádro </a:t>
            </a:r>
            <a:r>
              <a:rPr lang="cs-CZ" u="sng" baseline="30000" dirty="0"/>
              <a:t>16</a:t>
            </a:r>
            <a:r>
              <a:rPr lang="cs-CZ" u="sng" dirty="0"/>
              <a:t>O</a:t>
            </a:r>
            <a:r>
              <a:rPr lang="cs-CZ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66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7AD7D74B-78A6-458B-931F-C61C410F4D40}"/>
              </a:ext>
            </a:extLst>
          </p:cNvPr>
          <p:cNvSpPr/>
          <p:nvPr/>
        </p:nvSpPr>
        <p:spPr>
          <a:xfrm>
            <a:off x="152400" y="1003697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000" b="1" dirty="0" err="1">
                <a:solidFill>
                  <a:srgbClr val="424242"/>
                </a:solidFill>
              </a:rPr>
              <a:t>Nukleony</a:t>
            </a:r>
            <a:r>
              <a:rPr lang="en-US" altLang="en-US" sz="2000" b="1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(</a:t>
            </a:r>
            <a:r>
              <a:rPr lang="en-US" altLang="en-US" sz="2000" dirty="0" err="1">
                <a:solidFill>
                  <a:srgbClr val="424242"/>
                </a:solidFill>
              </a:rPr>
              <a:t>protony</a:t>
            </a:r>
            <a:r>
              <a:rPr lang="en-US" altLang="en-US" sz="2000" dirty="0">
                <a:solidFill>
                  <a:srgbClr val="424242"/>
                </a:solidFill>
              </a:rPr>
              <a:t> a </a:t>
            </a:r>
            <a:r>
              <a:rPr lang="en-US" altLang="en-US" sz="2000" dirty="0" err="1">
                <a:solidFill>
                  <a:srgbClr val="424242"/>
                </a:solidFill>
              </a:rPr>
              <a:t>neutrony</a:t>
            </a:r>
            <a:r>
              <a:rPr lang="en-US" altLang="en-US" sz="2000" dirty="0">
                <a:solidFill>
                  <a:srgbClr val="424242"/>
                </a:solidFill>
              </a:rPr>
              <a:t>) </a:t>
            </a:r>
            <a:r>
              <a:rPr lang="en-US" altLang="en-US" sz="2000" dirty="0" err="1">
                <a:solidFill>
                  <a:srgbClr val="424242"/>
                </a:solidFill>
              </a:rPr>
              <a:t>jsou</a:t>
            </a:r>
            <a:r>
              <a:rPr lang="en-US" altLang="en-US" sz="2000" dirty="0">
                <a:solidFill>
                  <a:srgbClr val="424242"/>
                </a:solidFill>
              </a:rPr>
              <a:t> </a:t>
            </a:r>
            <a:r>
              <a:rPr lang="cs-CZ" altLang="en-US" sz="2000" dirty="0">
                <a:solidFill>
                  <a:srgbClr val="424242"/>
                </a:solidFill>
              </a:rPr>
              <a:t>velmi těsně vázány v jádře. </a:t>
            </a:r>
            <a:r>
              <a:rPr lang="cs-CZ" sz="2000" dirty="0">
                <a:solidFill>
                  <a:srgbClr val="424242"/>
                </a:solidFill>
              </a:rPr>
              <a:t>Udržení pozitivně nabitých, navzájem se odpuzujících, </a:t>
            </a:r>
            <a:r>
              <a:rPr lang="en-US" sz="2000" dirty="0">
                <a:solidFill>
                  <a:srgbClr val="424242"/>
                </a:solidFill>
              </a:rPr>
              <a:t>proton</a:t>
            </a:r>
            <a:r>
              <a:rPr lang="cs-CZ" sz="2000" dirty="0">
                <a:solidFill>
                  <a:srgbClr val="424242"/>
                </a:solidFill>
              </a:rPr>
              <a:t>ů</a:t>
            </a:r>
            <a:r>
              <a:rPr lang="en-US" sz="2000" dirty="0">
                <a:solidFill>
                  <a:srgbClr val="424242"/>
                </a:solidFill>
              </a:rPr>
              <a:t> </a:t>
            </a:r>
            <a:r>
              <a:rPr lang="cs-CZ" sz="2000" dirty="0">
                <a:solidFill>
                  <a:srgbClr val="424242"/>
                </a:solidFill>
              </a:rPr>
              <a:t>ve velmi malém </a:t>
            </a:r>
            <a:r>
              <a:rPr lang="en-US" sz="2000" dirty="0">
                <a:solidFill>
                  <a:srgbClr val="424242"/>
                </a:solidFill>
              </a:rPr>
              <a:t> </a:t>
            </a:r>
            <a:r>
              <a:rPr lang="cs-CZ" sz="2000" dirty="0">
                <a:solidFill>
                  <a:srgbClr val="424242"/>
                </a:solidFill>
              </a:rPr>
              <a:t>objemu jádra vyžaduje velmi </a:t>
            </a:r>
            <a:r>
              <a:rPr lang="en-US" sz="2000" dirty="0">
                <a:solidFill>
                  <a:srgbClr val="424242"/>
                </a:solidFill>
              </a:rPr>
              <a:t>very </a:t>
            </a:r>
            <a:r>
              <a:rPr lang="cs-CZ" sz="2000" dirty="0">
                <a:solidFill>
                  <a:srgbClr val="424242"/>
                </a:solidFill>
              </a:rPr>
              <a:t>silné přitažlivé síly – </a:t>
            </a:r>
            <a:r>
              <a:rPr lang="cs-CZ" sz="2000" b="1" dirty="0">
                <a:solidFill>
                  <a:srgbClr val="424242"/>
                </a:solidFill>
              </a:rPr>
              <a:t>silné jaderné interakce</a:t>
            </a:r>
            <a:r>
              <a:rPr lang="cs-CZ" sz="2000" dirty="0">
                <a:solidFill>
                  <a:srgbClr val="424242"/>
                </a:solidFill>
              </a:rPr>
              <a:t>.</a:t>
            </a:r>
            <a:r>
              <a:rPr lang="en-US" sz="2000" dirty="0">
                <a:solidFill>
                  <a:srgbClr val="424242"/>
                </a:solidFill>
              </a:rPr>
              <a:t> T</a:t>
            </a:r>
            <a:r>
              <a:rPr lang="cs-CZ" sz="2000" dirty="0" err="1">
                <a:solidFill>
                  <a:srgbClr val="424242"/>
                </a:solidFill>
              </a:rPr>
              <a:t>yto</a:t>
            </a:r>
            <a:r>
              <a:rPr lang="cs-CZ" sz="2000" dirty="0">
                <a:solidFill>
                  <a:srgbClr val="424242"/>
                </a:solidFill>
              </a:rPr>
              <a:t> síly působí mezi </a:t>
            </a:r>
            <a:r>
              <a:rPr lang="en-US" sz="2000" dirty="0">
                <a:solidFill>
                  <a:srgbClr val="424242"/>
                </a:solidFill>
              </a:rPr>
              <a:t> proton</a:t>
            </a:r>
            <a:r>
              <a:rPr lang="cs-CZ" sz="2000" dirty="0">
                <a:solidFill>
                  <a:srgbClr val="424242"/>
                </a:solidFill>
              </a:rPr>
              <a:t>y</a:t>
            </a:r>
            <a:r>
              <a:rPr lang="en-US" sz="2000" dirty="0">
                <a:solidFill>
                  <a:srgbClr val="424242"/>
                </a:solidFill>
              </a:rPr>
              <a:t>, </a:t>
            </a:r>
            <a:r>
              <a:rPr lang="cs-CZ" sz="2000" dirty="0">
                <a:solidFill>
                  <a:srgbClr val="424242"/>
                </a:solidFill>
              </a:rPr>
              <a:t>mezi</a:t>
            </a:r>
            <a:r>
              <a:rPr lang="en-US" sz="2000" dirty="0">
                <a:solidFill>
                  <a:srgbClr val="424242"/>
                </a:solidFill>
              </a:rPr>
              <a:t> neutron</a:t>
            </a:r>
            <a:r>
              <a:rPr lang="cs-CZ" sz="2000" dirty="0">
                <a:solidFill>
                  <a:srgbClr val="424242"/>
                </a:solidFill>
              </a:rPr>
              <a:t>y a mezi</a:t>
            </a:r>
            <a:r>
              <a:rPr lang="en-US" sz="2000" dirty="0">
                <a:solidFill>
                  <a:srgbClr val="424242"/>
                </a:solidFill>
              </a:rPr>
              <a:t> proton</a:t>
            </a:r>
            <a:r>
              <a:rPr lang="cs-CZ" sz="2000" dirty="0">
                <a:solidFill>
                  <a:srgbClr val="424242"/>
                </a:solidFill>
              </a:rPr>
              <a:t>y</a:t>
            </a:r>
            <a:r>
              <a:rPr lang="en-US" sz="2000" dirty="0">
                <a:solidFill>
                  <a:srgbClr val="424242"/>
                </a:solidFill>
              </a:rPr>
              <a:t> and neutron</a:t>
            </a:r>
            <a:r>
              <a:rPr lang="cs-CZ" sz="2000" dirty="0">
                <a:solidFill>
                  <a:srgbClr val="424242"/>
                </a:solidFill>
              </a:rPr>
              <a:t>y</a:t>
            </a:r>
            <a:r>
              <a:rPr lang="en-US" sz="2000" dirty="0">
                <a:solidFill>
                  <a:srgbClr val="424242"/>
                </a:solidFill>
              </a:rPr>
              <a:t>. </a:t>
            </a:r>
            <a:r>
              <a:rPr lang="cs-CZ" sz="2000" dirty="0">
                <a:solidFill>
                  <a:srgbClr val="424242"/>
                </a:solidFill>
              </a:rPr>
              <a:t>Jsou velmi odlišné od </a:t>
            </a:r>
            <a:r>
              <a:rPr lang="en-US" sz="2000" dirty="0" err="1">
                <a:solidFill>
                  <a:srgbClr val="424242"/>
                </a:solidFill>
              </a:rPr>
              <a:t>ele</a:t>
            </a:r>
            <a:r>
              <a:rPr lang="cs-CZ" sz="2000" dirty="0">
                <a:solidFill>
                  <a:srgbClr val="424242"/>
                </a:solidFill>
              </a:rPr>
              <a:t>k</a:t>
            </a:r>
            <a:r>
              <a:rPr lang="en-US" sz="2000" dirty="0" err="1">
                <a:solidFill>
                  <a:srgbClr val="424242"/>
                </a:solidFill>
              </a:rPr>
              <a:t>trostatic</a:t>
            </a:r>
            <a:r>
              <a:rPr lang="cs-CZ" sz="2000" dirty="0" err="1">
                <a:solidFill>
                  <a:srgbClr val="424242"/>
                </a:solidFill>
              </a:rPr>
              <a:t>kých</a:t>
            </a:r>
            <a:r>
              <a:rPr lang="cs-CZ" sz="2000" dirty="0">
                <a:solidFill>
                  <a:srgbClr val="424242"/>
                </a:solidFill>
              </a:rPr>
              <a:t> sil poutající záporně nabitý elektron ke kladně nabitému jádru.</a:t>
            </a:r>
            <a:r>
              <a:rPr lang="en-US" sz="2000" dirty="0">
                <a:solidFill>
                  <a:srgbClr val="424242"/>
                </a:solidFill>
              </a:rPr>
              <a:t> </a:t>
            </a:r>
            <a:r>
              <a:rPr lang="cs-CZ" sz="2000" dirty="0">
                <a:solidFill>
                  <a:srgbClr val="424242"/>
                </a:solidFill>
              </a:rPr>
              <a:t>Jejich dosah je méně než</a:t>
            </a:r>
            <a:r>
              <a:rPr lang="en-US" sz="2000" dirty="0">
                <a:solidFill>
                  <a:srgbClr val="424242"/>
                </a:solidFill>
              </a:rPr>
              <a:t> 10</a:t>
            </a:r>
            <a:r>
              <a:rPr lang="en-US" sz="2000" baseline="30000" dirty="0">
                <a:solidFill>
                  <a:srgbClr val="424242"/>
                </a:solidFill>
              </a:rPr>
              <a:t>−15</a:t>
            </a:r>
            <a:r>
              <a:rPr lang="en-US" sz="2000" dirty="0">
                <a:solidFill>
                  <a:srgbClr val="424242"/>
                </a:solidFill>
              </a:rPr>
              <a:t> m</a:t>
            </a:r>
            <a:r>
              <a:rPr lang="cs-CZ" sz="2000" dirty="0">
                <a:solidFill>
                  <a:srgbClr val="424242"/>
                </a:solidFill>
              </a:rPr>
              <a:t>, omezují se tedy pouze na samotné jádro.</a:t>
            </a:r>
            <a:endParaRPr lang="en-US" sz="2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5781A89-1A89-4468-8C01-C26F08FDCA03}"/>
              </a:ext>
            </a:extLst>
          </p:cNvPr>
          <p:cNvSpPr txBox="1"/>
          <p:nvPr/>
        </p:nvSpPr>
        <p:spPr>
          <a:xfrm>
            <a:off x="1447800" y="304800"/>
            <a:ext cx="6185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Struktura</a:t>
            </a:r>
            <a:r>
              <a:rPr lang="en-US" sz="2800" b="1" dirty="0"/>
              <a:t> </a:t>
            </a:r>
            <a:r>
              <a:rPr lang="en-US" sz="2800" b="1" dirty="0" err="1"/>
              <a:t>atomov</a:t>
            </a:r>
            <a:r>
              <a:rPr lang="cs-CZ" sz="2800" b="1" dirty="0"/>
              <a:t>é</a:t>
            </a:r>
            <a:r>
              <a:rPr lang="en-US" sz="2800" b="1" dirty="0"/>
              <a:t>ho j</a:t>
            </a:r>
            <a:r>
              <a:rPr lang="cs-CZ" sz="2800" b="1" dirty="0"/>
              <a:t>á</a:t>
            </a:r>
            <a:r>
              <a:rPr lang="en-US" sz="2800" b="1" dirty="0" err="1"/>
              <a:t>dra</a:t>
            </a:r>
            <a:r>
              <a:rPr lang="cs-CZ" sz="2800" b="1" dirty="0"/>
              <a:t>, vazebné síly</a:t>
            </a:r>
            <a:endParaRPr lang="en-US" sz="2800" b="1" dirty="0"/>
          </a:p>
        </p:txBody>
      </p:sp>
      <p:pic>
        <p:nvPicPr>
          <p:cNvPr id="6" name="Obrázek 5" descr="Obsah obrázku hodiny, kreslení&#10;&#10;Popis byl vytvořen automaticky">
            <a:extLst>
              <a:ext uri="{FF2B5EF4-FFF2-40B4-BE49-F238E27FC236}">
                <a16:creationId xmlns:a16="http://schemas.microsoft.com/office/drawing/2014/main" id="{75E119F1-7045-4EDF-B184-BAE8CE6B9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108841"/>
            <a:ext cx="4071756" cy="2667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CCEE4A4-D70B-4631-A778-67B052D33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23064"/>
            <a:ext cx="4038600" cy="209193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CC60E00-A34C-439F-BBFD-A02E3FD54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5867400"/>
            <a:ext cx="3867150" cy="8286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965A4CF-B22F-4DD5-A0E2-5300E60ACFE4}"/>
              </a:ext>
            </a:extLst>
          </p:cNvPr>
          <p:cNvSpPr txBox="1"/>
          <p:nvPr/>
        </p:nvSpPr>
        <p:spPr>
          <a:xfrm>
            <a:off x="609600" y="6096000"/>
            <a:ext cx="3261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Repulzní energie mezi 2 protony: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180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32847214-A5BD-492B-8046-C868893F6732}"/>
              </a:ext>
            </a:extLst>
          </p:cNvPr>
          <p:cNvSpPr/>
          <p:nvPr/>
        </p:nvSpPr>
        <p:spPr>
          <a:xfrm>
            <a:off x="990600" y="135791"/>
            <a:ext cx="42147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Struktura</a:t>
            </a:r>
            <a:r>
              <a:rPr lang="en-US" sz="2800" b="1" dirty="0"/>
              <a:t> </a:t>
            </a:r>
            <a:r>
              <a:rPr lang="en-US" sz="2800" b="1" dirty="0" err="1"/>
              <a:t>atomov</a:t>
            </a:r>
            <a:r>
              <a:rPr lang="cs-CZ" sz="2800" b="1" dirty="0"/>
              <a:t>é</a:t>
            </a:r>
            <a:r>
              <a:rPr lang="en-US" sz="2800" b="1" dirty="0"/>
              <a:t>ho j</a:t>
            </a:r>
            <a:r>
              <a:rPr lang="cs-CZ" sz="2800" b="1" dirty="0"/>
              <a:t>á</a:t>
            </a:r>
            <a:r>
              <a:rPr lang="en-US" sz="2800" b="1" dirty="0" err="1"/>
              <a:t>dra</a:t>
            </a:r>
            <a:endParaRPr lang="en-US" sz="28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F431B74-CD93-4D69-9680-37EC04258263}"/>
              </a:ext>
            </a:extLst>
          </p:cNvPr>
          <p:cNvSpPr txBox="1"/>
          <p:nvPr/>
        </p:nvSpPr>
        <p:spPr>
          <a:xfrm>
            <a:off x="161925" y="2648487"/>
            <a:ext cx="876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S</a:t>
            </a:r>
            <a:r>
              <a:rPr lang="en-US" sz="2000" b="1" dirty="0" err="1"/>
              <a:t>lupkový</a:t>
            </a:r>
            <a:r>
              <a:rPr lang="en-US" sz="2000" b="1" dirty="0"/>
              <a:t> </a:t>
            </a:r>
            <a:r>
              <a:rPr lang="cs-CZ" sz="2000" b="1" dirty="0"/>
              <a:t>(hladinový) </a:t>
            </a:r>
            <a:r>
              <a:rPr lang="en-US" sz="2000" b="1" dirty="0"/>
              <a:t>model</a:t>
            </a:r>
            <a:r>
              <a:rPr lang="en-US" sz="2000" dirty="0"/>
              <a:t>:</a:t>
            </a:r>
            <a:r>
              <a:rPr lang="cs-CZ" sz="2000" dirty="0"/>
              <a:t> nukleony zaujímají určité kvantové stavy (energetické hladiny), které tvoří „slupky“. Při přechodech mezi jednotlivými energetickými hladinami vyzařují nukleony fotony </a:t>
            </a:r>
            <a:r>
              <a:rPr lang="cs-CZ" sz="2000" b="1" dirty="0"/>
              <a:t>záření </a:t>
            </a:r>
            <a:r>
              <a:rPr lang="el-GR" sz="2000" b="1" dirty="0"/>
              <a:t>γ</a:t>
            </a:r>
            <a:r>
              <a:rPr lang="el-GR" sz="2000" dirty="0"/>
              <a:t>. </a:t>
            </a:r>
            <a:r>
              <a:rPr lang="cs-CZ" sz="2000" dirty="0"/>
              <a:t>Energie těchto fotonů se pohybuje v rozmezí 10</a:t>
            </a:r>
            <a:r>
              <a:rPr lang="cs-CZ" sz="2000" baseline="30000" dirty="0"/>
              <a:t>4</a:t>
            </a:r>
            <a:r>
              <a:rPr lang="cs-CZ" sz="2000" dirty="0"/>
              <a:t>-10</a:t>
            </a:r>
            <a:r>
              <a:rPr lang="cs-CZ" sz="2000" baseline="30000" dirty="0"/>
              <a:t>7</a:t>
            </a:r>
            <a:r>
              <a:rPr lang="cs-CZ" sz="2000" dirty="0"/>
              <a:t>, jedná se o elektromagnetické vlny s nejkratšími známými vlnovými délkami.</a:t>
            </a:r>
            <a:endParaRPr lang="en-US" sz="2000" dirty="0"/>
          </a:p>
        </p:txBody>
      </p:sp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603502B6-2C5A-4279-8343-A6C01A2BE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4361202"/>
            <a:ext cx="7501339" cy="2286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177C2D1-1422-4800-95C4-48F9B3037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953000"/>
            <a:ext cx="1752949" cy="1761028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46F3096-4165-4A7C-914C-5831AF24F951}"/>
              </a:ext>
            </a:extLst>
          </p:cNvPr>
          <p:cNvSpPr/>
          <p:nvPr/>
        </p:nvSpPr>
        <p:spPr>
          <a:xfrm>
            <a:off x="161925" y="945297"/>
            <a:ext cx="6019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K</a:t>
            </a:r>
            <a:r>
              <a:rPr lang="cs-CZ" sz="2000" b="1" dirty="0" err="1"/>
              <a:t>apkový</a:t>
            </a:r>
            <a:r>
              <a:rPr lang="cs-CZ" sz="2000" b="1" dirty="0"/>
              <a:t> model</a:t>
            </a:r>
            <a:r>
              <a:rPr lang="en-US" sz="2000" dirty="0"/>
              <a:t>:</a:t>
            </a:r>
            <a:r>
              <a:rPr lang="cs-CZ" sz="2000" dirty="0"/>
              <a:t> chování jádra </a:t>
            </a:r>
            <a:r>
              <a:rPr lang="en-US" sz="2000" dirty="0" err="1"/>
              <a:t>odpov</a:t>
            </a:r>
            <a:r>
              <a:rPr lang="cs-CZ" sz="2000" dirty="0" err="1"/>
              <a:t>ídá</a:t>
            </a:r>
            <a:r>
              <a:rPr lang="cs-CZ" sz="2000" dirty="0"/>
              <a:t> chování nestlačitelné kapaliny s velkou a konstantní hustotou. Objem jádra a vazebná energie jsou přímo úměrné nukleonovému číslu A. Pomocí tohoto modelu lze též vysvětlit průběh jaderné reakce.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2CC2F4D-ADF2-497F-BB16-50ACDA52E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609600"/>
            <a:ext cx="2710977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53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6338DD5-C3AD-4415-B219-11B444BC82FE}"/>
              </a:ext>
            </a:extLst>
          </p:cNvPr>
          <p:cNvSpPr txBox="1"/>
          <p:nvPr/>
        </p:nvSpPr>
        <p:spPr>
          <a:xfrm>
            <a:off x="304801" y="152400"/>
            <a:ext cx="4267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Hmotnostní defekt </a:t>
            </a:r>
          </a:p>
          <a:p>
            <a:pPr algn="ctr"/>
            <a:r>
              <a:rPr lang="cs-CZ" sz="2800" b="1" dirty="0"/>
              <a:t>a vazebná energie jádra</a:t>
            </a:r>
            <a:endParaRPr lang="en-US" sz="2800" b="1" dirty="0"/>
          </a:p>
        </p:txBody>
      </p:sp>
      <p:pic>
        <p:nvPicPr>
          <p:cNvPr id="13318" name="Picture 6" descr="Výsledek obrázku pro mass defect">
            <a:extLst>
              <a:ext uri="{FF2B5EF4-FFF2-40B4-BE49-F238E27FC236}">
                <a16:creationId xmlns:a16="http://schemas.microsoft.com/office/drawing/2014/main" id="{50A33D3A-399A-4E8E-A57D-853F9249F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800"/>
            <a:ext cx="36830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76FADF8-AB0C-4A3E-9C8E-2E709E5D1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514600"/>
            <a:ext cx="3429000" cy="7283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B38FCF2-25E7-4BC9-BD09-FA88F08D9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100" y="4408629"/>
            <a:ext cx="6121400" cy="214457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635AF1F-FD67-41A4-AAA9-B9046A5B499F}"/>
              </a:ext>
            </a:extLst>
          </p:cNvPr>
          <p:cNvSpPr txBox="1"/>
          <p:nvPr/>
        </p:nvSpPr>
        <p:spPr>
          <a:xfrm>
            <a:off x="228600" y="3352800"/>
            <a:ext cx="6270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Vazebnou energii jádra lze vypočítat z </a:t>
            </a:r>
            <a:r>
              <a:rPr lang="cs-CZ" sz="2000" b="1" dirty="0"/>
              <a:t>Einsteinovy rovnice</a:t>
            </a:r>
            <a:r>
              <a:rPr lang="cs-CZ" sz="2000" dirty="0"/>
              <a:t>:</a:t>
            </a:r>
            <a:endParaRPr lang="en-US" sz="2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120FA24-45D9-4E50-ABC7-8B80E571797E}"/>
              </a:ext>
            </a:extLst>
          </p:cNvPr>
          <p:cNvSpPr txBox="1"/>
          <p:nvPr/>
        </p:nvSpPr>
        <p:spPr>
          <a:xfrm>
            <a:off x="152400" y="1371600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Hmotnostní defekt </a:t>
            </a:r>
            <a:r>
              <a:rPr lang="cs-CZ" sz="2000" dirty="0"/>
              <a:t>je rozdíl mezi sumou hmotností protonů a neutronů jimiž je jádro tvořeno a skutečnou hmotností jádra: </a:t>
            </a:r>
            <a:endParaRPr lang="en-US" sz="2000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8790478-01C3-4D36-B5E6-44B65C29EEC4}"/>
              </a:ext>
            </a:extLst>
          </p:cNvPr>
          <p:cNvSpPr/>
          <p:nvPr/>
        </p:nvSpPr>
        <p:spPr>
          <a:xfrm>
            <a:off x="6705600" y="3495994"/>
            <a:ext cx="198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/>
              <a:t>Δ</a:t>
            </a:r>
            <a:r>
              <a:rPr lang="cs-CZ" sz="3200" i="1" dirty="0"/>
              <a:t>E</a:t>
            </a:r>
            <a:r>
              <a:rPr lang="cs-CZ" sz="3200" dirty="0"/>
              <a:t> = </a:t>
            </a:r>
            <a:r>
              <a:rPr lang="el-GR" sz="3200" dirty="0"/>
              <a:t>Δ</a:t>
            </a:r>
            <a:r>
              <a:rPr lang="cs-CZ" sz="3200" i="1" dirty="0"/>
              <a:t>mc</a:t>
            </a:r>
            <a:r>
              <a:rPr lang="cs-CZ" sz="3200" i="1" baseline="30000" dirty="0"/>
              <a:t>2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777966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524000"/>
            <a:ext cx="8534400" cy="494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D4D0DDD-641C-BCC7-22DB-672A0808957F}"/>
              </a:ext>
            </a:extLst>
          </p:cNvPr>
          <p:cNvSpPr txBox="1"/>
          <p:nvPr/>
        </p:nvSpPr>
        <p:spPr>
          <a:xfrm>
            <a:off x="304801" y="152400"/>
            <a:ext cx="8762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Hmotnostní defekt </a:t>
            </a:r>
          </a:p>
          <a:p>
            <a:pPr algn="ctr"/>
            <a:r>
              <a:rPr lang="cs-CZ" sz="2800" b="1" dirty="0"/>
              <a:t>a vazebná energie jádra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00885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CB380565-4CD5-4D09-A755-5E3D31C81C13}"/>
              </a:ext>
            </a:extLst>
          </p:cNvPr>
          <p:cNvSpPr/>
          <p:nvPr/>
        </p:nvSpPr>
        <p:spPr>
          <a:xfrm>
            <a:off x="228600" y="381000"/>
            <a:ext cx="86868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cs-CZ" b="1" dirty="0">
                <a:solidFill>
                  <a:srgbClr val="373D3F"/>
                </a:solidFill>
              </a:rPr>
              <a:t>Příklad</a:t>
            </a:r>
            <a:r>
              <a:rPr lang="cs-CZ" dirty="0">
                <a:solidFill>
                  <a:srgbClr val="373D3F"/>
                </a:solidFill>
              </a:rPr>
              <a:t>: Vypočtěte průměrnou vazebnou energii (v </a:t>
            </a:r>
            <a:r>
              <a:rPr lang="en-US" dirty="0">
                <a:solidFill>
                  <a:srgbClr val="373D3F"/>
                </a:solidFill>
              </a:rPr>
              <a:t>kJ/mol</a:t>
            </a:r>
            <a:r>
              <a:rPr lang="cs-CZ" dirty="0">
                <a:solidFill>
                  <a:srgbClr val="373D3F"/>
                </a:solidFill>
              </a:rPr>
              <a:t>) jádra uranu </a:t>
            </a:r>
            <a:r>
              <a:rPr lang="en-US" baseline="30000" dirty="0">
                <a:solidFill>
                  <a:srgbClr val="373D3F"/>
                </a:solidFill>
              </a:rPr>
              <a:t>235</a:t>
            </a:r>
            <a:r>
              <a:rPr lang="cs-CZ" baseline="-25000" dirty="0">
                <a:solidFill>
                  <a:srgbClr val="373D3F"/>
                </a:solidFill>
              </a:rPr>
              <a:t>92</a:t>
            </a:r>
            <a:r>
              <a:rPr lang="en-US" dirty="0">
                <a:solidFill>
                  <a:srgbClr val="373D3F"/>
                </a:solidFill>
              </a:rPr>
              <a:t>U. </a:t>
            </a:r>
            <a:r>
              <a:rPr lang="cs-CZ" dirty="0">
                <a:solidFill>
                  <a:srgbClr val="373D3F"/>
                </a:solidFill>
              </a:rPr>
              <a:t>   Experimentálně zjištěná hmotnost jádra </a:t>
            </a:r>
            <a:r>
              <a:rPr lang="en-US" baseline="30000" dirty="0">
                <a:solidFill>
                  <a:srgbClr val="373D3F"/>
                </a:solidFill>
              </a:rPr>
              <a:t>235</a:t>
            </a:r>
            <a:r>
              <a:rPr lang="cs-CZ" baseline="-25000" dirty="0">
                <a:solidFill>
                  <a:srgbClr val="373D3F"/>
                </a:solidFill>
              </a:rPr>
              <a:t>92</a:t>
            </a:r>
            <a:r>
              <a:rPr lang="en-US" dirty="0">
                <a:solidFill>
                  <a:srgbClr val="373D3F"/>
                </a:solidFill>
              </a:rPr>
              <a:t>U</a:t>
            </a:r>
            <a:r>
              <a:rPr lang="cs-CZ" dirty="0">
                <a:solidFill>
                  <a:srgbClr val="373D3F"/>
                </a:solidFill>
              </a:rPr>
              <a:t> je </a:t>
            </a:r>
            <a:r>
              <a:rPr lang="en-US" dirty="0">
                <a:solidFill>
                  <a:srgbClr val="373D3F"/>
                </a:solidFill>
              </a:rPr>
              <a:t>235.04393 </a:t>
            </a:r>
            <a:r>
              <a:rPr lang="en-US" dirty="0" err="1">
                <a:solidFill>
                  <a:srgbClr val="373D3F"/>
                </a:solidFill>
              </a:rPr>
              <a:t>amu</a:t>
            </a:r>
            <a:r>
              <a:rPr lang="en-US" dirty="0">
                <a:solidFill>
                  <a:srgbClr val="373D3F"/>
                </a:solidFill>
              </a:rPr>
              <a:t>.</a:t>
            </a:r>
            <a:endParaRPr lang="cs-CZ" dirty="0">
              <a:solidFill>
                <a:srgbClr val="373D3F"/>
              </a:solidFill>
            </a:endParaRPr>
          </a:p>
          <a:p>
            <a:pPr algn="just"/>
            <a:r>
              <a:rPr lang="cs-CZ" dirty="0">
                <a:solidFill>
                  <a:srgbClr val="373D3F"/>
                </a:solidFill>
              </a:rPr>
              <a:t>m</a:t>
            </a:r>
            <a:r>
              <a:rPr lang="cs-CZ" baseline="-25000" dirty="0">
                <a:solidFill>
                  <a:srgbClr val="373D3F"/>
                </a:solidFill>
              </a:rPr>
              <a:t>p</a:t>
            </a:r>
            <a:r>
              <a:rPr lang="cs-CZ" dirty="0">
                <a:solidFill>
                  <a:srgbClr val="373D3F"/>
                </a:solidFill>
              </a:rPr>
              <a:t> =  </a:t>
            </a:r>
            <a:r>
              <a:rPr lang="en-US" dirty="0">
                <a:solidFill>
                  <a:srgbClr val="373D3F"/>
                </a:solidFill>
              </a:rPr>
              <a:t> </a:t>
            </a:r>
            <a:r>
              <a:rPr lang="cs-CZ" dirty="0">
                <a:solidFill>
                  <a:srgbClr val="373D3F"/>
                </a:solidFill>
              </a:rPr>
              <a:t>1.007825 </a:t>
            </a:r>
            <a:r>
              <a:rPr lang="cs-CZ" dirty="0" err="1">
                <a:solidFill>
                  <a:srgbClr val="373D3F"/>
                </a:solidFill>
              </a:rPr>
              <a:t>amu</a:t>
            </a:r>
            <a:r>
              <a:rPr lang="cs-CZ" dirty="0">
                <a:solidFill>
                  <a:srgbClr val="373D3F"/>
                </a:solidFill>
              </a:rPr>
              <a:t>; </a:t>
            </a:r>
            <a:r>
              <a:rPr lang="cs-CZ" dirty="0" err="1">
                <a:solidFill>
                  <a:srgbClr val="373D3F"/>
                </a:solidFill>
              </a:rPr>
              <a:t>m</a:t>
            </a:r>
            <a:r>
              <a:rPr lang="cs-CZ" baseline="-25000" dirty="0" err="1">
                <a:solidFill>
                  <a:srgbClr val="373D3F"/>
                </a:solidFill>
              </a:rPr>
              <a:t>n</a:t>
            </a:r>
            <a:r>
              <a:rPr lang="cs-CZ" dirty="0">
                <a:solidFill>
                  <a:srgbClr val="373D3F"/>
                </a:solidFill>
              </a:rPr>
              <a:t> =  </a:t>
            </a:r>
            <a:r>
              <a:rPr lang="en-US" dirty="0">
                <a:solidFill>
                  <a:srgbClr val="373D3F"/>
                </a:solidFill>
              </a:rPr>
              <a:t> </a:t>
            </a:r>
            <a:r>
              <a:rPr lang="cs-CZ" dirty="0">
                <a:solidFill>
                  <a:srgbClr val="373D3F"/>
                </a:solidFill>
              </a:rPr>
              <a:t>1.008665 </a:t>
            </a:r>
            <a:r>
              <a:rPr lang="cs-CZ" dirty="0" err="1">
                <a:solidFill>
                  <a:srgbClr val="373D3F"/>
                </a:solidFill>
              </a:rPr>
              <a:t>amu</a:t>
            </a:r>
            <a:r>
              <a:rPr lang="cs-CZ" dirty="0">
                <a:solidFill>
                  <a:srgbClr val="373D3F"/>
                </a:solidFill>
              </a:rPr>
              <a:t>; </a:t>
            </a:r>
            <a:r>
              <a:rPr lang="de-DE" dirty="0" err="1">
                <a:solidFill>
                  <a:srgbClr val="222222"/>
                </a:solidFill>
              </a:rPr>
              <a:t>m</a:t>
            </a:r>
            <a:r>
              <a:rPr lang="de-DE" baseline="-25000" dirty="0" err="1">
                <a:solidFill>
                  <a:srgbClr val="222222"/>
                </a:solidFill>
              </a:rPr>
              <a:t>u</a:t>
            </a:r>
            <a:r>
              <a:rPr lang="de-DE" dirty="0">
                <a:solidFill>
                  <a:srgbClr val="222222"/>
                </a:solidFill>
              </a:rPr>
              <a:t> = 1</a:t>
            </a:r>
            <a:r>
              <a:rPr lang="cs-CZ" dirty="0">
                <a:solidFill>
                  <a:srgbClr val="222222"/>
                </a:solidFill>
              </a:rPr>
              <a:t>.</a:t>
            </a:r>
            <a:r>
              <a:rPr lang="de-DE" dirty="0">
                <a:solidFill>
                  <a:srgbClr val="222222"/>
                </a:solidFill>
              </a:rPr>
              <a:t>66</a:t>
            </a:r>
            <a:r>
              <a:rPr lang="cs-CZ" dirty="0">
                <a:solidFill>
                  <a:srgbClr val="222222"/>
                </a:solidFill>
              </a:rPr>
              <a:t>0</a:t>
            </a:r>
            <a:r>
              <a:rPr lang="de-DE" dirty="0">
                <a:solidFill>
                  <a:srgbClr val="222222"/>
                </a:solidFill>
              </a:rPr>
              <a:t>539 ×</a:t>
            </a:r>
            <a:r>
              <a:rPr lang="cs-CZ" dirty="0">
                <a:solidFill>
                  <a:srgbClr val="222222"/>
                </a:solidFill>
              </a:rPr>
              <a:t> 1</a:t>
            </a:r>
            <a:r>
              <a:rPr lang="de-DE" dirty="0">
                <a:solidFill>
                  <a:srgbClr val="222222"/>
                </a:solidFill>
              </a:rPr>
              <a:t>0</a:t>
            </a:r>
            <a:r>
              <a:rPr lang="de-DE" baseline="30000" dirty="0">
                <a:solidFill>
                  <a:srgbClr val="222222"/>
                </a:solidFill>
              </a:rPr>
              <a:t>−27</a:t>
            </a:r>
            <a:r>
              <a:rPr lang="de-DE" dirty="0">
                <a:solidFill>
                  <a:srgbClr val="222222"/>
                </a:solidFill>
              </a:rPr>
              <a:t> kg</a:t>
            </a:r>
            <a:r>
              <a:rPr lang="cs-CZ" dirty="0">
                <a:solidFill>
                  <a:srgbClr val="222222"/>
                </a:solidFill>
              </a:rPr>
              <a:t>   </a:t>
            </a:r>
            <a:endParaRPr lang="en-US" dirty="0">
              <a:solidFill>
                <a:srgbClr val="222222"/>
              </a:solidFill>
            </a:endParaRPr>
          </a:p>
          <a:p>
            <a:pPr algn="just" fontAlgn="base"/>
            <a:endParaRPr lang="cs-CZ" dirty="0">
              <a:solidFill>
                <a:srgbClr val="373D3F"/>
              </a:solidFill>
            </a:endParaRPr>
          </a:p>
          <a:p>
            <a:pPr algn="just" fontAlgn="base"/>
            <a:r>
              <a:rPr lang="cs-CZ" b="1" dirty="0">
                <a:solidFill>
                  <a:srgbClr val="373D3F"/>
                </a:solidFill>
              </a:rPr>
              <a:t>Řešení</a:t>
            </a:r>
            <a:r>
              <a:rPr lang="cs-CZ" dirty="0">
                <a:solidFill>
                  <a:srgbClr val="373D3F"/>
                </a:solidFill>
              </a:rPr>
              <a:t>:</a:t>
            </a:r>
          </a:p>
          <a:p>
            <a:pPr algn="just" fontAlgn="base"/>
            <a:endParaRPr lang="cs-CZ" baseline="30000" dirty="0">
              <a:solidFill>
                <a:srgbClr val="373D3F"/>
              </a:solidFill>
            </a:endParaRPr>
          </a:p>
          <a:p>
            <a:pPr algn="just" fontAlgn="base"/>
            <a:r>
              <a:rPr lang="en-US" baseline="30000" dirty="0">
                <a:solidFill>
                  <a:srgbClr val="373D3F"/>
                </a:solidFill>
              </a:rPr>
              <a:t>235</a:t>
            </a:r>
            <a:r>
              <a:rPr lang="cs-CZ" baseline="-25000" dirty="0">
                <a:solidFill>
                  <a:srgbClr val="373D3F"/>
                </a:solidFill>
              </a:rPr>
              <a:t>92</a:t>
            </a:r>
            <a:r>
              <a:rPr lang="en-US" dirty="0">
                <a:solidFill>
                  <a:srgbClr val="373D3F"/>
                </a:solidFill>
              </a:rPr>
              <a:t>U</a:t>
            </a:r>
            <a:r>
              <a:rPr lang="cs-CZ" dirty="0">
                <a:solidFill>
                  <a:srgbClr val="373D3F"/>
                </a:solidFill>
              </a:rPr>
              <a:t> obsahuje </a:t>
            </a:r>
            <a:r>
              <a:rPr lang="en-US" dirty="0">
                <a:solidFill>
                  <a:srgbClr val="373D3F"/>
                </a:solidFill>
              </a:rPr>
              <a:t>92 proton</a:t>
            </a:r>
            <a:r>
              <a:rPr lang="cs-CZ" dirty="0">
                <a:solidFill>
                  <a:srgbClr val="373D3F"/>
                </a:solidFill>
              </a:rPr>
              <a:t>ů (Z) a </a:t>
            </a:r>
            <a:r>
              <a:rPr lang="en-US" dirty="0">
                <a:solidFill>
                  <a:srgbClr val="373D3F"/>
                </a:solidFill>
              </a:rPr>
              <a:t>143 neutron</a:t>
            </a:r>
            <a:r>
              <a:rPr lang="cs-CZ" dirty="0">
                <a:solidFill>
                  <a:srgbClr val="373D3F"/>
                </a:solidFill>
              </a:rPr>
              <a:t>ů (N = A – Z), experimentálně zjištěná hmotnost jádra (</a:t>
            </a:r>
            <a:r>
              <a:rPr lang="cs-CZ" dirty="0" err="1">
                <a:solidFill>
                  <a:srgbClr val="373D3F"/>
                </a:solidFill>
              </a:rPr>
              <a:t>M</a:t>
            </a:r>
            <a:r>
              <a:rPr lang="cs-CZ" baseline="-25000" dirty="0" err="1">
                <a:solidFill>
                  <a:srgbClr val="373D3F"/>
                </a:solidFill>
              </a:rPr>
              <a:t>n</a:t>
            </a:r>
            <a:r>
              <a:rPr lang="cs-CZ" dirty="0">
                <a:solidFill>
                  <a:srgbClr val="373D3F"/>
                </a:solidFill>
              </a:rPr>
              <a:t>) je </a:t>
            </a:r>
            <a:r>
              <a:rPr lang="en-US" dirty="0">
                <a:solidFill>
                  <a:srgbClr val="373D3F"/>
                </a:solidFill>
              </a:rPr>
              <a:t>235.04393 </a:t>
            </a:r>
            <a:r>
              <a:rPr lang="en-US" dirty="0" err="1">
                <a:solidFill>
                  <a:srgbClr val="373D3F"/>
                </a:solidFill>
              </a:rPr>
              <a:t>amu</a:t>
            </a:r>
            <a:r>
              <a:rPr lang="en-US" dirty="0">
                <a:solidFill>
                  <a:srgbClr val="373D3F"/>
                </a:solidFill>
              </a:rPr>
              <a:t>.</a:t>
            </a:r>
            <a:r>
              <a:rPr lang="cs-CZ" dirty="0">
                <a:solidFill>
                  <a:srgbClr val="373D3F"/>
                </a:solidFill>
              </a:rPr>
              <a:t> Odtud hmotnostní pro deficit </a:t>
            </a:r>
            <a:r>
              <a:rPr lang="cs-CZ" dirty="0" err="1">
                <a:solidFill>
                  <a:srgbClr val="373D3F"/>
                </a:solidFill>
              </a:rPr>
              <a:t>M</a:t>
            </a:r>
            <a:r>
              <a:rPr lang="cs-CZ" baseline="-25000" dirty="0" err="1">
                <a:solidFill>
                  <a:srgbClr val="373D3F"/>
                </a:solidFill>
              </a:rPr>
              <a:t>d</a:t>
            </a:r>
            <a:r>
              <a:rPr lang="cs-CZ" dirty="0">
                <a:solidFill>
                  <a:srgbClr val="373D3F"/>
                </a:solidFill>
              </a:rPr>
              <a:t>:  </a:t>
            </a:r>
          </a:p>
          <a:p>
            <a:pPr algn="just" fontAlgn="base"/>
            <a:endParaRPr lang="cs-CZ" dirty="0">
              <a:solidFill>
                <a:srgbClr val="373D3F"/>
              </a:solidFill>
            </a:endParaRPr>
          </a:p>
          <a:p>
            <a:pPr algn="just" fontAlgn="base"/>
            <a:r>
              <a:rPr lang="cs-CZ" dirty="0">
                <a:solidFill>
                  <a:srgbClr val="373D3F"/>
                </a:solidFill>
              </a:rPr>
              <a:t>  </a:t>
            </a:r>
            <a:r>
              <a:rPr lang="pt-BR" dirty="0"/>
              <a:t>M</a:t>
            </a:r>
            <a:r>
              <a:rPr lang="pt-BR" baseline="-25000" dirty="0"/>
              <a:t>d</a:t>
            </a:r>
            <a:r>
              <a:rPr lang="cs-CZ" baseline="-25000" dirty="0"/>
              <a:t> </a:t>
            </a:r>
            <a:r>
              <a:rPr lang="pt-BR" dirty="0"/>
              <a:t>=</a:t>
            </a:r>
            <a:r>
              <a:rPr lang="cs-CZ" dirty="0"/>
              <a:t> </a:t>
            </a:r>
            <a:r>
              <a:rPr lang="pt-BR" dirty="0"/>
              <a:t>(m</a:t>
            </a:r>
            <a:r>
              <a:rPr lang="cs-CZ" baseline="-25000" dirty="0"/>
              <a:t>p</a:t>
            </a:r>
            <a:r>
              <a:rPr lang="cs-CZ" dirty="0"/>
              <a:t> x Z </a:t>
            </a:r>
            <a:r>
              <a:rPr lang="pt-BR" dirty="0"/>
              <a:t>+</a:t>
            </a:r>
            <a:r>
              <a:rPr lang="cs-CZ" dirty="0"/>
              <a:t> </a:t>
            </a:r>
            <a:r>
              <a:rPr lang="pt-BR" dirty="0"/>
              <a:t>m</a:t>
            </a:r>
            <a:r>
              <a:rPr lang="cs-CZ" baseline="-25000" dirty="0"/>
              <a:t>n</a:t>
            </a:r>
            <a:r>
              <a:rPr lang="cs-CZ" dirty="0"/>
              <a:t> x N</a:t>
            </a:r>
            <a:r>
              <a:rPr lang="pt-BR" dirty="0"/>
              <a:t>)</a:t>
            </a:r>
            <a:r>
              <a:rPr lang="cs-CZ" dirty="0"/>
              <a:t> </a:t>
            </a:r>
            <a:r>
              <a:rPr lang="pt-BR" dirty="0"/>
              <a:t>–</a:t>
            </a:r>
            <a:r>
              <a:rPr lang="cs-CZ" dirty="0"/>
              <a:t> </a:t>
            </a:r>
            <a:r>
              <a:rPr lang="cs-CZ" dirty="0" err="1">
                <a:solidFill>
                  <a:srgbClr val="373D3F"/>
                </a:solidFill>
              </a:rPr>
              <a:t>M</a:t>
            </a:r>
            <a:r>
              <a:rPr lang="cs-CZ" baseline="-25000" dirty="0" err="1">
                <a:solidFill>
                  <a:srgbClr val="373D3F"/>
                </a:solidFill>
              </a:rPr>
              <a:t>n</a:t>
            </a:r>
            <a:r>
              <a:rPr lang="cs-CZ" baseline="-25000" dirty="0">
                <a:solidFill>
                  <a:srgbClr val="373D3F"/>
                </a:solidFill>
              </a:rPr>
              <a:t> </a:t>
            </a:r>
            <a:r>
              <a:rPr lang="cs-CZ" dirty="0">
                <a:solidFill>
                  <a:srgbClr val="373D3F"/>
                </a:solidFill>
              </a:rPr>
              <a:t> </a:t>
            </a:r>
          </a:p>
          <a:p>
            <a:pPr algn="just" fontAlgn="base"/>
            <a:r>
              <a:rPr lang="cs-CZ" dirty="0">
                <a:solidFill>
                  <a:srgbClr val="373D3F"/>
                </a:solidFill>
              </a:rPr>
              <a:t>  </a:t>
            </a:r>
            <a:r>
              <a:rPr lang="pt-BR" dirty="0"/>
              <a:t>M</a:t>
            </a:r>
            <a:r>
              <a:rPr lang="pt-BR" baseline="-25000" dirty="0"/>
              <a:t>d</a:t>
            </a:r>
            <a:r>
              <a:rPr lang="cs-CZ" baseline="-25000" dirty="0"/>
              <a:t> </a:t>
            </a:r>
            <a:r>
              <a:rPr lang="cs-CZ" dirty="0">
                <a:solidFill>
                  <a:srgbClr val="373D3F"/>
                </a:solidFill>
              </a:rPr>
              <a:t>= </a:t>
            </a:r>
            <a:r>
              <a:rPr lang="en-US" dirty="0"/>
              <a:t>(92</a:t>
            </a:r>
            <a:r>
              <a:rPr lang="cs-CZ" dirty="0"/>
              <a:t> x </a:t>
            </a:r>
            <a:r>
              <a:rPr lang="en-US" dirty="0"/>
              <a:t>(1.00728 </a:t>
            </a:r>
            <a:r>
              <a:rPr lang="en-US" dirty="0" err="1"/>
              <a:t>amu</a:t>
            </a:r>
            <a:r>
              <a:rPr lang="en-US" dirty="0"/>
              <a:t>)</a:t>
            </a:r>
            <a:r>
              <a:rPr lang="cs-CZ" dirty="0"/>
              <a:t> </a:t>
            </a:r>
            <a:r>
              <a:rPr lang="en-US" dirty="0"/>
              <a:t>+</a:t>
            </a:r>
            <a:r>
              <a:rPr lang="cs-CZ" dirty="0"/>
              <a:t> </a:t>
            </a:r>
            <a:r>
              <a:rPr lang="en-US" dirty="0"/>
              <a:t>143</a:t>
            </a:r>
            <a:r>
              <a:rPr lang="cs-CZ" dirty="0"/>
              <a:t> x </a:t>
            </a:r>
            <a:r>
              <a:rPr lang="en-US" dirty="0"/>
              <a:t>(1.00867 </a:t>
            </a:r>
            <a:r>
              <a:rPr lang="en-US" dirty="0" err="1"/>
              <a:t>amu</a:t>
            </a:r>
            <a:r>
              <a:rPr lang="en-US" dirty="0"/>
              <a:t>)) – 235.0439 </a:t>
            </a:r>
            <a:r>
              <a:rPr lang="en-US" dirty="0" err="1"/>
              <a:t>amu</a:t>
            </a:r>
            <a:r>
              <a:rPr lang="cs-CZ" dirty="0"/>
              <a:t>      </a:t>
            </a:r>
          </a:p>
          <a:p>
            <a:pPr algn="just" fontAlgn="base"/>
            <a:r>
              <a:rPr lang="cs-CZ" dirty="0"/>
              <a:t>  </a:t>
            </a:r>
            <a:r>
              <a:rPr lang="en-US" dirty="0"/>
              <a:t>M</a:t>
            </a:r>
            <a:r>
              <a:rPr lang="en-US" baseline="-25000" dirty="0"/>
              <a:t>d </a:t>
            </a:r>
            <a:r>
              <a:rPr lang="en-US" dirty="0"/>
              <a:t>= 1.86564 </a:t>
            </a:r>
            <a:r>
              <a:rPr lang="en-US" dirty="0" err="1"/>
              <a:t>amu</a:t>
            </a:r>
            <a:endParaRPr lang="cs-CZ" dirty="0"/>
          </a:p>
          <a:p>
            <a:pPr algn="just" fontAlgn="base"/>
            <a:r>
              <a:rPr lang="cs-CZ" b="0" i="0" u="none" strike="noStrike" dirty="0">
                <a:solidFill>
                  <a:srgbClr val="373D3F"/>
                </a:solidFill>
                <a:effectLst/>
              </a:rPr>
              <a:t>  M = </a:t>
            </a:r>
            <a:r>
              <a:rPr lang="en-US" dirty="0"/>
              <a:t>M</a:t>
            </a:r>
            <a:r>
              <a:rPr lang="en-US" baseline="-25000" dirty="0"/>
              <a:t>d</a:t>
            </a:r>
            <a:r>
              <a:rPr lang="en-US" dirty="0"/>
              <a:t> </a:t>
            </a:r>
            <a:r>
              <a:rPr lang="cs-CZ" dirty="0"/>
              <a:t>x m</a:t>
            </a:r>
            <a:r>
              <a:rPr lang="cs-CZ" baseline="-25000" dirty="0"/>
              <a:t> u </a:t>
            </a:r>
            <a:r>
              <a:rPr lang="en-US" dirty="0"/>
              <a:t>= 1.86564 </a:t>
            </a:r>
            <a:r>
              <a:rPr lang="en-US" dirty="0" err="1"/>
              <a:t>amu</a:t>
            </a:r>
            <a:r>
              <a:rPr lang="cs-CZ" dirty="0"/>
              <a:t> x</a:t>
            </a:r>
            <a:r>
              <a:rPr lang="en-US" dirty="0"/>
              <a:t> </a:t>
            </a:r>
            <a:r>
              <a:rPr lang="de-DE" dirty="0">
                <a:solidFill>
                  <a:srgbClr val="222222"/>
                </a:solidFill>
              </a:rPr>
              <a:t>1</a:t>
            </a:r>
            <a:r>
              <a:rPr lang="cs-CZ" dirty="0">
                <a:solidFill>
                  <a:srgbClr val="222222"/>
                </a:solidFill>
              </a:rPr>
              <a:t>.</a:t>
            </a:r>
            <a:r>
              <a:rPr lang="de-DE" dirty="0">
                <a:solidFill>
                  <a:srgbClr val="222222"/>
                </a:solidFill>
              </a:rPr>
              <a:t>66</a:t>
            </a:r>
            <a:r>
              <a:rPr lang="cs-CZ" dirty="0">
                <a:solidFill>
                  <a:srgbClr val="222222"/>
                </a:solidFill>
              </a:rPr>
              <a:t>0</a:t>
            </a:r>
            <a:r>
              <a:rPr lang="de-DE" dirty="0">
                <a:solidFill>
                  <a:srgbClr val="222222"/>
                </a:solidFill>
              </a:rPr>
              <a:t>539 ×</a:t>
            </a:r>
            <a:r>
              <a:rPr lang="cs-CZ" dirty="0">
                <a:solidFill>
                  <a:srgbClr val="222222"/>
                </a:solidFill>
              </a:rPr>
              <a:t> 1</a:t>
            </a:r>
            <a:r>
              <a:rPr lang="de-DE" dirty="0">
                <a:solidFill>
                  <a:srgbClr val="222222"/>
                </a:solidFill>
              </a:rPr>
              <a:t>0</a:t>
            </a:r>
            <a:r>
              <a:rPr lang="de-DE" baseline="30000" dirty="0">
                <a:solidFill>
                  <a:srgbClr val="222222"/>
                </a:solidFill>
              </a:rPr>
              <a:t>−27</a:t>
            </a:r>
            <a:r>
              <a:rPr lang="de-DE" dirty="0">
                <a:solidFill>
                  <a:srgbClr val="222222"/>
                </a:solidFill>
              </a:rPr>
              <a:t> </a:t>
            </a:r>
            <a:r>
              <a:rPr lang="en-US" dirty="0"/>
              <a:t>= 3.09797 x 10</a:t>
            </a:r>
            <a:r>
              <a:rPr lang="en-US" baseline="30000" dirty="0"/>
              <a:t>-27 </a:t>
            </a:r>
            <a:r>
              <a:rPr lang="en-US" dirty="0"/>
              <a:t>kg</a:t>
            </a:r>
            <a:endParaRPr lang="cs-CZ" b="0" i="0" u="none" strike="noStrike" dirty="0">
              <a:solidFill>
                <a:srgbClr val="373D3F"/>
              </a:solidFill>
              <a:effectLst/>
            </a:endParaRPr>
          </a:p>
          <a:p>
            <a:pPr algn="just" fontAlgn="base"/>
            <a:r>
              <a:rPr lang="cs-CZ" dirty="0"/>
              <a:t>  </a:t>
            </a:r>
            <a:r>
              <a:rPr lang="en-US" dirty="0"/>
              <a:t>E = </a:t>
            </a:r>
            <a:r>
              <a:rPr lang="cs-CZ" dirty="0"/>
              <a:t>M x </a:t>
            </a:r>
            <a:r>
              <a:rPr lang="en-US" dirty="0"/>
              <a:t>c</a:t>
            </a:r>
            <a:r>
              <a:rPr lang="en-US" baseline="30000" dirty="0"/>
              <a:t>2</a:t>
            </a:r>
            <a:r>
              <a:rPr lang="cs-CZ" baseline="30000" dirty="0"/>
              <a:t> </a:t>
            </a:r>
            <a:r>
              <a:rPr lang="en-US" dirty="0"/>
              <a:t>= 3.09797 x 10</a:t>
            </a:r>
            <a:r>
              <a:rPr lang="en-US" baseline="30000" dirty="0"/>
              <a:t>-27 </a:t>
            </a:r>
            <a:r>
              <a:rPr lang="en-US" dirty="0"/>
              <a:t>kg x (2.99792458 x 10</a:t>
            </a:r>
            <a:r>
              <a:rPr lang="en-US" baseline="30000" dirty="0"/>
              <a:t>8</a:t>
            </a:r>
            <a:r>
              <a:rPr lang="cs-CZ" dirty="0"/>
              <a:t> </a:t>
            </a:r>
            <a:r>
              <a:rPr lang="en-US" dirty="0"/>
              <a:t>m</a:t>
            </a:r>
            <a:r>
              <a:rPr lang="cs-CZ" dirty="0"/>
              <a:t>/</a:t>
            </a:r>
            <a:r>
              <a:rPr lang="en-US" dirty="0"/>
              <a:t>s)</a:t>
            </a:r>
            <a:r>
              <a:rPr lang="en-US" baseline="30000" dirty="0"/>
              <a:t>2</a:t>
            </a:r>
            <a:endParaRPr lang="en-US" dirty="0"/>
          </a:p>
          <a:p>
            <a:pPr algn="just" fontAlgn="base"/>
            <a:r>
              <a:rPr lang="cs-CZ" dirty="0"/>
              <a:t>  </a:t>
            </a:r>
            <a:r>
              <a:rPr lang="en-US" dirty="0"/>
              <a:t>E =2.7843 x 10</a:t>
            </a:r>
            <a:r>
              <a:rPr lang="en-US" baseline="30000" dirty="0"/>
              <a:t>-10 </a:t>
            </a:r>
            <a:r>
              <a:rPr lang="en-US" dirty="0"/>
              <a:t>J</a:t>
            </a:r>
          </a:p>
          <a:p>
            <a:pPr algn="just" fontAlgn="base"/>
            <a:r>
              <a:rPr lang="cs-CZ" dirty="0"/>
              <a:t>  E</a:t>
            </a:r>
            <a:r>
              <a:rPr lang="cs-CZ" baseline="-25000" dirty="0"/>
              <a:t>m</a:t>
            </a:r>
            <a:r>
              <a:rPr lang="cs-CZ" dirty="0"/>
              <a:t> = </a:t>
            </a:r>
            <a:r>
              <a:rPr lang="en-US" dirty="0"/>
              <a:t>2.7843</a:t>
            </a:r>
            <a:r>
              <a:rPr lang="cs-CZ" dirty="0"/>
              <a:t> x </a:t>
            </a:r>
            <a:r>
              <a:rPr lang="en-US" dirty="0"/>
              <a:t>10</a:t>
            </a:r>
            <a:r>
              <a:rPr lang="en-US" baseline="30000" dirty="0"/>
              <a:t>-10</a:t>
            </a:r>
            <a:r>
              <a:rPr lang="cs-CZ" dirty="0"/>
              <a:t> </a:t>
            </a:r>
            <a:r>
              <a:rPr lang="en-US" dirty="0"/>
              <a:t>J</a:t>
            </a:r>
            <a:r>
              <a:rPr lang="cs-CZ" dirty="0"/>
              <a:t>/</a:t>
            </a:r>
            <a:r>
              <a:rPr lang="en-US" dirty="0"/>
              <a:t>atom</a:t>
            </a:r>
            <a:r>
              <a:rPr lang="cs-CZ" dirty="0"/>
              <a:t> x </a:t>
            </a:r>
            <a:r>
              <a:rPr lang="en-US" dirty="0"/>
              <a:t>6.02</a:t>
            </a:r>
            <a:r>
              <a:rPr lang="cs-CZ" dirty="0"/>
              <a:t>2 x 1</a:t>
            </a:r>
            <a:r>
              <a:rPr lang="en-US" dirty="0"/>
              <a:t>0</a:t>
            </a:r>
            <a:r>
              <a:rPr lang="en-US" baseline="30000" dirty="0"/>
              <a:t>23</a:t>
            </a:r>
            <a:r>
              <a:rPr lang="cs-CZ" dirty="0"/>
              <a:t> </a:t>
            </a:r>
            <a:r>
              <a:rPr lang="en-US" dirty="0"/>
              <a:t>atom</a:t>
            </a:r>
            <a:r>
              <a:rPr lang="cs-CZ" dirty="0"/>
              <a:t>ů/</a:t>
            </a:r>
            <a:r>
              <a:rPr lang="en-US" dirty="0"/>
              <a:t>mol</a:t>
            </a:r>
            <a:r>
              <a:rPr lang="cs-CZ" dirty="0"/>
              <a:t> </a:t>
            </a:r>
            <a:r>
              <a:rPr lang="en-US" dirty="0"/>
              <a:t>= </a:t>
            </a:r>
            <a:r>
              <a:rPr lang="en-US" u="sng" dirty="0"/>
              <a:t>1.6762 x 10</a:t>
            </a:r>
            <a:r>
              <a:rPr lang="en-US" u="sng" baseline="30000" dirty="0"/>
              <a:t>11</a:t>
            </a:r>
            <a:r>
              <a:rPr lang="cs-CZ" u="sng" dirty="0"/>
              <a:t> </a:t>
            </a:r>
            <a:r>
              <a:rPr lang="en-US" u="sng" dirty="0"/>
              <a:t>kJ</a:t>
            </a:r>
            <a:r>
              <a:rPr lang="cs-CZ" u="sng" dirty="0"/>
              <a:t>/</a:t>
            </a:r>
            <a:r>
              <a:rPr lang="en-US" u="sng" dirty="0"/>
              <a:t>mol</a:t>
            </a:r>
            <a:r>
              <a:rPr lang="cs-CZ" dirty="0"/>
              <a:t>.</a:t>
            </a:r>
            <a:endParaRPr lang="en-US" b="0" i="0" u="none" strike="noStrike" dirty="0">
              <a:solidFill>
                <a:srgbClr val="373D3F"/>
              </a:solidFill>
              <a:effectLst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E54FF87-23C0-FACA-3DBD-16D1015B2D1A}"/>
              </a:ext>
            </a:extLst>
          </p:cNvPr>
          <p:cNvSpPr/>
          <p:nvPr/>
        </p:nvSpPr>
        <p:spPr>
          <a:xfrm>
            <a:off x="228600" y="5769114"/>
            <a:ext cx="8686800" cy="707886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Aby </a:t>
            </a:r>
            <a:r>
              <a:rPr lang="en-US" sz="2000" dirty="0" err="1">
                <a:solidFill>
                  <a:srgbClr val="333333"/>
                </a:solidFill>
              </a:rPr>
              <a:t>bylo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možno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srovnávat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vazebnou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energii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jádra</a:t>
            </a:r>
            <a:r>
              <a:rPr lang="en-US" sz="2000" dirty="0">
                <a:solidFill>
                  <a:srgbClr val="333333"/>
                </a:solidFill>
              </a:rPr>
              <a:t> pro </a:t>
            </a:r>
            <a:r>
              <a:rPr lang="en-US" sz="2000" dirty="0" err="1">
                <a:solidFill>
                  <a:srgbClr val="333333"/>
                </a:solidFill>
              </a:rPr>
              <a:t>různé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prvky</a:t>
            </a:r>
            <a:r>
              <a:rPr lang="en-US" sz="2000" dirty="0">
                <a:solidFill>
                  <a:srgbClr val="333333"/>
                </a:solidFill>
              </a:rPr>
              <a:t> a </a:t>
            </a:r>
            <a:r>
              <a:rPr lang="en-US" sz="2000" dirty="0" err="1">
                <a:solidFill>
                  <a:srgbClr val="333333"/>
                </a:solidFill>
              </a:rPr>
              <a:t>různé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nuklidy</a:t>
            </a:r>
            <a:r>
              <a:rPr lang="en-US" sz="2000" dirty="0">
                <a:solidFill>
                  <a:srgbClr val="333333"/>
                </a:solidFill>
              </a:rPr>
              <a:t>, </a:t>
            </a:r>
            <a:r>
              <a:rPr lang="en-US" sz="2000" dirty="0" err="1">
                <a:solidFill>
                  <a:srgbClr val="333333"/>
                </a:solidFill>
              </a:rPr>
              <a:t>zavádí</a:t>
            </a:r>
            <a:r>
              <a:rPr lang="en-US" sz="2000" dirty="0">
                <a:solidFill>
                  <a:srgbClr val="333333"/>
                </a:solidFill>
              </a:rPr>
              <a:t> se </a:t>
            </a:r>
            <a:r>
              <a:rPr lang="en-US" sz="2000" dirty="0" err="1">
                <a:solidFill>
                  <a:srgbClr val="333333"/>
                </a:solidFill>
              </a:rPr>
              <a:t>tzv</a:t>
            </a:r>
            <a:r>
              <a:rPr lang="en-US" sz="2000" dirty="0">
                <a:solidFill>
                  <a:srgbClr val="333333"/>
                </a:solidFill>
              </a:rPr>
              <a:t>. </a:t>
            </a:r>
            <a:r>
              <a:rPr lang="en-US" sz="2000" b="1" dirty="0" err="1">
                <a:solidFill>
                  <a:srgbClr val="333333"/>
                </a:solidFill>
              </a:rPr>
              <a:t>vazebná</a:t>
            </a:r>
            <a:r>
              <a:rPr lang="en-US" sz="2000" b="1" dirty="0">
                <a:solidFill>
                  <a:srgbClr val="333333"/>
                </a:solidFill>
              </a:rPr>
              <a:t> </a:t>
            </a:r>
            <a:r>
              <a:rPr lang="en-US" sz="2000" b="1" dirty="0" err="1">
                <a:solidFill>
                  <a:srgbClr val="333333"/>
                </a:solidFill>
              </a:rPr>
              <a:t>energie</a:t>
            </a:r>
            <a:r>
              <a:rPr lang="en-US" sz="2000" b="1" dirty="0">
                <a:solidFill>
                  <a:srgbClr val="333333"/>
                </a:solidFill>
              </a:rPr>
              <a:t> </a:t>
            </a:r>
            <a:r>
              <a:rPr lang="en-US" sz="2000" b="1" dirty="0" err="1">
                <a:solidFill>
                  <a:srgbClr val="333333"/>
                </a:solidFill>
              </a:rPr>
              <a:t>jádra</a:t>
            </a:r>
            <a:r>
              <a:rPr lang="en-US" sz="2000" b="1" dirty="0">
                <a:solidFill>
                  <a:srgbClr val="333333"/>
                </a:solidFill>
              </a:rPr>
              <a:t> </a:t>
            </a:r>
            <a:r>
              <a:rPr lang="en-US" sz="2000" b="1" dirty="0" err="1">
                <a:solidFill>
                  <a:srgbClr val="333333"/>
                </a:solidFill>
              </a:rPr>
              <a:t>vztažená</a:t>
            </a:r>
            <a:r>
              <a:rPr lang="en-US" sz="2000" b="1" dirty="0">
                <a:solidFill>
                  <a:srgbClr val="333333"/>
                </a:solidFill>
              </a:rPr>
              <a:t> </a:t>
            </a:r>
            <a:r>
              <a:rPr lang="en-US" sz="2000" b="1" dirty="0" err="1">
                <a:solidFill>
                  <a:srgbClr val="333333"/>
                </a:solidFill>
              </a:rPr>
              <a:t>na</a:t>
            </a:r>
            <a:r>
              <a:rPr lang="en-US" sz="2000" b="1" dirty="0">
                <a:solidFill>
                  <a:srgbClr val="333333"/>
                </a:solidFill>
              </a:rPr>
              <a:t> </a:t>
            </a:r>
            <a:r>
              <a:rPr lang="en-US" sz="2000" b="1" dirty="0" err="1">
                <a:solidFill>
                  <a:srgbClr val="333333"/>
                </a:solidFill>
              </a:rPr>
              <a:t>jeden</a:t>
            </a:r>
            <a:r>
              <a:rPr lang="en-US" sz="2000" b="1" dirty="0">
                <a:solidFill>
                  <a:srgbClr val="333333"/>
                </a:solidFill>
              </a:rPr>
              <a:t> </a:t>
            </a:r>
            <a:r>
              <a:rPr lang="en-US" sz="2000" b="1" dirty="0" err="1">
                <a:solidFill>
                  <a:srgbClr val="333333"/>
                </a:solidFill>
              </a:rPr>
              <a:t>nukleon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0486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775" y="381000"/>
            <a:ext cx="4802236" cy="601662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Stabilita</a:t>
            </a:r>
            <a:r>
              <a:rPr lang="en-US" sz="3200" b="1" dirty="0"/>
              <a:t> </a:t>
            </a:r>
            <a:r>
              <a:rPr lang="en-US" sz="3200" b="1" dirty="0" err="1"/>
              <a:t>atomovych</a:t>
            </a:r>
            <a:r>
              <a:rPr lang="en-US" sz="3200" b="1" dirty="0"/>
              <a:t> </a:t>
            </a:r>
            <a:r>
              <a:rPr lang="en-US" sz="3200" b="1" dirty="0" err="1"/>
              <a:t>jader</a:t>
            </a:r>
            <a:endParaRPr lang="cs-CZ" sz="3200" b="1" dirty="0"/>
          </a:p>
        </p:txBody>
      </p:sp>
      <p:pic>
        <p:nvPicPr>
          <p:cNvPr id="41986" name="Picture 2" descr="https://ars.els-cdn.com/content/image/3-s2.0-B9780124818514500044-f02-05-97801248185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396372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s://ars.els-cdn.com/content/image/3-s2.0-B9780123846563000027-f02-05-97801238465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3977512" cy="353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VÃ½sledek obrÃ¡zku pro mass defect vs atomic numb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8" descr="VÃ½sledek obrÃ¡zku pro mass defect vs atomic numb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460375" y="1219200"/>
            <a:ext cx="84377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Křivka zastoupení jednotlivých prvků ve vesmíru ukazuje zvýšený výskyt prvků s nukleonovým číslem blízkým 60, protože jejich jádra mají vysokou vazebnou energii. Zastoupení prvků triády železa (železo, kobalt a nikl) je proto větší, protože tyto prvky jsou tedy velmi stabilní a nejsnáze přežívají konečná stadia hvězdného vývoje.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781250" y="457200"/>
            <a:ext cx="1449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/>
              <a:t>Δ</a:t>
            </a:r>
            <a:r>
              <a:rPr lang="cs-CZ" sz="2400" i="1" dirty="0"/>
              <a:t>E</a:t>
            </a:r>
            <a:r>
              <a:rPr lang="cs-CZ" sz="2400" dirty="0"/>
              <a:t> = </a:t>
            </a:r>
            <a:r>
              <a:rPr lang="el-GR" sz="2400" dirty="0"/>
              <a:t>Δ</a:t>
            </a:r>
            <a:r>
              <a:rPr lang="cs-CZ" sz="2400" i="1" dirty="0"/>
              <a:t>mc</a:t>
            </a:r>
            <a:r>
              <a:rPr lang="cs-CZ" sz="2400" i="1" baseline="30000" dirty="0"/>
              <a:t>2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5475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A8A9CD-F4F0-4BA8-89EE-128D92502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7886700" cy="432738"/>
          </a:xfrm>
        </p:spPr>
        <p:txBody>
          <a:bodyPr>
            <a:noAutofit/>
          </a:bodyPr>
          <a:lstStyle/>
          <a:p>
            <a:r>
              <a:rPr lang="cs-CZ" sz="2800" b="1"/>
              <a:t>Mendělejevův periodický </a:t>
            </a:r>
            <a:r>
              <a:rPr lang="cs-CZ" sz="2800" b="1" dirty="0"/>
              <a:t>systém</a:t>
            </a:r>
            <a:endParaRPr lang="en-US" sz="2800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E4CF8FA-949F-46B8-9677-97BD301922D3}"/>
              </a:ext>
            </a:extLst>
          </p:cNvPr>
          <p:cNvSpPr txBox="1"/>
          <p:nvPr/>
        </p:nvSpPr>
        <p:spPr>
          <a:xfrm>
            <a:off x="228600" y="1035784"/>
            <a:ext cx="876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1. Opravy </a:t>
            </a:r>
            <a:r>
              <a:rPr lang="cs-CZ" sz="2000"/>
              <a:t>nesprávně určených atomových hmotností některých </a:t>
            </a:r>
            <a:r>
              <a:rPr lang="cs-CZ" sz="2000" dirty="0"/>
              <a:t>prvků (</a:t>
            </a:r>
            <a:r>
              <a:rPr lang="cs-CZ" sz="2000" dirty="0" err="1"/>
              <a:t>Ce</a:t>
            </a:r>
            <a:r>
              <a:rPr lang="cs-CZ" sz="2000" dirty="0"/>
              <a:t>, </a:t>
            </a:r>
            <a:r>
              <a:rPr lang="cs-CZ" sz="2000" dirty="0" err="1"/>
              <a:t>Th</a:t>
            </a:r>
            <a:r>
              <a:rPr lang="cs-CZ" sz="2000" dirty="0"/>
              <a:t> a U).</a:t>
            </a:r>
          </a:p>
          <a:p>
            <a:endParaRPr lang="cs-CZ" sz="2000" dirty="0"/>
          </a:p>
          <a:p>
            <a:r>
              <a:rPr lang="cs-CZ" sz="2000" dirty="0"/>
              <a:t>2. Změna </a:t>
            </a:r>
            <a:r>
              <a:rPr lang="cs-CZ" sz="2000"/>
              <a:t>pořadí některých </a:t>
            </a:r>
            <a:r>
              <a:rPr lang="cs-CZ" sz="2000" dirty="0"/>
              <a:t>prvků (Co – Ni, Te – I).</a:t>
            </a:r>
          </a:p>
          <a:p>
            <a:endParaRPr lang="cs-CZ" sz="2000" dirty="0"/>
          </a:p>
          <a:p>
            <a:r>
              <a:rPr lang="cs-CZ" sz="2000" dirty="0"/>
              <a:t>3. </a:t>
            </a:r>
            <a:r>
              <a:rPr lang="cs-CZ" sz="2000"/>
              <a:t>Předpovězení nových </a:t>
            </a:r>
            <a:r>
              <a:rPr lang="cs-CZ" sz="2000" dirty="0"/>
              <a:t>prvků: </a:t>
            </a:r>
            <a:r>
              <a:rPr lang="cs-CZ" sz="2000" i="1" dirty="0" err="1"/>
              <a:t>Ekabor</a:t>
            </a:r>
            <a:r>
              <a:rPr lang="cs-CZ" sz="2000" dirty="0"/>
              <a:t> (</a:t>
            </a:r>
            <a:r>
              <a:rPr lang="cs-CZ" sz="2000" dirty="0" err="1"/>
              <a:t>Sc</a:t>
            </a:r>
            <a:r>
              <a:rPr lang="cs-CZ" sz="2000" dirty="0"/>
              <a:t>), </a:t>
            </a:r>
            <a:r>
              <a:rPr lang="cs-CZ" sz="2000" i="1" dirty="0" err="1"/>
              <a:t>Ekaaluminium</a:t>
            </a:r>
            <a:r>
              <a:rPr lang="cs-CZ" sz="2000" dirty="0"/>
              <a:t> (</a:t>
            </a:r>
            <a:r>
              <a:rPr lang="cs-CZ" sz="2000" dirty="0" err="1"/>
              <a:t>Ga</a:t>
            </a:r>
            <a:r>
              <a:rPr lang="cs-CZ" sz="2000" dirty="0"/>
              <a:t>) a </a:t>
            </a:r>
            <a:r>
              <a:rPr lang="cs-CZ" sz="2000" i="1" dirty="0" err="1"/>
              <a:t>Ekasilicium</a:t>
            </a:r>
            <a:r>
              <a:rPr lang="cs-CZ" sz="2000" dirty="0"/>
              <a:t> (</a:t>
            </a:r>
            <a:r>
              <a:rPr lang="cs-CZ" sz="2000" dirty="0" err="1"/>
              <a:t>Ge</a:t>
            </a:r>
            <a:r>
              <a:rPr lang="cs-CZ" sz="2000" dirty="0"/>
              <a:t>).</a:t>
            </a:r>
            <a:endParaRPr lang="en-US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7BF0346-F01C-4231-BCEC-BE5BAEB3E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809474"/>
            <a:ext cx="6934200" cy="391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2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File:Binding ener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1348"/>
            <a:ext cx="8305800" cy="660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206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0" name="Picture 10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730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2" name="Picture 12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6254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4" name="Picture 14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6" name="Picture 16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9302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8" name="Picture 18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10826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0" name="Picture 20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12350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2" name="Picture 22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3874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4" name="Picture 24" descr="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15398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6" name="Picture 26" descr="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6922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8" name="Picture 28" descr="http://chemed.chem.purdue.edu/genchem/topicreview/bp/ch23/graphics/23_7fi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8446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11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0"/>
            <a:ext cx="4341197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374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1D072B2-E0D1-4D4C-8AEE-A7028A7DF267}"/>
              </a:ext>
            </a:extLst>
          </p:cNvPr>
          <p:cNvGrpSpPr/>
          <p:nvPr/>
        </p:nvGrpSpPr>
        <p:grpSpPr>
          <a:xfrm>
            <a:off x="1752600" y="1304909"/>
            <a:ext cx="5181600" cy="3419023"/>
            <a:chOff x="5716983" y="1125314"/>
            <a:chExt cx="6475017" cy="4355497"/>
          </a:xfrm>
        </p:grpSpPr>
        <p:pic>
          <p:nvPicPr>
            <p:cNvPr id="12290" name="Picture 2" descr="Bethe–Weizsäcker formula">
              <a:extLst>
                <a:ext uri="{FF2B5EF4-FFF2-40B4-BE49-F238E27FC236}">
                  <a16:creationId xmlns:a16="http://schemas.microsoft.com/office/drawing/2014/main" id="{A508B563-C996-4AA5-88F2-AD35D88AE7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983" y="1125314"/>
              <a:ext cx="6475017" cy="4355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B1E3A938-B2D5-4EA5-A78B-197D9700FB88}"/>
                </a:ext>
              </a:extLst>
            </p:cNvPr>
            <p:cNvSpPr/>
            <p:nvPr/>
          </p:nvSpPr>
          <p:spPr>
            <a:xfrm>
              <a:off x="8010939" y="3677478"/>
              <a:ext cx="636104" cy="377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4" name="Obdélník 3">
            <a:extLst>
              <a:ext uri="{FF2B5EF4-FFF2-40B4-BE49-F238E27FC236}">
                <a16:creationId xmlns:a16="http://schemas.microsoft.com/office/drawing/2014/main" id="{A72ED00C-21B1-4115-9985-C743ABC252CD}"/>
              </a:ext>
            </a:extLst>
          </p:cNvPr>
          <p:cNvSpPr/>
          <p:nvPr/>
        </p:nvSpPr>
        <p:spPr>
          <a:xfrm>
            <a:off x="152400" y="778956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Bethe-</a:t>
            </a:r>
            <a:r>
              <a:rPr lang="en-US" sz="2000" b="1" dirty="0" err="1"/>
              <a:t>Weizs</a:t>
            </a:r>
            <a:r>
              <a:rPr lang="cs-CZ" altLang="en-US" sz="2000" b="1" dirty="0"/>
              <a:t>ä</a:t>
            </a:r>
            <a:r>
              <a:rPr lang="en-US" sz="2000" b="1" dirty="0" err="1"/>
              <a:t>ckerova</a:t>
            </a:r>
            <a:r>
              <a:rPr lang="en-US" sz="2000" b="1" dirty="0"/>
              <a:t> </a:t>
            </a:r>
            <a:r>
              <a:rPr lang="en-US" sz="2000" b="1" dirty="0" err="1"/>
              <a:t>rovnice</a:t>
            </a:r>
            <a:r>
              <a:rPr lang="en-US" sz="2000" b="1" dirty="0"/>
              <a:t> </a:t>
            </a:r>
            <a:r>
              <a:rPr lang="en-US" sz="2000" dirty="0"/>
              <a:t>(semi</a:t>
            </a:r>
            <a:r>
              <a:rPr lang="cs-CZ" sz="2000" dirty="0"/>
              <a:t>-</a:t>
            </a:r>
            <a:r>
              <a:rPr lang="en-US" sz="2000" dirty="0" err="1"/>
              <a:t>empirick</a:t>
            </a:r>
            <a:r>
              <a:rPr lang="cs-CZ" sz="2000" dirty="0"/>
              <a:t>á</a:t>
            </a:r>
            <a:r>
              <a:rPr lang="en-US" sz="2000" dirty="0"/>
              <a:t> </a:t>
            </a:r>
            <a:r>
              <a:rPr lang="cs-CZ" sz="2000" dirty="0"/>
              <a:t>hmotnostní rovnice</a:t>
            </a:r>
            <a:r>
              <a:rPr lang="en-US" sz="2000" dirty="0"/>
              <a:t>)</a:t>
            </a:r>
            <a:r>
              <a:rPr lang="cs-CZ" sz="2000" dirty="0"/>
              <a:t> je odvozena z kapkového modelu jádra.</a:t>
            </a:r>
            <a:endParaRPr lang="en-US" sz="20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000FE84-98B0-4FC6-9E29-63735D52F6A7}"/>
              </a:ext>
            </a:extLst>
          </p:cNvPr>
          <p:cNvSpPr/>
          <p:nvPr/>
        </p:nvSpPr>
        <p:spPr>
          <a:xfrm>
            <a:off x="152400" y="4953000"/>
            <a:ext cx="381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Použitím </a:t>
            </a:r>
            <a:r>
              <a:rPr lang="en-US" b="1" dirty="0" err="1"/>
              <a:t>Weizs</a:t>
            </a:r>
            <a:r>
              <a:rPr lang="cs-CZ" altLang="en-US" b="1" dirty="0"/>
              <a:t>ä</a:t>
            </a:r>
            <a:r>
              <a:rPr lang="en-US" b="1" dirty="0" err="1"/>
              <a:t>cker</a:t>
            </a:r>
            <a:r>
              <a:rPr lang="cs-CZ" b="1" dirty="0"/>
              <a:t>ova</a:t>
            </a:r>
            <a:r>
              <a:rPr lang="en-US" b="1" dirty="0"/>
              <a:t> </a:t>
            </a:r>
            <a:r>
              <a:rPr lang="cs-CZ" b="1" dirty="0"/>
              <a:t>vzorce</a:t>
            </a:r>
            <a:r>
              <a:rPr lang="en-US" dirty="0"/>
              <a:t> </a:t>
            </a:r>
            <a:r>
              <a:rPr lang="cs-CZ" dirty="0"/>
              <a:t>lze vypočítat i hmotnost atomového jádra</a:t>
            </a:r>
            <a:r>
              <a:rPr lang="en-US" dirty="0"/>
              <a:t>:</a:t>
            </a:r>
            <a:r>
              <a:rPr lang="cs-CZ" dirty="0"/>
              <a:t>     </a:t>
            </a:r>
          </a:p>
          <a:p>
            <a:r>
              <a:rPr lang="en-US" b="1" dirty="0"/>
              <a:t>M (A, Z) = Z.m</a:t>
            </a:r>
            <a:r>
              <a:rPr lang="en-US" b="1" baseline="-25000" dirty="0"/>
              <a:t>p</a:t>
            </a:r>
            <a:r>
              <a:rPr lang="en-US" b="1" dirty="0"/>
              <a:t> +</a:t>
            </a:r>
            <a:r>
              <a:rPr lang="cs-CZ" b="1" dirty="0"/>
              <a:t> </a:t>
            </a:r>
            <a:r>
              <a:rPr lang="en-US" b="1" dirty="0"/>
              <a:t>(A - Z).m</a:t>
            </a:r>
            <a:r>
              <a:rPr lang="en-US" b="1" baseline="-25000" dirty="0"/>
              <a:t>n</a:t>
            </a:r>
            <a:r>
              <a:rPr lang="en-US" b="1" dirty="0"/>
              <a:t> -</a:t>
            </a:r>
            <a:r>
              <a:rPr lang="cs-CZ" b="1" dirty="0"/>
              <a:t> </a:t>
            </a:r>
            <a:r>
              <a:rPr lang="en-US" b="1" dirty="0"/>
              <a:t>E</a:t>
            </a:r>
            <a:r>
              <a:rPr lang="en-US" b="1" baseline="-25000" dirty="0"/>
              <a:t>B</a:t>
            </a:r>
            <a:r>
              <a:rPr lang="en-US" b="1" dirty="0"/>
              <a:t>/c</a:t>
            </a:r>
            <a:r>
              <a:rPr lang="en-US" b="1" baseline="30000" dirty="0"/>
              <a:t>2</a:t>
            </a:r>
            <a:endParaRPr lang="en-US" dirty="0"/>
          </a:p>
          <a:p>
            <a:r>
              <a:rPr lang="cs-CZ" dirty="0" err="1"/>
              <a:t>kd</a:t>
            </a:r>
            <a:r>
              <a:rPr lang="en-US" dirty="0"/>
              <a:t>e </a:t>
            </a:r>
            <a:r>
              <a:rPr lang="en-US" b="1" dirty="0" err="1"/>
              <a:t>m</a:t>
            </a:r>
            <a:r>
              <a:rPr lang="en-US" b="1" baseline="-25000" dirty="0" err="1"/>
              <a:t>p</a:t>
            </a:r>
            <a:r>
              <a:rPr lang="en-US" dirty="0"/>
              <a:t> a </a:t>
            </a:r>
            <a:r>
              <a:rPr lang="en-US" b="1" dirty="0" err="1"/>
              <a:t>m</a:t>
            </a:r>
            <a:r>
              <a:rPr lang="en-US" b="1" baseline="-25000" dirty="0" err="1"/>
              <a:t>n</a:t>
            </a:r>
            <a:r>
              <a:rPr lang="en-US" dirty="0"/>
              <a:t> </a:t>
            </a:r>
            <a:r>
              <a:rPr lang="cs-CZ" dirty="0"/>
              <a:t>jsou hmotnosti</a:t>
            </a:r>
            <a:r>
              <a:rPr lang="en-US" dirty="0"/>
              <a:t> proton</a:t>
            </a:r>
            <a:r>
              <a:rPr lang="cs-CZ" dirty="0"/>
              <a:t>u</a:t>
            </a:r>
            <a:r>
              <a:rPr lang="en-US" dirty="0"/>
              <a:t> a neutron</a:t>
            </a:r>
            <a:r>
              <a:rPr lang="cs-CZ" dirty="0"/>
              <a:t>u</a:t>
            </a:r>
            <a:r>
              <a:rPr lang="en-US" dirty="0"/>
              <a:t>, </a:t>
            </a:r>
            <a:r>
              <a:rPr lang="en-US" b="1" dirty="0"/>
              <a:t>E</a:t>
            </a:r>
            <a:r>
              <a:rPr lang="en-US" b="1" baseline="-25000" dirty="0"/>
              <a:t>b</a:t>
            </a:r>
            <a:r>
              <a:rPr lang="en-US" dirty="0"/>
              <a:t> </a:t>
            </a:r>
            <a:r>
              <a:rPr lang="cs-CZ" dirty="0"/>
              <a:t>je vazebná </a:t>
            </a:r>
            <a:r>
              <a:rPr lang="en-US" dirty="0" err="1"/>
              <a:t>energ</a:t>
            </a:r>
            <a:r>
              <a:rPr lang="cs-CZ" dirty="0" err="1"/>
              <a:t>ie</a:t>
            </a:r>
            <a:r>
              <a:rPr lang="cs-CZ" dirty="0"/>
              <a:t> jádra</a:t>
            </a:r>
            <a:r>
              <a:rPr lang="en-US" dirty="0"/>
              <a:t>, </a:t>
            </a:r>
            <a:r>
              <a:rPr lang="en-US" b="1" dirty="0"/>
              <a:t>c</a:t>
            </a:r>
            <a:r>
              <a:rPr lang="en-US" dirty="0"/>
              <a:t> je r</a:t>
            </a:r>
            <a:r>
              <a:rPr lang="cs-CZ" dirty="0"/>
              <a:t>y</a:t>
            </a:r>
            <a:r>
              <a:rPr lang="en-US" dirty="0" err="1"/>
              <a:t>chlost</a:t>
            </a:r>
            <a:r>
              <a:rPr lang="en-US" dirty="0"/>
              <a:t> </a:t>
            </a:r>
            <a:r>
              <a:rPr lang="en-US" dirty="0" err="1"/>
              <a:t>sv</a:t>
            </a:r>
            <a:r>
              <a:rPr lang="cs-CZ" dirty="0"/>
              <a:t>ě</a:t>
            </a:r>
            <a:r>
              <a:rPr lang="en-US" dirty="0" err="1"/>
              <a:t>tla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vakuu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BC6944F-D8C8-4C35-A2D6-313614951951}"/>
              </a:ext>
            </a:extLst>
          </p:cNvPr>
          <p:cNvSpPr txBox="1"/>
          <p:nvPr/>
        </p:nvSpPr>
        <p:spPr>
          <a:xfrm>
            <a:off x="239416" y="172958"/>
            <a:ext cx="4534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Vazebná energie atomového jádra</a:t>
            </a:r>
            <a:endParaRPr lang="en-US" sz="2400" b="1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9C2AA9B-2EB8-48FF-B3AF-7F48D90E353A}"/>
              </a:ext>
            </a:extLst>
          </p:cNvPr>
          <p:cNvSpPr/>
          <p:nvPr/>
        </p:nvSpPr>
        <p:spPr>
          <a:xfrm>
            <a:off x="5882878" y="3632597"/>
            <a:ext cx="685800" cy="225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9" name="Picture 8" descr="Výsledek obrázku pro nuclear binding energy tables">
            <a:extLst>
              <a:ext uri="{FF2B5EF4-FFF2-40B4-BE49-F238E27FC236}">
                <a16:creationId xmlns:a16="http://schemas.microsoft.com/office/drawing/2014/main" id="{6DFDE43C-C0F5-43EC-8FFD-BE2D74DB9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15" y="4518864"/>
            <a:ext cx="4850848" cy="218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4320C19-86E2-476C-AC8C-66067873E563}"/>
              </a:ext>
            </a:extLst>
          </p:cNvPr>
          <p:cNvSpPr/>
          <p:nvPr/>
        </p:nvSpPr>
        <p:spPr>
          <a:xfrm>
            <a:off x="3449715" y="3308333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98C1229-943C-44EE-9A72-C8148995259C}"/>
              </a:ext>
            </a:extLst>
          </p:cNvPr>
          <p:cNvSpPr/>
          <p:nvPr/>
        </p:nvSpPr>
        <p:spPr>
          <a:xfrm>
            <a:off x="3429000" y="3810000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F3F5199-00F2-4AF9-AA33-448FB2DE2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089" y="2748441"/>
            <a:ext cx="2209800" cy="142314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F924A0A-72D2-F72B-E87E-DB5036A79F60}"/>
              </a:ext>
            </a:extLst>
          </p:cNvPr>
          <p:cNvSpPr/>
          <p:nvPr/>
        </p:nvSpPr>
        <p:spPr>
          <a:xfrm>
            <a:off x="4191374" y="5943600"/>
            <a:ext cx="4800226" cy="503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508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2" name="Text Box 6">
            <a:extLst>
              <a:ext uri="{FF2B5EF4-FFF2-40B4-BE49-F238E27FC236}">
                <a16:creationId xmlns:a16="http://schemas.microsoft.com/office/drawing/2014/main" id="{C57D9A53-E3C1-423A-817F-6DD24D27E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17" y="5105400"/>
            <a:ext cx="863798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cs-CZ" altLang="en-US" sz="2000" dirty="0"/>
              <a:t>Pro jádra s</a:t>
            </a:r>
            <a:r>
              <a:rPr lang="cs-CZ" altLang="en-US" sz="2000" b="1" dirty="0"/>
              <a:t> lichým </a:t>
            </a:r>
            <a:r>
              <a:rPr lang="en-US" altLang="en-US" sz="2000" b="1" dirty="0"/>
              <a:t>N</a:t>
            </a:r>
            <a:r>
              <a:rPr lang="cs-CZ" altLang="en-US" sz="2000" b="1" dirty="0"/>
              <a:t> </a:t>
            </a:r>
            <a:r>
              <a:rPr lang="en-US" altLang="en-US" sz="2000" b="1" dirty="0"/>
              <a:t>a Z </a:t>
            </a:r>
            <a:r>
              <a:rPr lang="en-US" altLang="en-US" sz="2000" dirty="0"/>
              <a:t>je </a:t>
            </a:r>
            <a:r>
              <a:rPr lang="cs-CZ" altLang="en-US" sz="2000" dirty="0"/>
              <a:t>kvůli záporné hodnotě párového členu </a:t>
            </a:r>
            <a:r>
              <a:rPr lang="cs-CZ" altLang="en-US" sz="2000" b="1" dirty="0">
                <a:solidFill>
                  <a:srgbClr val="000000"/>
                </a:solidFill>
                <a:sym typeface="Symbol" panose="05050102010706020507" pitchFamily="18" charset="2"/>
              </a:rPr>
              <a:t> </a:t>
            </a:r>
            <a:r>
              <a:rPr lang="cs-CZ" altLang="en-US" sz="2000" dirty="0"/>
              <a:t>vazebná energie nižší, u těchto jader lze očekávat </a:t>
            </a:r>
            <a:r>
              <a:rPr lang="cs-CZ" altLang="en-US" sz="2000" b="1" dirty="0"/>
              <a:t>nižší</a:t>
            </a:r>
            <a:r>
              <a:rPr lang="cs-CZ" altLang="en-US" sz="2000" dirty="0"/>
              <a:t> </a:t>
            </a:r>
            <a:r>
              <a:rPr lang="cs-CZ" altLang="en-US" sz="2000" b="1" dirty="0"/>
              <a:t>stabilitu</a:t>
            </a:r>
            <a:r>
              <a:rPr lang="cs-CZ" altLang="en-US" sz="2000" dirty="0"/>
              <a:t>. Pro jádra se</a:t>
            </a:r>
            <a:r>
              <a:rPr lang="cs-CZ" altLang="en-US" sz="2000" b="1" dirty="0"/>
              <a:t> sudým </a:t>
            </a:r>
            <a:r>
              <a:rPr lang="en-US" altLang="en-US" sz="2000" b="1" dirty="0"/>
              <a:t>N</a:t>
            </a:r>
            <a:r>
              <a:rPr lang="cs-CZ" altLang="en-US" sz="2000" b="1" dirty="0"/>
              <a:t> </a:t>
            </a:r>
            <a:r>
              <a:rPr lang="en-US" altLang="en-US" sz="2000" b="1" dirty="0"/>
              <a:t>a Z </a:t>
            </a:r>
            <a:r>
              <a:rPr lang="en-US" altLang="en-US" sz="2000" dirty="0"/>
              <a:t>je </a:t>
            </a:r>
            <a:r>
              <a:rPr lang="cs-CZ" altLang="en-US" sz="2000" dirty="0"/>
              <a:t>kvůli</a:t>
            </a:r>
            <a:r>
              <a:rPr lang="en-US" altLang="en-US" sz="2000" dirty="0"/>
              <a:t> </a:t>
            </a:r>
            <a:r>
              <a:rPr lang="cs-CZ" altLang="en-US" sz="2000" dirty="0"/>
              <a:t>kladné hodnotě </a:t>
            </a:r>
            <a:r>
              <a:rPr lang="cs-CZ" altLang="en-US" sz="2000" b="1" dirty="0">
                <a:solidFill>
                  <a:srgbClr val="000000"/>
                </a:solidFill>
                <a:sym typeface="Symbol" panose="05050102010706020507" pitchFamily="18" charset="2"/>
              </a:rPr>
              <a:t> </a:t>
            </a:r>
            <a:r>
              <a:rPr lang="cs-CZ" altLang="en-US" sz="2000" dirty="0"/>
              <a:t>vazebná energie vyšší, u těchto jader lze očekávat </a:t>
            </a:r>
            <a:r>
              <a:rPr lang="cs-CZ" altLang="en-US" sz="2000" b="1" dirty="0"/>
              <a:t>vyšší stabilitu</a:t>
            </a:r>
            <a:r>
              <a:rPr lang="cs-CZ" altLang="en-US" sz="2000" dirty="0"/>
              <a:t>. </a:t>
            </a:r>
            <a:endParaRPr lang="en-US" altLang="en-US" sz="2000" dirty="0"/>
          </a:p>
        </p:txBody>
      </p:sp>
      <p:sp>
        <p:nvSpPr>
          <p:cNvPr id="65555" name="Text Box 19">
            <a:extLst>
              <a:ext uri="{FF2B5EF4-FFF2-40B4-BE49-F238E27FC236}">
                <a16:creationId xmlns:a16="http://schemas.microsoft.com/office/drawing/2014/main" id="{409A3258-1EAB-461D-B4B6-5E9DA96F0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07" y="4267200"/>
            <a:ext cx="52879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2000" dirty="0"/>
              <a:t>Z </a:t>
            </a:r>
            <a:r>
              <a:rPr lang="cs-CZ" altLang="en-US" sz="2000" dirty="0" err="1"/>
              <a:t>Bethe</a:t>
            </a:r>
            <a:r>
              <a:rPr lang="cs-CZ" altLang="en-US" sz="2000" dirty="0"/>
              <a:t> - </a:t>
            </a:r>
            <a:r>
              <a:rPr lang="cs-CZ" altLang="en-US" sz="2000" dirty="0" err="1"/>
              <a:t>Weizsäckerovy</a:t>
            </a:r>
            <a:r>
              <a:rPr lang="cs-CZ" altLang="en-US" sz="2000" dirty="0"/>
              <a:t> rovnice </a:t>
            </a:r>
            <a:r>
              <a:rPr lang="en-US" altLang="en-US" sz="2000" dirty="0" err="1"/>
              <a:t>lz</a:t>
            </a:r>
            <a:r>
              <a:rPr lang="cs-CZ" altLang="en-US" sz="2000" dirty="0"/>
              <a:t>e také odvodit: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D115BDE-2098-AC27-D772-4A41B0E6E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04800"/>
            <a:ext cx="4160043" cy="370966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B760866-4AFD-C988-F404-7FC2B5DCFE33}"/>
              </a:ext>
            </a:extLst>
          </p:cNvPr>
          <p:cNvSpPr txBox="1"/>
          <p:nvPr/>
        </p:nvSpPr>
        <p:spPr>
          <a:xfrm>
            <a:off x="293807" y="609600"/>
            <a:ext cx="3989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Závislost modelovaná pomocí </a:t>
            </a:r>
            <a:r>
              <a:rPr lang="cs-CZ" sz="2000" b="1" dirty="0" err="1"/>
              <a:t>Bethe</a:t>
            </a:r>
            <a:r>
              <a:rPr lang="cs-CZ" sz="2000" b="1" dirty="0"/>
              <a:t>-</a:t>
            </a:r>
            <a:r>
              <a:rPr lang="cs-CZ" altLang="en-US" sz="2000" b="1" dirty="0"/>
              <a:t> </a:t>
            </a:r>
            <a:r>
              <a:rPr lang="cs-CZ" altLang="en-US" sz="2000" b="1" dirty="0" err="1"/>
              <a:t>Weizsäckerovy</a:t>
            </a:r>
            <a:r>
              <a:rPr lang="cs-CZ" altLang="en-US" sz="2000" b="1" dirty="0"/>
              <a:t> rovnice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82938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2E26F39-CE25-4213-855C-D922DCC88F1A}"/>
              </a:ext>
            </a:extLst>
          </p:cNvPr>
          <p:cNvSpPr/>
          <p:nvPr/>
        </p:nvSpPr>
        <p:spPr>
          <a:xfrm>
            <a:off x="160139" y="3701905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4. </a:t>
            </a:r>
            <a:r>
              <a:rPr lang="cs-CZ" sz="2000" b="1" dirty="0" err="1"/>
              <a:t>Deriva</a:t>
            </a:r>
            <a:r>
              <a:rPr lang="en-US" sz="2000" b="1" dirty="0"/>
              <a:t>c</a:t>
            </a:r>
            <a:r>
              <a:rPr lang="cs-CZ" sz="2000" b="1" dirty="0"/>
              <a:t>í</a:t>
            </a:r>
            <a:r>
              <a:rPr lang="en-US" sz="2000" b="1" dirty="0"/>
              <a:t> E</a:t>
            </a:r>
            <a:r>
              <a:rPr lang="en-US" sz="2000" b="1" baseline="-25000" dirty="0"/>
              <a:t>b</a:t>
            </a:r>
            <a:r>
              <a:rPr lang="en-US" sz="2000" b="1" dirty="0"/>
              <a:t>(A,Z) </a:t>
            </a:r>
            <a:r>
              <a:rPr lang="cs-CZ" sz="2000" b="1" dirty="0"/>
              <a:t>vzhledem k </a:t>
            </a:r>
            <a:r>
              <a:rPr lang="en-US" sz="2000" b="1" dirty="0"/>
              <a:t>Z</a:t>
            </a:r>
            <a:r>
              <a:rPr lang="cs-CZ" sz="2000" b="1" dirty="0"/>
              <a:t> </a:t>
            </a:r>
            <a:r>
              <a:rPr lang="cs-CZ" sz="2000" dirty="0"/>
              <a:t>lze </a:t>
            </a:r>
            <a:r>
              <a:rPr lang="en-US" sz="2000" dirty="0"/>
              <a:t> </a:t>
            </a:r>
            <a:r>
              <a:rPr lang="cs-CZ" sz="2000" dirty="0"/>
              <a:t>nalézt nejlepší poměr </a:t>
            </a:r>
            <a:r>
              <a:rPr lang="en-US" sz="2000" dirty="0"/>
              <a:t>N/Z </a:t>
            </a:r>
            <a:r>
              <a:rPr lang="cs-CZ" sz="2000" dirty="0"/>
              <a:t>pro dané </a:t>
            </a:r>
            <a:r>
              <a:rPr lang="en-US" sz="2000" dirty="0"/>
              <a:t>A. </a:t>
            </a:r>
          </a:p>
          <a:p>
            <a:pPr algn="just"/>
            <a:r>
              <a:rPr lang="en-US" sz="2000" dirty="0"/>
              <a:t>       </a:t>
            </a:r>
            <a:endParaRPr lang="cs-CZ" sz="2000" dirty="0"/>
          </a:p>
          <a:p>
            <a:pPr algn="just"/>
            <a:endParaRPr lang="en-US" sz="2000" dirty="0"/>
          </a:p>
          <a:p>
            <a:pPr algn="just"/>
            <a:endParaRPr lang="cs-CZ" sz="2000" dirty="0"/>
          </a:p>
          <a:p>
            <a:pPr algn="just"/>
            <a:r>
              <a:rPr lang="cs-CZ" dirty="0"/>
              <a:t>Pro lehká jádra je to zhruba </a:t>
            </a:r>
            <a:r>
              <a:rPr lang="en-US" dirty="0"/>
              <a:t>1, </a:t>
            </a:r>
            <a:r>
              <a:rPr lang="cs-CZ" dirty="0"/>
              <a:t>pro těžká jádra tento poměr vyšší. Tento výsledek je potvrzen experimentálně (viz průběh pásu stability).</a:t>
            </a:r>
            <a:endParaRPr lang="en-US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5FAC8C78-3295-460B-9CE9-74284713B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799" y="4267200"/>
            <a:ext cx="2590800" cy="593313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D2ADDC28-081C-478E-94EC-8847F5D4AC2F}"/>
              </a:ext>
            </a:extLst>
          </p:cNvPr>
          <p:cNvSpPr/>
          <p:nvPr/>
        </p:nvSpPr>
        <p:spPr>
          <a:xfrm>
            <a:off x="160139" y="5706641"/>
            <a:ext cx="8899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5. </a:t>
            </a:r>
            <a:r>
              <a:rPr lang="cs-CZ" sz="2000" b="1" dirty="0"/>
              <a:t>Derivací</a:t>
            </a:r>
            <a:r>
              <a:rPr lang="en-US" sz="2000" b="1" dirty="0"/>
              <a:t> E</a:t>
            </a:r>
            <a:r>
              <a:rPr lang="en-US" sz="2000" b="1" baseline="-25000" dirty="0"/>
              <a:t>b</a:t>
            </a:r>
            <a:r>
              <a:rPr lang="en-US" sz="2000" b="1" dirty="0"/>
              <a:t>(A,Z)/A </a:t>
            </a:r>
            <a:r>
              <a:rPr lang="cs-CZ" sz="2000" b="1" dirty="0"/>
              <a:t>vzhledem k </a:t>
            </a:r>
            <a:r>
              <a:rPr lang="en-US" sz="2000" b="1" dirty="0"/>
              <a:t>A </a:t>
            </a:r>
            <a:r>
              <a:rPr lang="cs-CZ" sz="2000" dirty="0"/>
              <a:t>lze určit nuklid s nejvyšší vazebnou energií</a:t>
            </a:r>
            <a:r>
              <a:rPr lang="en-US" sz="2000" dirty="0"/>
              <a:t>, </a:t>
            </a:r>
            <a:r>
              <a:rPr lang="cs-CZ" sz="2000" dirty="0"/>
              <a:t>tj. nejvíce stabilní</a:t>
            </a:r>
            <a:r>
              <a:rPr lang="en-US" sz="2000" dirty="0"/>
              <a:t>. </a:t>
            </a:r>
            <a:r>
              <a:rPr lang="cs-CZ" sz="2000" dirty="0"/>
              <a:t>Výpočtem bylo zjištěno </a:t>
            </a:r>
            <a:r>
              <a:rPr lang="en-US" sz="2000" dirty="0"/>
              <a:t>A = 63 (</a:t>
            </a:r>
            <a:r>
              <a:rPr lang="cs-CZ" sz="2000" dirty="0" err="1"/>
              <a:t>Cu</a:t>
            </a:r>
            <a:r>
              <a:rPr lang="en-US" sz="2000" dirty="0"/>
              <a:t>), </a:t>
            </a:r>
            <a:r>
              <a:rPr lang="cs-CZ" sz="2000" dirty="0"/>
              <a:t>blízké experimentálně zjištěným hodnotám </a:t>
            </a:r>
            <a:r>
              <a:rPr lang="en-US" sz="2000" dirty="0"/>
              <a:t>A = 62 (</a:t>
            </a:r>
            <a:r>
              <a:rPr lang="cs-CZ" sz="2000" dirty="0"/>
              <a:t>Ni</a:t>
            </a:r>
            <a:r>
              <a:rPr lang="en-US" sz="2000" dirty="0"/>
              <a:t>) a A = 58 (</a:t>
            </a:r>
            <a:r>
              <a:rPr lang="cs-CZ" sz="2000" dirty="0" err="1"/>
              <a:t>Fe</a:t>
            </a:r>
            <a:r>
              <a:rPr lang="en-US" sz="2000" dirty="0"/>
              <a:t>).</a:t>
            </a: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7C376BC0-0E12-0FE1-498C-6FDDAB6A1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39" y="2457358"/>
            <a:ext cx="88999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en-US" sz="2000" dirty="0"/>
              <a:t>3. </a:t>
            </a:r>
            <a:r>
              <a:rPr lang="cs-CZ" altLang="en-US" sz="2000" b="1" dirty="0"/>
              <a:t>Energie získána odštěpením nukleonu nebo částice α</a:t>
            </a:r>
            <a:r>
              <a:rPr lang="cs-CZ" altLang="en-US" sz="2000" dirty="0"/>
              <a:t>. Kinetická energie částice α vyletující po rozpadu bude:</a:t>
            </a:r>
          </a:p>
        </p:txBody>
      </p:sp>
      <p:sp>
        <p:nvSpPr>
          <p:cNvPr id="3" name="Text Box 16">
            <a:extLst>
              <a:ext uri="{FF2B5EF4-FFF2-40B4-BE49-F238E27FC236}">
                <a16:creationId xmlns:a16="http://schemas.microsoft.com/office/drawing/2014/main" id="{AD0B68FC-A076-42AC-57EA-C5B821496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028890"/>
            <a:ext cx="39100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k-SK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E</a:t>
            </a:r>
            <a:r>
              <a:rPr lang="sk-SK" alt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α</a:t>
            </a:r>
            <a:r>
              <a:rPr lang="sk-SK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= [M(A,Z) – M(A-4,Z-2) – m</a:t>
            </a:r>
            <a:r>
              <a:rPr lang="sk-SK" alt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α</a:t>
            </a:r>
            <a:r>
              <a:rPr lang="sk-SK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]c</a:t>
            </a:r>
            <a:r>
              <a:rPr lang="sk-SK" alt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cs-CZ" altLang="en-US" sz="2000" baseline="30000" dirty="0">
              <a:solidFill>
                <a:srgbClr val="00000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8E8C8C0-5477-20E0-C3B1-06876F3D3DA4}"/>
              </a:ext>
            </a:extLst>
          </p:cNvPr>
          <p:cNvSpPr txBox="1"/>
          <p:nvPr/>
        </p:nvSpPr>
        <p:spPr>
          <a:xfrm>
            <a:off x="2529146" y="3219229"/>
            <a:ext cx="1955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</a:t>
            </a:r>
            <a:r>
              <a:rPr lang="el-GR" sz="1400" baseline="-25000" dirty="0"/>
              <a:t>α</a:t>
            </a:r>
            <a:r>
              <a:rPr lang="cs-CZ" sz="1400" dirty="0"/>
              <a:t> = hmotnost částice </a:t>
            </a:r>
            <a:r>
              <a:rPr lang="el-GR" sz="1400" dirty="0"/>
              <a:t>α</a:t>
            </a:r>
            <a:endParaRPr lang="en-US" sz="1400" dirty="0"/>
          </a:p>
        </p:txBody>
      </p:sp>
      <p:graphicFrame>
        <p:nvGraphicFramePr>
          <p:cNvPr id="6" name="Object 7">
            <a:extLst>
              <a:ext uri="{FF2B5EF4-FFF2-40B4-BE49-F238E27FC236}">
                <a16:creationId xmlns:a16="http://schemas.microsoft.com/office/drawing/2014/main" id="{4D013DB8-7877-2C4F-959E-3D44E9BC19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1230676"/>
              </p:ext>
            </p:extLst>
          </p:nvPr>
        </p:nvGraphicFramePr>
        <p:xfrm>
          <a:off x="278180" y="832902"/>
          <a:ext cx="2416944" cy="781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1346040" imgH="444240" progId="Equation.3">
                  <p:embed/>
                </p:oleObj>
              </mc:Choice>
              <mc:Fallback>
                <p:oleObj name="Rovnice" r:id="rId4" imgW="1346040" imgH="444240" progId="Equation.3">
                  <p:embed/>
                  <p:pic>
                    <p:nvPicPr>
                      <p:cNvPr id="65543" name="Object 7">
                        <a:extLst>
                          <a:ext uri="{FF2B5EF4-FFF2-40B4-BE49-F238E27FC236}">
                            <a16:creationId xmlns:a16="http://schemas.microsoft.com/office/drawing/2014/main" id="{9F7F3CB1-4E4D-4E61-8EE4-305D052DAC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180" y="832902"/>
                        <a:ext cx="2416944" cy="781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8">
            <a:extLst>
              <a:ext uri="{FF2B5EF4-FFF2-40B4-BE49-F238E27FC236}">
                <a16:creationId xmlns:a16="http://schemas.microsoft.com/office/drawing/2014/main" id="{F8613F53-3511-F97B-9F80-E3A103DB3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380" y="909102"/>
            <a:ext cx="44614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m</a:t>
            </a:r>
            <a:r>
              <a:rPr lang="cs-CZ" alt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cs-CZ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– </a:t>
            </a:r>
            <a:r>
              <a:rPr lang="cs-CZ" alt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</a:t>
            </a:r>
            <a:r>
              <a:rPr lang="cs-CZ" altLang="en-US" sz="2000" baseline="-25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</a:t>
            </a:r>
            <a:r>
              <a:rPr lang="cs-CZ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+ 2Z</a:t>
            </a:r>
            <a:r>
              <a:rPr lang="cs-CZ" alt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r>
              <a:rPr lang="cs-CZ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cs-CZ" alt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cs-CZ" alt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-1/3</a:t>
            </a:r>
            <a:r>
              <a:rPr lang="cs-CZ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+2a</a:t>
            </a:r>
            <a:r>
              <a:rPr lang="cs-CZ" alt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cs-CZ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(Z</a:t>
            </a:r>
            <a:r>
              <a:rPr lang="cs-CZ" alt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r>
              <a:rPr lang="cs-CZ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-A/2)A</a:t>
            </a:r>
            <a:r>
              <a:rPr lang="cs-CZ" alt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-1</a:t>
            </a:r>
            <a:r>
              <a:rPr lang="cs-CZ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= 0</a:t>
            </a:r>
          </a:p>
        </p:txBody>
      </p:sp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C2824885-D629-6180-FE22-7860E4DC8C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197852"/>
              </p:ext>
            </p:extLst>
          </p:nvPr>
        </p:nvGraphicFramePr>
        <p:xfrm>
          <a:off x="2335580" y="1594902"/>
          <a:ext cx="433591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2654280" imgH="482400" progId="Equation.3">
                  <p:embed/>
                </p:oleObj>
              </mc:Choice>
              <mc:Fallback>
                <p:oleObj name="Rovnice" r:id="rId6" imgW="2654280" imgH="482400" progId="Equation.3">
                  <p:embed/>
                  <p:pic>
                    <p:nvPicPr>
                      <p:cNvPr id="65545" name="Object 9">
                        <a:extLst>
                          <a:ext uri="{FF2B5EF4-FFF2-40B4-BE49-F238E27FC236}">
                            <a16:creationId xmlns:a16="http://schemas.microsoft.com/office/drawing/2014/main" id="{BD2452C5-51EE-409B-B43A-061F5F194B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580" y="1594902"/>
                        <a:ext cx="4335918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20005A4E-3D66-A6C9-D3C2-3D22E50CCA3D}"/>
              </a:ext>
            </a:extLst>
          </p:cNvPr>
          <p:cNvCxnSpPr/>
          <p:nvPr/>
        </p:nvCxnSpPr>
        <p:spPr>
          <a:xfrm>
            <a:off x="3249980" y="1137702"/>
            <a:ext cx="4929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8A403E1-6CDC-1BBC-5375-B62E1D826664}"/>
              </a:ext>
            </a:extLst>
          </p:cNvPr>
          <p:cNvSpPr txBox="1"/>
          <p:nvPr/>
        </p:nvSpPr>
        <p:spPr>
          <a:xfrm>
            <a:off x="7059980" y="1594902"/>
            <a:ext cx="1463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</a:t>
            </a:r>
            <a:r>
              <a:rPr lang="en-US" sz="1600" baseline="-25000" dirty="0" err="1"/>
              <a:t>C</a:t>
            </a:r>
            <a:r>
              <a:rPr lang="cs-CZ" sz="1600" dirty="0"/>
              <a:t> = 0.71</a:t>
            </a:r>
            <a:r>
              <a:rPr lang="en-US" sz="1600" dirty="0"/>
              <a:t>4</a:t>
            </a:r>
            <a:r>
              <a:rPr lang="cs-CZ" sz="1600" dirty="0"/>
              <a:t> </a:t>
            </a:r>
            <a:r>
              <a:rPr lang="cs-CZ" sz="1600" dirty="0" err="1"/>
              <a:t>MeV</a:t>
            </a:r>
            <a:endParaRPr lang="en-US" sz="1600" dirty="0"/>
          </a:p>
          <a:p>
            <a:r>
              <a:rPr lang="en-US" sz="1600" dirty="0" err="1"/>
              <a:t>a</a:t>
            </a:r>
            <a:r>
              <a:rPr lang="en-US" sz="1600" baseline="-25000" dirty="0" err="1"/>
              <a:t>V</a:t>
            </a:r>
            <a:r>
              <a:rPr lang="en-US" sz="1600" dirty="0"/>
              <a:t> </a:t>
            </a:r>
            <a:r>
              <a:rPr lang="cs-CZ" sz="1600" dirty="0"/>
              <a:t>= 15.</a:t>
            </a:r>
            <a:r>
              <a:rPr lang="en-US" sz="1600" dirty="0"/>
              <a:t>8</a:t>
            </a:r>
            <a:r>
              <a:rPr lang="cs-CZ" sz="1600" dirty="0"/>
              <a:t>5 </a:t>
            </a:r>
            <a:r>
              <a:rPr lang="cs-CZ" sz="1600" dirty="0" err="1"/>
              <a:t>MeV</a:t>
            </a:r>
            <a:endParaRPr lang="en-US" sz="16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E07991E-2654-14AC-2AA3-6C5A66431D5A}"/>
              </a:ext>
            </a:extLst>
          </p:cNvPr>
          <p:cNvSpPr txBox="1"/>
          <p:nvPr/>
        </p:nvSpPr>
        <p:spPr>
          <a:xfrm>
            <a:off x="213988" y="227098"/>
            <a:ext cx="62025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en-US" sz="2000" dirty="0"/>
              <a:t>2. Nalezení </a:t>
            </a:r>
            <a:r>
              <a:rPr lang="cs-CZ" altLang="en-US" sz="2000" b="1" dirty="0"/>
              <a:t>nejstabilnějšího jádra</a:t>
            </a:r>
            <a:r>
              <a:rPr lang="cs-CZ" altLang="en-US" sz="2000" dirty="0"/>
              <a:t> v řadě </a:t>
            </a:r>
            <a:r>
              <a:rPr lang="cs-CZ" altLang="en-US" sz="2000" dirty="0" err="1"/>
              <a:t>izobarů</a:t>
            </a:r>
            <a:r>
              <a:rPr lang="cs-CZ" altLang="en-US" sz="20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79742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data:image/gif;base64,R0lGODdh/gF1AfQAAMzMzAAAAAB/fwA/PwC/vwD//39/AD8/AH5+AIODAICAAD8AAH8AAL+/AISEAIGBAIKCAI+PAL98AL8AAJ+fAP//AP8AAH+/AP+7AL//AAAAAAAAAAAAAAAAAAAAAAAAACwAAAAA/gF1AQAF/iAgjmRpnmiqrmzrvnAsz3Rt33iu73zv/8CgcEgsGo/IpHLJbDqf0Kh0Sq1ar9isdsvter/gsHhMLpvP6LR6zW673/C4fE6v2+/4vH7P7/v/gIGCg4SFhoeIiYpyASeNM49rkVWTi5aXMQGVAJsunWafKKEkoy+lmKipnKukNKdhryOvsSu0qreHjZWRu6Sasr67mr8iup/DrMayxMUlj8bMxb/HyNLEw8zYy6Pazd3W2ZzR1s7VuOdoz63N66zJwOzu7OPt15O88PDR+NKO9fnx7gFsl0ygvIIA+cmzha4hpXwK5zl7R3BdqF4LJx5UZ1GjR3cXIX5MGK9kx5P6/io6XMlFYUSKGjGWM1mRo0mbElHSFOfPkcuR/UZ2uhYzJkOWSKEYfIlTH7ZsyJrWLImxatFW33gS1Oby6UWDEKPeBGdOa9KzWXox3Sl17MGpGXXCzDnQRDi3IDM13ev2FD20gJ+oHciX78adfeFalTv0H961dhknlhw3sGXBdiPehflzGeKAhvN6Pgy6Z8CEmutSnRx0s+jKl2MrabxNVzDUwqbZViH2bVlx0/ACfwtuJnBlQYen+CaTq+3fymvLnm7paCDr1LMXkpkKu/bvgMCq8g6+PJ+s482rX8++vfv38OPLn0+/vv37+PPr38+/v///AAYo4IAEFmjggQgm/qjgggw26OCDEEYo4YQUVmjhhRhmqOGGHHbo4YcghijiiCSWaOKJKKaoIgwCDNDiiy7G+OKKAA5g44043ojKjS8K4OOPQAIZ4wA02gfjkTImCeMhPMoYpI8E/Bhlj0cW6V6OVD6p5Y8xCmJjlluGuSWRVpb3pZJhRjmlAGty2WIfaELJ5pxq0mlnnW66WGZ2TYq5ZZthknkHj37eaWidgHK552VnUjnAmogeKmmedjTqopSSRqqpoUsuehaOhR5KgJqj2innk4K+Aeqfd47q6quwmopqqoCASusgtiIJY459KqnkHAMEoCummxabqal6qtrosZqWCquzk/poYx8B/uTq67R+YCmtlr4eGaqbyn7pJ6LPllvunNy2QSir5rbr7pi3zlGtsN1uu22XeQSr66X79stvkJCiKsAa1gJpLKkIs+kstJt2msa6zCr8bAGuUhyrsVXWweu36dKxKscgG4xpx2VUC/GTCbur8rPoCvmwuOyuLHOs3MbLhsnDynnwvQPDoW+chdYr8s54SluypVkSPfOrx4J7tJNKj0rx1ARQbTXTGEtrMxobpzly0G2YDHPI36bMctE/iiH2vyjTufTbaGtNxsnESqyyxVW/DW/YP3sbMNEtO53OsknLmui/f7eaMqc+goEz0MUuLHXFeV89+cWytrh1WstGXfnn/ldTfXnTQ6qhSa5ekxvpqaiesTbZhf4NN6CbU/F66m6vjPfuK2deuxVip94u71YXYPnZpdbM9ePe6hzxzoqSwfylgCdad+TtNt0S0ohnCmvooIePt6uMv/kF4cxSDv76n5Pf8L2/c44l2wDrHXeQaqMvpvX72z07+fjTQvDoNzT/lYt9x8ve4bzwMYAZ8FXEM54EJ5jAs41pDMG6Eb0KdzDJSaxpLvPC66j3vJYlTnXfE58HV5eFDEIufZNDoApFhzVkmU8Lfetes2I4Q+PN0IL3w9f51qa/683ug0HswunG1jbW8W9kkjsg5VQWpPjNZn79c1cEp+ZDCbbvXQsU/mAREXa3qlGQgmYcn7m+xiUrRmFeLsyZ95ZWwhnJD2klrJ4BZUhD96ErWVOI4wt3qL4f8jFvmMMTIK8wPeehkI9d7KIK/bg6+CnRhV1r2/9mFrjGYSF4uKsku3InRfApUEhuLMIIsygzLp7xlV/MXhVTmYQGGqyMrnwlLNWIOW7dEAsZHCEeHUlK3l0OkVhjWOAY2cjr5dF7xDMkIjklRKXksHlzlGbxXPnDRP6xZ1UQZIuwh8z1RZKbplTm6mREniGcjoi2HNomOQlAo9kunsSsp/VkZy50nhOMIYQCJglIrFamUZe6jOUaq8hIJjpQi2k8KEJ9eExvKu8KwdzY/iAVp02FelORU5gXNvVYvUIeso/UBKcTlihHckLQkGfsKCW/SUsiNDOfKTQnQiepTt9pDnjwzORD5znPgK6UiKN8X8wmVrmJSvJctLOmtpY6vKY6NaF9tGAbKUE3neFSohP1aA0Dha2QwtFGq9QhR6N50nICkU019QFL+fWoZ5aUh9uMaAUbFlcepFVk+bQbJHPpxcJOMqVlVQrznEnGwU5Qr1+0GOmO1E6/npVXY3ygFI9pTLdSMXpMWKJD5VnJfSIxp1el6LsY2gSkEtSr/VRfandaUaaRTKqj5ShTZ4vGrM60Zok96kALplZytfW47UNWa8VJQpI+r4e7DN9M/qe0yCSIVmjZPOlVu1lDRf7SCcwNbGPFF1b2TbeTlH1jUDGbVIMid6/Q+u4RrpvUaGlSs4QtL0C3ugR4ZlGzL80vb5+6WlRK4XaarKqAt8vLsYoJrYK57F+dhNMAd/S9ylTpfEVKYbvm0aTnfKx5EdvfgY4UhtoMcWElacry2VMw12SsYE1qVRGzGJnn9W6S+rqDy2IWdaTdrFvzuuLeErieGlalOEOZua+RcbezFSv/+uvf15ISogOGZW1/qzUe93ixBXwyahesZYDyb0iVtcEwMspeNJETw3Aeq3WbeUIPP5K8veWpUoOr5AmLd4/QBWue03neXUl1WC5NMToP/pu1PP20tevVKFVji1fQqVi/NPOyDK6bW+gJb7eCxup+japKTlsZtgoOdWqlu9DWwbiIqI4tmWPa4F6OSXN8NsI7Menn4pbywpb2Z4upO9/wyti5kWLrPw1LQ8mKMtdC2HWvwiyqSodu2TceMcaqOZubzlEAbMUzd3NM012lGRKm/nFmZ9bZa2d5jZqGAX3pV2fWTXrM291y8maFhDVj8dO4vPROvUjFIMZbzUDWkphfakZV3/iz6IUftN25ax8X7Ng0jrNTY4kuXRv7z8iesbshS+hJcZvi4aV3Nq0NbPN2t9zndkUji1vMlusZhI6GcLfTre57Q5Tls6atbQ/O/gJ/5/bPsbuybDfuWwfzV9fzTvrCSxllZvfuoqEVapCxbFWS9+5+QsI10eW9ZgkTt0cdBPqFsV3yKZX64x4GuciDPe6eUgrqPm5eXdM+ZJun09kml2+/ve25OI8ua9RFUrB2Hukfg0npupti13nL8RcHwegdbmLEfb50QUcU4m2auFwtnvmhvm3kRZbyy2e50oQnOPKpb/rF9h0oscfcE3DMvQbPvvKMt1zg0v2jTc+KTbmb9s1+f6uON0x87HpO7YbvaegfTWXuUXvq0QdcFc09dtyT3vFWJqqFgy5illkeCJg/Ohs5NvUY0hrHazQ486ssdbghV2ab13m3Xa9w/vv3Hf9PlCcaNHhlx2uS1mGJxlm+Z3jKhXKEFzFOhHHQ101IZEOlU2p5V3rGJ3kaN02FFnaiF21wd32nNYF7hXM8g2bdV3RPMVw9p3LuI37WxnatlmSjt0peAzsFJWushn/ABXUu+Hic93OeBX8Qt336N2f8R1oAlkL6dkoB2GUDyHwZpXt+dmxNCGrZF18r6BMpR4JRCHILqGfSB4JdKArS1i8P1XsdyEuTdYFX9FdYiEImqHyBdy3VQoDpp27q137zFG6yR3tnGAxap4MKl4W+B4DopSMYuF5CyFgyeEQBmISDV4ivF4mn5Cc7RokUV4BWaGIICEMl6IR9d0jr/jSIyzCCTrZ+hSNeY7hlb0h9nQiKLSWBM6aAzYY80HMtWcdhtch3DFeE5LZOOac5eTh/0uaCS7iDmFhVmehJ0WZqhhgqZhOJTdZGqFgO0nhqkNiMZgYvnAiECDYuukVUH2Rv4DiFeFdxVfiFNHdXiOhyhZaN0kCLBDWJjweMrOaGu2hoGMhmagiG1eaM36hU8HOM1TdzApmA8QeBIKh4f3F5XmF2PRdK3nhETyeR9DeN5OiHdAR2/tiIQciNFXaRXAZcixdaUUeNkLdJm5eOOHJ7LYAN7ah700ZCxldtijOKMchXgtcD7IhdgPWQdLWQt+iBZRgw6YV3ACmUc7iT/lC1Qkk5MptIj7zRfCeWk9VYgZ6WeN0Sjp3oFQb4b6wCWyX4QIgYlYdjlQU4VRzJSkWFZHuzjpH2iK+XlvSUYQ/GiCq5kfXnkfG3b2FYlSmph+z4idO2hiG3mIglADLpE2nolEgYkE/Zky+3bUspjvZYfJUpiiFXjGCpmTdZX4zpaaBpjIWJjO8UlJLWkXaGllAVcSGoAy1Ilm95iIAZm4PJl43YeHaJmzwpiS+JjaH5j21WNuWoQHqpiWKHVo85k2L5ib64UaX5mtM3mzlAk73mJikYkO8IlVPpXQeph2xmfXRVZ9WpR/uijlQWddRpnSB0OIoXk+3ZgmVXlyRp/kKrGIHEhI4185yQ6ZenVpT28pewqZdnhmsAioZtyV6/OZRb2ZNn6Z+zMiSp2Z6OBzKrI5WlBTI/FpFh6Yk1yXtaCZ97ZoxUiJVf6S8s2pnOBZpWqY2IaZ6kaaI4dy3YOYvbCZzpmX/riVYxyqAT2aDHeZtGio0Lmhk0iUUkuaIsqZ5Bg6JztqQHqIOMyTFVmaTe54iGqH1kY6E5oqVXOaQjOprdU6L1pp+TCYe9GUwsuqJwWqMvSpSyyJQZ2KIcZKMd6igQGaRj2pSUiZ5xt4j+EkxiOqZDSqT4dKSGSJ+GCX56h424Nqn5qZRq+i04Up9USpb5WZaXaqm1J4Ug/jqlI8mdSceflxoqhMmejDeRZUqjh4iqnupLX3mhInmncZqrnHmldFqc0ciauuqavLqm3Heo0FmeccpkUEqsWWqrrZqo39epjEqUGmSswcBzNLqqiTmtMGmtMrqHJMqtHtqcweKtiOqIBCquD7YrvDKqqmmf7WimpupA21egRZmr5dqXyPqm88mvoYh039SdQApp2rmZyYqqlpqwVFmo82KuiGqwOXOmn7qfvcquu+ewQgqtpKc56mqvxBmTGEsWvtkkZ8KHy3ik7XpUBfuClyKtKPuxrBphm3qyHTufYequhumqNpmtkeqxulqrDSuzO/uz7EqpeEqvwwm0Qjuj/kQrrWEosBY7L5RwmDwLNLBzr4UKpDibs9Baqho4rjiqblsbothqsmYLa2+JWSF7rYp6nC47jdqar1MLrkxaszbbrmu7HBpbpv7atz9bhXnLtvtKshaKmkAqrxSWrmEHtVqrXiK6nUKjuKaKtXB6sX5KdsDqt5O7uYzbr1rrrIqlsW1rtB7rs5R6ts5pViuLuqw7ml8Ks776rtFasokrrnELHQfWtrZCOG9br3ertgLUtYipuX8LplYYuEoqoqgrnZDatG8aTLYDr7hKvNRbq5+LvHqrvFVbvX5ruWNLsKJrtv7auheLu6Gru+Qrvl9Lq+SauqobnahLmSETtnj7/r2aqoxuy5nMSb83a77Rm6iv6rybaLg1ab9TWrBik8De+6qQ271ai73fSrUctr0CzLCAuwXwm8BGW8HF670GDL57O7K0275ia6j+m7vwurwLfLYbfLp8+MF0ubom68IRu7lg+qEn/L7JOMOEq3gpSLtnm8NAJbzIWrUlLJ0w/KzMu8QjGq0OXL7BK71FzMHEW8BfgMBTzL34GpMXrDbh23jpW61e4ThETERIzLRhjMMYDMBgzMPcE8ZPccVkmsaFS7is27BJ7Lhkyrw9fLgGmHvoIUIZ3MSEPKPCVMclC8gQfK54HMC7K8BAfL3lushb+rj428JbTMDHmw4hTMfX/jvG0iO8hynKFEm+gCzHe7x7npzGcezFbLzKravIlHwDnczEtjzJs4xuUmzLg8zEXIzEsKCzhRy/iPzLBZzLptDL8UrMRwy4efxJXzzFYYrLrZwGonvN2CzNfozHyMyC0QzLL0zNz6zHwgzORwzKYfPKtyzLQhzMbLya3BzCEtzE7QzNqczHY5nP6zzOKIzFvqzPC3y8/LzG2NzIohsHBZ3Q8qyx1vzFydjGquzM1dzQ15zPXNyuHozO8lLQEj3RCK3QIG2fiXoz0bzOwxzP3axmZXzSLK3RdRDSLv3SMD3TMU3R2WzSAj2RcMDRlszLQ0otIB0eNB3SdODQOO3M/tRc1O981Ozs0UANrYnw09Dp1HYw1Ch9zVVt1QrtKZah1di8BzMtzlDN1bHh1SPtB2at02SdHWk90KbT1mttHlYd1UMd1/Dx1eNR0Ha913zd137914Ad2II92IStIryQFSnNSLdBDrdgDo7t1mC92NFB16oB2UotEi9RHcCAD5l9CZuxG8SxHXUB2p6N2SwB2qh9Dj/R2aJdHN7wrYZwD0ThGqRBCKk92Rqd2KHlFK9R0+fhDzjBHdeB2Rwh3Lo9Z6fRGSLR2v1w27Ud2i8N3N1AG4Kw2ikBF8Nt2qdxFbYN3MvtGJG93eL9D9VQz9as3b39GuHhEc69Cepg3vKC/t6Z/QzwLQmSvRp6OxrQHTaSXRacrRrnMd1QIR4gwdp5INuHTeAEvggRKR7Hvduv/RmYkNtAUR0e/eBz+xELPgipjeECtBwVzuC8gQ4OrhIcnhcenhYgbuIivuKaHRn4LeF/0OErERIsrgjcMOGmUeJRHeLpIQo+3uMu/uIkUeSIINyqnd8yfuQjjgoXvhU4HuRODuL1feJXWdhYnuVavuVc3uVe/uVgHuZiPuZkXuZmfuZonuZqvuZs3uZu/uZwHudyPud0Xud2fud4nud6vud83ud+/ueAHuiCPuiEXuiGfuiInuiKvuiM3uiO/uiQHumSPumUXumWfumYnuma/r7pnN7pnv7poB7qoj7qpF7qpr4hyJviDwHkuUDYqU7iQ6HqcsXqgi3rth3rM/7lCJ4bE1He4+DfPIHgOj4YZHGtxp6xx94cygHsvs7r0qEMws7XqTHeUPHdh23tpU3si0EXxLHtq9Ac114ayaHcBY7tez3tyl7k3h4aPU7sML4UN64TNsHj1E4Z6s3uZB3u2M3j677ksb3duG4W+g2dyfHdsDHt3J7e1/3XwrDvUH4c5S0XpS0aCU7a9DDgFb8Q7h7j924R6IzugR3w6Y7fxyDxL84P+C7wBU8YmbHZGg7ecWHjMR/y6s7eD9/vz83kET4XcxHcpsHtCf7yBg/v/uBN9AC+JwiP8JVB7uQu5N++8Fph9N3uCxzv3g9/8ENv5AaO9Me+DUJPFfuwFZbNCFfvHK599skb9b9h9Vp/9ZPd3GJv66d+3nNfInJf95cx9ni/93zf937P5Xdv5e8ebUCp54Ff3ayepH4hb4ZvICW/36rE+HLOHMfBtpt98Xov0/uAHr1BDsENotCgpB3BHLhL+Yht+ph/+PexFFKPEDGu+tZl7/oe7k2v32CB8rdP666f8PTd9gxv79zN+93B4oaxGEhOGsZv8z+f8sKf83Z98RVOFMBv4bVQ/Fdx/N5OESNvHNhN9cgv5Vwd9vXQG1Xh2zieG7uR/cU9xtMd/vzar/xouO/kbxRULe3WTxmwr16s0fxtAeNQ//4gAIhAMJYjigbnaYrtG6tyWts3nus73/s/MCgcElMwlpEmg5GUzSI0KgUencjZ0/VkMq3ebdKpXYa5X/M0rV6z2+5gNUs2sVpx+Tuvt8WPdvrYCs0fH+GgFhreGBiW34thVtfeJGWlpdqK4BdJJmdTp5Hm5Shbpp+gaOcp46NkDKiKKKuSLF1qGCdqyW5tLukvcLCwlOuw8XFUMTLucrPzc7Ay9DS0tLM1dbb2Ng829/elN7I4eLl5M/m5OmZ5+vo7fLz8PH29/T1+vv4+f7//P8CAAgcSLGjwIMKEChcybOjw/iHEiBInUqxo8SLGjBo3cuzo8SPIkCJHkixp8iTKlCpXsmzp8iXMmDJn0qxp8ybOnDp38uzp8yfQoEKHEi06wsABpEqTMl2apinUpQaMUnV54GpSA1q3ckWw1SvXpD6uKuXa1WsCrQq2inW5gMHbuFVrSm2qNe3WBnm5OjAb9W9dA2i16iW8l/ADpyLhMo7L4PFbyI8bM5ibEqtdAwrWQjDrOUIErp0fgC1rOuvWzZ4NFGZ92LXWzlM5Lqg9+Tbu3LolWw4ZILBm2BH0Endd/LhW0loBo76bFjl04xKiJ2hb0XHkxxMYbO/O/bv38N8nY6/shnJ5ub25YTZtIMFa/rPRkZvFu5pr4tV6KVA43uA/gAEaxxVFtu02HngJiqfdgQ0yxpsNkmXnIIXmrXdMAGRFld98A3aoFwTxnbZVAoWB5hp/H/7H2orUHQCRY7iJN6OCNdK4HYM53pYdj+TdhqONQS6o3oW/ZJjZXVy1Bl2L/1FgWGhq3WeAbAZE6SGLAWq55ZaeMWTbhLnhOEF3ZHJHJppl3jgZkEBW+CaCbSpopne6FWnJb3+V9iGWxE034HsKlDZYn4Vy2UAFh7boWgReJVQem0JKuialk8ZpaaWZJgjXnXpgRtaUTBLXJX1bQVAlle/pl6WirSrKqFYHhalbeGnaeiuudGJ66Zsz/tKZK7AL3tZpGwccWdcD+YXGJ7PD3fXAZsn2BZuhTf6XKLaIapvttYsWN5tAYD7IIKW/2nqmmrtquu6c6aKJLrxrMkbsFMZqaFaVzhrwJ4Cs9tvvk62RCEEC9nnWQH/Wuppotw23GmtAtRkoZrvBWoxrvObCq6Octbp7McjvukkvFPYCVrChKc/nbAMOJNAXXsz6uy3N2dpM87+wveiPuBNmam7IurI79KTAWjDB0WQenfStNXJKMhyfTrnXqK4KKPDU8s3c6s3YVnCzov1BzI/Es/4IXtBpB40p0GobfTGCUP+wwr1Iyly1ytQuaSXL1Xbbdc2Bc4sluPn0fHa5/moijSbTTIus8eNE/7xd44wvvvTlmVdOo4Vy53AkVstNjbfVOWO9WpR7cw2g161//frrDxemT9m7dew27sBm/LHiuSut+eK/Yzyy5ziADhjVeXcYMLVKKj8z4NELrq3pY9dzuIxC4lo55sKnuXuu6mp/K+blA28++t/XWTwfnyJ5sIelEyd21nw7L7/rsOu/P/VXE3i9xMZFK3T5roC68xgB05Y+CzCwgQ5sYPDCNxn2qcBkgWnO3bLkIf7o7TUN6JuoDCC91iHqayUkIdgGVB17BAA9cBma5by3OfVBrmkiE1/vLLdAzTGQh+m7IY4o+Aj3jY5q8tNg/eCHv2vl/m9/TmRYl9hCjwCI60BjyqEBC7i7BIJscz2E4APD6MAYCu0xFKTbsaLynhIN6AL8el50lKg81k2vifqro7es9w4qpgdx49teBB0XLC5K7o+/2+ECv/jF86lvPOzL0PFAZarOnKhPViPcVhwwLfgZgINLfCIoYde/AF1AivHgY4wahMUs5q5dhMTd0sQoSzFG8FwTlBsk25OZAzxANhnk05VcVjDVGUdsVdNS9EwYSsBpSWfxWAAfKRMpcrkyVzMUJO+2WMjI2QqRPkRaGMH5Q6fhMpLvy48SFfavFTGPKwk41ak2qbV1Hqpry3QiHZtpynWgMpUD9BgrcafNGipQ/pzinCVCZ+imBeDSZHVzzy/z9qxo9RKO0KtjKPFYnIA5ip/QPJzP1OW2eKHNXTisGPkYmchZqrSMTyNWJojYHASUJnnH5BKgroSqZBnMpqWz2T33hwEo6lMwV1lH2aqoylcGFGQ49F0so5pQlmKMPPRCoy6lkiSLdmhZWgGLV5IFpbxBcYQnPGvssDVUUllpOepYQe1SuQAY8o6GvsrmNm0ENG+WT5FSBSPwbjgvmNJNas1JjgcJQ7o8eqYzNY0NJ9WpKBQGNQM461J83ppUfy6VmwJdGxAjhcACom+q4fSeYF96oZimEThKOlEGS3kcBwhqNafiKjLxaNYU0ueo/ub4aB9Duq62Qe6keU1cS/lq0B2GVrXrMYX7JIm6Kz3PM8qZkn0qibCEya9m9xzllujn1nb0c2IVAmhTw8c5keaur6b1q3qHdadcHu+CSSLmfN74Qb0YDDWoeQB+LamXsuq2wKTT2c7AQcV+ulC4bMOrcSOM3DRxL7kWbpzTajPfXBqWLanhilcNoxX+tLN5IroPTfN1pe1Ktp7eBRt4cbrPb8A1qQKkGLkICrfIDVROHJumXlcZLO7BF7AK1ZVVV8varOoJZRH9VnDsixonzzFAuzVwHgtjHRoDF6S2kzCYj1u0VSpXuaHF0VuKZApz3sssqtGaYaDc2Mdit6dG/uxu/2BcOs/4lsblDaDZ/hnk+Oa1V6ItaVOZO8iFqnnJoUOeZkQU0a0yx8OqCfBiB5zPAhM1y2ExgDuiseC4uhDIYj71psLc40BemNXNlUyodeLo6B7WVKsSMaymVOvGwtk4eI7xEfmynARvIxObHVegf5xjvJpJ2bxCEJyeXdf0wi03Gn7uklsL6TXGGYSAQqzoKo0aBAyTqxeVHk6Pc6WkxNpIowZ0qSmGajHjWNXoJaP5DhgkuEBTyTGNrnvq01PqTgmdSfwKyu7n61/juXmb7HOxa3zsZDuIXTqKNsYrXk1qn6tOO2IotrEKSSm7J+FL6pthDC7uESVWRTfd/jQ9U4aAprSbFHBlcB8lY2p778rZPr7UcXU8vDIOid81v8maad3m1WzGzqtJFp1ZHvDkGJxabqQnw9naGlRBXBum2Cy8M77zi4u97F/+MY8NSFI3SejoNoEuhx+6bSp1Zm/PoqmHV468ups75tU7jjE/zW4FjxrnDe4smKkpLLMfet6Jx06/Q45VpU/9LL0kmCZdhio+k3zXNHW6gLNeKgOgEzOEf/fEb8z41bM+2hNmaiMX//HI92bN9GWyVk1DU9I81iv+7bx9l/P5Dj7Zou8BC1OIHfGbdzm40qx3x6QN5LPhpkc6R/bZgc7zSjWY9rVPujmRsnQU9/7T4RZ//vJ3eXDnxXnhGoy5iKOEfPG7fRRf/zO/5dr6/e+I/2MfD9G5FLTtRtn0QlWAn73Ul94l0QI2oFrEh16ARvF1FeclnzkYG+rBm/PBCdtVn26YjfOFoI9onOLxnAc6BhVtmO0p3aOt331ABQu6lnVVncLNhyc1T1uBW7gZywWuGdhpoP/xH6SoXhCS4JtsVv29HdwloEM54O/pnYbIHcktx231XZ/oSwLMH80p3/J9VOHl3+Hp3/URoI/kXBieoQha31KVINo9Wxk2hhcmoRKuIK2hn9Tt2hOiXx224Ps01uaxXwfhmlnQoB6+1df9oI2pIeupISO+4RAqYhGaHRLK/uEcZlsTSqETXhDuOaCtwRPVgMZweFscCcb5JR8l4gkGeiGppWG89QgrviIaxiIkFmF6SMyCEZbtxR3lqVHlwSAL7mLlnQW5OR3BrcY76RpmnGIl5GLz/eDzMZ4rYp+EoAeYeJkYRiKFxAXYGeD3ISCbZSIUAuMCio5XfF5amFxiRdmIwGCG7NH9qWILASEszqMs1iM9mmEjXl801mLhKWNN5OK//WL6uZYvCuQeSuGU0BS5IQA83dZokJ46mp8eXoU/LqMPotKfxZVS5SP2aaNHgiGgVSMiauRHcuQiOuI2cmM3ruDtKSDwiZtDgY5LgmNZzBze4Z2uSRlWVKRF/qZi4aXePdqjPYokSAplUN6jLXphOQHkN8bgo0WhQUYlQgajC/rFRBoLT/bkO2YkIholHI4kWIZlWBYlPo5gK34lIpqC5zAlE1KkLmFiXUShTLblJfLhSxJk3nVeAmalVm5lUobkUVJjSRIlYP5lMwKmVwZmSP6kSjYaQNalQF4lC86lVMpUVvye6HBeZsal+/BlX2IgH3HlSIKkSIqlaZ4mahKmanqkWGIkLKxlLjLh7QGcL15lS8ombnYYTYLjTvLgFDEjY6oi2Bllav5gcP4kWJJlYubfNsKjZ1ZibOpiZf7ibUrndN7lX1Dnc37mRR5mcX4neIaneJ6m7QlR/is8ZnVCZvr1plumZ3rSJnbqpSnu5T0wJTx2Gc5N3GoaJkYm5XHe53/2Z21wJWkOpjb253FuJ04wJUtOZ2fuJBpF6G066FOuZ4VGFyQpaDgAJDQx33h+p4De54AKJ35+KHnGYS6aZyywpXuy56e0KIzi5jfGZ0G2ZGPCg30GKImKpo72KID+qI+inpCKKJA655qpaCgwqCU6aIYqqcipJ4VG5ZHug5P65HgiaJEyZpX6aAGe6IgOqJIiaSGwqIyWaYyyloSaaUxS6FzaqIYCQ44yX5BmKZ1qqZ126JzmaZ3e3JSKaZJWKVbGHWXK5pai5+RBKZOW5z8UqoeW6JeW/uiC8WmkTiqjOimeXqqV9uOk4qmT+unnbKmawiijhiqptmeoqmVAFGqdruqmgialVqpf6mmChqmnfiqsoil93SqgziairilAFoSudmerBiuxFmux1mo3gKol5mqTGiupnimh3ig/VCqmsqqkGquuciq2viay2uq2fquSBqq44mqgpmhCgCu6pmu6discqGu6PuteNiu3IoS71qu9Fiq7EsG97iujQgS//uu95msyACzBzqtDFCzCEqvAYkLCBuxFNCxT9oC6LqweQCy4esS+UsKWUqy7KawPfGtJgCzHSkSnpkG/tkSljqzKrizLtqzLvizMxqzMzizN1qzN3izO/uaszu4sz/asz/4s0Aat0A4t0Rat0R4t0iat0i4tQ3CrHUirp8KC1EIt09pcIFyBIrDrH2ztIlTtNbzCIbBsIoiB144D2EaCLRismD5tDfCCub5p2WrCFRjC2K5tF7AtM5Bt2b7BKaBCILRt1N4A1uZt1u5tG7gC1kLCHHQtTOHCLhgP4KKq4ZaC5EaCLCRC3eKi3G6u07btHUyuMCjqJnDs3RIu6Fqt4JpuvpYuFpxuNEBu65Iu4Mau66IuH6iu1s4u49YunsDu7q6u7uot705CMTiCyrLu7w7vHiiDWsKtUCCv8Cqv9E4v9Vav9V4v9mav9m4v93av934v+IavHfiOL/mWr/meL/qmr/quL/u2r/u+L/zGr/ySQggAADs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4" descr="data:image/gif;base64,R0lGODdh/gF1AfQAAMzMzAAAAAB/fwA/PwC/vwD//39/AD8/AH5+AIODAICAAD8AAH8AAL+/AISEAIGBAIKCAI+PAL98AL8AAJ+fAP//AP8AAH+/AP+7AL//AAAAAAAAAAAAAAAAAAAAAAAAACwAAAAA/gF1AQAF/iAgjmRpnmiqrmzrvnAsz3Rt33iu73zv/8CgcEgsGo/IpHLJbDqf0Kh0Sq1ar9isdsvter/gsHhMLpvP6LR6zW673/C4fE6v2+/4vH7P7/v/gIGCg4SFhoeIiYpyASeNM49rkVWTi5aXMQGVAJsunWafKKEkoy+lmKipnKukNKdhryOvsSu0qreHjZWRu6Sasr67mr8iup/DrMayxMUlj8bMxb/HyNLEw8zYy6Pazd3W2ZzR1s7VuOdoz63N66zJwOzu7OPt15O88PDR+NKO9fnx7gFsl0ygvIIA+cmzha4hpXwK5zl7R3BdqF4LJx5UZ1GjR3cXIX5MGK9kx5P6/io6XMlFYUSKGjGWM1mRo0mbElHSFOfPkcuR/UZ2uhYzJkOWSKEYfIlTH7ZsyJrWLImxatFW33gS1Oby6UWDEKPeBGdOa9KzWXox3Sl17MGpGXXCzDnQRDi3IDM13ev2FD20gJ+oHciX78adfeFalTv0H961dhknlhw3sGXBdiPehflzGeKAhvN6Pgy6Z8CEmutSnRx0s+jKl2MrabxNVzDUwqbZViH2bVlx0/ACfwtuJnBlQYen+CaTq+3fymvLnm7paCDr1LMXkpkKu/bvgMCq8g6+PJ+s482rX8++vfv38OPLn0+/vv37+PPr38+/v///AAYo4IAEFmjggQgm/qjgggw26OCDEEYo4YQUVmjhhRhmqOGGHHbo4YcghijiiCSWaOKJKKaoIgwCDNDiiy7G+OKKAA5g44043ojKjS8K4OOPQAIZ4wA02gfjkTImCeMhPMoYpI8E/Bhlj0cW6V6OVD6p5Y8xCmJjlluGuSWRVpb3pZJhRjmlAGty2WIfaELJ5pxq0mlnnW66WGZ2TYq5ZZthknkHj37eaWidgHK552VnUjnAmogeKmmedjTqopSSRqqpoUsuehaOhR5KgJqj2innk4K+Aeqfd47q6quwmopqqoCASusgtiIJY459KqnkHAMEoCummxabqal6qtrosZqWCquzk/poYx8B/uTq67R+YCmtlr4eGaqbyn7pJ6LPllvunNy2QSir5rbr7pi3zlGtsN1uu22XeQSr66X79stvkJCiKsAa1gJpLKkIs+kstJt2msa6zCr8bAGuUhyrsVXWweu36dKxKscgG4xpx2VUC/GTCbur8rPoCvmwuOyuLHOs3MbLhsnDynnwvQPDoW+chdYr8s54SluypVkSPfOrx4J7tJNKj0rx1ARQbTXTGEtrMxobpzly0G2YDHPI36bMctE/iiH2vyjTufTbaGtNxsnESqyyxVW/DW/YP3sbMNEtO53OsknLmui/f7eaMqc+goEz0MUuLHXFeV89+cWytrh1WstGXfnn/ldTfXnTQ6qhSa5ekxvpqaiesTbZhf4NN6CbU/F66m6vjPfuK2deuxVip94u71YXYPnZpdbM9ePe6hzxzoqSwfylgCdad+TtNt0S0ohnCmvooIePt6uMv/kF4cxSDv76n5Pf8L2/c44l2wDrHXeQaqMvpvX72z07+fjTQvDoNzT/lYt9x8ve4bzwMYAZ8FXEM54EJ5jAs41pDMG6Eb0KdzDJSaxpLvPC66j3vJYlTnXfE58HV5eFDEIufZNDoApFhzVkmU8Lfetes2I4Q+PN0IL3w9f51qa/683ug0HswunG1jbW8W9kkjsg5VQWpPjNZn79c1cEp+ZDCbbvXQsU/mAREXa3qlGQgmYcn7m+xiUrRmFeLsyZ95ZWwhnJD2klrJ4BZUhD96ErWVOI4wt3qL4f8jFvmMMTIK8wPeehkI9d7KIK/bg6+CnRhV1r2/9mFrjGYSF4uKsku3InRfApUEhuLMIIsygzLp7xlV/MXhVTmYQGGqyMrnwlLNWIOW7dEAsZHCEeHUlK3l0OkVhjWOAY2cjr5dF7xDMkIjklRKXksHlzlGbxXPnDRP6xZ1UQZIuwh8z1RZKbplTm6mREniGcjoi2HNomOQlAo9kunsSsp/VkZy50nhOMIYQCJglIrFamUZe6jOUaq8hIJjpQi2k8KEJ9eExvKu8KwdzY/iAVp02FelORU5gXNvVYvUIeso/UBKcTlihHckLQkGfsKCW/SUsiNDOfKTQnQiepTt9pDnjwzORD5znPgK6UiKN8X8wmVrmJSvJctLOmtpY6vKY6NaF9tGAbKUE3neFSohP1aA0Dha2QwtFGq9QhR6N50nICkU019QFL+fWoZ5aUh9uMaAUbFlcepFVk+bQbJHPpxcJOMqVlVQrznEnGwU5Qr1+0GOmO1E6/npVXY3ygFI9pTLdSMXpMWKJD5VnJfSIxp1el6LsY2gSkEtSr/VRfandaUaaRTKqj5ShTZ4vGrM60Zok96kALplZytfW47UNWa8VJQpI+r4e7DN9M/qe0yCSIVmjZPOlVu1lDRf7SCcwNbGPFF1b2TbeTlH1jUDGbVIMid6/Q+u4RrpvUaGlSs4QtL0C3ugR4ZlGzL80vb5+6WlRK4XaarKqAt8vLsYoJrYK57F+dhNMAd/S9ylTpfEVKYbvm0aTnfKx5EdvfgY4UhtoMcWElacry2VMw12SsYE1qVRGzGJnn9W6S+rqDy2IWdaTdrFvzuuLeErieGlalOEOZua+RcbezFSv/+uvf15ISogOGZW1/qzUe93ixBXwyahesZYDyb0iVtcEwMspeNJETw3Aeq3WbeUIPP5K8veWpUoOr5AmLd4/QBWue03neXUl1WC5NMToP/pu1PP20tevVKFVji1fQqVi/NPOyDK6bW+gJb7eCxup+japKTlsZtgoOdWqlu9DWwbiIqI4tmWPa4F6OSXN8NsI7Menn4pbywpb2Z4upO9/wyti5kWLrPw1LQ8mKMtdC2HWvwiyqSodu2TceMcaqOZubzlEAbMUzd3NM012lGRKm/nFmZ9bZa2d5jZqGAX3pV2fWTXrM291y8maFhDVj8dO4vPROvUjFIMZbzUDWkphfakZV3/iz6IUftN25ax8X7Ng0jrNTY4kuXRv7z8iesbshS+hJcZvi4aV3Nq0NbPN2t9zndkUji1vMlusZhI6GcLfTre57Q5Tls6atbQ/O/gJ/5/bPsbuybDfuWwfzV9fzTvrCSxllZvfuoqEVapCxbFWS9+5+QsI10eW9ZgkTt0cdBPqFsV3yKZX64x4GuciDPe6eUgrqPm5eXdM+ZJun09kml2+/ve25OI8ua9RFUrB2Hukfg0npupti13nL8RcHwegdbmLEfb50QUcU4m2auFwtnvmhvm3kRZbyy2e50oQnOPKpb/rF9h0oscfcE3DMvQbPvvKMt1zg0v2jTc+KTbmb9s1+f6uON0x87HpO7YbvaegfTWXuUXvq0QdcFc09dtyT3vFWJqqFgy5illkeCJg/Ohs5NvUY0hrHazQ486ssdbghV2ab13m3Xa9w/vv3Hf9PlCcaNHhlx2uS1mGJxlm+Z3jKhXKEFzFOhHHQ101IZEOlU2p5V3rGJ3kaN02FFnaiF21wd32nNYF7hXM8g2bdV3RPMVw9p3LuI37WxnatlmSjt0peAzsFJWushn/ABXUu+Hic93OeBX8Qt336N2f8R1oAlkL6dkoB2GUDyHwZpXt+dmxNCGrZF18r6BMpR4JRCHILqGfSB4JdKArS1i8P1XsdyEuTdYFX9FdYiEImqHyBdy3VQoDpp27q137zFG6yR3tnGAxap4MKl4W+B4DopSMYuF5CyFgyeEQBmISDV4ivF4mn5Cc7RokUV4BWaGIICEMl6IR9d0jr/jSIyzCCTrZ+hSNeY7hlb0h9nQiKLSWBM6aAzYY80HMtWcdhtch3DFeE5LZOOac5eTh/0uaCS7iDmFhVmehJ0WZqhhgqZhOJTdZGqFgO0nhqkNiMZgYvnAiECDYuukVUH2Rv4DiFeFdxVfiFNHdXiOhyhZaN0kCLBDWJjweMrOaGu2hoGMhmagiG1eaM36hU8HOM1TdzApmA8QeBIKh4f3F5XmF2PRdK3nhETyeR9DeN5OiHdAR2/tiIQciNFXaRXAZcixdaUUeNkLdJm5eOOHJ7LYAN7ah700ZCxldtijOKMchXgtcD7IhdgPWQdLWQt+iBZRgw6YV3ACmUc7iT/lC1Qkk5MptIj7zRfCeWk9VYgZ6WeN0Sjp3oFQb4b6wCWyX4QIgYlYdjlQU4VRzJSkWFZHuzjpH2iK+XlvSUYQ/GiCq5kfXnkfG3b2FYlSmph+z4idO2hiG3mIglADLpE2nolEgYkE/Zky+3bUspjvZYfJUpiiFXjGCpmTdZX4zpaaBpjIWJjO8UlJLWkXaGllAVcSGoAy1Ilm95iIAZm4PJl43YeHaJmzwpiS+JjaH5j21WNuWoQHqpiWKHVo85k2L5ib64UaX5mtM3mzlAk73mJikYkO8IlVPpXQeph2xmfXRVZ9WpR/uijlQWddRpnSB0OIoXk+3ZgmVXlyRp/kKrGIHEhI4185yQ6ZenVpT28pewqZdnhmsAioZtyV6/OZRb2ZNn6Z+zMiSp2Z6OBzKrI5WlBTI/FpFh6Yk1yXtaCZ97ZoxUiJVf6S8s2pnOBZpWqY2IaZ6kaaI4dy3YOYvbCZzpmX/riVYxyqAT2aDHeZtGio0Lmhk0iUUkuaIsqZ5Bg6JztqQHqIOMyTFVmaTe54iGqH1kY6E5oqVXOaQjOprdU6L1pp+TCYe9GUwsuqJwWqMvSpSyyJQZ2KIcZKMd6igQGaRj2pSUiZ5xt4j+EkxiOqZDSqT4dKSGSJ+GCX56h424Nqn5qZRq+i04Up9USpb5WZaXaqm1J4Ug/jqlI8mdSceflxoqhMmejDeRZUqjh4iqnupLX3mhInmncZqrnHmldFqc0ciauuqavLqm3Heo0FmeccpkUEqsWWqrrZqo39epjEqUGmSswcBzNLqqiTmtMGmtMrqHJMqtHtqcweKtiOqIBCquD7YrvDKqqmmf7WimpupA21egRZmr5dqXyPqm88mvoYh039SdQApp2rmZyYqqlpqwVFmo82KuiGqwOXOmn7qfvcquu+ewQgqtpKc56mqvxBmTGEsWvtkkZ8KHy3ik7XpUBfuClyKtKPuxrBphm3qyHTufYequhumqNpmtkeqxulqrDSuzO/uz7EqpeEqvwwm0Qjuj/kQrrWEosBY7L5RwmDwLNLBzr4UKpDibs9Baqho4rjiqblsbothqsmYLa2+JWSF7rYp6nC47jdqar1MLrkxaszbbrmu7HBpbpv7atz9bhXnLtvtKshaKmkAqrxSWrmEHtVqrXiK6nUKjuKaKtXB6sX5KdsDqt5O7uYzbr1rrrIqlsW1rtB7rs5R6ts5pViuLuqw7ml8Ks776rtFasokrrnELHQfWtrZCOG9br3ertgLUtYipuX8LplYYuEoqoqgrnZDatG8aTLYDr7hKvNRbq5+LvHqrvFVbvX5ruWNLsKJrtv7auheLu6Gru+Qrvl9Lq+SauqobnahLmSETtnj7/r2aqoxuy5nMSb83a77Rm6iv6rybaLg1ab9TWrBik8De+6qQ271ai73fSrUctr0CzLCAuwXwm8BGW8HF670GDL57O7K0275ia6j+m7vwurwLfLYbfLp8+MF0ubom68IRu7lg+qEn/L7JOMOEq3gpSLtnm8NAJbzIWrUlLJ0w/KzMu8QjGq0OXL7BK71FzMHEW8BfgMBTzL34GpMXrDbh23jpW61e4ThETERIzLRhjMMYDMBgzMPcE8ZPccVkmsaFS7is27BJ7Lhkyrw9fLgGmHvoIUIZ3MSEPKPCVMclC8gQfK54HMC7K8BAfL3lushb+rj428JbTMDHmw4hTMfX/jvG0iO8hynKFEm+gCzHe7x7npzGcezFbLzKravIlHwDnczEtjzJs4xuUmzLg8zEXIzEsKCzhRy/iPzLBZzLptDL8UrMRwy4efxJXzzFYYrLrZwGonvN2CzNfozHyMyC0QzLL0zNz6zHwgzORwzKYfPKtyzLQhzMbLya3BzCEtzE7QzNqczHY5nP6zzOKIzFvqzPC3y8/LzG2NzIohsHBZ3Q8qyx1vzFydjGquzM1dzQ15zPXNyuHozO8lLQEj3RCK3QIG2fiXoz0bzOwxzP3axmZXzSLK3RdRDSLv3SMD3TMU3R2WzSAj2RcMDRlszLQ0otIB0eNB3SdODQOO3M/tRc1O981Ozs0UANrYnw09Dp1HYw1Ch9zVVt1QrtKZah1di8BzMtzlDN1bHh1SPtB2at02SdHWk90KbT1mttHlYd1UMd1/Dx1eNR0Ha913zd137914Ad2II92IStIryQFSnNSLdBDrdgDo7t1mC92NFB16oB2UotEi9RHcCAD5l9CZuxG8SxHXUB2p6N2SwB2qh9Dj/R2aJdHN7wrYZwD0ThGqRBCKk92Rqd2KHlFK9R0+fhDzjBHdeB2Rwh3Lo9Z6fRGSLR2v1w27Ud2i8N3N1AG4Kw2ikBF8Nt2qdxFbYN3MvtGJG93eL9D9VQz9as3b39GuHhEc69Cepg3vKC/t6Z/QzwLQmSvRp6OxrQHTaSXRacrRrnMd1QIR4gwdp5INuHTeAEvggRKR7Hvduv/RmYkNtAUR0e/eBz+xELPgipjeECtBwVzuC8gQ4OrhIcnhcenhYgbuIivuKaHRn4LeF/0OErERIsrgjcMOGmUeJRHeLpIQo+3uMu/uIkUeSIINyqnd8yfuQjjgoXvhU4HuRODuL1feJXWdhYnuVavuVc3uVe/uVgHuZiPuZkXuZmfuZonuZqvuZs3uZu/uZwHudyPud0Xud2fud4nud6vud83ud+/ueAHuiCPuiEXuiGfuiInuiKvuiM3uiO/uiQHumSPumUXumWfumYnuma/r7pnN7pnv7poB7qoj7qpF7qpr4hyJviDwHkuUDYqU7iQ6HqcsXqgi3rth3rM/7lCJ4bE1He4+DfPIHgOj4YZHGtxp6xx94cygHsvs7r0qEMws7XqTHeUPHdh23tpU3si0EXxLHtq9Ac114ayaHcBY7tez3tyl7k3h4aPU7sML4UN64TNsHj1E4Z6s3uZB3u2M3j677ksb3duG4W+g2dyfHdsDHt3J7e1/3XwrDvUH4c5S0XpS0aCU7a9DDgFb8Q7h7j924R6IzugR3w6Y7fxyDxL84P+C7wBU8YmbHZGg7ecWHjMR/y6s7eD9/vz83kET4XcxHcpsHtCf7yBg/v/uBN9AC+JwiP8JVB7uQu5N++8Fph9N3uCxzv3g9/8ENv5AaO9Me+DUJPFfuwFZbNCFfvHK599skb9b9h9Vp/9ZPd3GJv66d+3nNfInJf95cx9ni/93zf937P5Xdv5e8ebUCp54Ff3ayepH4hb4ZvICW/36rE+HLOHMfBtpt98Xov0/uAHr1BDsENotCgpB3BHLhL+Yht+ph/+PexFFKPEDGu+tZl7/oe7k2v32CB8rdP666f8PTd9gxv79zN+93B4oaxGEhOGsZv8z+f8sKf83Z98RVOFMBv4bVQ/Fdx/N5OESNvHNhN9cgv5Vwd9vXQG1Xh2zieG7uR/cU9xtMd/vzar/xouO/kbxRULe3WTxmwr16s0fxtAeNQ//4gAIhAMJYjigbnaYrtG6tyWts3nus73/s/MCgcElMwlpEmg5GUzSI0KgUencjZ0/VkMq3ebdKpXYa5X/M0rV6z2+5gNUs2sVpx+Tuvt8WPdvrYCs0fH+GgFhreGBiW34thVtfeJGWlpdqK4BdJJmdTp5Hm5Shbpp+gaOcp46NkDKiKKKuSLF1qGCdqyW5tLukvcLCwlOuw8XFUMTLucrPzc7Ay9DS0tLM1dbb2Ng829/elN7I4eLl5M/m5OmZ5+vo7fLz8PH29/T1+vv4+f7//P8CAAgcSLGjwIMKEChcybOjw/iHEiBInUqxo8SLGjBo3cuzo8SPIkCJHkixp8iTKlCpXsmzp8iXMmDJn0qxp8ybOnDp38uzp8yfQoEKHEi06wsABpEqTMl2apinUpQaMUnV54GpSA1q3ckWw1SvXpD6uKuXa1WsCrQq2inW5gMHbuFVrSm2qNe3WBnm5OjAb9W9dA2i16iW8l/ADpyLhMo7L4PFbyI8bM5ibEqtdAwrWQjDrOUIErp0fgC1rOuvWzZ4NFGZ92LXWzlM5Lqg9+Tbu3LolWw4ZILBm2BH0Endd/LhW0loBo76bFjl04xKiJ2hb0XHkxxMYbO/O/bv38N8nY6/shnJ5ub25YTZtIMFa/rPRkZvFu5pr4tV6KVA43uA/gAEaxxVFtu02HngJiqfdgQ0yxpsNkmXnIIXmrXdMAGRFld98A3aoFwTxnbZVAoWB5hp/H/7H2orUHQCRY7iJN6OCNdK4HYM53pYdj+TdhqONQS6o3oW/ZJjZXVy1Bl2L/1FgWGhq3WeAbAZE6SGLAWq55ZaeMWTbhLnhOEF3ZHJHJppl3jgZkEBW+CaCbSpopne6FWnJb3+V9iGWxE034HsKlDZYn4Vy2UAFh7boWgReJVQem0JKuialk8ZpaaWZJgjXnXpgRtaUTBLXJX1bQVAlle/pl6WirSrKqFYHhalbeGnaeiuudGJ66Zsz/tKZK7AL3tZpGwccWdcD+YXGJ7PD3fXAZsn2BZuhTf6XKLaIapvttYsWN5tAYD7IIKW/2nqmmrtquu6c6aKJLrxrMkbsFMZqaFaVzhrwJ4Cs9tvvk62RCEEC9nnWQH/Wuppotw23GmtAtRkoZrvBWoxrvObCq6Octbp7McjvukkvFPYCVrChKc/nbAMOJNAXXsz6uy3N2dpM87+wveiPuBNmam7IurI79KTAWjDB0WQenfStNXJKMhyfTrnXqK4KKPDU8s3c6s3YVnCzov1BzI/Es/4IXtBpB40p0GobfTGCUP+wwr1Iyly1ytQuaSXL1Xbbdc2Bc4sluPn0fHa5/moijSbTTIus8eNE/7xd44wvvvTlmVdOo4Vy53AkVstNjbfVOWO9WpR7cw2g161//frrDxemT9m7dew27sBm/LHiuSut+eK/Yzyy5ziADhjVeXcYMLVKKj8z4NELrq3pY9dzuIxC4lo55sKnuXuu6mp/K+blA28++t/XWTwfnyJ5sIelEyd21nw7L7/rsOu/P/VXE3i9xMZFK3T5roC68xgB05Y+CzCwgQ5sYPDCNxn2qcBkgWnO3bLkIf7o7TUN6JuoDCC91iHqayUkIdgGVB17BAA9cBma5by3OfVBrmkiE1/vLLdAzTGQh+m7IY4o+Aj3jY5q8tNg/eCHv2vl/m9/TmRYl9hCjwCI60BjyqEBC7i7BIJscz2E4APD6MAYCu0xFKTbsaLynhIN6AL8el50lKg81k2vifqro7es9w4qpgdx49teBB0XLC5K7o+/2+ECv/jF86lvPOzL0PFAZarOnKhPViPcVhwwLfgZgINLfCIoYde/AF1AivHgY4wahMUs5q5dhMTd0sQoSzFG8FwTlBsk25OZAzxANhnk05VcVjDVGUdsVdNS9EwYSsBpSWfxWAAfKRMpcrkyVzMUJO+2WMjI2QqRPkRaGMH5Q6fhMpLvy48SFfavFTGPKwk41ak2qbV1Hqpry3QiHZtpynWgMpUD9BgrcafNGipQ/pzinCVCZ+imBeDSZHVzzy/z9qxo9RKO0KtjKPFYnIA5ip/QPJzP1OW2eKHNXTisGPkYmchZqrSMTyNWJojYHASUJnnH5BKgroSqZBnMpqWz2T33hwEo6lMwV1lH2aqoylcGFGQ49F0so5pQlmKMPPRCoy6lkiSLdmhZWgGLV5IFpbxBcYQnPGvssDVUUllpOepYQe1SuQAY8o6GvsrmNm0ENG+WT5FSBSPwbjgvmNJNas1JjgcJQ7o8eqYzNY0NJ9WpKBQGNQM461J83ppUfy6VmwJdGxAjhcACom+q4fSeYF96oZimEThKOlEGS3kcBwhqNafiKjLxaNYU0ueo/ub4aB9Duq62Qe6keU1cS/lq0B2GVrXrMYX7JIm6Kz3PM8qZkn0qibCEya9m9xzllujn1nb0c2IVAmhTw8c5keaur6b1q3qHdadcHu+CSSLmfN74Qb0YDDWoeQB+LamXsuq2wKTT2c7AQcV+ulC4bMOrcSOM3DRxL7kWbpzTajPfXBqWLanhilcNoxX+tLN5IroPTfN1pe1Ktp7eBRt4cbrPb8A1qQKkGLkICrfIDVROHJumXlcZLO7BF7AK1ZVVV8varOoJZRH9VnDsixonzzFAuzVwHgtjHRoDF6S2kzCYj1u0VSpXuaHF0VuKZApz3sssqtGaYaDc2Mdit6dG/uxu/2BcOs/4lsblDaDZ/hnk+Oa1V6ItaVOZO8iFqnnJoUOeZkQU0a0yx8OqCfBiB5zPAhM1y2ExgDuiseC4uhDIYj71psLc40BemNXNlUyodeLo6B7WVKsSMaymVOvGwtk4eI7xEfmynARvIxObHVegf5xjvJpJ2bxCEJyeXdf0wi03Gn7uklsL6TXGGYSAQqzoKo0aBAyTqxeVHk6Pc6WkxNpIowZ0qSmGajHjWNXoJaP5DhgkuEBTyTGNrnvq01PqTgmdSfwKyu7n61/juXmb7HOxa3zsZDuIXTqKNsYrXk1qn6tOO2IotrEKSSm7J+FL6pthDC7uESVWRTfd/jQ9U4aAprSbFHBlcB8lY2p778rZPr7UcXU8vDIOid81v8maad3m1WzGzqtJFp1ZHvDkGJxabqQnw9naGlRBXBum2Cy8M77zi4u97F/+MY8NSFI3SejoNoEuhx+6bSp1Zm/PoqmHV468ups75tU7jjE/zW4FjxrnDe4smKkpLLMfet6Jx06/Q45VpU/9LL0kmCZdhio+k3zXNHW6gLNeKgOgEzOEf/fEb8z41bM+2hNmaiMX//HI92bN9GWyVk1DU9I81iv+7bx9l/P5Dj7Zou8BC1OIHfGbdzm40qx3x6QN5LPhpkc6R/bZgc7zSjWY9rVPujmRsnQU9/7T4RZ//vJ3eXDnxXnhGoy5iKOEfPG7fRRf/zO/5dr6/e+I/2MfD9G5FLTtRtn0QlWAn73Ul94l0QI2oFrEh16ARvF1FeclnzkYG+rBm/PBCdtVn26YjfOFoI9onOLxnAc6BhVtmO0p3aOt331ABQu6lnVVncLNhyc1T1uBW7gZywWuGdhpoP/xH6SoXhCS4JtsVv29HdwloEM54O/pnYbIHcktx231XZ/oSwLMH80p3/J9VOHl3+Hp3/URoI/kXBieoQha31KVINo9Wxk2hhcmoRKuIK2hn9Tt2hOiXx224Ps01uaxXwfhmlnQoB6+1df9oI2pIeupISO+4RAqYhGaHRLK/uEcZlsTSqETXhDuOaCtwRPVgMZweFscCcb5JR8l4gkGeiGppWG89QgrviIaxiIkFmF6SMyCEZbtxR3lqVHlwSAL7mLlnQW5OR3BrcY76RpmnGIl5GLz/eDzMZ4rYp+EoAeYeJkYRiKFxAXYGeD3ISCbZSIUAuMCio5XfF5amFxiRdmIwGCG7NH9qWILASEszqMs1iM9mmEjXl801mLhKWNN5OK//WL6uZYvCuQeSuGU0BS5IQA83dZokJ46mp8eXoU/LqMPotKfxZVS5SP2aaNHgiGgVSMiauRHcuQiOuI2cmM3ruDtKSDwiZtDgY5LgmNZzBze4Z2uSRlWVKRF/qZi4aXePdqjPYokSAplUN6jLXphOQHkN8bgo0WhQUYlQgajC/rFRBoLT/bkO2YkIholHI4kWIZlWBYlPo5gK34lIpqC5zAlE1KkLmFiXUShTLblJfLhSxJk3nVeAmalVm5lUobkUVJjSRIlYP5lMwKmVwZmSP6kSjYaQNalQF4lC86lVMpUVvye6HBeZsal+/BlX2IgH3HlSIKkSIqlaZ4mahKmanqkWGIkLKxlLjLh7QGcL15lS8ombnYYTYLjTvLgFDEjY6oi2Bllav5gcP4kWJJlYubfNsKjZ1ZibOpiZf7ibUrndN7lX1Dnc37mRR5mcX4neIaneJ6m7QlR/is8ZnVCZvr1plumZ3rSJnbqpSnu5T0wJTx2Gc5N3GoaJkYm5XHe53/2Z21wJWkOpjb253FuJ04wJUtOZ2fuJBpF6G066FOuZ4VGFyQpaDgAJDQx33h+p4De54AKJ35+KHnGYS6aZyywpXuy56e0KIzi5jfGZ0G2ZGPCg30GKImKpo72KID+qI+inpCKKJA655qpaCgwqCU6aIYqqcipJ4VG5ZHug5P65HgiaJEyZpX6aAGe6IgOqJIiaSGwqIyWaYyyloSaaUxS6FzaqIYCQ44yX5BmKZ1qqZ126JzmaZ3e3JSKaZJWKVbGHWXK5pai5+RBKZOW5z8UqoeW6JeW/uiC8WmkTiqjOimeXqqV9uOk4qmT+unnbKmawiijhiqptmeoqmVAFGqdruqmgialVqpf6mmChqmnfiqsoil93SqgziairilAFoSudmerBiuxFmux1mo3gKol5mqTGiupnimh3ig/VCqmsqqkGquuciq2viay2uq2fquSBqq44mqgpmhCgCu6pmu6discqGu6PuteNiu3IoS71qu9Fiq7EsG97iujQgS//uu95msyACzBzqtDFCzCEqvAYkLCBuxFNCxT9oC6LqweQCy4esS+UsKWUqy7KawPfGtJgCzHSkSnpkG/tkSljqzKrizLtqzLvizMxqzMzizN1qzN3izO/uaszu4sz/asz/4s0Aat0A4t0Rat0R4t0iat0i4tQ3CrHUirp8KC1EIt09pcIFyBIrDrH2ztIlTtNbzCIbBsIoiB144D2EaCLRismD5tDfCCub5p2WrCFRjC2K5tF7AtM5Bt2b7BKaBCILRt1N4A1uZt1u5tG7gC1kLCHHQtTOHCLhgP4KKq4ZaC5EaCLCRC3eKi3G6u07btHUyuMCjqJnDs3RIu6Fqt4JpuvpYuFpxuNEBu65Iu4Mau66IuH6iu1s4u49YunsDu7q6u7uot705CMTiCyrLu7w7vHiiDWsKtUCCv8Cqv9E4v9Vav9V4v9mav9m4v93av934v+IavHfiOL/mWr/meL/qmr/quL/u2r/u+L/zGr/ySQggA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 descr="Obsah obrázku účtenka, text, snímek obrazovky&#10;&#10;Popis byl vytvořen automaticky">
            <a:extLst>
              <a:ext uri="{FF2B5EF4-FFF2-40B4-BE49-F238E27FC236}">
                <a16:creationId xmlns:a16="http://schemas.microsoft.com/office/drawing/2014/main" id="{49FC9975-C18E-4A43-9299-BDFDD398A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2264342"/>
            <a:ext cx="5715000" cy="2356981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C70548A-7BFC-4BA8-B31B-B0E7173781E1}"/>
              </a:ext>
            </a:extLst>
          </p:cNvPr>
          <p:cNvSpPr/>
          <p:nvPr/>
        </p:nvSpPr>
        <p:spPr>
          <a:xfrm>
            <a:off x="155575" y="817792"/>
            <a:ext cx="8763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u="sng" dirty="0"/>
              <a:t>Nuklid s lichým (</a:t>
            </a:r>
            <a:r>
              <a:rPr lang="cs-CZ" sz="2000" u="sng" dirty="0" err="1"/>
              <a:t>odd</a:t>
            </a:r>
            <a:r>
              <a:rPr lang="cs-CZ" sz="2000" u="sng" dirty="0"/>
              <a:t>) počtem protonů (Z) a lichým počtem neutronů (N)</a:t>
            </a:r>
            <a:r>
              <a:rPr lang="cs-CZ" sz="2000" dirty="0"/>
              <a:t> bude pravděpodobně </a:t>
            </a:r>
            <a:r>
              <a:rPr lang="cs-CZ" sz="2000" u="sng" dirty="0"/>
              <a:t>nestabilní</a:t>
            </a:r>
            <a:r>
              <a:rPr lang="en-US" sz="2000" dirty="0"/>
              <a:t>.</a:t>
            </a:r>
            <a:endParaRPr lang="cs-CZ" sz="2000" dirty="0"/>
          </a:p>
          <a:p>
            <a:endParaRPr lang="cs-CZ" sz="800" dirty="0"/>
          </a:p>
          <a:p>
            <a:r>
              <a:rPr lang="cs-CZ" sz="2000" u="sng" dirty="0"/>
              <a:t>Nuklid se sudým (</a:t>
            </a:r>
            <a:r>
              <a:rPr lang="cs-CZ" sz="2000" u="sng" dirty="0" err="1"/>
              <a:t>even</a:t>
            </a:r>
            <a:r>
              <a:rPr lang="cs-CZ" sz="2000" u="sng" dirty="0"/>
              <a:t>) počtem protonů (Z) a sudým počtem neutronů (N)</a:t>
            </a:r>
            <a:r>
              <a:rPr lang="cs-CZ" sz="2000" dirty="0"/>
              <a:t> bude pravděpodobně </a:t>
            </a:r>
            <a:r>
              <a:rPr lang="cs-CZ" sz="2000" u="sng" dirty="0"/>
              <a:t>stabilní</a:t>
            </a:r>
            <a:r>
              <a:rPr lang="en-US" sz="2000" dirty="0"/>
              <a:t>.</a:t>
            </a:r>
            <a:endParaRPr lang="cs-CZ" sz="2000" dirty="0"/>
          </a:p>
        </p:txBody>
      </p:sp>
      <p:pic>
        <p:nvPicPr>
          <p:cNvPr id="13" name="Obrázek 12" descr="Obsah obrázku snímek obrazovky, držení, muž, hráč&#10;&#10;Popis byl vytvořen automaticky">
            <a:extLst>
              <a:ext uri="{FF2B5EF4-FFF2-40B4-BE49-F238E27FC236}">
                <a16:creationId xmlns:a16="http://schemas.microsoft.com/office/drawing/2014/main" id="{95C518B3-E48F-486C-B876-D95F415CC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70" y="4800600"/>
            <a:ext cx="5109759" cy="170325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F08371E-D8B2-4AB6-94D3-18CD03B17949}"/>
              </a:ext>
            </a:extLst>
          </p:cNvPr>
          <p:cNvSpPr txBox="1"/>
          <p:nvPr/>
        </p:nvSpPr>
        <p:spPr>
          <a:xfrm>
            <a:off x="155575" y="201747"/>
            <a:ext cx="628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Parita atomového a neutronového čísla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5DA63EA-6CD6-64BD-3A90-7C6127640BAF}"/>
              </a:ext>
            </a:extLst>
          </p:cNvPr>
          <p:cNvSpPr txBox="1"/>
          <p:nvPr/>
        </p:nvSpPr>
        <p:spPr>
          <a:xfrm>
            <a:off x="428625" y="3197791"/>
            <a:ext cx="219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Údaje v literatuře se mohou mírně lišit !!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BDD679-509A-A42A-C90C-81BFC4923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49" y="5057303"/>
            <a:ext cx="2130425" cy="119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29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B4E9485-CC3D-8B6A-D985-31D8A0DF70E2}"/>
              </a:ext>
            </a:extLst>
          </p:cNvPr>
          <p:cNvSpPr txBox="1"/>
          <p:nvPr/>
        </p:nvSpPr>
        <p:spPr>
          <a:xfrm>
            <a:off x="457200" y="304800"/>
            <a:ext cx="8382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Jádra se sudým Z převládají, pro každé sudé Z převládají izotopy se sudým A (a tudíž i sudým N).</a:t>
            </a:r>
          </a:p>
          <a:p>
            <a:endParaRPr lang="cs-CZ" sz="800" dirty="0"/>
          </a:p>
          <a:p>
            <a:endParaRPr lang="cs-CZ" sz="800" dirty="0"/>
          </a:p>
          <a:p>
            <a:r>
              <a:rPr lang="cs-CZ" sz="2000" dirty="0"/>
              <a:t>Jádra s lichým Z jsou převážně </a:t>
            </a:r>
            <a:r>
              <a:rPr lang="cs-CZ" sz="2000" dirty="0" err="1"/>
              <a:t>monoizotopní</a:t>
            </a:r>
            <a:r>
              <a:rPr lang="cs-CZ" sz="2000" dirty="0"/>
              <a:t> nebo mají nejvýše 2 stabilní izotopy (</a:t>
            </a:r>
            <a:r>
              <a:rPr lang="cs-CZ" sz="2000" dirty="0" err="1"/>
              <a:t>Astonovo</a:t>
            </a:r>
            <a:r>
              <a:rPr lang="cs-CZ" sz="2000" dirty="0"/>
              <a:t> pravidlo), jejichž A je vždy liché (a N je tudíž sudé) a liší se o 2. Kromě 4 jader </a:t>
            </a:r>
            <a:r>
              <a:rPr lang="cs-CZ" sz="2000" baseline="30000" dirty="0"/>
              <a:t>2</a:t>
            </a:r>
            <a:r>
              <a:rPr lang="cs-CZ" sz="2000" dirty="0"/>
              <a:t>H, </a:t>
            </a:r>
            <a:r>
              <a:rPr lang="cs-CZ" sz="2000" baseline="30000" dirty="0"/>
              <a:t>6</a:t>
            </a:r>
            <a:r>
              <a:rPr lang="cs-CZ" sz="2000" dirty="0"/>
              <a:t>Li, </a:t>
            </a:r>
            <a:r>
              <a:rPr lang="cs-CZ" sz="2000" baseline="30000" dirty="0"/>
              <a:t>10</a:t>
            </a:r>
            <a:r>
              <a:rPr lang="cs-CZ" sz="2000" dirty="0"/>
              <a:t>B a </a:t>
            </a:r>
            <a:r>
              <a:rPr lang="cs-CZ" sz="2000" baseline="30000" dirty="0"/>
              <a:t>14</a:t>
            </a:r>
            <a:r>
              <a:rPr lang="cs-CZ" sz="2000" dirty="0"/>
              <a:t>N, které mají A sudé (a N je tudíž liché).</a:t>
            </a:r>
          </a:p>
          <a:p>
            <a:endParaRPr lang="cs-CZ" sz="800" dirty="0"/>
          </a:p>
          <a:p>
            <a:endParaRPr lang="cs-CZ" sz="800" dirty="0"/>
          </a:p>
          <a:p>
            <a:r>
              <a:rPr lang="cs-CZ" sz="2000" dirty="0"/>
              <a:t>Každé liché A je zastoupeno jen jedním stabilním jádrem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6D381BE-1F93-1409-754F-283508C50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048000"/>
            <a:ext cx="6057254" cy="154653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F2936DB-CC1B-5A8C-2268-2D58FB3CE42D}"/>
              </a:ext>
            </a:extLst>
          </p:cNvPr>
          <p:cNvSpPr txBox="1"/>
          <p:nvPr/>
        </p:nvSpPr>
        <p:spPr>
          <a:xfrm>
            <a:off x="609600" y="5105400"/>
            <a:ext cx="5758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Více než 90 % hmotnosti Země tvoří prvky se sudým 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4D4440F-63AC-E65F-9CA5-B83F9A9C2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5638800"/>
            <a:ext cx="4881886" cy="86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72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57D169B2-4A46-47FA-9C73-FF0D945ECED8}"/>
              </a:ext>
            </a:extLst>
          </p:cNvPr>
          <p:cNvSpPr txBox="1"/>
          <p:nvPr/>
        </p:nvSpPr>
        <p:spPr>
          <a:xfrm>
            <a:off x="189061" y="3297213"/>
            <a:ext cx="868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/>
              <a:t>Neexistují 2 stabilní izobary (nuklidy se stejným A) lišící se od sebe v protonovém čísle Z o 1,</a:t>
            </a:r>
            <a:r>
              <a:rPr lang="cs-CZ" sz="2000" dirty="0"/>
              <a:t> t.j. ze dvou sousedních </a:t>
            </a:r>
            <a:r>
              <a:rPr lang="cs-CZ" sz="2000" dirty="0" err="1"/>
              <a:t>izobarů</a:t>
            </a:r>
            <a:r>
              <a:rPr lang="cs-CZ" sz="2000" dirty="0"/>
              <a:t> je vždy jeden nestabilní.</a:t>
            </a:r>
          </a:p>
          <a:p>
            <a:endParaRPr lang="cs-CZ" sz="800" dirty="0"/>
          </a:p>
          <a:p>
            <a:endParaRPr lang="cs-CZ" sz="800" dirty="0"/>
          </a:p>
          <a:p>
            <a:pPr algn="just"/>
            <a:r>
              <a:rPr lang="cs-CZ" sz="2000" dirty="0"/>
              <a:t>N</a:t>
            </a:r>
            <a:r>
              <a:rPr lang="en-US" sz="2000" dirty="0" err="1">
                <a:solidFill>
                  <a:srgbClr val="333333"/>
                </a:solidFill>
              </a:rPr>
              <a:t>apř</a:t>
            </a:r>
            <a:r>
              <a:rPr lang="en-US" sz="2000" dirty="0">
                <a:solidFill>
                  <a:srgbClr val="333333"/>
                </a:solidFill>
              </a:rPr>
              <a:t>. v </a:t>
            </a:r>
            <a:r>
              <a:rPr lang="en-US" sz="2000" dirty="0" err="1">
                <a:solidFill>
                  <a:srgbClr val="333333"/>
                </a:solidFill>
              </a:rPr>
              <a:t>trojici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baseline="30000" dirty="0">
                <a:solidFill>
                  <a:srgbClr val="333333"/>
                </a:solidFill>
              </a:rPr>
              <a:t>40</a:t>
            </a:r>
            <a:r>
              <a:rPr lang="en-US" sz="2000" baseline="-25000" dirty="0">
                <a:solidFill>
                  <a:srgbClr val="333333"/>
                </a:solidFill>
              </a:rPr>
              <a:t>18</a:t>
            </a:r>
            <a:r>
              <a:rPr lang="en-US" sz="2000" dirty="0">
                <a:solidFill>
                  <a:srgbClr val="333333"/>
                </a:solidFill>
              </a:rPr>
              <a:t>Ar,</a:t>
            </a:r>
            <a:r>
              <a:rPr lang="cs-CZ" sz="2000" dirty="0">
                <a:solidFill>
                  <a:srgbClr val="333333"/>
                </a:solidFill>
              </a:rPr>
              <a:t> </a:t>
            </a:r>
            <a:r>
              <a:rPr lang="en-US" sz="2000" baseline="30000" dirty="0">
                <a:solidFill>
                  <a:srgbClr val="333333"/>
                </a:solidFill>
              </a:rPr>
              <a:t>40</a:t>
            </a:r>
            <a:r>
              <a:rPr lang="en-US" sz="2000" baseline="-25000" dirty="0">
                <a:solidFill>
                  <a:srgbClr val="333333"/>
                </a:solidFill>
              </a:rPr>
              <a:t>19</a:t>
            </a:r>
            <a:r>
              <a:rPr lang="en-US" sz="2000" dirty="0">
                <a:solidFill>
                  <a:srgbClr val="333333"/>
                </a:solidFill>
              </a:rPr>
              <a:t>K</a:t>
            </a:r>
            <a:r>
              <a:rPr lang="cs-CZ" sz="2000" dirty="0">
                <a:solidFill>
                  <a:srgbClr val="333333"/>
                </a:solidFill>
              </a:rPr>
              <a:t> a </a:t>
            </a:r>
            <a:r>
              <a:rPr lang="en-US" sz="2000" baseline="30000" dirty="0">
                <a:solidFill>
                  <a:srgbClr val="333333"/>
                </a:solidFill>
              </a:rPr>
              <a:t>40</a:t>
            </a:r>
            <a:r>
              <a:rPr lang="en-US" sz="2000" baseline="-25000" dirty="0">
                <a:solidFill>
                  <a:srgbClr val="333333"/>
                </a:solidFill>
              </a:rPr>
              <a:t>20</a:t>
            </a:r>
            <a:r>
              <a:rPr lang="en-US" sz="2000" dirty="0">
                <a:solidFill>
                  <a:srgbClr val="333333"/>
                </a:solidFill>
              </a:rPr>
              <a:t>Ca, je</a:t>
            </a:r>
            <a:r>
              <a:rPr lang="cs-CZ" sz="2000" dirty="0">
                <a:solidFill>
                  <a:srgbClr val="333333"/>
                </a:solidFill>
              </a:rPr>
              <a:t> </a:t>
            </a:r>
            <a:r>
              <a:rPr lang="en-US" sz="2000" baseline="30000" dirty="0">
                <a:solidFill>
                  <a:srgbClr val="333333"/>
                </a:solidFill>
              </a:rPr>
              <a:t>40</a:t>
            </a:r>
            <a:r>
              <a:rPr lang="en-US" sz="2000" baseline="-25000" dirty="0">
                <a:solidFill>
                  <a:srgbClr val="333333"/>
                </a:solidFill>
              </a:rPr>
              <a:t>19</a:t>
            </a:r>
            <a:r>
              <a:rPr lang="en-US" sz="2000" dirty="0">
                <a:solidFill>
                  <a:srgbClr val="333333"/>
                </a:solidFill>
              </a:rPr>
              <a:t>K </a:t>
            </a:r>
            <a:r>
              <a:rPr lang="en-US" sz="2000" dirty="0" err="1">
                <a:solidFill>
                  <a:srgbClr val="333333"/>
                </a:solidFill>
              </a:rPr>
              <a:t>radioaktivní</a:t>
            </a:r>
            <a:r>
              <a:rPr lang="en-US" sz="2000" dirty="0">
                <a:solidFill>
                  <a:srgbClr val="333333"/>
                </a:solidFill>
              </a:rPr>
              <a:t>.</a:t>
            </a:r>
            <a:endParaRPr lang="cs-CZ" sz="2000" dirty="0">
              <a:solidFill>
                <a:srgbClr val="333333"/>
              </a:solidFill>
            </a:endParaRPr>
          </a:p>
          <a:p>
            <a:endParaRPr lang="en-US" sz="800" dirty="0"/>
          </a:p>
          <a:p>
            <a:endParaRPr lang="cs-CZ" sz="800" dirty="0"/>
          </a:p>
          <a:p>
            <a:r>
              <a:rPr lang="cs-CZ" sz="2000" b="1" dirty="0"/>
              <a:t>Výjimky</a:t>
            </a:r>
            <a:r>
              <a:rPr lang="cs-CZ" sz="2000" dirty="0"/>
              <a:t>: </a:t>
            </a:r>
            <a:r>
              <a:rPr lang="cs-CZ" sz="2000" baseline="30000" dirty="0"/>
              <a:t>113</a:t>
            </a:r>
            <a:r>
              <a:rPr lang="cs-CZ" sz="2000" baseline="-25000" dirty="0"/>
              <a:t>48</a:t>
            </a:r>
            <a:r>
              <a:rPr lang="cs-CZ" sz="2000" dirty="0"/>
              <a:t>Cd a </a:t>
            </a:r>
            <a:r>
              <a:rPr lang="cs-CZ" sz="2000" baseline="30000" dirty="0"/>
              <a:t>113</a:t>
            </a:r>
            <a:r>
              <a:rPr lang="cs-CZ" sz="2000" baseline="-25000" dirty="0"/>
              <a:t>49</a:t>
            </a:r>
            <a:r>
              <a:rPr lang="cs-CZ" sz="2000" dirty="0"/>
              <a:t>In, </a:t>
            </a:r>
            <a:r>
              <a:rPr lang="cs-CZ" sz="2000" baseline="30000" dirty="0"/>
              <a:t>115</a:t>
            </a:r>
            <a:r>
              <a:rPr lang="cs-CZ" sz="2000" baseline="-25000" dirty="0"/>
              <a:t>49</a:t>
            </a:r>
            <a:r>
              <a:rPr lang="cs-CZ" sz="2000" dirty="0"/>
              <a:t>In a </a:t>
            </a:r>
            <a:r>
              <a:rPr lang="cs-CZ" sz="2000" baseline="30000" dirty="0"/>
              <a:t>115</a:t>
            </a:r>
            <a:r>
              <a:rPr lang="cs-CZ" sz="2000" baseline="-25000" dirty="0"/>
              <a:t>50</a:t>
            </a:r>
            <a:r>
              <a:rPr lang="cs-CZ" sz="2000" dirty="0"/>
              <a:t>Sn, </a:t>
            </a:r>
            <a:r>
              <a:rPr lang="cs-CZ" sz="2000" baseline="30000" dirty="0"/>
              <a:t>123</a:t>
            </a:r>
            <a:r>
              <a:rPr lang="cs-CZ" sz="2000" baseline="-25000" dirty="0"/>
              <a:t>51</a:t>
            </a:r>
            <a:r>
              <a:rPr lang="cs-CZ" sz="2000" dirty="0"/>
              <a:t>Sb a </a:t>
            </a:r>
            <a:r>
              <a:rPr lang="cs-CZ" sz="2000" baseline="30000" dirty="0"/>
              <a:t>123</a:t>
            </a:r>
            <a:r>
              <a:rPr lang="cs-CZ" sz="2000" baseline="-25000" dirty="0"/>
              <a:t>52</a:t>
            </a:r>
            <a:r>
              <a:rPr lang="cs-CZ" sz="2000" dirty="0"/>
              <a:t>Te. </a:t>
            </a:r>
            <a:endParaRPr lang="en-US" sz="2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CDB087-41B0-4ED4-BE2E-4B38D68287AA}"/>
              </a:ext>
            </a:extLst>
          </p:cNvPr>
          <p:cNvSpPr txBox="1"/>
          <p:nvPr/>
        </p:nvSpPr>
        <p:spPr>
          <a:xfrm>
            <a:off x="189061" y="5410200"/>
            <a:ext cx="868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 err="1"/>
              <a:t>Mattauchovo</a:t>
            </a:r>
            <a:r>
              <a:rPr lang="cs-CZ" sz="2000" dirty="0"/>
              <a:t> pravidlo formálně objasňuje </a:t>
            </a:r>
            <a:r>
              <a:rPr lang="cs-CZ" sz="2000" u="sng" dirty="0"/>
              <a:t>neexistenci stabilních nuklidů </a:t>
            </a:r>
            <a:r>
              <a:rPr lang="cs-CZ" sz="2000" u="sng" baseline="-25000" dirty="0"/>
              <a:t>43</a:t>
            </a:r>
            <a:r>
              <a:rPr lang="cs-CZ" sz="2000" u="sng" dirty="0"/>
              <a:t>Tc a </a:t>
            </a:r>
            <a:r>
              <a:rPr lang="cs-CZ" sz="2000" u="sng" baseline="-25000" dirty="0"/>
              <a:t>61</a:t>
            </a:r>
            <a:r>
              <a:rPr lang="cs-CZ" sz="2000" u="sng" dirty="0"/>
              <a:t>Pm</a:t>
            </a:r>
            <a:r>
              <a:rPr lang="cs-CZ" sz="2000" dirty="0"/>
              <a:t>. Nukleonová čísla, která by měla příslušet nuklidům těchto prvků, patří stabilním izotopům prvků sousedních: </a:t>
            </a:r>
            <a:r>
              <a:rPr lang="cs-CZ" sz="2000" baseline="-25000" dirty="0"/>
              <a:t>42</a:t>
            </a:r>
            <a:r>
              <a:rPr lang="cs-CZ" sz="2000" dirty="0"/>
              <a:t>Mo a </a:t>
            </a:r>
            <a:r>
              <a:rPr lang="cs-CZ" sz="2000" baseline="-25000" dirty="0"/>
              <a:t>44</a:t>
            </a:r>
            <a:r>
              <a:rPr lang="cs-CZ" sz="2000" dirty="0"/>
              <a:t>Ru, resp. </a:t>
            </a:r>
            <a:r>
              <a:rPr lang="cs-CZ" sz="2000" baseline="-25000" dirty="0"/>
              <a:t>60</a:t>
            </a:r>
            <a:r>
              <a:rPr lang="cs-CZ" sz="2000" dirty="0"/>
              <a:t>Nd a </a:t>
            </a:r>
            <a:r>
              <a:rPr lang="cs-CZ" sz="2000" baseline="-25000" dirty="0"/>
              <a:t>62</a:t>
            </a:r>
            <a:r>
              <a:rPr lang="cs-CZ" sz="2000" dirty="0"/>
              <a:t>Sm.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D735879-068F-42BC-8F58-811FFE2DBFE7}"/>
              </a:ext>
            </a:extLst>
          </p:cNvPr>
          <p:cNvSpPr txBox="1"/>
          <p:nvPr/>
        </p:nvSpPr>
        <p:spPr>
          <a:xfrm>
            <a:off x="241448" y="1066800"/>
            <a:ext cx="86344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Nejtěžší stabilní nuklidy jsou  </a:t>
            </a:r>
            <a:r>
              <a:rPr lang="cs-CZ" sz="2000" baseline="30000" dirty="0">
                <a:cs typeface="Arial" panose="020B0604020202020204" pitchFamily="34" charset="0"/>
              </a:rPr>
              <a:t>208</a:t>
            </a:r>
            <a:r>
              <a:rPr lang="cs-CZ" sz="2000" baseline="-25000" dirty="0">
                <a:cs typeface="Arial" panose="020B0604020202020204" pitchFamily="34" charset="0"/>
              </a:rPr>
              <a:t>82</a:t>
            </a:r>
            <a:r>
              <a:rPr lang="cs-CZ" sz="2000" dirty="0">
                <a:cs typeface="Arial" panose="020B0604020202020204" pitchFamily="34" charset="0"/>
              </a:rPr>
              <a:t>Pb a </a:t>
            </a:r>
            <a:r>
              <a:rPr lang="cs-CZ" sz="2000" baseline="30000" dirty="0">
                <a:cs typeface="Arial" panose="020B0604020202020204" pitchFamily="34" charset="0"/>
              </a:rPr>
              <a:t>209</a:t>
            </a:r>
            <a:r>
              <a:rPr lang="cs-CZ" sz="2000" baseline="-25000" dirty="0">
                <a:cs typeface="Arial" panose="020B0604020202020204" pitchFamily="34" charset="0"/>
              </a:rPr>
              <a:t>83</a:t>
            </a:r>
            <a:r>
              <a:rPr lang="cs-CZ" sz="2000" dirty="0">
                <a:cs typeface="Arial" panose="020B0604020202020204" pitchFamily="34" charset="0"/>
              </a:rPr>
              <a:t>Bi. </a:t>
            </a:r>
            <a:r>
              <a:rPr lang="cs-CZ" sz="2000" u="sng" dirty="0"/>
              <a:t>Všechny nuklidy se Z &gt; 83 jsou radioaktivní </a:t>
            </a:r>
            <a:r>
              <a:rPr lang="cs-CZ" sz="2000" dirty="0"/>
              <a:t>(nižší hodnota vazebné energie na jeden nukleon, vysoká repulze protonů).</a:t>
            </a:r>
            <a:endParaRPr lang="en-US" sz="20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AAFC286-AA79-4DAB-8E39-CA1402858F3F}"/>
              </a:ext>
            </a:extLst>
          </p:cNvPr>
          <p:cNvSpPr txBox="1"/>
          <p:nvPr/>
        </p:nvSpPr>
        <p:spPr>
          <a:xfrm>
            <a:off x="227161" y="286046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/>
              <a:t>Mattauchovo</a:t>
            </a:r>
            <a:r>
              <a:rPr lang="cs-CZ" sz="2000" b="1" dirty="0"/>
              <a:t> pravidlo</a:t>
            </a:r>
            <a:endParaRPr lang="cs-CZ" sz="2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D43BCA8-A358-4F82-9C18-D4CBBBDA4624}"/>
              </a:ext>
            </a:extLst>
          </p:cNvPr>
          <p:cNvSpPr txBox="1"/>
          <p:nvPr/>
        </p:nvSpPr>
        <p:spPr>
          <a:xfrm>
            <a:off x="304800" y="432137"/>
            <a:ext cx="2896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Velikost atomového jádra</a:t>
            </a:r>
          </a:p>
        </p:txBody>
      </p:sp>
    </p:spTree>
    <p:extLst>
      <p:ext uri="{BB962C8B-B14F-4D97-AF65-F5344CB8AC3E}">
        <p14:creationId xmlns:p14="http://schemas.microsoft.com/office/powerpoint/2010/main" val="171486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6705600" cy="424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4800" y="533400"/>
            <a:ext cx="8534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U atomů lehkých prvků (Z</a:t>
            </a:r>
            <a:r>
              <a:rPr lang="en-US" sz="2000" dirty="0">
                <a:cs typeface="Arial" panose="020B0604020202020204" pitchFamily="34" charset="0"/>
              </a:rPr>
              <a:t> &lt; 20</a:t>
            </a:r>
            <a:r>
              <a:rPr lang="cs-CZ" sz="2000" dirty="0">
                <a:cs typeface="Arial" panose="020B0604020202020204" pitchFamily="34" charset="0"/>
              </a:rPr>
              <a:t>) jsou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stabilní jádra složená z </a:t>
            </a:r>
            <a:r>
              <a:rPr lang="el-GR" sz="2000" dirty="0">
                <a:cs typeface="Arial" panose="020B0604020202020204" pitchFamily="34" charset="0"/>
              </a:rPr>
              <a:t>α</a:t>
            </a:r>
            <a:r>
              <a:rPr lang="cs-CZ" sz="2000" dirty="0">
                <a:cs typeface="Arial" panose="020B0604020202020204" pitchFamily="34" charset="0"/>
              </a:rPr>
              <a:t>-částic: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baseline="30000" dirty="0">
                <a:cs typeface="Arial" panose="020B0604020202020204" pitchFamily="34" charset="0"/>
              </a:rPr>
              <a:t>4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He, </a:t>
            </a:r>
            <a:r>
              <a:rPr lang="cs-CZ" sz="2000" baseline="30000" dirty="0">
                <a:cs typeface="Arial" panose="020B0604020202020204" pitchFamily="34" charset="0"/>
              </a:rPr>
              <a:t>12</a:t>
            </a:r>
            <a:r>
              <a:rPr lang="cs-CZ" sz="2000" baseline="-25000" dirty="0">
                <a:cs typeface="Arial" panose="020B0604020202020204" pitchFamily="34" charset="0"/>
              </a:rPr>
              <a:t>6</a:t>
            </a:r>
            <a:r>
              <a:rPr lang="cs-CZ" sz="2000" dirty="0">
                <a:cs typeface="Arial" panose="020B0604020202020204" pitchFamily="34" charset="0"/>
              </a:rPr>
              <a:t>C, </a:t>
            </a:r>
            <a:r>
              <a:rPr lang="cs-CZ" sz="2000" baseline="30000" dirty="0">
                <a:cs typeface="Arial" panose="020B0604020202020204" pitchFamily="34" charset="0"/>
              </a:rPr>
              <a:t>16</a:t>
            </a:r>
            <a:r>
              <a:rPr lang="cs-CZ" sz="2000" baseline="-25000" dirty="0">
                <a:cs typeface="Arial" panose="020B0604020202020204" pitchFamily="34" charset="0"/>
              </a:rPr>
              <a:t>8</a:t>
            </a:r>
            <a:r>
              <a:rPr lang="cs-CZ" sz="2000" dirty="0">
                <a:cs typeface="Arial" panose="020B0604020202020204" pitchFamily="34" charset="0"/>
              </a:rPr>
              <a:t>O, </a:t>
            </a:r>
            <a:r>
              <a:rPr lang="cs-CZ" sz="2000" baseline="30000" dirty="0">
                <a:cs typeface="Arial" panose="020B0604020202020204" pitchFamily="34" charset="0"/>
              </a:rPr>
              <a:t>20</a:t>
            </a:r>
            <a:r>
              <a:rPr lang="cs-CZ" sz="2000" baseline="-25000" dirty="0">
                <a:cs typeface="Arial" panose="020B0604020202020204" pitchFamily="34" charset="0"/>
              </a:rPr>
              <a:t>10</a:t>
            </a:r>
            <a:r>
              <a:rPr lang="cs-CZ" sz="2000" dirty="0">
                <a:cs typeface="Arial" panose="020B0604020202020204" pitchFamily="34" charset="0"/>
              </a:rPr>
              <a:t>Ne. 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Výjimka</a:t>
            </a:r>
            <a:r>
              <a:rPr lang="cs-CZ" sz="2000" dirty="0">
                <a:cs typeface="Arial" panose="020B0604020202020204" pitchFamily="34" charset="0"/>
              </a:rPr>
              <a:t>: </a:t>
            </a:r>
            <a:r>
              <a:rPr lang="cs-CZ" sz="2000" baseline="30000" dirty="0">
                <a:cs typeface="Arial" panose="020B0604020202020204" pitchFamily="34" charset="0"/>
              </a:rPr>
              <a:t>8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Be je nestabilní, rozpadá se spontánně na 2 částice </a:t>
            </a:r>
            <a:r>
              <a:rPr lang="el-GR" sz="2000" dirty="0">
                <a:cs typeface="Arial" panose="020B0604020202020204" pitchFamily="34" charset="0"/>
              </a:rPr>
              <a:t>α</a:t>
            </a:r>
            <a:r>
              <a:rPr lang="cs-CZ" sz="2000" dirty="0">
                <a:cs typeface="Arial" panose="020B0604020202020204" pitchFamily="34" charset="0"/>
              </a:rPr>
              <a:t>, což je z energetického hlediska výhodnější.</a:t>
            </a:r>
          </a:p>
        </p:txBody>
      </p:sp>
    </p:spTree>
    <p:extLst>
      <p:ext uri="{BB962C8B-B14F-4D97-AF65-F5344CB8AC3E}">
        <p14:creationId xmlns:p14="http://schemas.microsoft.com/office/powerpoint/2010/main" val="15019736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47A56E9-19C2-4C62-AE47-9530DF27A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45" y="5230123"/>
            <a:ext cx="2483915" cy="159967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6EC39E1-23D2-48BF-83E1-819B50FD883D}"/>
              </a:ext>
            </a:extLst>
          </p:cNvPr>
          <p:cNvSpPr txBox="1"/>
          <p:nvPr/>
        </p:nvSpPr>
        <p:spPr>
          <a:xfrm>
            <a:off x="228599" y="2372320"/>
            <a:ext cx="5579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i="1" dirty="0">
                <a:latin typeface="+mj-lt"/>
                <a:cs typeface="Arial" panose="020B0604020202020204" pitchFamily="34" charset="0"/>
              </a:rPr>
              <a:t>Kombinace A sudé a Z sudé</a:t>
            </a:r>
            <a:r>
              <a:rPr lang="cs-CZ" sz="2000" dirty="0">
                <a:latin typeface="+mj-lt"/>
                <a:cs typeface="Arial" panose="020B0604020202020204" pitchFamily="34" charset="0"/>
              </a:rPr>
              <a:t>: atomová jádra mají sférický tvar. </a:t>
            </a:r>
          </a:p>
          <a:p>
            <a:pPr algn="just"/>
            <a:r>
              <a:rPr lang="cs-CZ" sz="2000" i="1" dirty="0">
                <a:latin typeface="+mj-lt"/>
                <a:cs typeface="Arial" panose="020B0604020202020204" pitchFamily="34" charset="0"/>
              </a:rPr>
              <a:t>Ostatní kombinace</a:t>
            </a:r>
            <a:r>
              <a:rPr lang="cs-CZ" sz="2000" dirty="0">
                <a:latin typeface="+mj-lt"/>
                <a:cs typeface="Arial" panose="020B0604020202020204" pitchFamily="34" charset="0"/>
              </a:rPr>
              <a:t>: atomová jádra mají </a:t>
            </a:r>
            <a:r>
              <a:rPr lang="cs-CZ" sz="2000" dirty="0" err="1">
                <a:latin typeface="+mj-lt"/>
                <a:cs typeface="Arial" panose="020B0604020202020204" pitchFamily="34" charset="0"/>
              </a:rPr>
              <a:t>elipsoidální</a:t>
            </a:r>
            <a:r>
              <a:rPr lang="cs-CZ" sz="2000" dirty="0">
                <a:latin typeface="+mj-lt"/>
                <a:cs typeface="Arial" panose="020B0604020202020204" pitchFamily="34" charset="0"/>
              </a:rPr>
              <a:t> tvar.</a:t>
            </a:r>
          </a:p>
        </p:txBody>
      </p:sp>
      <p:pic>
        <p:nvPicPr>
          <p:cNvPr id="9" name="Picture 7" descr="VÃ½sledek obrÃ¡zku pro tvar atomovÃ©ho jÃ¡dra">
            <a:extLst>
              <a:ext uri="{FF2B5EF4-FFF2-40B4-BE49-F238E27FC236}">
                <a16:creationId xmlns:a16="http://schemas.microsoft.com/office/drawing/2014/main" id="{0D0AD648-C4EA-43AD-A3C7-A0F2B8009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235" y="589343"/>
            <a:ext cx="2939375" cy="489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18EB48BB-2EA2-434E-B814-433C0FC7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" y="84028"/>
            <a:ext cx="6473405" cy="601662"/>
          </a:xfrm>
        </p:spPr>
        <p:txBody>
          <a:bodyPr>
            <a:noAutofit/>
          </a:bodyPr>
          <a:lstStyle/>
          <a:p>
            <a:r>
              <a:rPr lang="en-US" sz="2000" b="1" dirty="0" err="1"/>
              <a:t>Stabilita</a:t>
            </a:r>
            <a:r>
              <a:rPr lang="en-US" sz="2000" b="1" dirty="0"/>
              <a:t> </a:t>
            </a:r>
            <a:r>
              <a:rPr lang="en-US" sz="2000" b="1" dirty="0" err="1"/>
              <a:t>atomovych</a:t>
            </a:r>
            <a:r>
              <a:rPr lang="en-US" sz="2000" b="1" dirty="0"/>
              <a:t> </a:t>
            </a:r>
            <a:r>
              <a:rPr lang="en-US" sz="2000" b="1" dirty="0" err="1"/>
              <a:t>jader</a:t>
            </a:r>
            <a:r>
              <a:rPr lang="cs-CZ" sz="2000" b="1" dirty="0"/>
              <a:t> a </a:t>
            </a:r>
            <a:r>
              <a:rPr lang="cs-CZ" sz="2000" b="1" dirty="0" err="1"/>
              <a:t>Bethe-</a:t>
            </a:r>
            <a:r>
              <a:rPr lang="cs-CZ" altLang="en-US" sz="2000" b="1" dirty="0" err="1"/>
              <a:t>Weizsäckerova</a:t>
            </a:r>
            <a:r>
              <a:rPr lang="cs-CZ" altLang="en-US" sz="2000" b="1" dirty="0"/>
              <a:t> rovnice </a:t>
            </a:r>
            <a:endParaRPr lang="cs-CZ" sz="2000" b="1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8285739-1758-47AF-A27E-3CD6A28471BD}"/>
              </a:ext>
            </a:extLst>
          </p:cNvPr>
          <p:cNvSpPr/>
          <p:nvPr/>
        </p:nvSpPr>
        <p:spPr>
          <a:xfrm>
            <a:off x="209549" y="688345"/>
            <a:ext cx="57996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Sudé </a:t>
            </a:r>
            <a:r>
              <a:rPr lang="cs-CZ" sz="2000" dirty="0"/>
              <a:t>neutronové a protonové číslo ukazují na párováni jaderných spinů protonů resp. neutronů = z hlediska slupkové teorie atomového jádra jde o stabilnější stav než v případě nepárovaných jaderných spinů.</a:t>
            </a:r>
            <a:endParaRPr lang="en-US" sz="2000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A3E3677A-3363-413E-AF20-2EAE2B609F9D}"/>
              </a:ext>
            </a:extLst>
          </p:cNvPr>
          <p:cNvSpPr/>
          <p:nvPr/>
        </p:nvSpPr>
        <p:spPr>
          <a:xfrm>
            <a:off x="195390" y="3819728"/>
            <a:ext cx="57996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Nuklidy se sudým neutronovým a protonovým číslem mají podle </a:t>
            </a:r>
            <a:r>
              <a:rPr lang="cs-CZ" sz="2000" b="1" dirty="0" err="1"/>
              <a:t>Bethe-</a:t>
            </a:r>
            <a:r>
              <a:rPr lang="cs-CZ" altLang="en-US" sz="2000" b="1" dirty="0" err="1"/>
              <a:t>Weizsäckerovy</a:t>
            </a:r>
            <a:r>
              <a:rPr lang="cs-CZ" altLang="en-US" sz="2000" b="1" dirty="0"/>
              <a:t> rovnice </a:t>
            </a:r>
            <a:r>
              <a:rPr lang="cs-CZ" altLang="en-US" sz="2000" dirty="0"/>
              <a:t>nejvyšší vazebnou energii,  n</a:t>
            </a:r>
            <a:r>
              <a:rPr lang="cs-CZ" sz="2000" dirty="0"/>
              <a:t>uklidy s lichým neutronovým a protonovým číslem mají </a:t>
            </a:r>
            <a:r>
              <a:rPr lang="cs-CZ" altLang="en-US" sz="2000" dirty="0"/>
              <a:t>vazebnou energii nejnižší:</a:t>
            </a:r>
            <a:endParaRPr lang="en-US" sz="20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E5D9F4F-8C1A-4C39-8122-BF29BAF780AD}"/>
              </a:ext>
            </a:extLst>
          </p:cNvPr>
          <p:cNvSpPr txBox="1"/>
          <p:nvPr/>
        </p:nvSpPr>
        <p:spPr>
          <a:xfrm>
            <a:off x="3255752" y="5815712"/>
            <a:ext cx="579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Odtud lze odvodit také </a:t>
            </a:r>
            <a:r>
              <a:rPr lang="cs-CZ" sz="2000" dirty="0" err="1"/>
              <a:t>Astonovo</a:t>
            </a:r>
            <a:r>
              <a:rPr lang="cs-CZ" sz="2000" dirty="0"/>
              <a:t> a </a:t>
            </a:r>
            <a:r>
              <a:rPr lang="cs-CZ" sz="2000" dirty="0" err="1"/>
              <a:t>Mattauchovo</a:t>
            </a:r>
            <a:r>
              <a:rPr lang="cs-CZ" sz="2000" dirty="0"/>
              <a:t> pravidlo.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50182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3806825" cy="639762"/>
          </a:xfrm>
        </p:spPr>
        <p:txBody>
          <a:bodyPr>
            <a:normAutofit/>
          </a:bodyPr>
          <a:lstStyle/>
          <a:p>
            <a:r>
              <a:rPr lang="en-US" sz="3200" b="1" dirty="0"/>
              <a:t>Magic</a:t>
            </a:r>
            <a:r>
              <a:rPr lang="cs-CZ" sz="3200" b="1" dirty="0" err="1"/>
              <a:t>ká</a:t>
            </a:r>
            <a:r>
              <a:rPr lang="cs-CZ" sz="3200" b="1" dirty="0"/>
              <a:t> čísla</a:t>
            </a:r>
          </a:p>
        </p:txBody>
      </p:sp>
      <p:sp>
        <p:nvSpPr>
          <p:cNvPr id="4" name="AutoShape 6" descr="2({\tbinom {n}{1}}+{\tbinom {n}{2}}+{\tbinom {n}{3}}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52332" y="874394"/>
            <a:ext cx="87630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Z grafu vazebné energie na nukleon také vyplývá, že vysokou </a:t>
            </a:r>
            <a:r>
              <a:rPr lang="cs-CZ" sz="2000" dirty="0" err="1"/>
              <a:t>stabili</a:t>
            </a:r>
            <a:r>
              <a:rPr lang="en-US" sz="2000" dirty="0"/>
              <a:t>t</a:t>
            </a:r>
            <a:r>
              <a:rPr lang="cs-CZ" sz="2000" dirty="0"/>
              <a:t>u vykazují jádra se </a:t>
            </a:r>
            <a:r>
              <a:rPr lang="en-US" sz="2000" dirty="0"/>
              <a:t>2</a:t>
            </a:r>
            <a:r>
              <a:rPr lang="cs-CZ" sz="2000" dirty="0"/>
              <a:t>, 8, 20, 2</a:t>
            </a:r>
            <a:r>
              <a:rPr lang="en-US" sz="2000" dirty="0"/>
              <a:t>8, 50, 82</a:t>
            </a:r>
            <a:r>
              <a:rPr lang="cs-CZ" sz="2000" dirty="0"/>
              <a:t> a </a:t>
            </a:r>
            <a:r>
              <a:rPr lang="en-US" sz="2000" dirty="0"/>
              <a:t>1</a:t>
            </a:r>
            <a:r>
              <a:rPr lang="cs-CZ" sz="2000" dirty="0"/>
              <a:t>2</a:t>
            </a:r>
            <a:r>
              <a:rPr lang="en-US" sz="2000" dirty="0"/>
              <a:t>6</a:t>
            </a:r>
            <a:r>
              <a:rPr lang="cs-CZ" sz="2000" dirty="0"/>
              <a:t> nukleonu. Tento jev je způsoben strukturou atomových jader</a:t>
            </a:r>
            <a:r>
              <a:rPr lang="en-US" sz="2000" dirty="0"/>
              <a:t>:</a:t>
            </a:r>
            <a:endParaRPr lang="cs-CZ" sz="20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696D97B-0431-4699-B645-A1BB34A42D0E}"/>
              </a:ext>
            </a:extLst>
          </p:cNvPr>
          <p:cNvSpPr/>
          <p:nvPr/>
        </p:nvSpPr>
        <p:spPr>
          <a:xfrm>
            <a:off x="3810000" y="1752600"/>
            <a:ext cx="493395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„</a:t>
            </a:r>
            <a:r>
              <a:rPr lang="cs-CZ" dirty="0"/>
              <a:t>M</a:t>
            </a:r>
            <a:r>
              <a:rPr lang="en-US" dirty="0" err="1"/>
              <a:t>agic</a:t>
            </a:r>
            <a:r>
              <a:rPr lang="cs-CZ" dirty="0" err="1"/>
              <a:t>ká</a:t>
            </a:r>
            <a:r>
              <a:rPr lang="en-US" dirty="0"/>
              <a:t> </a:t>
            </a:r>
            <a:r>
              <a:rPr lang="cs-CZ" dirty="0"/>
              <a:t>čísla</a:t>
            </a:r>
            <a:r>
              <a:rPr lang="en-US" dirty="0"/>
              <a:t>" </a:t>
            </a:r>
            <a:r>
              <a:rPr lang="cs-CZ" dirty="0"/>
              <a:t>se částečně liší pro počet protonů a počet neutronů</a:t>
            </a:r>
            <a:r>
              <a:rPr lang="en-US" dirty="0"/>
              <a:t>:</a:t>
            </a:r>
            <a:endParaRPr lang="cs-CZ" dirty="0"/>
          </a:p>
          <a:p>
            <a:pPr algn="just"/>
            <a:endParaRPr lang="en-US" sz="800" dirty="0"/>
          </a:p>
          <a:p>
            <a:pPr algn="just"/>
            <a:r>
              <a:rPr lang="cs-CZ" b="1" dirty="0"/>
              <a:t>     Počet </a:t>
            </a:r>
            <a:r>
              <a:rPr lang="en-US" b="1" dirty="0"/>
              <a:t>proton</a:t>
            </a:r>
            <a:r>
              <a:rPr lang="cs-CZ" b="1" dirty="0"/>
              <a:t>ů</a:t>
            </a:r>
            <a:r>
              <a:rPr lang="en-US" dirty="0"/>
              <a:t>: 2, 8, 20, 28, 50, 82, 114</a:t>
            </a:r>
            <a:endParaRPr lang="cs-CZ" dirty="0"/>
          </a:p>
          <a:p>
            <a:pPr algn="just"/>
            <a:endParaRPr lang="en-US" sz="800" dirty="0"/>
          </a:p>
          <a:p>
            <a:pPr algn="just"/>
            <a:r>
              <a:rPr lang="cs-CZ" b="1" dirty="0"/>
              <a:t>     Počet </a:t>
            </a:r>
            <a:r>
              <a:rPr lang="en-US" b="1" dirty="0"/>
              <a:t>neutron</a:t>
            </a:r>
            <a:r>
              <a:rPr lang="cs-CZ" b="1" dirty="0"/>
              <a:t>ů</a:t>
            </a:r>
            <a:r>
              <a:rPr lang="en-US" dirty="0"/>
              <a:t>: 2, 8, 20, 28, 50, 82, 126, 184</a:t>
            </a:r>
            <a:endParaRPr lang="cs-CZ" dirty="0"/>
          </a:p>
          <a:p>
            <a:pPr algn="just"/>
            <a:endParaRPr lang="cs-CZ" sz="800" dirty="0"/>
          </a:p>
          <a:p>
            <a:pPr algn="just"/>
            <a:r>
              <a:rPr lang="cs-CZ" dirty="0"/>
              <a:t>Je zřejmé, že </a:t>
            </a:r>
            <a:r>
              <a:rPr lang="en-US" dirty="0"/>
              <a:t>„</a:t>
            </a:r>
            <a:r>
              <a:rPr lang="cs-CZ" dirty="0"/>
              <a:t>m</a:t>
            </a:r>
            <a:r>
              <a:rPr lang="en-US" dirty="0" err="1"/>
              <a:t>agic</a:t>
            </a:r>
            <a:r>
              <a:rPr lang="cs-CZ" dirty="0" err="1"/>
              <a:t>ká</a:t>
            </a:r>
            <a:r>
              <a:rPr lang="en-US" dirty="0"/>
              <a:t> </a:t>
            </a:r>
            <a:r>
              <a:rPr lang="cs-CZ" dirty="0"/>
              <a:t>čísla</a:t>
            </a:r>
            <a:r>
              <a:rPr lang="en-US" dirty="0"/>
              <a:t>" </a:t>
            </a:r>
            <a:r>
              <a:rPr lang="cs-CZ" dirty="0"/>
              <a:t>jsou </a:t>
            </a:r>
            <a:r>
              <a:rPr lang="cs-CZ" u="sng" dirty="0"/>
              <a:t>vždy sudá</a:t>
            </a:r>
            <a:r>
              <a:rPr lang="cs-CZ" dirty="0"/>
              <a:t>, souvisí to se vzájemnou kompenzací spinů protonů, resp. neutronů.</a:t>
            </a:r>
            <a:endParaRPr lang="en-US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27034EA-AB78-42C7-8DFB-145AF79F3EA7}"/>
              </a:ext>
            </a:extLst>
          </p:cNvPr>
          <p:cNvSpPr/>
          <p:nvPr/>
        </p:nvSpPr>
        <p:spPr>
          <a:xfrm>
            <a:off x="3810000" y="4800600"/>
            <a:ext cx="510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/>
              <a:t>Některé nuklidy vykazují „magická čísla“ pro počet </a:t>
            </a:r>
            <a:r>
              <a:rPr lang="en-US" dirty="0"/>
              <a:t>proton</a:t>
            </a:r>
            <a:r>
              <a:rPr lang="cs-CZ" dirty="0"/>
              <a:t>ů</a:t>
            </a:r>
            <a:r>
              <a:rPr lang="en-US" dirty="0"/>
              <a:t> </a:t>
            </a:r>
            <a:r>
              <a:rPr lang="cs-CZ" dirty="0"/>
              <a:t>i neutronů, nazývají se </a:t>
            </a:r>
            <a:r>
              <a:rPr lang="cs-CZ" i="1" dirty="0"/>
              <a:t>„</a:t>
            </a:r>
            <a:r>
              <a:rPr lang="cs-CZ" b="1" i="1" dirty="0"/>
              <a:t>dvojnásobně magické</a:t>
            </a:r>
            <a:r>
              <a:rPr lang="cs-CZ" i="1" dirty="0"/>
              <a:t>“</a:t>
            </a:r>
            <a:r>
              <a:rPr lang="en-US" dirty="0"/>
              <a:t>. 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2985471-EDE1-4DEA-8405-F9D9001A0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5714405"/>
            <a:ext cx="2667000" cy="3524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724DE5D-DB6F-4313-925D-890F834AA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8" y="2125962"/>
            <a:ext cx="2844997" cy="358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55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5DFB950-258A-4918-A007-891A9B016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1295400"/>
            <a:ext cx="8696325" cy="5476875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547A5B31-1CC8-44B7-9FC9-642AED39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7886700" cy="362261"/>
          </a:xfrm>
        </p:spPr>
        <p:txBody>
          <a:bodyPr>
            <a:noAutofit/>
          </a:bodyPr>
          <a:lstStyle/>
          <a:p>
            <a:r>
              <a:rPr lang="cs-CZ" sz="2800" b="1" dirty="0"/>
              <a:t>Atomová hmotnost</a:t>
            </a:r>
            <a:endParaRPr lang="en-US" sz="2800" b="1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A7FA93C2-9EC3-41A8-8181-10600D72E675}"/>
              </a:ext>
            </a:extLst>
          </p:cNvPr>
          <p:cNvSpPr/>
          <p:nvPr/>
        </p:nvSpPr>
        <p:spPr>
          <a:xfrm>
            <a:off x="4043362" y="3371850"/>
            <a:ext cx="1062038" cy="5334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7D09A463-B611-4A0E-B71E-E8E8BA7EBCF7}"/>
              </a:ext>
            </a:extLst>
          </p:cNvPr>
          <p:cNvSpPr/>
          <p:nvPr/>
        </p:nvSpPr>
        <p:spPr>
          <a:xfrm>
            <a:off x="7358062" y="3905250"/>
            <a:ext cx="1062038" cy="5334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699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4158762E-3A47-47A4-9EFB-5C3CB81C4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7" y="838200"/>
            <a:ext cx="64103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1993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E28352B-A970-4948-8620-F5916CF3D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0"/>
            <a:ext cx="1828800" cy="200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8163BA18-0177-4398-8E5A-C5B812855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84972"/>
            <a:ext cx="337417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5A7392D-1A38-4490-BDE6-6AB915AE36F4}"/>
              </a:ext>
            </a:extLst>
          </p:cNvPr>
          <p:cNvSpPr/>
          <p:nvPr/>
        </p:nvSpPr>
        <p:spPr>
          <a:xfrm>
            <a:off x="152400" y="76200"/>
            <a:ext cx="8839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Příklad</a:t>
            </a:r>
            <a:r>
              <a:rPr lang="cs-CZ" sz="2000" dirty="0"/>
              <a:t>:</a:t>
            </a:r>
          </a:p>
          <a:p>
            <a:endParaRPr lang="cs-CZ" sz="800" dirty="0"/>
          </a:p>
          <a:p>
            <a:pPr algn="just"/>
            <a:r>
              <a:rPr lang="cs-CZ" sz="2000" dirty="0"/>
              <a:t>Základní stav</a:t>
            </a:r>
            <a:r>
              <a:rPr lang="en-US" sz="2000" dirty="0"/>
              <a:t> </a:t>
            </a:r>
            <a:r>
              <a:rPr lang="en-US" sz="2000" baseline="30000" dirty="0"/>
              <a:t>12</a:t>
            </a:r>
            <a:r>
              <a:rPr lang="en-US" sz="2000" dirty="0"/>
              <a:t>B (5 proton</a:t>
            </a:r>
            <a:r>
              <a:rPr lang="cs-CZ" sz="2000" dirty="0"/>
              <a:t>ů</a:t>
            </a:r>
            <a:r>
              <a:rPr lang="en-US" sz="2000" dirty="0"/>
              <a:t>, 7 neutron</a:t>
            </a:r>
            <a:r>
              <a:rPr lang="cs-CZ" sz="2000" dirty="0"/>
              <a:t>ů</a:t>
            </a:r>
            <a:r>
              <a:rPr lang="en-US" sz="2000" dirty="0"/>
              <a:t>) a </a:t>
            </a:r>
            <a:r>
              <a:rPr lang="en-US" sz="2000" baseline="30000" dirty="0"/>
              <a:t>12</a:t>
            </a:r>
            <a:r>
              <a:rPr lang="en-US" sz="2000" dirty="0"/>
              <a:t>N (7 proton</a:t>
            </a:r>
            <a:r>
              <a:rPr lang="cs-CZ" sz="2000" dirty="0"/>
              <a:t>ů</a:t>
            </a:r>
            <a:r>
              <a:rPr lang="en-US" sz="2000" dirty="0"/>
              <a:t>, 5 neutron</a:t>
            </a:r>
            <a:r>
              <a:rPr lang="cs-CZ" sz="2000" dirty="0"/>
              <a:t>ů</a:t>
            </a:r>
            <a:r>
              <a:rPr lang="en-US" sz="2000" dirty="0"/>
              <a:t>) </a:t>
            </a:r>
            <a:r>
              <a:rPr lang="cs-CZ" sz="2000" dirty="0"/>
              <a:t>odpovídá zhruba </a:t>
            </a:r>
            <a:r>
              <a:rPr lang="en-US" sz="2000" dirty="0"/>
              <a:t>15.1 MeV </a:t>
            </a:r>
            <a:r>
              <a:rPr lang="cs-CZ" sz="2000" dirty="0"/>
              <a:t>excitovanému stavu</a:t>
            </a:r>
            <a:r>
              <a:rPr lang="en-US" sz="2000" dirty="0"/>
              <a:t> </a:t>
            </a:r>
            <a:r>
              <a:rPr lang="en-US" sz="2000" baseline="30000" dirty="0"/>
              <a:t>12</a:t>
            </a:r>
            <a:r>
              <a:rPr lang="en-US" sz="2000" dirty="0"/>
              <a:t>C.</a:t>
            </a:r>
            <a:r>
              <a:rPr lang="cs-CZ" sz="2000" dirty="0"/>
              <a:t> Excitovaný stav </a:t>
            </a:r>
            <a:r>
              <a:rPr lang="en-US" sz="2000" baseline="30000" dirty="0"/>
              <a:t>12</a:t>
            </a:r>
            <a:r>
              <a:rPr lang="en-US" sz="2000" dirty="0"/>
              <a:t>C</a:t>
            </a:r>
            <a:r>
              <a:rPr lang="cs-CZ" sz="2000" dirty="0"/>
              <a:t>,</a:t>
            </a:r>
            <a:r>
              <a:rPr lang="en-US" sz="2000" dirty="0"/>
              <a:t> </a:t>
            </a:r>
            <a:r>
              <a:rPr lang="en-US" sz="2000" baseline="30000" dirty="0"/>
              <a:t>12</a:t>
            </a:r>
            <a:r>
              <a:rPr lang="en-US" sz="2000" dirty="0"/>
              <a:t>B a </a:t>
            </a:r>
            <a:r>
              <a:rPr lang="en-US" sz="2000" baseline="30000" dirty="0"/>
              <a:t>12</a:t>
            </a:r>
            <a:r>
              <a:rPr lang="en-US" sz="2000" dirty="0"/>
              <a:t>N </a:t>
            </a:r>
            <a:r>
              <a:rPr lang="cs-CZ" sz="2000" dirty="0"/>
              <a:t>mají nukleon na 3. energetické hladině a stabilizují se rozpadem na základní hladinu </a:t>
            </a:r>
            <a:r>
              <a:rPr lang="en-US" sz="2000" baseline="30000" dirty="0"/>
              <a:t>12</a:t>
            </a:r>
            <a:r>
              <a:rPr lang="en-US" sz="2000" dirty="0"/>
              <a:t>C</a:t>
            </a:r>
            <a:r>
              <a:rPr lang="cs-CZ" sz="2000" dirty="0"/>
              <a:t>.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Bor se rozkládá emisí beta záření, dusík se rozkládá emisí pozitronu, přechod uhlíku z excitovaného do základního stavu je doprovázen emisí gama fotonu.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63009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4290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Magic</a:t>
            </a:r>
            <a:r>
              <a:rPr lang="cs-CZ" sz="3200" b="1" dirty="0" err="1"/>
              <a:t>ká</a:t>
            </a:r>
            <a:r>
              <a:rPr lang="cs-CZ" sz="3200" b="1" dirty="0"/>
              <a:t> čísla</a:t>
            </a:r>
            <a:endParaRPr lang="cs-CZ" sz="3200" dirty="0"/>
          </a:p>
        </p:txBody>
      </p:sp>
      <p:pic>
        <p:nvPicPr>
          <p:cNvPr id="4" name="Picture 4" descr="VÃ½sledek obrÃ¡zku pro s-proce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332" y="228600"/>
            <a:ext cx="396239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2716"/>
            <a:ext cx="5162585" cy="317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33400" y="1524000"/>
            <a:ext cx="2668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Viz   </a:t>
            </a:r>
            <a:r>
              <a:rPr lang="en-US" dirty="0"/>
              <a:t>R-</a:t>
            </a:r>
            <a:r>
              <a:rPr lang="en-US" dirty="0" err="1"/>
              <a:t>proces</a:t>
            </a:r>
            <a:r>
              <a:rPr lang="cs-CZ" dirty="0"/>
              <a:t> vzniku prvků</a:t>
            </a:r>
          </a:p>
        </p:txBody>
      </p:sp>
      <p:pic>
        <p:nvPicPr>
          <p:cNvPr id="3074" name="Picture 2" descr="VÃ½sledek obrÃ¡zku pro stability atomic nuclei odd ev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91255"/>
            <a:ext cx="3048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83EEA1E6-D706-4637-BC8C-972D720684B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201631" y="1708666"/>
            <a:ext cx="121796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4197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074001-DD46-490B-9182-78D1246B8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886700" cy="332444"/>
          </a:xfrm>
        </p:spPr>
        <p:txBody>
          <a:bodyPr>
            <a:noAutofit/>
          </a:bodyPr>
          <a:lstStyle/>
          <a:p>
            <a:r>
              <a:rPr lang="cs-CZ" sz="2800" b="1" dirty="0">
                <a:latin typeface="+mn-lt"/>
              </a:rPr>
              <a:t>Typy radioaktivního rozpadu</a:t>
            </a:r>
            <a:endParaRPr lang="en-US" sz="2800" b="1" dirty="0">
              <a:latin typeface="+mn-lt"/>
            </a:endParaRPr>
          </a:p>
        </p:txBody>
      </p:sp>
      <p:pic>
        <p:nvPicPr>
          <p:cNvPr id="1026" name="Picture 2" descr="Související obrázek">
            <a:extLst>
              <a:ext uri="{FF2B5EF4-FFF2-40B4-BE49-F238E27FC236}">
                <a16:creationId xmlns:a16="http://schemas.microsoft.com/office/drawing/2014/main" id="{E295F94D-9E99-4C28-8D6D-9BF34F188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1222"/>
            <a:ext cx="6390662" cy="316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2746637-48E0-4E75-9BB0-691165D33FFD}"/>
              </a:ext>
            </a:extLst>
          </p:cNvPr>
          <p:cNvSpPr txBox="1"/>
          <p:nvPr/>
        </p:nvSpPr>
        <p:spPr>
          <a:xfrm>
            <a:off x="310753" y="5383712"/>
            <a:ext cx="8636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K emisi fotonů </a:t>
            </a:r>
            <a:r>
              <a:rPr lang="el-GR" sz="2000" b="1" dirty="0"/>
              <a:t>γ</a:t>
            </a:r>
            <a:r>
              <a:rPr lang="cs-CZ" sz="2000" b="1" dirty="0"/>
              <a:t> záření </a:t>
            </a:r>
            <a:r>
              <a:rPr lang="cs-CZ" sz="2000" dirty="0"/>
              <a:t>dochází, vznikají-li při přeměně jádra, jejichž energie je vyšší než energie v základním stavu. Např. při </a:t>
            </a:r>
            <a:r>
              <a:rPr lang="el-GR" sz="2000" dirty="0"/>
              <a:t>α</a:t>
            </a:r>
            <a:r>
              <a:rPr lang="cs-CZ" sz="2000" dirty="0"/>
              <a:t> přeměně </a:t>
            </a:r>
            <a:r>
              <a:rPr lang="cs-CZ" sz="2000" baseline="30000" dirty="0"/>
              <a:t>238</a:t>
            </a:r>
            <a:r>
              <a:rPr lang="cs-CZ" sz="2000" baseline="-25000" dirty="0"/>
              <a:t>92</a:t>
            </a:r>
            <a:r>
              <a:rPr lang="cs-CZ" sz="2000" dirty="0"/>
              <a:t>U vzniká 77% jader </a:t>
            </a:r>
            <a:r>
              <a:rPr lang="cs-CZ" sz="2000" baseline="30000" dirty="0"/>
              <a:t>234</a:t>
            </a:r>
            <a:r>
              <a:rPr lang="cs-CZ" sz="2000" baseline="-25000" dirty="0"/>
              <a:t>90</a:t>
            </a:r>
            <a:r>
              <a:rPr lang="cs-CZ" sz="2000" dirty="0"/>
              <a:t>Th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v základním stavu a 23% v excitovaném stavu. Jejich přechodem do základního stavu se vyzáří fotony </a:t>
            </a:r>
            <a:r>
              <a:rPr lang="el-GR" sz="2000" dirty="0"/>
              <a:t>γ</a:t>
            </a:r>
            <a:r>
              <a:rPr lang="cs-CZ" sz="2000" dirty="0"/>
              <a:t>.</a:t>
            </a:r>
            <a:endParaRPr lang="en-US" sz="20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CBEB997-B34C-4CB2-A118-7A8ED2DC8F80}"/>
              </a:ext>
            </a:extLst>
          </p:cNvPr>
          <p:cNvSpPr/>
          <p:nvPr/>
        </p:nvSpPr>
        <p:spPr>
          <a:xfrm>
            <a:off x="380999" y="1295400"/>
            <a:ext cx="85665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dirty="0" err="1">
                <a:solidFill>
                  <a:srgbClr val="263D62"/>
                </a:solidFill>
              </a:rPr>
              <a:t>Radioaktivita</a:t>
            </a:r>
            <a:r>
              <a:rPr lang="en-US" sz="2000" dirty="0">
                <a:solidFill>
                  <a:srgbClr val="333333"/>
                </a:solidFill>
              </a:rPr>
              <a:t> je </a:t>
            </a:r>
            <a:r>
              <a:rPr lang="en-US" sz="2000" dirty="0" err="1">
                <a:solidFill>
                  <a:srgbClr val="333333"/>
                </a:solidFill>
              </a:rPr>
              <a:t>schopnost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atomu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samovolně</a:t>
            </a:r>
            <a:r>
              <a:rPr lang="en-US" sz="2000" dirty="0">
                <a:solidFill>
                  <a:srgbClr val="333333"/>
                </a:solidFill>
              </a:rPr>
              <a:t> se </a:t>
            </a:r>
            <a:r>
              <a:rPr lang="en-US" sz="2000" dirty="0" err="1">
                <a:solidFill>
                  <a:srgbClr val="333333"/>
                </a:solidFill>
              </a:rPr>
              <a:t>dříve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nebo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později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přeměnit</a:t>
            </a:r>
            <a:r>
              <a:rPr lang="en-US" sz="2000" dirty="0">
                <a:solidFill>
                  <a:srgbClr val="333333"/>
                </a:solidFill>
              </a:rPr>
              <a:t> v </a:t>
            </a:r>
            <a:r>
              <a:rPr lang="en-US" sz="2000" dirty="0" err="1">
                <a:solidFill>
                  <a:srgbClr val="333333"/>
                </a:solidFill>
              </a:rPr>
              <a:t>jiný</a:t>
            </a:r>
            <a:r>
              <a:rPr lang="en-US" sz="2000" dirty="0">
                <a:solidFill>
                  <a:srgbClr val="333333"/>
                </a:solidFill>
              </a:rPr>
              <a:t> atom za </a:t>
            </a:r>
            <a:r>
              <a:rPr lang="en-US" sz="2000" dirty="0" err="1">
                <a:solidFill>
                  <a:srgbClr val="333333"/>
                </a:solidFill>
              </a:rPr>
              <a:t>současného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vysílání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radioaktivního</a:t>
            </a:r>
            <a:r>
              <a:rPr lang="en-US" sz="2000" dirty="0">
                <a:solidFill>
                  <a:srgbClr val="333333"/>
                </a:solidFill>
              </a:rPr>
              <a:t> (</a:t>
            </a:r>
            <a:r>
              <a:rPr lang="en-US" sz="2000" dirty="0" err="1">
                <a:solidFill>
                  <a:srgbClr val="333333"/>
                </a:solidFill>
              </a:rPr>
              <a:t>jaderného</a:t>
            </a:r>
            <a:r>
              <a:rPr lang="en-US" sz="2000" dirty="0">
                <a:solidFill>
                  <a:srgbClr val="333333"/>
                </a:solidFill>
              </a:rPr>
              <a:t>) </a:t>
            </a:r>
            <a:r>
              <a:rPr lang="en-US" sz="2000" dirty="0" err="1">
                <a:solidFill>
                  <a:srgbClr val="333333"/>
                </a:solidFill>
              </a:rPr>
              <a:t>záření</a:t>
            </a:r>
            <a:r>
              <a:rPr lang="en-US" sz="2000" dirty="0">
                <a:solidFill>
                  <a:srgbClr val="333333"/>
                </a:solidFill>
              </a:rPr>
              <a:t>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2898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ine of stability">
            <a:extLst>
              <a:ext uri="{FF2B5EF4-FFF2-40B4-BE49-F238E27FC236}">
                <a16:creationId xmlns:a16="http://schemas.microsoft.com/office/drawing/2014/main" id="{4EDC4389-9FBB-442B-983F-58AC5BFBA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805" y="286641"/>
            <a:ext cx="3069770" cy="2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698559A-50F8-4590-AD44-4D28F8902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99" y="3276318"/>
            <a:ext cx="3755571" cy="3446145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3EA0C92F-69A9-4409-9118-302FAC231BCC}"/>
              </a:ext>
            </a:extLst>
          </p:cNvPr>
          <p:cNvSpPr/>
          <p:nvPr/>
        </p:nvSpPr>
        <p:spPr>
          <a:xfrm>
            <a:off x="685800" y="399871"/>
            <a:ext cx="2237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Segr</a:t>
            </a:r>
            <a:r>
              <a:rPr lang="cs-CZ" sz="2400" b="1" dirty="0"/>
              <a:t>é</a:t>
            </a:r>
            <a:r>
              <a:rPr lang="en-US" sz="2400" b="1" dirty="0"/>
              <a:t>ho </a:t>
            </a:r>
            <a:r>
              <a:rPr lang="en-US" sz="2400" b="1" dirty="0" err="1"/>
              <a:t>graf</a:t>
            </a:r>
            <a:endParaRPr lang="cs-CZ" sz="2400" b="1" dirty="0"/>
          </a:p>
        </p:txBody>
      </p:sp>
      <p:pic>
        <p:nvPicPr>
          <p:cNvPr id="2050" name="Picture 2" descr="Image result for Chart of Nuclides Decay">
            <a:extLst>
              <a:ext uri="{FF2B5EF4-FFF2-40B4-BE49-F238E27FC236}">
                <a16:creationId xmlns:a16="http://schemas.microsoft.com/office/drawing/2014/main" id="{E8B9A63C-D8E1-41E1-BCA9-CA3A0F502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1" y="1715906"/>
            <a:ext cx="4257675" cy="251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CFA5FF2-33F4-46E9-BCD2-1AC015F9B72D}"/>
              </a:ext>
            </a:extLst>
          </p:cNvPr>
          <p:cNvSpPr txBox="1"/>
          <p:nvPr/>
        </p:nvSpPr>
        <p:spPr>
          <a:xfrm>
            <a:off x="247648" y="4999390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505050"/>
                </a:solidFill>
                <a:effectLst/>
              </a:rPr>
              <a:t>V oblasti </a:t>
            </a:r>
            <a:r>
              <a:rPr lang="en-US" sz="2000" b="1" i="0" dirty="0">
                <a:solidFill>
                  <a:srgbClr val="505050"/>
                </a:solidFill>
                <a:effectLst/>
              </a:rPr>
              <a:t>A</a:t>
            </a:r>
            <a:r>
              <a:rPr lang="en-US" sz="2000" b="0" i="0" dirty="0">
                <a:solidFill>
                  <a:srgbClr val="50505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505050"/>
                </a:solidFill>
                <a:effectLst/>
              </a:rPr>
              <a:t>mají nuklidy velmi málo neutronů,</a:t>
            </a:r>
            <a:r>
              <a:rPr lang="en-US" sz="2000" b="0" i="0" dirty="0">
                <a:solidFill>
                  <a:srgbClr val="50505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505050"/>
                </a:solidFill>
                <a:effectLst/>
              </a:rPr>
              <a:t>v oblasti </a:t>
            </a:r>
            <a:r>
              <a:rPr lang="en-US" sz="2000" b="1" i="0" dirty="0">
                <a:solidFill>
                  <a:srgbClr val="505050"/>
                </a:solidFill>
                <a:effectLst/>
              </a:rPr>
              <a:t>B</a:t>
            </a:r>
            <a:r>
              <a:rPr lang="en-US" sz="2000" b="0" i="0" dirty="0">
                <a:solidFill>
                  <a:srgbClr val="50505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505050"/>
                </a:solidFill>
                <a:effectLst/>
              </a:rPr>
              <a:t> mají nuklidy velmi málo </a:t>
            </a:r>
            <a:r>
              <a:rPr lang="en-US" sz="2000" b="0" i="0" dirty="0">
                <a:solidFill>
                  <a:srgbClr val="505050"/>
                </a:solidFill>
                <a:effectLst/>
              </a:rPr>
              <a:t>proton</a:t>
            </a:r>
            <a:r>
              <a:rPr lang="cs-CZ" sz="2000" b="0" i="0" dirty="0">
                <a:solidFill>
                  <a:srgbClr val="505050"/>
                </a:solidFill>
                <a:effectLst/>
              </a:rPr>
              <a:t>ů</a:t>
            </a:r>
            <a:r>
              <a:rPr lang="en-US" sz="2000" b="0" i="0" dirty="0">
                <a:solidFill>
                  <a:srgbClr val="505050"/>
                </a:solidFill>
                <a:effectLst/>
              </a:rPr>
              <a:t>, a</a:t>
            </a:r>
            <a:r>
              <a:rPr lang="cs-CZ" sz="2000" b="0" i="0" dirty="0">
                <a:solidFill>
                  <a:srgbClr val="505050"/>
                </a:solidFill>
                <a:effectLst/>
              </a:rPr>
              <a:t> v oblasti </a:t>
            </a:r>
            <a:r>
              <a:rPr lang="en-US" sz="2000" b="1" i="0" dirty="0">
                <a:solidFill>
                  <a:srgbClr val="505050"/>
                </a:solidFill>
                <a:effectLst/>
              </a:rPr>
              <a:t>C</a:t>
            </a:r>
            <a:r>
              <a:rPr lang="en-US" sz="2000" b="0" i="0" dirty="0">
                <a:solidFill>
                  <a:srgbClr val="50505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505050"/>
                </a:solidFill>
                <a:effectLst/>
              </a:rPr>
              <a:t>jsou těžké nuklidy s nadbytkem </a:t>
            </a:r>
            <a:r>
              <a:rPr lang="en-US" sz="2000" b="0" i="0" dirty="0">
                <a:solidFill>
                  <a:srgbClr val="505050"/>
                </a:solidFill>
                <a:effectLst/>
              </a:rPr>
              <a:t>proton</a:t>
            </a:r>
            <a:r>
              <a:rPr lang="cs-CZ" sz="2000" b="0" i="0" dirty="0">
                <a:solidFill>
                  <a:srgbClr val="505050"/>
                </a:solidFill>
                <a:effectLst/>
              </a:rPr>
              <a:t>ů</a:t>
            </a:r>
            <a:r>
              <a:rPr lang="en-US" sz="2000" b="0" i="0" dirty="0">
                <a:solidFill>
                  <a:srgbClr val="505050"/>
                </a:solidFill>
                <a:effectLst/>
              </a:rPr>
              <a:t> a neutron</a:t>
            </a:r>
            <a:r>
              <a:rPr lang="cs-CZ" sz="2000" b="0" i="0" dirty="0">
                <a:solidFill>
                  <a:srgbClr val="505050"/>
                </a:solidFill>
                <a:effectLst/>
              </a:rPr>
              <a:t>ů</a:t>
            </a:r>
            <a:r>
              <a:rPr lang="en-US" sz="2000" b="0" i="0" dirty="0">
                <a:solidFill>
                  <a:srgbClr val="505050"/>
                </a:solidFill>
                <a:effectLst/>
              </a:rPr>
              <a:t>. 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4381005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7AED4A3-3E2E-4CC8-AB5F-6E2A2918C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884214"/>
            <a:ext cx="3400184" cy="486305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52EAE4D-16FB-4193-82E8-2292ED5A3181}"/>
              </a:ext>
            </a:extLst>
          </p:cNvPr>
          <p:cNvSpPr/>
          <p:nvPr/>
        </p:nvSpPr>
        <p:spPr>
          <a:xfrm>
            <a:off x="228600" y="1721453"/>
            <a:ext cx="5410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   </a:t>
            </a:r>
            <a:r>
              <a:rPr lang="cs-CZ" sz="2000" dirty="0"/>
              <a:t>Oblast </a:t>
            </a:r>
            <a:r>
              <a:rPr lang="cs-CZ" sz="2000" b="1" dirty="0"/>
              <a:t>b</a:t>
            </a:r>
            <a:r>
              <a:rPr lang="en-US" sz="2000" b="1" dirty="0"/>
              <a:t>eta </a:t>
            </a:r>
            <a:r>
              <a:rPr lang="cs-CZ" sz="2000" b="1" dirty="0"/>
              <a:t>rozkladu </a:t>
            </a:r>
            <a:r>
              <a:rPr lang="cs-CZ" sz="2000" dirty="0"/>
              <a:t>s</a:t>
            </a:r>
            <a:r>
              <a:rPr lang="en-US" sz="2000" dirty="0"/>
              <a:t>e</a:t>
            </a:r>
            <a:r>
              <a:rPr lang="cs-CZ" sz="2000" dirty="0"/>
              <a:t> v grafu nachází nad pásem stability, protože nuklid obsahuje více </a:t>
            </a:r>
            <a:r>
              <a:rPr lang="cs-CZ" sz="2000" dirty="0" err="1"/>
              <a:t>neutr</a:t>
            </a:r>
            <a:r>
              <a:rPr lang="en-US" sz="2000" dirty="0"/>
              <a:t>on</a:t>
            </a:r>
            <a:r>
              <a:rPr lang="cs-CZ" sz="2000" dirty="0"/>
              <a:t>ů než</a:t>
            </a:r>
            <a:r>
              <a:rPr lang="en-US" sz="2000" dirty="0"/>
              <a:t> </a:t>
            </a:r>
            <a:r>
              <a:rPr lang="cs-CZ" sz="2000" dirty="0" err="1"/>
              <a:t>prot</a:t>
            </a:r>
            <a:r>
              <a:rPr lang="en-US" sz="2000" dirty="0"/>
              <a:t>on</a:t>
            </a:r>
            <a:r>
              <a:rPr lang="cs-CZ" sz="2000" dirty="0"/>
              <a:t>ů.</a:t>
            </a:r>
            <a:r>
              <a:rPr lang="en-US" sz="2000" dirty="0"/>
              <a:t> </a:t>
            </a:r>
            <a:r>
              <a:rPr lang="cs-CZ" sz="2000" dirty="0"/>
              <a:t>Emisí beta záření (elektronu)</a:t>
            </a:r>
            <a:r>
              <a:rPr lang="en-US" sz="2000" dirty="0"/>
              <a:t> </a:t>
            </a:r>
            <a:r>
              <a:rPr lang="cs-CZ" sz="2000" dirty="0"/>
              <a:t>se zvýší počet</a:t>
            </a:r>
            <a:r>
              <a:rPr lang="en-US" sz="2000" dirty="0"/>
              <a:t> proton</a:t>
            </a:r>
            <a:r>
              <a:rPr lang="cs-CZ" sz="2000" dirty="0"/>
              <a:t>ů</a:t>
            </a:r>
            <a:r>
              <a:rPr lang="en-US" sz="2000" dirty="0"/>
              <a:t> </a:t>
            </a:r>
            <a:r>
              <a:rPr lang="cs-CZ" sz="2000" dirty="0"/>
              <a:t>o </a:t>
            </a:r>
            <a:r>
              <a:rPr lang="en-US" sz="2000" dirty="0"/>
              <a:t>1 </a:t>
            </a:r>
            <a:r>
              <a:rPr lang="cs-CZ" sz="2000" dirty="0"/>
              <a:t>a zároveň se o 1 sníží počet neutronů</a:t>
            </a:r>
            <a:r>
              <a:rPr lang="en-US" sz="2000" dirty="0"/>
              <a:t>. </a:t>
            </a:r>
            <a:r>
              <a:rPr lang="cs-CZ" sz="2000" dirty="0"/>
              <a:t>Tím dochází ke vzniku stabilnějšího nuklidu (je blíže pásu stability). Hodnota nukleonového čísla se nemění (izobary).</a:t>
            </a:r>
            <a:endParaRPr lang="en-US" sz="2000" dirty="0"/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    </a:t>
            </a:r>
            <a:r>
              <a:rPr lang="cs-CZ" sz="2000" dirty="0"/>
              <a:t>Oblast </a:t>
            </a:r>
            <a:r>
              <a:rPr lang="cs-CZ" sz="2000" b="1" dirty="0"/>
              <a:t>p</a:t>
            </a:r>
            <a:r>
              <a:rPr lang="en-US" sz="2000" b="1" dirty="0" err="1"/>
              <a:t>ositron</a:t>
            </a:r>
            <a:r>
              <a:rPr lang="cs-CZ" sz="2000" b="1" dirty="0" err="1"/>
              <a:t>ové</a:t>
            </a:r>
            <a:r>
              <a:rPr lang="en-US" sz="2000" b="1" dirty="0"/>
              <a:t> </a:t>
            </a:r>
            <a:r>
              <a:rPr lang="en-US" sz="2000" b="1" dirty="0" err="1"/>
              <a:t>emis</a:t>
            </a:r>
            <a:r>
              <a:rPr lang="cs-CZ" sz="2000" b="1" dirty="0"/>
              <a:t>e</a:t>
            </a:r>
            <a:r>
              <a:rPr lang="en-US" sz="2000" b="1" dirty="0"/>
              <a:t> </a:t>
            </a:r>
            <a:r>
              <a:rPr lang="en-US" sz="2000" dirty="0"/>
              <a:t>a </a:t>
            </a:r>
            <a:r>
              <a:rPr lang="cs-CZ" sz="2000" b="1" dirty="0"/>
              <a:t>záchytu </a:t>
            </a:r>
            <a:r>
              <a:rPr lang="en-US" sz="2000" b="1" dirty="0" err="1"/>
              <a:t>ele</a:t>
            </a:r>
            <a:r>
              <a:rPr lang="cs-CZ" sz="2000" b="1" dirty="0"/>
              <a:t>k</a:t>
            </a:r>
            <a:r>
              <a:rPr lang="en-US" sz="2000" b="1" dirty="0" err="1"/>
              <a:t>tron</a:t>
            </a:r>
            <a:r>
              <a:rPr lang="cs-CZ" sz="2000" b="1" dirty="0"/>
              <a:t>u</a:t>
            </a:r>
            <a:r>
              <a:rPr lang="en-US" sz="2000" b="1" dirty="0"/>
              <a:t> </a:t>
            </a:r>
            <a:r>
              <a:rPr lang="cs-CZ" sz="2000" dirty="0"/>
              <a:t>se v grafu nachází pod pásem</a:t>
            </a:r>
            <a:r>
              <a:rPr lang="en-US" sz="2000" dirty="0"/>
              <a:t> stability</a:t>
            </a:r>
            <a:r>
              <a:rPr lang="cs-CZ" sz="2000" dirty="0"/>
              <a:t>,</a:t>
            </a:r>
            <a:r>
              <a:rPr lang="en-US" sz="2000" dirty="0"/>
              <a:t> </a:t>
            </a:r>
            <a:r>
              <a:rPr lang="cs-CZ" sz="2000" dirty="0"/>
              <a:t>protože nuklid obsahuje více </a:t>
            </a:r>
            <a:r>
              <a:rPr lang="en-US" sz="2000" dirty="0"/>
              <a:t>proton</a:t>
            </a:r>
            <a:r>
              <a:rPr lang="cs-CZ" sz="2000" dirty="0"/>
              <a:t>ů než</a:t>
            </a:r>
            <a:r>
              <a:rPr lang="en-US" sz="2000" dirty="0"/>
              <a:t> neutron</a:t>
            </a:r>
            <a:r>
              <a:rPr lang="cs-CZ" sz="2000" dirty="0"/>
              <a:t>ů. E</a:t>
            </a:r>
            <a:r>
              <a:rPr lang="en-US" sz="2000" dirty="0"/>
              <a:t>mis</a:t>
            </a:r>
            <a:r>
              <a:rPr lang="cs-CZ" sz="2000" dirty="0"/>
              <a:t>í  p</a:t>
            </a:r>
            <a:r>
              <a:rPr lang="en-US" sz="2000" dirty="0" err="1"/>
              <a:t>ositron</a:t>
            </a:r>
            <a:r>
              <a:rPr lang="cs-CZ" sz="2000" dirty="0"/>
              <a:t>u</a:t>
            </a:r>
            <a:r>
              <a:rPr lang="en-US" sz="2000" dirty="0"/>
              <a:t> </a:t>
            </a:r>
            <a:r>
              <a:rPr lang="cs-CZ" sz="2000" dirty="0"/>
              <a:t>resp. záchytem</a:t>
            </a:r>
            <a:r>
              <a:rPr lang="en-US" sz="2000" dirty="0"/>
              <a:t> 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/>
              <a:t>u se zvýší počet neutronů o 1 a zároveň se o 1 sníží počet protonů. Tím dochází ke vzniku stabilnějšího nuklidu (je blíže pásu stability). Hodnota nukleonového čísla se nemění (izobary).</a:t>
            </a:r>
            <a:endParaRPr lang="en-US" sz="2000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DA75B78-C15E-42C3-A13D-7243112292B7}"/>
              </a:ext>
            </a:extLst>
          </p:cNvPr>
          <p:cNvSpPr/>
          <p:nvPr/>
        </p:nvSpPr>
        <p:spPr>
          <a:xfrm>
            <a:off x="228600" y="101208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/>
              <a:t>Predikce</a:t>
            </a:r>
            <a:r>
              <a:rPr lang="en-US" sz="2800" b="1" dirty="0"/>
              <a:t> </a:t>
            </a:r>
            <a:r>
              <a:rPr lang="cs-CZ" sz="2800" b="1" dirty="0"/>
              <a:t>typu rozpadu nestabilních nuklidů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69ACA70-7A7C-4D46-BB71-0C53D257B52B}"/>
              </a:ext>
            </a:extLst>
          </p:cNvPr>
          <p:cNvSpPr txBox="1"/>
          <p:nvPr/>
        </p:nvSpPr>
        <p:spPr>
          <a:xfrm>
            <a:off x="6652486" y="1527262"/>
            <a:ext cx="137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Segr</a:t>
            </a:r>
            <a:r>
              <a:rPr lang="cs-CZ" b="1" dirty="0"/>
              <a:t>é</a:t>
            </a:r>
            <a:r>
              <a:rPr lang="en-US" b="1" dirty="0"/>
              <a:t>ho </a:t>
            </a:r>
            <a:r>
              <a:rPr lang="en-US" b="1" dirty="0" err="1"/>
              <a:t>graf</a:t>
            </a:r>
            <a:endParaRPr lang="cs-CZ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0D60ADD-0518-E986-13D8-3BD38D609A28}"/>
              </a:ext>
            </a:extLst>
          </p:cNvPr>
          <p:cNvSpPr txBox="1"/>
          <p:nvPr/>
        </p:nvSpPr>
        <p:spPr>
          <a:xfrm>
            <a:off x="238127" y="709329"/>
            <a:ext cx="86772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   </a:t>
            </a:r>
            <a:r>
              <a:rPr lang="cs-CZ" sz="2000" dirty="0"/>
              <a:t>Oblast</a:t>
            </a:r>
            <a:r>
              <a:rPr lang="cs-CZ" sz="2000" b="1" dirty="0"/>
              <a:t> alf</a:t>
            </a:r>
            <a:r>
              <a:rPr lang="en-US" sz="2000" b="1" dirty="0"/>
              <a:t>a </a:t>
            </a:r>
            <a:r>
              <a:rPr lang="cs-CZ" sz="2000" b="1" dirty="0"/>
              <a:t>rozkladu</a:t>
            </a:r>
            <a:r>
              <a:rPr lang="cs-CZ" sz="2000" dirty="0"/>
              <a:t> se nachází v oblasti vysokých hodnot A </a:t>
            </a:r>
            <a:r>
              <a:rPr lang="cs-CZ" sz="2000" dirty="0" err="1"/>
              <a:t>a</a:t>
            </a:r>
            <a:r>
              <a:rPr lang="cs-CZ" sz="2000" dirty="0"/>
              <a:t> Z. Alf</a:t>
            </a:r>
            <a:r>
              <a:rPr lang="en-US" sz="2000" dirty="0"/>
              <a:t>a </a:t>
            </a:r>
            <a:r>
              <a:rPr lang="cs-CZ" sz="2000" dirty="0"/>
              <a:t>rozkladem</a:t>
            </a:r>
            <a:r>
              <a:rPr lang="en-US" sz="2000" dirty="0"/>
              <a:t> </a:t>
            </a:r>
            <a:r>
              <a:rPr lang="cs-CZ" sz="2000" dirty="0"/>
              <a:t>klesá</a:t>
            </a:r>
            <a:r>
              <a:rPr lang="en-US" sz="2000" dirty="0"/>
              <a:t> </a:t>
            </a:r>
            <a:r>
              <a:rPr lang="cs-CZ" sz="2000" dirty="0"/>
              <a:t>hmotnostní číslo o 4 a protonové číslo o 2, čímž dojde ke vzniku stabilnějšího nuklidu doprovázeného </a:t>
            </a:r>
            <a:r>
              <a:rPr lang="en-US" sz="2000" dirty="0"/>
              <a:t>al</a:t>
            </a:r>
            <a:r>
              <a:rPr lang="cs-CZ" sz="2000" dirty="0"/>
              <a:t>f</a:t>
            </a:r>
            <a:r>
              <a:rPr lang="en-US" sz="2000" dirty="0"/>
              <a:t>a </a:t>
            </a:r>
            <a:r>
              <a:rPr lang="cs-CZ" sz="2000" dirty="0"/>
              <a:t>částic</a:t>
            </a:r>
            <a:r>
              <a:rPr lang="en-US" sz="2000" dirty="0"/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37335464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A75555E-371F-4C64-B561-1FE008D6A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7543800" cy="461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EEB10F9-AE05-475D-90C8-EDC3A4DA6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9610"/>
            <a:ext cx="2819400" cy="345621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FCE6020C-622A-46A8-A4AD-6834ED2CD258}"/>
              </a:ext>
            </a:extLst>
          </p:cNvPr>
          <p:cNvSpPr/>
          <p:nvPr/>
        </p:nvSpPr>
        <p:spPr>
          <a:xfrm>
            <a:off x="4555116" y="457200"/>
            <a:ext cx="35982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/>
              <a:t>Predikce</a:t>
            </a:r>
            <a:r>
              <a:rPr lang="en-US" sz="2800" b="1" dirty="0"/>
              <a:t> </a:t>
            </a:r>
            <a:r>
              <a:rPr lang="cs-CZ" sz="2800" b="1" dirty="0"/>
              <a:t>typu rozpadu nestabilních nuklidů</a:t>
            </a:r>
          </a:p>
        </p:txBody>
      </p:sp>
    </p:spTree>
    <p:extLst>
      <p:ext uri="{BB962C8B-B14F-4D97-AF65-F5344CB8AC3E}">
        <p14:creationId xmlns:p14="http://schemas.microsoft.com/office/powerpoint/2010/main" val="28935204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00025" y="1447800"/>
            <a:ext cx="480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Stabilita atomových jader závisí na </a:t>
            </a:r>
            <a:r>
              <a:rPr lang="cs-CZ" sz="2000" u="sng" dirty="0">
                <a:cs typeface="Arial" panose="020B0604020202020204" pitchFamily="34" charset="0"/>
              </a:rPr>
              <a:t>poměru hodnot neutronového (N = A - Z) a protonového čísla (Z)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28625" y="419088"/>
            <a:ext cx="4572000" cy="639762"/>
          </a:xfrm>
        </p:spPr>
        <p:txBody>
          <a:bodyPr>
            <a:noAutofit/>
          </a:bodyPr>
          <a:lstStyle/>
          <a:p>
            <a:r>
              <a:rPr lang="cs-CZ" sz="2400" b="1" dirty="0">
                <a:cs typeface="Arial" panose="020B0604020202020204" pitchFamily="34" charset="0"/>
              </a:rPr>
              <a:t>Poměr hodnot neutronového a protonového čísla</a:t>
            </a:r>
            <a:endParaRPr lang="cs-CZ" sz="2400" b="1" dirty="0"/>
          </a:p>
        </p:txBody>
      </p:sp>
      <p:pic>
        <p:nvPicPr>
          <p:cNvPr id="9" name="Obrázek 8" descr="Obsah obrázku text, mapa&#10;&#10;Popis byl vytvořen automaticky">
            <a:extLst>
              <a:ext uri="{FF2B5EF4-FFF2-40B4-BE49-F238E27FC236}">
                <a16:creationId xmlns:a16="http://schemas.microsoft.com/office/drawing/2014/main" id="{21AD2A48-D5C3-4A18-935E-F56A0F521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81000"/>
            <a:ext cx="3746568" cy="5579002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E26CDCF-CE14-4E93-AB09-F5E3B2B397E9}"/>
              </a:ext>
            </a:extLst>
          </p:cNvPr>
          <p:cNvSpPr/>
          <p:nvPr/>
        </p:nvSpPr>
        <p:spPr>
          <a:xfrm>
            <a:off x="276225" y="2730415"/>
            <a:ext cx="480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333333"/>
                </a:solidFill>
              </a:rPr>
              <a:t>Prvky</a:t>
            </a:r>
            <a:r>
              <a:rPr lang="en-US" sz="2000" b="1" dirty="0">
                <a:solidFill>
                  <a:srgbClr val="333333"/>
                </a:solidFill>
              </a:rPr>
              <a:t> s</a:t>
            </a:r>
            <a:r>
              <a:rPr lang="cs-CZ" sz="2000" b="1" dirty="0">
                <a:solidFill>
                  <a:srgbClr val="333333"/>
                </a:solidFill>
              </a:rPr>
              <a:t>e</a:t>
            </a:r>
            <a:r>
              <a:rPr lang="en-US" sz="2000" b="1" dirty="0">
                <a:solidFill>
                  <a:srgbClr val="333333"/>
                </a:solidFill>
              </a:rPr>
              <a:t> Z &lt; 20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jsou lehké, </a:t>
            </a:r>
            <a:r>
              <a:rPr lang="en-US" sz="2000" dirty="0">
                <a:solidFill>
                  <a:srgbClr val="333333"/>
                </a:solidFill>
              </a:rPr>
              <a:t>pom</a:t>
            </a:r>
            <a:r>
              <a:rPr lang="cs-CZ" sz="2000" dirty="0">
                <a:solidFill>
                  <a:srgbClr val="333333"/>
                </a:solidFill>
              </a:rPr>
              <a:t>ě</a:t>
            </a:r>
            <a:r>
              <a:rPr lang="en-US" sz="2000" dirty="0">
                <a:solidFill>
                  <a:srgbClr val="333333"/>
                </a:solidFill>
              </a:rPr>
              <a:t>r po</a:t>
            </a:r>
            <a:r>
              <a:rPr lang="cs-CZ" sz="2000" dirty="0">
                <a:solidFill>
                  <a:srgbClr val="333333"/>
                </a:solidFill>
              </a:rPr>
              <a:t>č</a:t>
            </a:r>
            <a:r>
              <a:rPr lang="en-US" sz="2000" dirty="0" err="1">
                <a:solidFill>
                  <a:srgbClr val="333333"/>
                </a:solidFill>
              </a:rPr>
              <a:t>tu</a:t>
            </a:r>
            <a:r>
              <a:rPr lang="en-US" sz="2000" dirty="0">
                <a:solidFill>
                  <a:srgbClr val="333333"/>
                </a:solidFill>
              </a:rPr>
              <a:t> neutron</a:t>
            </a:r>
            <a:r>
              <a:rPr lang="cs-CZ" sz="2000" dirty="0">
                <a:solidFill>
                  <a:srgbClr val="333333"/>
                </a:solidFill>
              </a:rPr>
              <a:t>ů (N)</a:t>
            </a:r>
            <a:r>
              <a:rPr lang="en-US" sz="2000" dirty="0">
                <a:solidFill>
                  <a:srgbClr val="333333"/>
                </a:solidFill>
              </a:rPr>
              <a:t> k po</a:t>
            </a:r>
            <a:r>
              <a:rPr lang="cs-CZ" sz="2000" dirty="0">
                <a:solidFill>
                  <a:srgbClr val="333333"/>
                </a:solidFill>
              </a:rPr>
              <a:t>č</a:t>
            </a:r>
            <a:r>
              <a:rPr lang="en-US" sz="2000" dirty="0" err="1">
                <a:solidFill>
                  <a:srgbClr val="333333"/>
                </a:solidFill>
              </a:rPr>
              <a:t>tu</a:t>
            </a:r>
            <a:r>
              <a:rPr lang="en-US" sz="2000" dirty="0">
                <a:solidFill>
                  <a:srgbClr val="333333"/>
                </a:solidFill>
              </a:rPr>
              <a:t> proton</a:t>
            </a:r>
            <a:r>
              <a:rPr lang="cs-CZ" sz="2000" dirty="0">
                <a:solidFill>
                  <a:srgbClr val="333333"/>
                </a:solidFill>
              </a:rPr>
              <a:t>ů je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b="1" dirty="0">
                <a:solidFill>
                  <a:srgbClr val="333333"/>
                </a:solidFill>
              </a:rPr>
              <a:t>1:1 </a:t>
            </a:r>
            <a:r>
              <a:rPr lang="en-US" sz="2000" dirty="0">
                <a:solidFill>
                  <a:srgbClr val="333333"/>
                </a:solidFill>
              </a:rPr>
              <a:t>a prefer</a:t>
            </a:r>
            <a:r>
              <a:rPr lang="cs-CZ" sz="2000" dirty="0">
                <a:solidFill>
                  <a:srgbClr val="333333"/>
                </a:solidFill>
              </a:rPr>
              <a:t>ují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stejný počet</a:t>
            </a:r>
            <a:r>
              <a:rPr lang="en-US" sz="2000" dirty="0">
                <a:solidFill>
                  <a:srgbClr val="333333"/>
                </a:solidFill>
              </a:rPr>
              <a:t> proton</a:t>
            </a:r>
            <a:r>
              <a:rPr lang="cs-CZ" sz="2000" dirty="0">
                <a:solidFill>
                  <a:srgbClr val="333333"/>
                </a:solidFill>
              </a:rPr>
              <a:t>ů</a:t>
            </a:r>
            <a:r>
              <a:rPr lang="en-US" sz="2000" dirty="0">
                <a:solidFill>
                  <a:srgbClr val="333333"/>
                </a:solidFill>
              </a:rPr>
              <a:t> a neutron</a:t>
            </a:r>
            <a:r>
              <a:rPr lang="cs-CZ" sz="2000" dirty="0">
                <a:solidFill>
                  <a:srgbClr val="333333"/>
                </a:solidFill>
              </a:rPr>
              <a:t>ů</a:t>
            </a:r>
            <a:r>
              <a:rPr lang="en-US" sz="2000" dirty="0">
                <a:solidFill>
                  <a:srgbClr val="333333"/>
                </a:solidFill>
              </a:rPr>
              <a:t>.</a:t>
            </a:r>
            <a:endParaRPr lang="cs-CZ" sz="2000" dirty="0">
              <a:solidFill>
                <a:srgbClr val="333333"/>
              </a:solidFill>
            </a:endParaRPr>
          </a:p>
          <a:p>
            <a:pPr algn="just"/>
            <a:endParaRPr lang="cs-CZ" sz="2000" dirty="0">
              <a:solidFill>
                <a:srgbClr val="333333"/>
              </a:solidFill>
            </a:endParaRPr>
          </a:p>
          <a:p>
            <a:pPr algn="just"/>
            <a:r>
              <a:rPr lang="en-US" sz="2000" b="1" dirty="0" err="1">
                <a:solidFill>
                  <a:srgbClr val="333333"/>
                </a:solidFill>
              </a:rPr>
              <a:t>Prvky</a:t>
            </a:r>
            <a:r>
              <a:rPr lang="en-US" sz="2000" b="1" dirty="0">
                <a:solidFill>
                  <a:srgbClr val="333333"/>
                </a:solidFill>
              </a:rPr>
              <a:t> s</a:t>
            </a:r>
            <a:r>
              <a:rPr lang="cs-CZ" sz="2000" b="1" dirty="0">
                <a:solidFill>
                  <a:srgbClr val="333333"/>
                </a:solidFill>
              </a:rPr>
              <a:t>e</a:t>
            </a:r>
            <a:r>
              <a:rPr lang="en-US" sz="2000" b="1" dirty="0">
                <a:solidFill>
                  <a:srgbClr val="333333"/>
                </a:solidFill>
              </a:rPr>
              <a:t> Z </a:t>
            </a:r>
            <a:r>
              <a:rPr lang="cs-CZ" sz="2000" b="1" dirty="0">
                <a:solidFill>
                  <a:srgbClr val="333333"/>
                </a:solidFill>
              </a:rPr>
              <a:t>= </a:t>
            </a:r>
            <a:r>
              <a:rPr lang="en-US" sz="2000" b="1" dirty="0"/>
              <a:t>20 </a:t>
            </a:r>
            <a:r>
              <a:rPr lang="cs-CZ" sz="2000" b="1" dirty="0"/>
              <a:t>-</a:t>
            </a:r>
            <a:r>
              <a:rPr lang="en-US" sz="2000" b="1" dirty="0"/>
              <a:t> 83</a:t>
            </a:r>
            <a:r>
              <a:rPr lang="en-US" sz="2000" dirty="0"/>
              <a:t> </a:t>
            </a:r>
            <a:r>
              <a:rPr lang="cs-CZ" sz="2000" dirty="0"/>
              <a:t>jsou těžké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333333"/>
                </a:solidFill>
              </a:rPr>
              <a:t>pom</a:t>
            </a:r>
            <a:r>
              <a:rPr lang="cs-CZ" sz="2000" dirty="0">
                <a:solidFill>
                  <a:srgbClr val="333333"/>
                </a:solidFill>
              </a:rPr>
              <a:t>ě</a:t>
            </a:r>
            <a:r>
              <a:rPr lang="en-US" sz="2000" dirty="0">
                <a:solidFill>
                  <a:srgbClr val="333333"/>
                </a:solidFill>
              </a:rPr>
              <a:t>r po</a:t>
            </a:r>
            <a:r>
              <a:rPr lang="cs-CZ" sz="2000" dirty="0">
                <a:solidFill>
                  <a:srgbClr val="333333"/>
                </a:solidFill>
              </a:rPr>
              <a:t>č</a:t>
            </a:r>
            <a:r>
              <a:rPr lang="en-US" sz="2000" dirty="0" err="1">
                <a:solidFill>
                  <a:srgbClr val="333333"/>
                </a:solidFill>
              </a:rPr>
              <a:t>tu</a:t>
            </a:r>
            <a:r>
              <a:rPr lang="en-US" sz="2000" dirty="0">
                <a:solidFill>
                  <a:srgbClr val="333333"/>
                </a:solidFill>
              </a:rPr>
              <a:t> neutron</a:t>
            </a:r>
            <a:r>
              <a:rPr lang="cs-CZ" sz="2000" dirty="0">
                <a:solidFill>
                  <a:srgbClr val="333333"/>
                </a:solidFill>
              </a:rPr>
              <a:t>ů</a:t>
            </a:r>
            <a:r>
              <a:rPr lang="en-US" sz="2000" dirty="0">
                <a:solidFill>
                  <a:srgbClr val="333333"/>
                </a:solidFill>
              </a:rPr>
              <a:t> k po</a:t>
            </a:r>
            <a:r>
              <a:rPr lang="cs-CZ" sz="2000" dirty="0">
                <a:solidFill>
                  <a:srgbClr val="333333"/>
                </a:solidFill>
              </a:rPr>
              <a:t>č</a:t>
            </a:r>
            <a:r>
              <a:rPr lang="en-US" sz="2000" dirty="0" err="1">
                <a:solidFill>
                  <a:srgbClr val="333333"/>
                </a:solidFill>
              </a:rPr>
              <a:t>tu</a:t>
            </a:r>
            <a:r>
              <a:rPr lang="en-US" sz="2000" dirty="0">
                <a:solidFill>
                  <a:srgbClr val="333333"/>
                </a:solidFill>
              </a:rPr>
              <a:t> proton</a:t>
            </a:r>
            <a:r>
              <a:rPr lang="cs-CZ" sz="2000" dirty="0">
                <a:solidFill>
                  <a:srgbClr val="333333"/>
                </a:solidFill>
              </a:rPr>
              <a:t>ů je cca  </a:t>
            </a:r>
            <a:r>
              <a:rPr lang="en-US" sz="2000" b="1" dirty="0"/>
              <a:t>1.5:1,</a:t>
            </a:r>
            <a:r>
              <a:rPr lang="en-US" sz="2000" dirty="0"/>
              <a:t> </a:t>
            </a:r>
            <a:r>
              <a:rPr lang="cs-CZ" sz="2000" dirty="0"/>
              <a:t>v důsledku</a:t>
            </a:r>
            <a:r>
              <a:rPr lang="en-US" sz="2000" dirty="0"/>
              <a:t> </a:t>
            </a:r>
            <a:r>
              <a:rPr lang="en-US" sz="2000" dirty="0" err="1"/>
              <a:t>repul</a:t>
            </a:r>
            <a:r>
              <a:rPr lang="cs-CZ" sz="2000" dirty="0" err="1"/>
              <a:t>zí</a:t>
            </a:r>
            <a:r>
              <a:rPr lang="en-US" sz="2000" dirty="0"/>
              <a:t>v</a:t>
            </a:r>
            <a:r>
              <a:rPr lang="cs-CZ" sz="2000" dirty="0" err="1"/>
              <a:t>ních</a:t>
            </a:r>
            <a:r>
              <a:rPr lang="cs-CZ" sz="2000" dirty="0"/>
              <a:t> sil mezi </a:t>
            </a:r>
            <a:r>
              <a:rPr lang="en-US" sz="2000" dirty="0"/>
              <a:t>proton</a:t>
            </a:r>
            <a:r>
              <a:rPr lang="cs-CZ" sz="2000" dirty="0"/>
              <a:t>y</a:t>
            </a:r>
            <a:r>
              <a:rPr lang="en-US" sz="2000" dirty="0"/>
              <a:t>: </a:t>
            </a:r>
            <a:r>
              <a:rPr lang="cs-CZ" sz="2000" dirty="0"/>
              <a:t>čím silnější jsou repulzívní síly</a:t>
            </a:r>
            <a:r>
              <a:rPr lang="en-US" sz="2000" dirty="0"/>
              <a:t>, t</a:t>
            </a:r>
            <a:r>
              <a:rPr lang="cs-CZ" sz="2000" dirty="0" err="1"/>
              <a:t>ím</a:t>
            </a:r>
            <a:r>
              <a:rPr lang="cs-CZ" sz="2000" dirty="0"/>
              <a:t> více </a:t>
            </a:r>
            <a:r>
              <a:rPr lang="en-US" sz="2000" dirty="0"/>
              <a:t>neutron</a:t>
            </a:r>
            <a:r>
              <a:rPr lang="cs-CZ" sz="2000" dirty="0"/>
              <a:t>ů</a:t>
            </a:r>
            <a:r>
              <a:rPr lang="en-US" sz="2000" dirty="0"/>
              <a:t> </a:t>
            </a:r>
            <a:r>
              <a:rPr lang="cs-CZ" sz="2000" dirty="0"/>
              <a:t>je potřeba ke </a:t>
            </a:r>
            <a:r>
              <a:rPr lang="en-US" sz="2000" dirty="0" err="1"/>
              <a:t>stabiliz</a:t>
            </a:r>
            <a:r>
              <a:rPr lang="cs-CZ" sz="2000" dirty="0" err="1"/>
              <a:t>aci</a:t>
            </a:r>
            <a:r>
              <a:rPr lang="cs-CZ" sz="2000" dirty="0"/>
              <a:t> jader.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754765D3-37D8-4ADD-AEF5-ABCAF1A18AAB}"/>
              </a:ext>
            </a:extLst>
          </p:cNvPr>
          <p:cNvSpPr/>
          <p:nvPr/>
        </p:nvSpPr>
        <p:spPr>
          <a:xfrm>
            <a:off x="152400" y="60198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Výjimky</a:t>
            </a:r>
            <a:r>
              <a:rPr lang="cs-CZ" sz="2000" dirty="0"/>
              <a:t>:  Několik </a:t>
            </a:r>
            <a:r>
              <a:rPr lang="en-US" sz="2000" dirty="0" err="1"/>
              <a:t>radioa</a:t>
            </a:r>
            <a:r>
              <a:rPr lang="cs-CZ" sz="2000" dirty="0"/>
              <a:t>k</a:t>
            </a:r>
            <a:r>
              <a:rPr lang="en-US" sz="2000" dirty="0" err="1"/>
              <a:t>tiv</a:t>
            </a:r>
            <a:r>
              <a:rPr lang="cs-CZ" sz="2000" dirty="0" err="1"/>
              <a:t>ních</a:t>
            </a:r>
            <a:r>
              <a:rPr lang="en-US" sz="2000" dirty="0"/>
              <a:t> nu</a:t>
            </a:r>
            <a:r>
              <a:rPr lang="cs-CZ" sz="2000" dirty="0"/>
              <a:t>k</a:t>
            </a:r>
            <a:r>
              <a:rPr lang="en-US" sz="2000" dirty="0"/>
              <a:t>li</a:t>
            </a:r>
            <a:r>
              <a:rPr lang="cs-CZ" sz="2000" dirty="0" err="1"/>
              <a:t>dů</a:t>
            </a:r>
            <a:r>
              <a:rPr lang="cs-CZ" sz="2000" dirty="0"/>
              <a:t> leží uvnitř pásu stability:</a:t>
            </a:r>
            <a:r>
              <a:rPr lang="en-US" sz="2000" dirty="0"/>
              <a:t> </a:t>
            </a:r>
            <a:r>
              <a:rPr lang="cs-CZ" sz="2000" dirty="0"/>
              <a:t>např.</a:t>
            </a:r>
            <a:r>
              <a:rPr lang="en-US" sz="2000" dirty="0"/>
              <a:t> </a:t>
            </a:r>
            <a:r>
              <a:rPr lang="en-US" sz="2000" baseline="30000" dirty="0"/>
              <a:t>146</a:t>
            </a:r>
            <a:r>
              <a:rPr lang="en-US" sz="2000" dirty="0"/>
              <a:t>Nd a </a:t>
            </a:r>
            <a:r>
              <a:rPr lang="en-US" sz="2000" baseline="30000" dirty="0"/>
              <a:t>148</a:t>
            </a:r>
            <a:r>
              <a:rPr lang="en-US" sz="2000" dirty="0"/>
              <a:t>Nd </a:t>
            </a:r>
            <a:r>
              <a:rPr lang="cs-CZ" sz="2000" dirty="0"/>
              <a:t>jsou</a:t>
            </a:r>
            <a:r>
              <a:rPr lang="en-US" sz="2000" dirty="0"/>
              <a:t> stab</a:t>
            </a:r>
            <a:r>
              <a:rPr lang="cs-CZ" sz="2000" dirty="0"/>
              <a:t>i</a:t>
            </a:r>
            <a:r>
              <a:rPr lang="en-US" sz="2000" dirty="0"/>
              <a:t>l</a:t>
            </a:r>
            <a:r>
              <a:rPr lang="cs-CZ" sz="2000" dirty="0"/>
              <a:t>ní, ale </a:t>
            </a:r>
            <a:r>
              <a:rPr lang="en-US" sz="2000" baseline="30000" dirty="0"/>
              <a:t>147</a:t>
            </a:r>
            <a:r>
              <a:rPr lang="en-US" sz="2000" dirty="0"/>
              <a:t>Nd</a:t>
            </a:r>
            <a:r>
              <a:rPr lang="cs-CZ" sz="2000" dirty="0"/>
              <a:t> ležící mezi nimi je r</a:t>
            </a:r>
            <a:r>
              <a:rPr lang="en-US" sz="2000" dirty="0" err="1"/>
              <a:t>adioa</a:t>
            </a:r>
            <a:r>
              <a:rPr lang="cs-CZ" sz="2000" dirty="0"/>
              <a:t>k</a:t>
            </a:r>
            <a:r>
              <a:rPr lang="en-US" sz="2000" dirty="0" err="1"/>
              <a:t>tiv</a:t>
            </a:r>
            <a:r>
              <a:rPr lang="cs-CZ" sz="2000" dirty="0"/>
              <a:t>ní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38121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85E43ACF-13BD-4697-86BE-1511EC88D533}"/>
              </a:ext>
            </a:extLst>
          </p:cNvPr>
          <p:cNvSpPr/>
          <p:nvPr/>
        </p:nvSpPr>
        <p:spPr>
          <a:xfrm>
            <a:off x="212837" y="588548"/>
            <a:ext cx="86671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cs-CZ" sz="2000" b="1" dirty="0">
                <a:solidFill>
                  <a:srgbClr val="000000"/>
                </a:solidFill>
              </a:rPr>
              <a:t>ří</a:t>
            </a:r>
            <a:r>
              <a:rPr lang="en-US" sz="2000" b="1" dirty="0" err="1">
                <a:solidFill>
                  <a:srgbClr val="000000"/>
                </a:solidFill>
              </a:rPr>
              <a:t>klad</a:t>
            </a:r>
            <a:r>
              <a:rPr lang="en-US" sz="2000" b="1" dirty="0">
                <a:solidFill>
                  <a:srgbClr val="000000"/>
                </a:solidFill>
              </a:rPr>
              <a:t>:     </a:t>
            </a:r>
            <a:r>
              <a:rPr lang="cs-CZ" sz="2000" dirty="0">
                <a:solidFill>
                  <a:srgbClr val="000000"/>
                </a:solidFill>
              </a:rPr>
              <a:t>Určete způsob rozkladu nuklidů </a:t>
            </a:r>
            <a:r>
              <a:rPr lang="cs-CZ" sz="2000" baseline="30000" dirty="0">
                <a:solidFill>
                  <a:srgbClr val="000000"/>
                </a:solidFill>
              </a:rPr>
              <a:t>14</a:t>
            </a:r>
            <a:r>
              <a:rPr lang="cs-CZ" sz="2000" dirty="0">
                <a:solidFill>
                  <a:srgbClr val="000000"/>
                </a:solidFill>
              </a:rPr>
              <a:t>C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cs-CZ" sz="2000" dirty="0">
                <a:solidFill>
                  <a:srgbClr val="000000"/>
                </a:solidFill>
              </a:rPr>
              <a:t>a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en-US" sz="2000" baseline="30000" dirty="0">
                <a:solidFill>
                  <a:srgbClr val="000000"/>
                </a:solidFill>
              </a:rPr>
              <a:t>118</a:t>
            </a:r>
            <a:r>
              <a:rPr lang="cs-CZ" sz="2000" dirty="0" err="1">
                <a:solidFill>
                  <a:srgbClr val="000000"/>
                </a:solidFill>
              </a:rPr>
              <a:t>Xe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</a:p>
          <a:p>
            <a:pPr algn="just"/>
            <a:endParaRPr lang="cs-CZ" sz="2000" dirty="0">
              <a:solidFill>
                <a:srgbClr val="000000"/>
              </a:solidFill>
            </a:endParaRPr>
          </a:p>
          <a:p>
            <a:pPr algn="just"/>
            <a:r>
              <a:rPr lang="cs-CZ" sz="2000" b="1" dirty="0">
                <a:solidFill>
                  <a:srgbClr val="000000"/>
                </a:solidFill>
              </a:rPr>
              <a:t>Řešení</a:t>
            </a:r>
            <a:endParaRPr lang="en-US" sz="2000" b="1" dirty="0">
              <a:solidFill>
                <a:srgbClr val="000000"/>
              </a:solidFill>
            </a:endParaRPr>
          </a:p>
          <a:p>
            <a:pPr algn="just"/>
            <a:endParaRPr lang="en-US" sz="800" b="1" dirty="0">
              <a:solidFill>
                <a:srgbClr val="000000"/>
              </a:solidFill>
            </a:endParaRPr>
          </a:p>
          <a:p>
            <a:pPr algn="just"/>
            <a:r>
              <a:rPr lang="en-US" sz="2000" i="1" dirty="0"/>
              <a:t>    </a:t>
            </a:r>
            <a:r>
              <a:rPr lang="cs-CZ" sz="2000" b="1" i="1" dirty="0"/>
              <a:t>Uhlík</a:t>
            </a:r>
            <a:r>
              <a:rPr lang="cs-CZ" sz="2000" dirty="0"/>
              <a:t> má</a:t>
            </a:r>
            <a:r>
              <a:rPr lang="en-US" sz="2000" dirty="0"/>
              <a:t> atom</a:t>
            </a:r>
            <a:r>
              <a:rPr lang="cs-CZ" sz="2000" dirty="0" err="1"/>
              <a:t>ové</a:t>
            </a:r>
            <a:r>
              <a:rPr lang="cs-CZ" sz="2000" dirty="0"/>
              <a:t> číslo Z =</a:t>
            </a:r>
            <a:r>
              <a:rPr lang="en-US" sz="2000" dirty="0"/>
              <a:t> 6. </a:t>
            </a:r>
            <a:r>
              <a:rPr lang="cs-CZ" sz="2000" dirty="0"/>
              <a:t>Nuklid</a:t>
            </a:r>
            <a:r>
              <a:rPr lang="en-US" sz="2000" dirty="0"/>
              <a:t> </a:t>
            </a:r>
            <a:r>
              <a:rPr lang="cs-CZ" sz="2000" baseline="30000" dirty="0">
                <a:solidFill>
                  <a:srgbClr val="000000"/>
                </a:solidFill>
              </a:rPr>
              <a:t>14</a:t>
            </a:r>
            <a:r>
              <a:rPr lang="cs-CZ" sz="2000" dirty="0">
                <a:solidFill>
                  <a:srgbClr val="000000"/>
                </a:solidFill>
              </a:rPr>
              <a:t>C</a:t>
            </a:r>
            <a:r>
              <a:rPr lang="en-US" sz="2000" dirty="0"/>
              <a:t> </a:t>
            </a:r>
            <a:r>
              <a:rPr lang="cs-CZ" sz="2000" dirty="0"/>
              <a:t>má</a:t>
            </a:r>
            <a:r>
              <a:rPr lang="en-US" sz="2000" dirty="0"/>
              <a:t> 6 proton</a:t>
            </a:r>
            <a:r>
              <a:rPr lang="cs-CZ" sz="2000" dirty="0"/>
              <a:t>ů</a:t>
            </a:r>
            <a:r>
              <a:rPr lang="en-US" sz="2000" dirty="0"/>
              <a:t> a </a:t>
            </a:r>
            <a:r>
              <a:rPr lang="cs-CZ" sz="2000" dirty="0"/>
              <a:t>N = </a:t>
            </a:r>
            <a:r>
              <a:rPr lang="en-US" sz="2000" dirty="0"/>
              <a:t>14 - 6 = 8 neutron</a:t>
            </a:r>
            <a:r>
              <a:rPr lang="cs-CZ" sz="2000" dirty="0"/>
              <a:t>ů</a:t>
            </a:r>
            <a:r>
              <a:rPr lang="en-US" sz="2000" dirty="0"/>
              <a:t>, </a:t>
            </a:r>
            <a:r>
              <a:rPr lang="cs-CZ" sz="2000" dirty="0"/>
              <a:t>poměr N/Z = </a:t>
            </a:r>
            <a:r>
              <a:rPr lang="en-US" sz="2000" dirty="0"/>
              <a:t>1.3 </a:t>
            </a:r>
            <a:r>
              <a:rPr lang="cs-CZ" sz="2000" dirty="0"/>
              <a:t>U prvků s nízkými hodnotami Z mají stabilní jádra zhruba stejný počet neutronů a protonů (N/Z = 1), což odpovídá oblasti pásu stability</a:t>
            </a:r>
            <a:r>
              <a:rPr lang="en-US" sz="2000" dirty="0"/>
              <a:t>. </a:t>
            </a:r>
            <a:r>
              <a:rPr lang="cs-CZ" sz="2000" dirty="0"/>
              <a:t>Protože </a:t>
            </a:r>
            <a:r>
              <a:rPr lang="cs-CZ" sz="2000" baseline="30000" dirty="0">
                <a:solidFill>
                  <a:srgbClr val="000000"/>
                </a:solidFill>
              </a:rPr>
              <a:t>14</a:t>
            </a:r>
            <a:r>
              <a:rPr lang="cs-CZ" sz="2000" dirty="0">
                <a:solidFill>
                  <a:srgbClr val="000000"/>
                </a:solidFill>
              </a:rPr>
              <a:t>C</a:t>
            </a:r>
            <a:r>
              <a:rPr lang="en-US" sz="2000" dirty="0"/>
              <a:t> </a:t>
            </a:r>
            <a:r>
              <a:rPr lang="cs-CZ" sz="2000" dirty="0"/>
              <a:t>má</a:t>
            </a:r>
            <a:r>
              <a:rPr lang="en-US" sz="2000" dirty="0"/>
              <a:t> </a:t>
            </a:r>
            <a:r>
              <a:rPr lang="cs-CZ" sz="2000" dirty="0"/>
              <a:t>hodnotu poměru N/Z = </a:t>
            </a:r>
            <a:r>
              <a:rPr lang="en-US" sz="2000" dirty="0"/>
              <a:t>1.3, </a:t>
            </a:r>
            <a:r>
              <a:rPr lang="cs-CZ" sz="2000" dirty="0"/>
              <a:t>nacházející se nad pásem stability, lze tudíž očekávat </a:t>
            </a:r>
            <a:r>
              <a:rPr lang="cs-CZ" sz="2000" u="sng" dirty="0"/>
              <a:t>emisi beta záření</a:t>
            </a:r>
            <a:r>
              <a:rPr lang="en-US" sz="2000" dirty="0"/>
              <a:t>.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8398507-5F44-4B9D-A158-A5050A034DD1}"/>
              </a:ext>
            </a:extLst>
          </p:cNvPr>
          <p:cNvSpPr/>
          <p:nvPr/>
        </p:nvSpPr>
        <p:spPr>
          <a:xfrm>
            <a:off x="149449" y="3857782"/>
            <a:ext cx="87939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 </a:t>
            </a:r>
            <a:r>
              <a:rPr lang="en-US" sz="2000" dirty="0"/>
              <a:t>   </a:t>
            </a:r>
            <a:r>
              <a:rPr lang="en-US" sz="2000" b="1" i="1" dirty="0"/>
              <a:t>Xenon</a:t>
            </a:r>
            <a:r>
              <a:rPr lang="en-US" sz="2000" dirty="0"/>
              <a:t> </a:t>
            </a:r>
            <a:r>
              <a:rPr lang="cs-CZ" sz="2000" dirty="0"/>
              <a:t>má</a:t>
            </a:r>
            <a:r>
              <a:rPr lang="en-US" sz="2000" dirty="0"/>
              <a:t> atom</a:t>
            </a:r>
            <a:r>
              <a:rPr lang="cs-CZ" sz="2000" dirty="0" err="1"/>
              <a:t>ové</a:t>
            </a:r>
            <a:r>
              <a:rPr lang="cs-CZ" sz="2000" dirty="0"/>
              <a:t> číslo Z =</a:t>
            </a:r>
            <a:r>
              <a:rPr lang="en-US" sz="2000" dirty="0"/>
              <a:t> 54. </a:t>
            </a:r>
            <a:r>
              <a:rPr lang="cs-CZ" sz="2000" dirty="0"/>
              <a:t>Nuklid</a:t>
            </a:r>
            <a:r>
              <a:rPr lang="en-US" sz="2000" dirty="0"/>
              <a:t> </a:t>
            </a:r>
            <a:r>
              <a:rPr lang="cs-CZ" sz="2000" baseline="30000" dirty="0">
                <a:solidFill>
                  <a:srgbClr val="000000"/>
                </a:solidFill>
              </a:rPr>
              <a:t>118</a:t>
            </a:r>
            <a:r>
              <a:rPr lang="cs-CZ" sz="2000" dirty="0">
                <a:solidFill>
                  <a:srgbClr val="000000"/>
                </a:solidFill>
              </a:rPr>
              <a:t>Xe</a:t>
            </a:r>
            <a:r>
              <a:rPr lang="en-US" sz="2000" dirty="0"/>
              <a:t> </a:t>
            </a:r>
            <a:r>
              <a:rPr lang="cs-CZ" sz="2000" dirty="0"/>
              <a:t>má</a:t>
            </a:r>
            <a:r>
              <a:rPr lang="en-US" sz="2000" dirty="0"/>
              <a:t> 54 proton</a:t>
            </a:r>
            <a:r>
              <a:rPr lang="cs-CZ" sz="2000" dirty="0"/>
              <a:t>ů</a:t>
            </a:r>
            <a:r>
              <a:rPr lang="en-US" sz="2000" dirty="0"/>
              <a:t> a </a:t>
            </a:r>
            <a:r>
              <a:rPr lang="cs-CZ" sz="2000" dirty="0"/>
              <a:t>N =</a:t>
            </a:r>
            <a:r>
              <a:rPr lang="en-US" sz="2000" dirty="0"/>
              <a:t> 118 - 54 = 64 neutron</a:t>
            </a:r>
            <a:r>
              <a:rPr lang="cs-CZ" sz="2000" dirty="0"/>
              <a:t>ů</a:t>
            </a:r>
            <a:r>
              <a:rPr lang="en-US" sz="2000" dirty="0"/>
              <a:t>, </a:t>
            </a:r>
            <a:r>
              <a:rPr lang="cs-CZ" sz="2000" dirty="0"/>
              <a:t>poměr N/Z =</a:t>
            </a:r>
            <a:r>
              <a:rPr lang="en-US" sz="2000" dirty="0"/>
              <a:t> 1.2 </a:t>
            </a:r>
            <a:r>
              <a:rPr lang="cs-CZ" sz="2000" dirty="0"/>
              <a:t>Stabilní jádra v</a:t>
            </a:r>
            <a:r>
              <a:rPr lang="en-US" sz="2000" dirty="0"/>
              <a:t> </a:t>
            </a:r>
            <a:r>
              <a:rPr lang="cs-CZ" sz="2000" dirty="0"/>
              <a:t>této oblasti pásu</a:t>
            </a:r>
            <a:r>
              <a:rPr lang="en-US" sz="2000" dirty="0"/>
              <a:t> stability </a:t>
            </a:r>
            <a:r>
              <a:rPr lang="cs-CZ" sz="2000" dirty="0"/>
              <a:t>mají vyšší hodnotu poměru N/Z (cca 1.5) než </a:t>
            </a:r>
            <a:r>
              <a:rPr lang="cs-CZ" sz="2000" baseline="30000" dirty="0">
                <a:solidFill>
                  <a:srgbClr val="000000"/>
                </a:solidFill>
              </a:rPr>
              <a:t>18</a:t>
            </a:r>
            <a:r>
              <a:rPr lang="cs-CZ" sz="2000" dirty="0">
                <a:solidFill>
                  <a:srgbClr val="000000"/>
                </a:solidFill>
              </a:rPr>
              <a:t>Xe</a:t>
            </a:r>
            <a:r>
              <a:rPr lang="en-US" sz="2000" dirty="0"/>
              <a:t>. </a:t>
            </a:r>
            <a:r>
              <a:rPr lang="cs-CZ" sz="2000" dirty="0"/>
              <a:t>Lze tudíž očekávat </a:t>
            </a:r>
            <a:r>
              <a:rPr lang="cs-CZ" sz="2000" u="sng" dirty="0"/>
              <a:t>emisi pozitronu nebo záchyt </a:t>
            </a:r>
            <a:r>
              <a:rPr lang="en-US" sz="2000" u="sng" dirty="0" err="1"/>
              <a:t>ele</a:t>
            </a:r>
            <a:r>
              <a:rPr lang="cs-CZ" sz="2000" u="sng" dirty="0"/>
              <a:t>k</a:t>
            </a:r>
            <a:r>
              <a:rPr lang="en-US" sz="2000" u="sng" dirty="0" err="1"/>
              <a:t>tron</a:t>
            </a:r>
            <a:r>
              <a:rPr lang="cs-CZ" sz="2000" u="sng" dirty="0"/>
              <a:t>u</a:t>
            </a:r>
            <a:r>
              <a:rPr lang="cs-CZ" sz="2000" dirty="0"/>
              <a:t>.</a:t>
            </a:r>
            <a:r>
              <a:rPr lang="en-US" sz="2000" dirty="0"/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D920D-0F57-4299-AFE1-553B7C504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5232576"/>
            <a:ext cx="2667002" cy="4786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1125B73-0A0C-4279-8B45-E70F6BC4D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033612"/>
            <a:ext cx="2057401" cy="46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290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51B79F-C4E9-4225-B7C5-58E162BFB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1479"/>
            <a:ext cx="6934200" cy="533400"/>
          </a:xfrm>
        </p:spPr>
        <p:txBody>
          <a:bodyPr>
            <a:noAutofit/>
          </a:bodyPr>
          <a:lstStyle/>
          <a:p>
            <a:r>
              <a:rPr lang="cs-CZ" sz="2400" b="1" dirty="0"/>
              <a:t>Predikce s</a:t>
            </a:r>
            <a:r>
              <a:rPr lang="en-US" sz="2400" b="1" dirty="0" err="1"/>
              <a:t>tabilit</a:t>
            </a:r>
            <a:r>
              <a:rPr lang="cs-CZ" sz="2400" b="1" dirty="0"/>
              <a:t>y</a:t>
            </a:r>
            <a:r>
              <a:rPr lang="en-US" sz="2400" b="1" dirty="0"/>
              <a:t> </a:t>
            </a:r>
            <a:r>
              <a:rPr lang="en-US" sz="2400" b="1" dirty="0" err="1"/>
              <a:t>atomov</a:t>
            </a:r>
            <a:r>
              <a:rPr lang="cs-CZ" sz="2400" b="1" dirty="0"/>
              <a:t>ý</a:t>
            </a:r>
            <a:r>
              <a:rPr lang="en-US" sz="2400" b="1" dirty="0" err="1"/>
              <a:t>ch</a:t>
            </a:r>
            <a:r>
              <a:rPr lang="cs-CZ" sz="2400" b="1" dirty="0"/>
              <a:t> jader</a:t>
            </a:r>
            <a:endParaRPr lang="en-US" sz="2400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05CB752-AA60-4475-8231-6152BD91E831}"/>
              </a:ext>
            </a:extLst>
          </p:cNvPr>
          <p:cNvSpPr txBox="1"/>
          <p:nvPr/>
        </p:nvSpPr>
        <p:spPr>
          <a:xfrm>
            <a:off x="190500" y="675416"/>
            <a:ext cx="8763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Pravidla </a:t>
            </a:r>
            <a:r>
              <a:rPr lang="cs-CZ" sz="2000" dirty="0"/>
              <a:t>(nejsou univerzální, mohou se objevit výjimky)</a:t>
            </a:r>
          </a:p>
          <a:p>
            <a:pPr algn="just"/>
            <a:endParaRPr lang="cs-CZ" sz="800" dirty="0"/>
          </a:p>
          <a:p>
            <a:pPr algn="just"/>
            <a:r>
              <a:rPr lang="cs-CZ" sz="2000" dirty="0"/>
              <a:t>1. Pro jádra s Z/N </a:t>
            </a:r>
            <a:r>
              <a:rPr lang="cs-CZ" sz="2000" b="1" dirty="0"/>
              <a:t>liché/sudé a sudé/liché</a:t>
            </a:r>
            <a:r>
              <a:rPr lang="cs-CZ" sz="2000" dirty="0"/>
              <a:t>: pokud se A liší o víc než 1 od zaokrouhlené atomové hmotnosti prvku, je nuklid nestabilní.</a:t>
            </a:r>
          </a:p>
          <a:p>
            <a:pPr algn="just"/>
            <a:r>
              <a:rPr lang="cs-CZ" sz="2000" baseline="30000" dirty="0">
                <a:solidFill>
                  <a:srgbClr val="0070C0"/>
                </a:solidFill>
              </a:rPr>
              <a:t>      </a:t>
            </a:r>
            <a:r>
              <a:rPr lang="en-US" baseline="30000" dirty="0">
                <a:solidFill>
                  <a:srgbClr val="0070C0"/>
                </a:solidFill>
              </a:rPr>
              <a:t>49</a:t>
            </a:r>
            <a:r>
              <a:rPr lang="en-US" baseline="-25000" dirty="0">
                <a:solidFill>
                  <a:srgbClr val="0070C0"/>
                </a:solidFill>
              </a:rPr>
              <a:t>24</a:t>
            </a:r>
            <a:r>
              <a:rPr lang="en-US" dirty="0">
                <a:solidFill>
                  <a:srgbClr val="0070C0"/>
                </a:solidFill>
              </a:rPr>
              <a:t>Cr, </a:t>
            </a:r>
            <a:r>
              <a:rPr lang="en-US" dirty="0" err="1">
                <a:solidFill>
                  <a:srgbClr val="0070C0"/>
                </a:solidFill>
              </a:rPr>
              <a:t>Ar</a:t>
            </a:r>
            <a:r>
              <a:rPr lang="en-US" baseline="-25000" dirty="0" err="1">
                <a:solidFill>
                  <a:srgbClr val="0070C0"/>
                </a:solidFill>
              </a:rPr>
              <a:t>Cr</a:t>
            </a:r>
            <a:r>
              <a:rPr lang="en-US" dirty="0">
                <a:solidFill>
                  <a:srgbClr val="0070C0"/>
                </a:solidFill>
              </a:rPr>
              <a:t> = 52.01</a:t>
            </a:r>
            <a:r>
              <a:rPr lang="cs-CZ" dirty="0">
                <a:solidFill>
                  <a:srgbClr val="0070C0"/>
                </a:solidFill>
              </a:rPr>
              <a:t>   </a:t>
            </a:r>
            <a:r>
              <a:rPr lang="en-US" dirty="0">
                <a:solidFill>
                  <a:srgbClr val="0070C0"/>
                </a:solidFill>
              </a:rPr>
              <a:t>=&gt; 52 – 49 &gt; 1 =&gt; </a:t>
            </a:r>
            <a:r>
              <a:rPr lang="en-US" dirty="0" err="1">
                <a:solidFill>
                  <a:srgbClr val="0070C0"/>
                </a:solidFill>
              </a:rPr>
              <a:t>nestabiln</a:t>
            </a:r>
            <a:r>
              <a:rPr lang="cs-CZ" dirty="0">
                <a:solidFill>
                  <a:srgbClr val="0070C0"/>
                </a:solidFill>
              </a:rPr>
              <a:t>í</a:t>
            </a:r>
            <a:r>
              <a:rPr lang="en-US" dirty="0">
                <a:solidFill>
                  <a:srgbClr val="0070C0"/>
                </a:solidFill>
              </a:rPr>
              <a:t> (</a:t>
            </a:r>
            <a:r>
              <a:rPr lang="en-US" dirty="0" err="1">
                <a:solidFill>
                  <a:srgbClr val="0070C0"/>
                </a:solidFill>
              </a:rPr>
              <a:t>emise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pozitronu</a:t>
            </a:r>
            <a:r>
              <a:rPr lang="en-US" dirty="0">
                <a:solidFill>
                  <a:srgbClr val="0070C0"/>
                </a:solidFill>
              </a:rPr>
              <a:t>/z</a:t>
            </a:r>
            <a:r>
              <a:rPr lang="cs-CZ" dirty="0" err="1">
                <a:solidFill>
                  <a:srgbClr val="0070C0"/>
                </a:solidFill>
              </a:rPr>
              <a:t>áchyt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elektronu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  <a:p>
            <a:pPr algn="just"/>
            <a:r>
              <a:rPr lang="cs-CZ" baseline="30000" dirty="0">
                <a:solidFill>
                  <a:srgbClr val="0070C0"/>
                </a:solidFill>
              </a:rPr>
              <a:t>      </a:t>
            </a:r>
            <a:r>
              <a:rPr lang="en-US" baseline="30000" dirty="0">
                <a:solidFill>
                  <a:srgbClr val="0070C0"/>
                </a:solidFill>
              </a:rPr>
              <a:t>5</a:t>
            </a:r>
            <a:r>
              <a:rPr lang="cs-CZ" baseline="30000" dirty="0">
                <a:solidFill>
                  <a:srgbClr val="0070C0"/>
                </a:solidFill>
              </a:rPr>
              <a:t>9</a:t>
            </a:r>
            <a:r>
              <a:rPr lang="en-US" baseline="-25000" dirty="0">
                <a:solidFill>
                  <a:srgbClr val="0070C0"/>
                </a:solidFill>
              </a:rPr>
              <a:t>27</a:t>
            </a:r>
            <a:r>
              <a:rPr lang="en-US" dirty="0">
                <a:solidFill>
                  <a:srgbClr val="0070C0"/>
                </a:solidFill>
              </a:rPr>
              <a:t>Co, </a:t>
            </a:r>
            <a:r>
              <a:rPr lang="en-US" dirty="0" err="1">
                <a:solidFill>
                  <a:srgbClr val="0070C0"/>
                </a:solidFill>
              </a:rPr>
              <a:t>Ar</a:t>
            </a:r>
            <a:r>
              <a:rPr lang="en-US" baseline="-25000" dirty="0" err="1">
                <a:solidFill>
                  <a:srgbClr val="0070C0"/>
                </a:solidFill>
              </a:rPr>
              <a:t>Co</a:t>
            </a:r>
            <a:r>
              <a:rPr lang="en-US" dirty="0">
                <a:solidFill>
                  <a:srgbClr val="0070C0"/>
                </a:solidFill>
              </a:rPr>
              <a:t> = 58.93</a:t>
            </a:r>
            <a:r>
              <a:rPr lang="cs-CZ" dirty="0">
                <a:solidFill>
                  <a:srgbClr val="0070C0"/>
                </a:solidFill>
              </a:rPr>
              <a:t>  </a:t>
            </a:r>
            <a:r>
              <a:rPr lang="en-US" dirty="0">
                <a:solidFill>
                  <a:srgbClr val="0070C0"/>
                </a:solidFill>
              </a:rPr>
              <a:t>=&gt; 5</a:t>
            </a:r>
            <a:r>
              <a:rPr lang="cs-CZ" dirty="0">
                <a:solidFill>
                  <a:srgbClr val="0070C0"/>
                </a:solidFill>
              </a:rPr>
              <a:t>9</a:t>
            </a:r>
            <a:r>
              <a:rPr lang="en-US" dirty="0">
                <a:solidFill>
                  <a:srgbClr val="0070C0"/>
                </a:solidFill>
              </a:rPr>
              <a:t> – </a:t>
            </a:r>
            <a:r>
              <a:rPr lang="cs-CZ" dirty="0">
                <a:solidFill>
                  <a:srgbClr val="0070C0"/>
                </a:solidFill>
              </a:rPr>
              <a:t>59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=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0</a:t>
            </a:r>
            <a:r>
              <a:rPr lang="en-US" dirty="0">
                <a:solidFill>
                  <a:srgbClr val="0070C0"/>
                </a:solidFill>
              </a:rPr>
              <a:t> =&gt; </a:t>
            </a:r>
            <a:r>
              <a:rPr lang="en-US" dirty="0" err="1">
                <a:solidFill>
                  <a:srgbClr val="0070C0"/>
                </a:solidFill>
              </a:rPr>
              <a:t>stabiln</a:t>
            </a:r>
            <a:r>
              <a:rPr lang="cs-CZ" dirty="0">
                <a:solidFill>
                  <a:srgbClr val="0070C0"/>
                </a:solidFill>
              </a:rPr>
              <a:t>í (stabilní)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2. Pro jádra s Z/N </a:t>
            </a:r>
            <a:r>
              <a:rPr lang="cs-CZ" sz="2000" b="1" dirty="0"/>
              <a:t>sudé/sudé</a:t>
            </a:r>
            <a:r>
              <a:rPr lang="cs-CZ" sz="2000" dirty="0"/>
              <a:t>: pokud se A liší o víc než 3 od zaokrouhlené atomové hmotnosti prvku, je nuklid nestabilní.</a:t>
            </a:r>
          </a:p>
          <a:p>
            <a:pPr algn="just"/>
            <a:r>
              <a:rPr lang="cs-CZ" sz="2000" baseline="30000" dirty="0">
                <a:solidFill>
                  <a:srgbClr val="0070C0"/>
                </a:solidFill>
              </a:rPr>
              <a:t>       </a:t>
            </a:r>
            <a:r>
              <a:rPr lang="en-US" baseline="30000" dirty="0">
                <a:solidFill>
                  <a:srgbClr val="0070C0"/>
                </a:solidFill>
              </a:rPr>
              <a:t>72</a:t>
            </a:r>
            <a:r>
              <a:rPr lang="en-US" baseline="-25000" dirty="0">
                <a:solidFill>
                  <a:srgbClr val="0070C0"/>
                </a:solidFill>
              </a:rPr>
              <a:t>30</a:t>
            </a:r>
            <a:r>
              <a:rPr lang="en-US" dirty="0">
                <a:solidFill>
                  <a:srgbClr val="0070C0"/>
                </a:solidFill>
              </a:rPr>
              <a:t>Zn, </a:t>
            </a:r>
            <a:r>
              <a:rPr lang="en-US" dirty="0" err="1">
                <a:solidFill>
                  <a:srgbClr val="0070C0"/>
                </a:solidFill>
              </a:rPr>
              <a:t>Ar</a:t>
            </a:r>
            <a:r>
              <a:rPr lang="en-US" baseline="-25000" dirty="0" err="1">
                <a:solidFill>
                  <a:srgbClr val="0070C0"/>
                </a:solidFill>
              </a:rPr>
              <a:t>Zn</a:t>
            </a:r>
            <a:r>
              <a:rPr lang="en-US" dirty="0">
                <a:solidFill>
                  <a:srgbClr val="0070C0"/>
                </a:solidFill>
              </a:rPr>
              <a:t> = 65.39</a:t>
            </a:r>
            <a:r>
              <a:rPr lang="cs-CZ" dirty="0">
                <a:solidFill>
                  <a:srgbClr val="0070C0"/>
                </a:solidFill>
              </a:rPr>
              <a:t>  </a:t>
            </a:r>
            <a:r>
              <a:rPr lang="en-US" dirty="0">
                <a:solidFill>
                  <a:srgbClr val="0070C0"/>
                </a:solidFill>
              </a:rPr>
              <a:t>=&gt; </a:t>
            </a:r>
            <a:r>
              <a:rPr lang="cs-CZ" dirty="0">
                <a:solidFill>
                  <a:srgbClr val="0070C0"/>
                </a:solidFill>
              </a:rPr>
              <a:t>7</a:t>
            </a:r>
            <a:r>
              <a:rPr lang="en-US" dirty="0">
                <a:solidFill>
                  <a:srgbClr val="0070C0"/>
                </a:solidFill>
              </a:rPr>
              <a:t>2 – </a:t>
            </a:r>
            <a:r>
              <a:rPr lang="cs-CZ" dirty="0">
                <a:solidFill>
                  <a:srgbClr val="0070C0"/>
                </a:solidFill>
              </a:rPr>
              <a:t>65</a:t>
            </a:r>
            <a:r>
              <a:rPr lang="en-US" dirty="0">
                <a:solidFill>
                  <a:srgbClr val="0070C0"/>
                </a:solidFill>
              </a:rPr>
              <a:t> &gt; </a:t>
            </a:r>
            <a:r>
              <a:rPr lang="cs-CZ" dirty="0">
                <a:solidFill>
                  <a:srgbClr val="0070C0"/>
                </a:solidFill>
              </a:rPr>
              <a:t>3</a:t>
            </a:r>
            <a:r>
              <a:rPr lang="en-US" dirty="0">
                <a:solidFill>
                  <a:srgbClr val="0070C0"/>
                </a:solidFill>
              </a:rPr>
              <a:t> =&gt; </a:t>
            </a:r>
            <a:r>
              <a:rPr lang="cs-CZ" dirty="0">
                <a:solidFill>
                  <a:srgbClr val="0070C0"/>
                </a:solidFill>
              </a:rPr>
              <a:t>ne</a:t>
            </a:r>
            <a:r>
              <a:rPr lang="en-US" dirty="0" err="1">
                <a:solidFill>
                  <a:srgbClr val="0070C0"/>
                </a:solidFill>
              </a:rPr>
              <a:t>stabiln</a:t>
            </a:r>
            <a:r>
              <a:rPr lang="cs-CZ" dirty="0">
                <a:solidFill>
                  <a:srgbClr val="0070C0"/>
                </a:solidFill>
              </a:rPr>
              <a:t>í 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cs-CZ" dirty="0">
                <a:solidFill>
                  <a:srgbClr val="0070C0"/>
                </a:solidFill>
              </a:rPr>
              <a:t>beta </a:t>
            </a:r>
            <a:r>
              <a:rPr lang="en-US" dirty="0" err="1">
                <a:solidFill>
                  <a:srgbClr val="0070C0"/>
                </a:solidFill>
              </a:rPr>
              <a:t>emise</a:t>
            </a:r>
            <a:r>
              <a:rPr lang="en-US" dirty="0">
                <a:solidFill>
                  <a:srgbClr val="0070C0"/>
                </a:solidFill>
              </a:rPr>
              <a:t>)</a:t>
            </a:r>
            <a:endParaRPr lang="cs-CZ" dirty="0">
              <a:solidFill>
                <a:srgbClr val="0070C0"/>
              </a:solidFill>
            </a:endParaRPr>
          </a:p>
          <a:p>
            <a:pPr algn="just"/>
            <a:r>
              <a:rPr lang="cs-CZ" baseline="30000" dirty="0">
                <a:solidFill>
                  <a:srgbClr val="0070C0"/>
                </a:solidFill>
              </a:rPr>
              <a:t>     </a:t>
            </a:r>
            <a:r>
              <a:rPr lang="en-US" baseline="30000" dirty="0">
                <a:solidFill>
                  <a:srgbClr val="0070C0"/>
                </a:solidFill>
              </a:rPr>
              <a:t>134</a:t>
            </a:r>
            <a:r>
              <a:rPr lang="en-US" baseline="-25000" dirty="0">
                <a:solidFill>
                  <a:srgbClr val="0070C0"/>
                </a:solidFill>
              </a:rPr>
              <a:t>56</a:t>
            </a:r>
            <a:r>
              <a:rPr lang="en-US" dirty="0">
                <a:solidFill>
                  <a:srgbClr val="0070C0"/>
                </a:solidFill>
              </a:rPr>
              <a:t>Ba, </a:t>
            </a:r>
            <a:r>
              <a:rPr lang="en-US" dirty="0" err="1">
                <a:solidFill>
                  <a:srgbClr val="0070C0"/>
                </a:solidFill>
              </a:rPr>
              <a:t>Ar</a:t>
            </a:r>
            <a:r>
              <a:rPr lang="en-US" baseline="-25000" dirty="0" err="1">
                <a:solidFill>
                  <a:srgbClr val="0070C0"/>
                </a:solidFill>
              </a:rPr>
              <a:t>Ba</a:t>
            </a:r>
            <a:r>
              <a:rPr lang="en-US" dirty="0">
                <a:solidFill>
                  <a:srgbClr val="0070C0"/>
                </a:solidFill>
              </a:rPr>
              <a:t> = 137.33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=&gt; </a:t>
            </a:r>
            <a:r>
              <a:rPr lang="cs-CZ" dirty="0">
                <a:solidFill>
                  <a:srgbClr val="0070C0"/>
                </a:solidFill>
              </a:rPr>
              <a:t>137</a:t>
            </a:r>
            <a:r>
              <a:rPr lang="en-US" dirty="0">
                <a:solidFill>
                  <a:srgbClr val="0070C0"/>
                </a:solidFill>
              </a:rPr>
              <a:t> – </a:t>
            </a:r>
            <a:r>
              <a:rPr lang="cs-CZ" dirty="0">
                <a:solidFill>
                  <a:srgbClr val="0070C0"/>
                </a:solidFill>
              </a:rPr>
              <a:t>134</a:t>
            </a:r>
            <a:r>
              <a:rPr lang="en-US" dirty="0">
                <a:solidFill>
                  <a:srgbClr val="0070C0"/>
                </a:solidFill>
              </a:rPr>
              <a:t> ≤ </a:t>
            </a:r>
            <a:r>
              <a:rPr lang="cs-CZ" dirty="0">
                <a:solidFill>
                  <a:srgbClr val="0070C0"/>
                </a:solidFill>
              </a:rPr>
              <a:t>3</a:t>
            </a:r>
            <a:r>
              <a:rPr lang="en-US" dirty="0">
                <a:solidFill>
                  <a:srgbClr val="0070C0"/>
                </a:solidFill>
              </a:rPr>
              <a:t> =&gt; </a:t>
            </a:r>
            <a:r>
              <a:rPr lang="en-US" dirty="0" err="1">
                <a:solidFill>
                  <a:srgbClr val="0070C0"/>
                </a:solidFill>
              </a:rPr>
              <a:t>stabiln</a:t>
            </a:r>
            <a:r>
              <a:rPr lang="cs-CZ" dirty="0">
                <a:solidFill>
                  <a:srgbClr val="0070C0"/>
                </a:solidFill>
              </a:rPr>
              <a:t>í (stabilní)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3. Pro jádra s Z/N </a:t>
            </a:r>
            <a:r>
              <a:rPr lang="cs-CZ" sz="2000" b="1" dirty="0"/>
              <a:t>liché/liché</a:t>
            </a:r>
            <a:r>
              <a:rPr lang="cs-CZ" sz="2000" dirty="0"/>
              <a:t>: jsou známy pouze 4 stabilní nuklidy (</a:t>
            </a:r>
            <a:r>
              <a:rPr lang="cs-CZ" sz="2000" baseline="30000" dirty="0"/>
              <a:t>2</a:t>
            </a:r>
            <a:r>
              <a:rPr lang="cs-CZ" sz="2000" dirty="0"/>
              <a:t>H, </a:t>
            </a:r>
            <a:r>
              <a:rPr lang="cs-CZ" sz="2000" baseline="30000" dirty="0"/>
              <a:t>6</a:t>
            </a:r>
            <a:r>
              <a:rPr lang="cs-CZ" sz="2000" dirty="0"/>
              <a:t>Li, </a:t>
            </a:r>
            <a:r>
              <a:rPr lang="cs-CZ" sz="2000" baseline="30000" dirty="0"/>
              <a:t>10</a:t>
            </a:r>
            <a:r>
              <a:rPr lang="cs-CZ" sz="2000" dirty="0"/>
              <a:t>B a </a:t>
            </a:r>
            <a:r>
              <a:rPr lang="cs-CZ" sz="2000" baseline="30000" dirty="0"/>
              <a:t>14</a:t>
            </a:r>
            <a:r>
              <a:rPr lang="cs-CZ" sz="2000" dirty="0"/>
              <a:t>N), ostatní jsou radioaktivní.</a:t>
            </a:r>
          </a:p>
          <a:p>
            <a:pPr algn="just"/>
            <a:r>
              <a:rPr lang="cs-CZ" baseline="30000" dirty="0">
                <a:solidFill>
                  <a:srgbClr val="0070C0"/>
                </a:solidFill>
              </a:rPr>
              <a:t>      32</a:t>
            </a:r>
            <a:r>
              <a:rPr lang="cs-CZ" baseline="-25000" dirty="0">
                <a:solidFill>
                  <a:srgbClr val="0070C0"/>
                </a:solidFill>
              </a:rPr>
              <a:t>15</a:t>
            </a:r>
            <a:r>
              <a:rPr lang="cs-CZ" dirty="0">
                <a:solidFill>
                  <a:srgbClr val="0070C0"/>
                </a:solidFill>
              </a:rPr>
              <a:t>P</a:t>
            </a:r>
            <a:r>
              <a:rPr lang="en-US" dirty="0">
                <a:solidFill>
                  <a:srgbClr val="0070C0"/>
                </a:solidFill>
              </a:rPr>
              <a:t> , </a:t>
            </a:r>
            <a:r>
              <a:rPr lang="en-US" dirty="0" err="1">
                <a:solidFill>
                  <a:srgbClr val="0070C0"/>
                </a:solidFill>
              </a:rPr>
              <a:t>Ar</a:t>
            </a:r>
            <a:r>
              <a:rPr lang="cs-CZ" baseline="-25000" dirty="0">
                <a:solidFill>
                  <a:srgbClr val="0070C0"/>
                </a:solidFill>
              </a:rPr>
              <a:t>P</a:t>
            </a:r>
            <a:r>
              <a:rPr lang="en-US" dirty="0">
                <a:solidFill>
                  <a:srgbClr val="0070C0"/>
                </a:solidFill>
              </a:rPr>
              <a:t> = </a:t>
            </a:r>
            <a:r>
              <a:rPr lang="cs-CZ" dirty="0">
                <a:solidFill>
                  <a:srgbClr val="0070C0"/>
                </a:solidFill>
              </a:rPr>
              <a:t>30</a:t>
            </a:r>
            <a:r>
              <a:rPr lang="en-US" dirty="0">
                <a:solidFill>
                  <a:srgbClr val="0070C0"/>
                </a:solidFill>
              </a:rPr>
              <a:t>.9</a:t>
            </a:r>
            <a:r>
              <a:rPr lang="cs-CZ" dirty="0">
                <a:solidFill>
                  <a:srgbClr val="0070C0"/>
                </a:solidFill>
              </a:rPr>
              <a:t>7  </a:t>
            </a:r>
            <a:r>
              <a:rPr lang="en-US" dirty="0">
                <a:solidFill>
                  <a:srgbClr val="0070C0"/>
                </a:solidFill>
              </a:rPr>
              <a:t>=&gt; </a:t>
            </a:r>
            <a:r>
              <a:rPr lang="cs-CZ" dirty="0">
                <a:solidFill>
                  <a:srgbClr val="0070C0"/>
                </a:solidFill>
              </a:rPr>
              <a:t>ne</a:t>
            </a:r>
            <a:r>
              <a:rPr lang="en-US" dirty="0" err="1">
                <a:solidFill>
                  <a:srgbClr val="0070C0"/>
                </a:solidFill>
              </a:rPr>
              <a:t>stabiln</a:t>
            </a:r>
            <a:r>
              <a:rPr lang="cs-CZ" dirty="0">
                <a:solidFill>
                  <a:srgbClr val="0070C0"/>
                </a:solidFill>
              </a:rPr>
              <a:t>í 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cs-CZ" dirty="0">
                <a:solidFill>
                  <a:srgbClr val="0070C0"/>
                </a:solidFill>
              </a:rPr>
              <a:t>beta </a:t>
            </a:r>
            <a:r>
              <a:rPr lang="en-US" dirty="0" err="1">
                <a:solidFill>
                  <a:srgbClr val="0070C0"/>
                </a:solidFill>
              </a:rPr>
              <a:t>emise</a:t>
            </a:r>
            <a:r>
              <a:rPr lang="en-US" dirty="0">
                <a:solidFill>
                  <a:srgbClr val="0070C0"/>
                </a:solidFill>
              </a:rPr>
              <a:t>)</a:t>
            </a:r>
            <a:endParaRPr lang="cs-CZ" dirty="0">
              <a:solidFill>
                <a:srgbClr val="0070C0"/>
              </a:solidFill>
            </a:endParaRPr>
          </a:p>
          <a:p>
            <a:pPr algn="just"/>
            <a:r>
              <a:rPr lang="cs-CZ" baseline="30000" dirty="0">
                <a:solidFill>
                  <a:srgbClr val="0070C0"/>
                </a:solidFill>
              </a:rPr>
              <a:t>      </a:t>
            </a:r>
            <a:r>
              <a:rPr lang="en-US" baseline="30000" dirty="0">
                <a:solidFill>
                  <a:srgbClr val="0070C0"/>
                </a:solidFill>
              </a:rPr>
              <a:t>5</a:t>
            </a:r>
            <a:r>
              <a:rPr lang="cs-CZ" baseline="30000" dirty="0">
                <a:solidFill>
                  <a:srgbClr val="0070C0"/>
                </a:solidFill>
              </a:rPr>
              <a:t>8</a:t>
            </a:r>
            <a:r>
              <a:rPr lang="en-US" baseline="-25000" dirty="0">
                <a:solidFill>
                  <a:srgbClr val="0070C0"/>
                </a:solidFill>
              </a:rPr>
              <a:t>27</a:t>
            </a:r>
            <a:r>
              <a:rPr lang="en-US" dirty="0">
                <a:solidFill>
                  <a:srgbClr val="0070C0"/>
                </a:solidFill>
              </a:rPr>
              <a:t>Co, </a:t>
            </a:r>
            <a:r>
              <a:rPr lang="en-US" dirty="0" err="1">
                <a:solidFill>
                  <a:srgbClr val="0070C0"/>
                </a:solidFill>
              </a:rPr>
              <a:t>Ar</a:t>
            </a:r>
            <a:r>
              <a:rPr lang="en-US" baseline="-25000" dirty="0" err="1">
                <a:solidFill>
                  <a:srgbClr val="0070C0"/>
                </a:solidFill>
              </a:rPr>
              <a:t>Co</a:t>
            </a:r>
            <a:r>
              <a:rPr lang="en-US" dirty="0">
                <a:solidFill>
                  <a:srgbClr val="0070C0"/>
                </a:solidFill>
              </a:rPr>
              <a:t> = 58.93</a:t>
            </a:r>
            <a:r>
              <a:rPr lang="cs-CZ" dirty="0">
                <a:solidFill>
                  <a:srgbClr val="0070C0"/>
                </a:solidFill>
              </a:rPr>
              <a:t>  </a:t>
            </a:r>
            <a:r>
              <a:rPr lang="en-US" dirty="0">
                <a:solidFill>
                  <a:srgbClr val="0070C0"/>
                </a:solidFill>
              </a:rPr>
              <a:t>=&gt; </a:t>
            </a:r>
            <a:r>
              <a:rPr lang="cs-CZ" dirty="0">
                <a:solidFill>
                  <a:srgbClr val="0070C0"/>
                </a:solidFill>
              </a:rPr>
              <a:t>ne</a:t>
            </a:r>
            <a:r>
              <a:rPr lang="en-US" dirty="0" err="1">
                <a:solidFill>
                  <a:srgbClr val="0070C0"/>
                </a:solidFill>
              </a:rPr>
              <a:t>stabiln</a:t>
            </a:r>
            <a:r>
              <a:rPr lang="cs-CZ" dirty="0">
                <a:solidFill>
                  <a:srgbClr val="0070C0"/>
                </a:solidFill>
              </a:rPr>
              <a:t>í 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 err="1">
                <a:solidFill>
                  <a:srgbClr val="0070C0"/>
                </a:solidFill>
              </a:rPr>
              <a:t>emise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pozitronu</a:t>
            </a:r>
            <a:r>
              <a:rPr lang="en-US" dirty="0">
                <a:solidFill>
                  <a:srgbClr val="0070C0"/>
                </a:solidFill>
              </a:rPr>
              <a:t>/z</a:t>
            </a:r>
            <a:r>
              <a:rPr lang="cs-CZ" dirty="0" err="1">
                <a:solidFill>
                  <a:srgbClr val="0070C0"/>
                </a:solidFill>
              </a:rPr>
              <a:t>áchyt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elektronu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001A8BD-3B34-4E34-939D-B6D1EB71A390}"/>
              </a:ext>
            </a:extLst>
          </p:cNvPr>
          <p:cNvSpPr txBox="1"/>
          <p:nvPr/>
        </p:nvSpPr>
        <p:spPr>
          <a:xfrm>
            <a:off x="3962400" y="6400801"/>
            <a:ext cx="50292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Campbell, M. L. : </a:t>
            </a:r>
            <a:r>
              <a:rPr lang="cs-CZ" sz="1400" i="1" dirty="0" err="1"/>
              <a:t>Journal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Chemical</a:t>
            </a:r>
            <a:r>
              <a:rPr lang="cs-CZ" sz="1400" i="1" dirty="0"/>
              <a:t> </a:t>
            </a:r>
            <a:r>
              <a:rPr lang="cs-CZ" sz="1400" i="1" dirty="0" err="1"/>
              <a:t>Education</a:t>
            </a:r>
            <a:r>
              <a:rPr lang="cs-CZ" sz="1400" i="1" dirty="0"/>
              <a:t> </a:t>
            </a:r>
            <a:r>
              <a:rPr lang="cs-CZ" sz="1400" dirty="0"/>
              <a:t>72, 1995, 892-893</a:t>
            </a:r>
            <a:endParaRPr lang="en-US" sz="14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F6A61BF-1CEE-4B30-A483-3F82D8963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455478"/>
            <a:ext cx="2286000" cy="128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94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20FD4B1-EE7E-4D9D-BA6E-CDB6CC44F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395914"/>
            <a:ext cx="2827212" cy="42950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7D5DE07-EFED-4EE4-AC5D-09CEABA78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06" y="3836711"/>
            <a:ext cx="1905000" cy="49409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8DF1ED2-3702-4D02-9693-4F52BECD3446}"/>
              </a:ext>
            </a:extLst>
          </p:cNvPr>
          <p:cNvSpPr txBox="1"/>
          <p:nvPr/>
        </p:nvSpPr>
        <p:spPr>
          <a:xfrm>
            <a:off x="387600" y="191167"/>
            <a:ext cx="2781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Moseleyho</a:t>
            </a:r>
            <a:r>
              <a:rPr lang="en-US" sz="2800" b="1" dirty="0"/>
              <a:t> </a:t>
            </a:r>
            <a:r>
              <a:rPr lang="cs-CZ" sz="2800" b="1" dirty="0"/>
              <a:t>zá</a:t>
            </a:r>
            <a:r>
              <a:rPr lang="en-US" sz="2800" b="1" dirty="0" err="1"/>
              <a:t>kon</a:t>
            </a:r>
            <a:endParaRPr lang="en-US" sz="28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6EE89FD-69DA-405A-9579-D0E574E36FD8}"/>
              </a:ext>
            </a:extLst>
          </p:cNvPr>
          <p:cNvSpPr txBox="1"/>
          <p:nvPr/>
        </p:nvSpPr>
        <p:spPr>
          <a:xfrm>
            <a:off x="282476" y="2105561"/>
            <a:ext cx="5526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/>
              <a:t>Moseleyho</a:t>
            </a:r>
            <a:r>
              <a:rPr lang="en-US" sz="2000" b="1" dirty="0"/>
              <a:t> </a:t>
            </a:r>
            <a:r>
              <a:rPr lang="cs-CZ" sz="2000" b="1" dirty="0"/>
              <a:t>zá</a:t>
            </a:r>
            <a:r>
              <a:rPr lang="en-US" sz="2000" b="1" dirty="0" err="1"/>
              <a:t>kon</a:t>
            </a:r>
            <a:r>
              <a:rPr lang="cs-CZ" sz="2000" b="1" dirty="0"/>
              <a:t> </a:t>
            </a:r>
            <a:r>
              <a:rPr lang="en-US" sz="2000" dirty="0"/>
              <a:t>= l</a:t>
            </a:r>
            <a:r>
              <a:rPr lang="cs-CZ" sz="2000" dirty="0" err="1"/>
              <a:t>ineární</a:t>
            </a:r>
            <a:r>
              <a:rPr lang="cs-CZ" sz="2000" dirty="0"/>
              <a:t> vztah mezi odmocninou frekvence spektrálních čar charakteristického rentgenového záření a protonovým číslem prvku (Z)</a:t>
            </a:r>
            <a:endParaRPr lang="en-US" sz="20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F92F71-8A65-402D-AD1D-76EE557E1557}"/>
              </a:ext>
            </a:extLst>
          </p:cNvPr>
          <p:cNvSpPr txBox="1"/>
          <p:nvPr/>
        </p:nvSpPr>
        <p:spPr>
          <a:xfrm>
            <a:off x="217437" y="4690452"/>
            <a:ext cx="565661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1. Správné pořadí prvků Co (Ar = 58.933) a Ni (Ar = 58.71) v periodickém systému. </a:t>
            </a:r>
            <a:r>
              <a:rPr lang="en-US" dirty="0" err="1"/>
              <a:t>Podobn</a:t>
            </a:r>
            <a:r>
              <a:rPr lang="cs-CZ" dirty="0"/>
              <a:t>á situace je ještě v případě Ar (Ar = 39.94) a K (Ar = 39.098) nebo </a:t>
            </a:r>
            <a:r>
              <a:rPr lang="cs-CZ" dirty="0" err="1"/>
              <a:t>Th</a:t>
            </a:r>
            <a:r>
              <a:rPr lang="cs-CZ" dirty="0"/>
              <a:t> (Ar = 232.038) a Pa (Ar = 231.036)</a:t>
            </a:r>
          </a:p>
          <a:p>
            <a:pPr algn="just"/>
            <a:endParaRPr lang="cs-CZ" sz="800" dirty="0"/>
          </a:p>
          <a:p>
            <a:pPr algn="just"/>
            <a:r>
              <a:rPr lang="cs-CZ" dirty="0"/>
              <a:t>2. Předpovězeny nové prvky: Z = 43 (</a:t>
            </a:r>
            <a:r>
              <a:rPr lang="cs-CZ" dirty="0" err="1"/>
              <a:t>Tc</a:t>
            </a:r>
            <a:r>
              <a:rPr lang="cs-CZ" dirty="0"/>
              <a:t>), 61 (</a:t>
            </a:r>
            <a:r>
              <a:rPr lang="cs-CZ" dirty="0" err="1"/>
              <a:t>Pm</a:t>
            </a:r>
            <a:r>
              <a:rPr lang="cs-CZ" dirty="0"/>
              <a:t>) a 75 (Re)</a:t>
            </a:r>
          </a:p>
          <a:p>
            <a:pPr algn="just"/>
            <a:endParaRPr lang="cs-CZ" sz="800" dirty="0"/>
          </a:p>
          <a:p>
            <a:pPr algn="just"/>
            <a:r>
              <a:rPr lang="cs-CZ" dirty="0"/>
              <a:t>3. Důkazy pro kvantovou teorii atomu.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1CC206-2463-AB7C-6653-E7CB326E6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18" y="176546"/>
            <a:ext cx="1608519" cy="206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0ADD84D-2E7E-4B34-D6A2-30F95766BDDC}"/>
              </a:ext>
            </a:extLst>
          </p:cNvPr>
          <p:cNvSpPr txBox="1"/>
          <p:nvPr/>
        </p:nvSpPr>
        <p:spPr>
          <a:xfrm>
            <a:off x="397125" y="1009611"/>
            <a:ext cx="5851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Fotografický záznam rentgenových emisních čar K</a:t>
            </a:r>
            <a:r>
              <a:rPr lang="el-GR" baseline="-25000" dirty="0"/>
              <a:t>α</a:t>
            </a:r>
            <a:r>
              <a:rPr lang="cs-CZ" dirty="0"/>
              <a:t> a K</a:t>
            </a:r>
            <a:r>
              <a:rPr lang="cs-CZ" baseline="-25000" dirty="0"/>
              <a:t>β</a:t>
            </a:r>
            <a:r>
              <a:rPr lang="cs-CZ" dirty="0"/>
              <a:t> pro řadu prvků; pozice prvku souvisí s vlnovou délkou čar.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BA8CF6E9-D2FD-2AAD-07F9-FF34E10914D2}"/>
              </a:ext>
            </a:extLst>
          </p:cNvPr>
          <p:cNvCxnSpPr/>
          <p:nvPr/>
        </p:nvCxnSpPr>
        <p:spPr>
          <a:xfrm>
            <a:off x="6400800" y="1371600"/>
            <a:ext cx="64008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1CCBD7F-EEC1-3478-9195-568517E8C12F}"/>
              </a:ext>
            </a:extLst>
          </p:cNvPr>
          <p:cNvSpPr txBox="1"/>
          <p:nvPr/>
        </p:nvSpPr>
        <p:spPr>
          <a:xfrm>
            <a:off x="4038600" y="3939921"/>
            <a:ext cx="1685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a, b = konstanty</a:t>
            </a:r>
          </a:p>
        </p:txBody>
      </p:sp>
    </p:spTree>
    <p:extLst>
      <p:ext uri="{BB962C8B-B14F-4D97-AF65-F5344CB8AC3E}">
        <p14:creationId xmlns:p14="http://schemas.microsoft.com/office/powerpoint/2010/main" val="23304152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20B4EA1-E9E0-4E47-A48F-2CC9FBBCC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27322"/>
            <a:ext cx="8839199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033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514EE0-CF51-4634-A5C4-F561154EA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3505200" cy="401241"/>
          </a:xfrm>
        </p:spPr>
        <p:txBody>
          <a:bodyPr>
            <a:noAutofit/>
          </a:bodyPr>
          <a:lstStyle/>
          <a:p>
            <a:r>
              <a:rPr lang="cs-CZ" sz="2800" b="1" dirty="0"/>
              <a:t>Pravidla posunu</a:t>
            </a:r>
            <a:endParaRPr lang="en-US" sz="2800" b="1" dirty="0"/>
          </a:p>
        </p:txBody>
      </p:sp>
      <p:pic>
        <p:nvPicPr>
          <p:cNvPr id="5" name="Obrázek 4" descr="Obsah obrázku text, hodiny&#10;&#10;Popis byl vytvořen automaticky">
            <a:extLst>
              <a:ext uri="{FF2B5EF4-FFF2-40B4-BE49-F238E27FC236}">
                <a16:creationId xmlns:a16="http://schemas.microsoft.com/office/drawing/2014/main" id="{8E9B9897-92B3-4E43-8790-4142477A2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209800"/>
            <a:ext cx="1981200" cy="201256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F07D280-7598-46C8-82F7-05231C3FF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343400"/>
            <a:ext cx="2403683" cy="242543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CB81814-7A89-4EA1-BC05-45E008A8D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90800"/>
            <a:ext cx="6248400" cy="4097489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B2952A3-4C3A-4874-8AD9-74EC3DC6F70E}"/>
              </a:ext>
            </a:extLst>
          </p:cNvPr>
          <p:cNvSpPr/>
          <p:nvPr/>
        </p:nvSpPr>
        <p:spPr>
          <a:xfrm>
            <a:off x="228600" y="1219200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solidFill>
                  <a:srgbClr val="333333"/>
                </a:solidFill>
              </a:rPr>
              <a:t>S</a:t>
            </a:r>
            <a:r>
              <a:rPr lang="en-US" sz="2000" dirty="0" err="1">
                <a:solidFill>
                  <a:srgbClr val="333333"/>
                </a:solidFill>
              </a:rPr>
              <a:t>oučet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protonových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čísel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všech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částic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na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levé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straně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rovnice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popisující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libovolný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jaderný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děj</a:t>
            </a:r>
            <a:r>
              <a:rPr lang="en-US" sz="2000" dirty="0">
                <a:solidFill>
                  <a:srgbClr val="333333"/>
                </a:solidFill>
              </a:rPr>
              <a:t> se </a:t>
            </a:r>
            <a:r>
              <a:rPr lang="en-US" sz="2000" dirty="0" err="1">
                <a:solidFill>
                  <a:srgbClr val="333333"/>
                </a:solidFill>
              </a:rPr>
              <a:t>musí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rovnat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součtu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protonových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čísel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všech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částic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na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pravé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straně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této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rovnice</a:t>
            </a:r>
            <a:r>
              <a:rPr lang="en-US" sz="2000" dirty="0">
                <a:solidFill>
                  <a:srgbClr val="333333"/>
                </a:solidFill>
              </a:rPr>
              <a:t>. </a:t>
            </a:r>
            <a:r>
              <a:rPr lang="en-US" sz="2000" dirty="0" err="1">
                <a:solidFill>
                  <a:srgbClr val="333333"/>
                </a:solidFill>
              </a:rPr>
              <a:t>Totéž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platí</a:t>
            </a:r>
            <a:r>
              <a:rPr lang="en-US" sz="2000" dirty="0">
                <a:solidFill>
                  <a:srgbClr val="333333"/>
                </a:solidFill>
              </a:rPr>
              <a:t> pro </a:t>
            </a:r>
            <a:r>
              <a:rPr lang="en-US" sz="2000" dirty="0" err="1">
                <a:solidFill>
                  <a:srgbClr val="333333"/>
                </a:solidFill>
              </a:rPr>
              <a:t>čísla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nukleonová</a:t>
            </a:r>
            <a:r>
              <a:rPr lang="en-US" sz="2000" dirty="0">
                <a:solidFill>
                  <a:srgbClr val="333333"/>
                </a:solidFill>
              </a:rPr>
              <a:t>.</a:t>
            </a:r>
            <a:endParaRPr lang="en-US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14D284D-803A-4F3E-B56A-9E66A0D8D3EA}"/>
              </a:ext>
            </a:extLst>
          </p:cNvPr>
          <p:cNvSpPr txBox="1"/>
          <p:nvPr/>
        </p:nvSpPr>
        <p:spPr>
          <a:xfrm flipH="1">
            <a:off x="5486400" y="3048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Soddy</a:t>
            </a:r>
            <a:r>
              <a:rPr lang="cs-CZ" dirty="0"/>
              <a:t> 1913, </a:t>
            </a:r>
            <a:r>
              <a:rPr lang="cs-CZ" dirty="0" err="1"/>
              <a:t>Fajans</a:t>
            </a:r>
            <a:r>
              <a:rPr lang="cs-CZ" dirty="0"/>
              <a:t> 1913)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0468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15713D0-E720-4B97-A299-09FD21B6D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8459081" cy="56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298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9ACDC34-D6BD-4D51-9095-6E44EBB1A847}"/>
              </a:ext>
            </a:extLst>
          </p:cNvPr>
          <p:cNvSpPr/>
          <p:nvPr/>
        </p:nvSpPr>
        <p:spPr>
          <a:xfrm>
            <a:off x="188843" y="735398"/>
            <a:ext cx="87663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Na </a:t>
            </a:r>
            <a:r>
              <a:rPr lang="en-US" sz="2000" dirty="0" err="1"/>
              <a:t>základě</a:t>
            </a:r>
            <a:r>
              <a:rPr lang="en-US" sz="2000" dirty="0"/>
              <a:t> </a:t>
            </a:r>
            <a:r>
              <a:rPr lang="en-US" sz="2000" dirty="0" err="1"/>
              <a:t>pravidel</a:t>
            </a:r>
            <a:r>
              <a:rPr lang="en-US" sz="2000" dirty="0"/>
              <a:t> </a:t>
            </a:r>
            <a:r>
              <a:rPr lang="en-US" sz="2000" dirty="0" err="1"/>
              <a:t>posunu</a:t>
            </a:r>
            <a:r>
              <a:rPr lang="en-US" sz="2000" dirty="0"/>
              <a:t> pro α </a:t>
            </a:r>
            <a:r>
              <a:rPr lang="en-US" sz="2000" dirty="0" err="1"/>
              <a:t>rozpad</a:t>
            </a:r>
            <a:r>
              <a:rPr lang="en-US" sz="2000" dirty="0"/>
              <a:t> je </a:t>
            </a:r>
            <a:r>
              <a:rPr lang="en-US" sz="2000" dirty="0" err="1"/>
              <a:t>zřejmé</a:t>
            </a:r>
            <a:r>
              <a:rPr lang="en-US" sz="2000" dirty="0"/>
              <a:t>, </a:t>
            </a:r>
            <a:r>
              <a:rPr lang="en-US" sz="2000" dirty="0" err="1"/>
              <a:t>že</a:t>
            </a:r>
            <a:r>
              <a:rPr lang="en-US" sz="2000" dirty="0"/>
              <a:t> </a:t>
            </a:r>
            <a:r>
              <a:rPr lang="en-US" sz="2000" u="sng" dirty="0"/>
              <a:t>v </a:t>
            </a:r>
            <a:r>
              <a:rPr lang="cs-CZ" sz="2000" u="sng" dirty="0"/>
              <a:t>rámci</a:t>
            </a:r>
            <a:r>
              <a:rPr lang="en-US" sz="2000" u="sng" dirty="0"/>
              <a:t> </a:t>
            </a:r>
            <a:r>
              <a:rPr lang="cs-CZ" sz="2000" u="sng" dirty="0"/>
              <a:t>rozpadové </a:t>
            </a:r>
            <a:r>
              <a:rPr lang="en-US" sz="2000" u="sng" dirty="0" err="1"/>
              <a:t>řad</a:t>
            </a:r>
            <a:r>
              <a:rPr lang="cs-CZ" sz="2000" u="sng" dirty="0"/>
              <a:t>y</a:t>
            </a:r>
            <a:r>
              <a:rPr lang="en-US" sz="2000" u="sng" dirty="0"/>
              <a:t> </a:t>
            </a:r>
            <a:r>
              <a:rPr lang="en-US" sz="2000" u="sng" dirty="0" err="1"/>
              <a:t>má</a:t>
            </a:r>
            <a:r>
              <a:rPr lang="en-US" sz="2000" u="sng" dirty="0"/>
              <a:t> </a:t>
            </a:r>
            <a:r>
              <a:rPr lang="en-US" sz="2000" b="1" u="sng" dirty="0" err="1"/>
              <a:t>hmotnostní</a:t>
            </a:r>
            <a:r>
              <a:rPr lang="en-US" sz="2000" b="1" u="sng" dirty="0"/>
              <a:t> </a:t>
            </a:r>
            <a:r>
              <a:rPr lang="en-US" sz="2000" b="1" u="sng" dirty="0" err="1"/>
              <a:t>číslo</a:t>
            </a:r>
            <a:r>
              <a:rPr lang="en-US" sz="2000" b="1" u="sng" dirty="0"/>
              <a:t> A </a:t>
            </a:r>
            <a:r>
              <a:rPr lang="en-US" sz="2000" u="sng" dirty="0" err="1"/>
              <a:t>stejný</a:t>
            </a:r>
            <a:r>
              <a:rPr lang="en-US" sz="2000" u="sng" dirty="0"/>
              <a:t> </a:t>
            </a:r>
            <a:r>
              <a:rPr lang="en-US" sz="2000" u="sng" dirty="0" err="1"/>
              <a:t>vztah</a:t>
            </a:r>
            <a:r>
              <a:rPr lang="en-US" sz="2000" u="sng" dirty="0"/>
              <a:t> k </a:t>
            </a:r>
            <a:r>
              <a:rPr lang="en-US" sz="2000" u="sng" dirty="0" err="1"/>
              <a:t>dělitelnosti</a:t>
            </a:r>
            <a:r>
              <a:rPr lang="en-US" sz="2000" u="sng" dirty="0"/>
              <a:t> </a:t>
            </a:r>
            <a:r>
              <a:rPr lang="en-US" sz="2000" u="sng" dirty="0" err="1"/>
              <a:t>číslem</a:t>
            </a:r>
            <a:r>
              <a:rPr lang="en-US" sz="2000" u="sng" dirty="0"/>
              <a:t> 4</a:t>
            </a:r>
            <a:r>
              <a:rPr lang="en-US" sz="2000" dirty="0"/>
              <a:t>. </a:t>
            </a:r>
            <a:r>
              <a:rPr lang="en-US" sz="2000" dirty="0" err="1"/>
              <a:t>Číslo</a:t>
            </a:r>
            <a:r>
              <a:rPr lang="en-US" sz="2000" dirty="0"/>
              <a:t> </a:t>
            </a:r>
            <a:r>
              <a:rPr lang="en-US" sz="2000" dirty="0" err="1"/>
              <a:t>čtyři</a:t>
            </a:r>
            <a:r>
              <a:rPr lang="en-US" sz="2000" dirty="0"/>
              <a:t> </a:t>
            </a:r>
            <a:r>
              <a:rPr lang="en-US" sz="2000" dirty="0" err="1"/>
              <a:t>udává</a:t>
            </a:r>
            <a:r>
              <a:rPr lang="en-US" sz="2000" dirty="0"/>
              <a:t> </a:t>
            </a:r>
            <a:r>
              <a:rPr lang="en-US" sz="2000" dirty="0" err="1"/>
              <a:t>počet</a:t>
            </a:r>
            <a:r>
              <a:rPr lang="en-US" sz="2000" dirty="0"/>
              <a:t> </a:t>
            </a:r>
            <a:r>
              <a:rPr lang="en-US" sz="2000" dirty="0" err="1"/>
              <a:t>nukleonů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α </a:t>
            </a:r>
            <a:r>
              <a:rPr lang="en-US" sz="2000" dirty="0" err="1"/>
              <a:t>částice</a:t>
            </a:r>
            <a:r>
              <a:rPr lang="en-US" sz="2000" dirty="0"/>
              <a:t> </a:t>
            </a:r>
            <a:r>
              <a:rPr lang="en-US" sz="2000" dirty="0" err="1"/>
              <a:t>obsahuje</a:t>
            </a:r>
            <a:r>
              <a:rPr lang="en-US" sz="2000" dirty="0"/>
              <a:t>. </a:t>
            </a:r>
            <a:r>
              <a:rPr lang="en-US" sz="2000" dirty="0" err="1"/>
              <a:t>Hmotnostní</a:t>
            </a:r>
            <a:r>
              <a:rPr lang="en-US" sz="2000" dirty="0"/>
              <a:t> </a:t>
            </a:r>
            <a:r>
              <a:rPr lang="en-US" sz="2000" dirty="0" err="1"/>
              <a:t>číslo</a:t>
            </a:r>
            <a:r>
              <a:rPr lang="en-US" sz="2000" dirty="0"/>
              <a:t> A se </a:t>
            </a:r>
            <a:r>
              <a:rPr lang="en-US" sz="2000" dirty="0" err="1"/>
              <a:t>přitom</a:t>
            </a:r>
            <a:r>
              <a:rPr lang="en-US" sz="2000" dirty="0"/>
              <a:t> </a:t>
            </a:r>
            <a:r>
              <a:rPr lang="en-US" sz="2000" dirty="0" err="1"/>
              <a:t>mění</a:t>
            </a:r>
            <a:r>
              <a:rPr lang="en-US" sz="2000" dirty="0"/>
              <a:t> </a:t>
            </a:r>
            <a:r>
              <a:rPr lang="en-US" sz="2000" dirty="0" err="1"/>
              <a:t>právě</a:t>
            </a:r>
            <a:r>
              <a:rPr lang="en-US" sz="2000" dirty="0"/>
              <a:t> </a:t>
            </a:r>
            <a:r>
              <a:rPr lang="en-US" sz="2000" dirty="0" err="1"/>
              <a:t>pouze</a:t>
            </a:r>
            <a:r>
              <a:rPr lang="en-US" sz="2000" dirty="0"/>
              <a:t> </a:t>
            </a:r>
            <a:r>
              <a:rPr lang="en-US" sz="2000" dirty="0" err="1"/>
              <a:t>při</a:t>
            </a:r>
            <a:r>
              <a:rPr lang="en-US" sz="2000" dirty="0"/>
              <a:t> α </a:t>
            </a:r>
            <a:r>
              <a:rPr lang="en-US" sz="2000" dirty="0" err="1"/>
              <a:t>rozpadu</a:t>
            </a:r>
            <a:r>
              <a:rPr lang="en-US" sz="2000" dirty="0"/>
              <a:t>.</a:t>
            </a:r>
          </a:p>
          <a:p>
            <a:pPr algn="just"/>
            <a:endParaRPr lang="cs-CZ" sz="800" dirty="0"/>
          </a:p>
          <a:p>
            <a:r>
              <a:rPr lang="en-US" sz="2000" dirty="0" err="1"/>
              <a:t>Podle</a:t>
            </a:r>
            <a:r>
              <a:rPr lang="en-US" sz="2000" dirty="0"/>
              <a:t> toho se </a:t>
            </a:r>
            <a:r>
              <a:rPr lang="en-US" sz="2000" dirty="0" err="1"/>
              <a:t>rozlišují</a:t>
            </a:r>
            <a:r>
              <a:rPr lang="en-US" sz="2000" dirty="0"/>
              <a:t> </a:t>
            </a:r>
            <a:r>
              <a:rPr lang="en-US" sz="2000" dirty="0" err="1"/>
              <a:t>čtyři</a:t>
            </a:r>
            <a:r>
              <a:rPr lang="en-US" sz="2000" dirty="0"/>
              <a:t> </a:t>
            </a:r>
            <a:r>
              <a:rPr lang="en-US" sz="2000" dirty="0" err="1"/>
              <a:t>rozpadové</a:t>
            </a:r>
            <a:r>
              <a:rPr lang="en-US" sz="2000" dirty="0"/>
              <a:t> </a:t>
            </a:r>
            <a:r>
              <a:rPr lang="en-US" sz="2000" dirty="0" err="1"/>
              <a:t>řady</a:t>
            </a:r>
            <a:r>
              <a:rPr lang="en-US" sz="2000" dirty="0"/>
              <a:t> (</a:t>
            </a:r>
            <a:r>
              <a:rPr lang="en-US" sz="2000" i="1" dirty="0"/>
              <a:t>n</a:t>
            </a:r>
            <a:r>
              <a:rPr lang="en-US" sz="2000" dirty="0"/>
              <a:t> je </a:t>
            </a:r>
            <a:r>
              <a:rPr lang="en-US" sz="2000" dirty="0" err="1"/>
              <a:t>přirozené</a:t>
            </a:r>
            <a:r>
              <a:rPr lang="en-US" sz="2000" dirty="0"/>
              <a:t> </a:t>
            </a:r>
            <a:r>
              <a:rPr lang="en-US" sz="2000" dirty="0" err="1"/>
              <a:t>číslo</a:t>
            </a:r>
            <a:r>
              <a:rPr lang="en-US" sz="2000" dirty="0"/>
              <a:t>): </a:t>
            </a:r>
          </a:p>
          <a:p>
            <a:endParaRPr lang="en-US" sz="800" dirty="0"/>
          </a:p>
          <a:p>
            <a:r>
              <a:rPr lang="cs-CZ" sz="2000" dirty="0"/>
              <a:t>	</a:t>
            </a:r>
            <a:r>
              <a:rPr lang="en-US" sz="2000" dirty="0"/>
              <a:t>1. A = 4</a:t>
            </a:r>
            <a:r>
              <a:rPr lang="en-US" sz="2000" i="1" dirty="0"/>
              <a:t>n</a:t>
            </a:r>
            <a:r>
              <a:rPr lang="en-US" sz="2000" dirty="0"/>
              <a:t> - </a:t>
            </a:r>
            <a:r>
              <a:rPr lang="en-US" sz="2000" dirty="0" err="1"/>
              <a:t>thoriová</a:t>
            </a:r>
            <a:r>
              <a:rPr lang="en-US" sz="2000" dirty="0"/>
              <a:t> </a:t>
            </a:r>
            <a:r>
              <a:rPr lang="cs-CZ" sz="2000" dirty="0">
                <a:solidFill>
                  <a:srgbClr val="3A3A3A"/>
                </a:solidFill>
              </a:rPr>
              <a:t>řada (</a:t>
            </a:r>
            <a:r>
              <a:rPr lang="en-US" sz="2000" baseline="30000" dirty="0">
                <a:solidFill>
                  <a:srgbClr val="3A3A3A"/>
                </a:solidFill>
              </a:rPr>
              <a:t>232</a:t>
            </a:r>
            <a:r>
              <a:rPr lang="cs-CZ" sz="2000" dirty="0" err="1">
                <a:solidFill>
                  <a:srgbClr val="3A3A3A"/>
                </a:solidFill>
              </a:rPr>
              <a:t>Th</a:t>
            </a:r>
            <a:r>
              <a:rPr lang="cs-CZ" sz="2000" dirty="0">
                <a:solidFill>
                  <a:srgbClr val="3A3A3A"/>
                </a:solidFill>
              </a:rPr>
              <a:t>): poločas </a:t>
            </a:r>
            <a:r>
              <a:rPr lang="en-US" sz="2000" dirty="0">
                <a:solidFill>
                  <a:srgbClr val="3A3A3A"/>
                </a:solidFill>
              </a:rPr>
              <a:t>14.0 </a:t>
            </a:r>
            <a:r>
              <a:rPr lang="cs-CZ" sz="2000" dirty="0">
                <a:solidFill>
                  <a:srgbClr val="3A3A3A"/>
                </a:solidFill>
              </a:rPr>
              <a:t>miliardy let</a:t>
            </a:r>
            <a:endParaRPr lang="en-US" sz="2000" dirty="0">
              <a:solidFill>
                <a:srgbClr val="3A3A3A"/>
              </a:solidFill>
            </a:endParaRPr>
          </a:p>
          <a:p>
            <a:endParaRPr lang="en-US" sz="800" dirty="0"/>
          </a:p>
          <a:p>
            <a:r>
              <a:rPr lang="cs-CZ" sz="2000" dirty="0"/>
              <a:t>	</a:t>
            </a:r>
            <a:r>
              <a:rPr lang="en-US" sz="2000" dirty="0"/>
              <a:t>2. A = 4</a:t>
            </a:r>
            <a:r>
              <a:rPr lang="en-US" sz="2000" i="1" dirty="0"/>
              <a:t>n</a:t>
            </a:r>
            <a:r>
              <a:rPr lang="en-US" sz="2000" dirty="0"/>
              <a:t> + 1 - </a:t>
            </a:r>
            <a:r>
              <a:rPr lang="en-US" sz="2000" dirty="0" err="1"/>
              <a:t>neptuniová</a:t>
            </a:r>
            <a:r>
              <a:rPr lang="en-US" sz="2000" dirty="0"/>
              <a:t> </a:t>
            </a:r>
            <a:r>
              <a:rPr lang="en-US" sz="2000" dirty="0" err="1"/>
              <a:t>řada</a:t>
            </a:r>
            <a:r>
              <a:rPr lang="cs-CZ" sz="2000" dirty="0"/>
              <a:t> </a:t>
            </a:r>
            <a:r>
              <a:rPr lang="cs-CZ" sz="2000" dirty="0">
                <a:solidFill>
                  <a:srgbClr val="3A3A3A"/>
                </a:solidFill>
              </a:rPr>
              <a:t>(</a:t>
            </a:r>
            <a:r>
              <a:rPr lang="en-US" sz="2000" baseline="30000" dirty="0">
                <a:solidFill>
                  <a:srgbClr val="3A3A3A"/>
                </a:solidFill>
              </a:rPr>
              <a:t>237</a:t>
            </a:r>
            <a:r>
              <a:rPr lang="cs-CZ" sz="2000" dirty="0" err="1">
                <a:solidFill>
                  <a:srgbClr val="3A3A3A"/>
                </a:solidFill>
              </a:rPr>
              <a:t>Np</a:t>
            </a:r>
            <a:r>
              <a:rPr lang="cs-CZ" sz="2000" dirty="0">
                <a:solidFill>
                  <a:srgbClr val="3A3A3A"/>
                </a:solidFill>
              </a:rPr>
              <a:t>):</a:t>
            </a:r>
            <a:r>
              <a:rPr lang="en-US" sz="2000" dirty="0">
                <a:solidFill>
                  <a:srgbClr val="3A3A3A"/>
                </a:solidFill>
              </a:rPr>
              <a:t> </a:t>
            </a:r>
            <a:r>
              <a:rPr lang="cs-CZ" sz="2000" dirty="0">
                <a:solidFill>
                  <a:srgbClr val="3A3A3A"/>
                </a:solidFill>
              </a:rPr>
              <a:t>poločas </a:t>
            </a:r>
            <a:r>
              <a:rPr lang="en-US" sz="2000" dirty="0">
                <a:solidFill>
                  <a:srgbClr val="3A3A3A"/>
                </a:solidFill>
              </a:rPr>
              <a:t>2 </a:t>
            </a:r>
            <a:r>
              <a:rPr lang="en-US" sz="2000" dirty="0" err="1">
                <a:solidFill>
                  <a:srgbClr val="3A3A3A"/>
                </a:solidFill>
              </a:rPr>
              <a:t>mili</a:t>
            </a:r>
            <a:r>
              <a:rPr lang="cs-CZ" sz="2000" dirty="0">
                <a:solidFill>
                  <a:srgbClr val="3A3A3A"/>
                </a:solidFill>
              </a:rPr>
              <a:t>o</a:t>
            </a:r>
            <a:r>
              <a:rPr lang="en-US" sz="2000" dirty="0">
                <a:solidFill>
                  <a:srgbClr val="3A3A3A"/>
                </a:solidFill>
              </a:rPr>
              <a:t>n</a:t>
            </a:r>
            <a:r>
              <a:rPr lang="cs-CZ" sz="2000" dirty="0">
                <a:solidFill>
                  <a:srgbClr val="3A3A3A"/>
                </a:solidFill>
              </a:rPr>
              <a:t>y</a:t>
            </a:r>
            <a:r>
              <a:rPr lang="en-US" sz="2000" dirty="0">
                <a:solidFill>
                  <a:srgbClr val="3A3A3A"/>
                </a:solidFill>
              </a:rPr>
              <a:t> </a:t>
            </a:r>
            <a:r>
              <a:rPr lang="cs-CZ" sz="2000" dirty="0">
                <a:solidFill>
                  <a:srgbClr val="3A3A3A"/>
                </a:solidFill>
              </a:rPr>
              <a:t>let</a:t>
            </a:r>
            <a:endParaRPr lang="en-US" sz="2000" dirty="0">
              <a:solidFill>
                <a:srgbClr val="3A3A3A"/>
              </a:solidFill>
            </a:endParaRPr>
          </a:p>
          <a:p>
            <a:endParaRPr lang="en-US" sz="800" dirty="0"/>
          </a:p>
          <a:p>
            <a:r>
              <a:rPr lang="cs-CZ" sz="2000" dirty="0"/>
              <a:t>	</a:t>
            </a:r>
            <a:r>
              <a:rPr lang="en-US" sz="2000" dirty="0"/>
              <a:t>3. A = 4</a:t>
            </a:r>
            <a:r>
              <a:rPr lang="en-US" sz="2000" i="1" dirty="0"/>
              <a:t>n</a:t>
            </a:r>
            <a:r>
              <a:rPr lang="en-US" sz="2000" dirty="0"/>
              <a:t> + 2 - </a:t>
            </a:r>
            <a:r>
              <a:rPr lang="en-US" sz="2000" dirty="0" err="1"/>
              <a:t>uranová</a:t>
            </a:r>
            <a:r>
              <a:rPr lang="en-US" sz="2000" dirty="0"/>
              <a:t> </a:t>
            </a:r>
            <a:r>
              <a:rPr lang="cs-CZ" sz="2000" dirty="0">
                <a:solidFill>
                  <a:srgbClr val="3A3A3A"/>
                </a:solidFill>
              </a:rPr>
              <a:t>řada (</a:t>
            </a:r>
            <a:r>
              <a:rPr lang="en-US" sz="2000" baseline="30000" dirty="0">
                <a:solidFill>
                  <a:srgbClr val="3A3A3A"/>
                </a:solidFill>
              </a:rPr>
              <a:t>238</a:t>
            </a:r>
            <a:r>
              <a:rPr lang="cs-CZ" sz="2000" dirty="0">
                <a:solidFill>
                  <a:srgbClr val="3A3A3A"/>
                </a:solidFill>
              </a:rPr>
              <a:t>U):</a:t>
            </a:r>
            <a:r>
              <a:rPr lang="en-US" sz="2000" dirty="0">
                <a:solidFill>
                  <a:srgbClr val="3A3A3A"/>
                </a:solidFill>
              </a:rPr>
              <a:t> </a:t>
            </a:r>
            <a:r>
              <a:rPr lang="cs-CZ" sz="2000" dirty="0">
                <a:solidFill>
                  <a:srgbClr val="3A3A3A"/>
                </a:solidFill>
              </a:rPr>
              <a:t>poločas </a:t>
            </a:r>
            <a:r>
              <a:rPr lang="en-US" sz="2000" dirty="0">
                <a:solidFill>
                  <a:srgbClr val="3A3A3A"/>
                </a:solidFill>
              </a:rPr>
              <a:t>4.47 </a:t>
            </a:r>
            <a:r>
              <a:rPr lang="cs-CZ" sz="2000" dirty="0">
                <a:solidFill>
                  <a:srgbClr val="3A3A3A"/>
                </a:solidFill>
              </a:rPr>
              <a:t>miliardy let</a:t>
            </a:r>
            <a:endParaRPr lang="en-US" sz="2000" dirty="0">
              <a:solidFill>
                <a:srgbClr val="3A3A3A"/>
              </a:solidFill>
            </a:endParaRPr>
          </a:p>
          <a:p>
            <a:r>
              <a:rPr lang="en-US" sz="800" dirty="0"/>
              <a:t>  </a:t>
            </a:r>
          </a:p>
          <a:p>
            <a:r>
              <a:rPr lang="cs-CZ" sz="2000" dirty="0"/>
              <a:t>	</a:t>
            </a:r>
            <a:r>
              <a:rPr lang="en-US" sz="2000" dirty="0"/>
              <a:t>4. A = 4</a:t>
            </a:r>
            <a:r>
              <a:rPr lang="en-US" sz="2000" i="1" dirty="0"/>
              <a:t>n</a:t>
            </a:r>
            <a:r>
              <a:rPr lang="en-US" sz="2000" dirty="0"/>
              <a:t> + 3 - </a:t>
            </a:r>
            <a:r>
              <a:rPr lang="en-US" sz="2000" dirty="0" err="1"/>
              <a:t>aktiniová</a:t>
            </a:r>
            <a:r>
              <a:rPr lang="en-US" sz="2000" dirty="0"/>
              <a:t> </a:t>
            </a:r>
            <a:r>
              <a:rPr lang="en-US" sz="2000" dirty="0" err="1"/>
              <a:t>řada</a:t>
            </a:r>
            <a:r>
              <a:rPr lang="cs-CZ" sz="2000" dirty="0"/>
              <a:t> </a:t>
            </a:r>
            <a:r>
              <a:rPr lang="cs-CZ" sz="2000" dirty="0">
                <a:solidFill>
                  <a:srgbClr val="3A3A3A"/>
                </a:solidFill>
              </a:rPr>
              <a:t>(</a:t>
            </a:r>
            <a:r>
              <a:rPr lang="en-US" sz="2000" baseline="30000" dirty="0">
                <a:solidFill>
                  <a:srgbClr val="3A3A3A"/>
                </a:solidFill>
              </a:rPr>
              <a:t>235</a:t>
            </a:r>
            <a:r>
              <a:rPr lang="cs-CZ" sz="2000" dirty="0">
                <a:solidFill>
                  <a:srgbClr val="3A3A3A"/>
                </a:solidFill>
              </a:rPr>
              <a:t>U): poločas </a:t>
            </a:r>
            <a:r>
              <a:rPr lang="en-US" sz="2000" dirty="0">
                <a:solidFill>
                  <a:srgbClr val="3A3A3A"/>
                </a:solidFill>
              </a:rPr>
              <a:t>0.7 </a:t>
            </a:r>
            <a:r>
              <a:rPr lang="cs-CZ" sz="2000" dirty="0">
                <a:solidFill>
                  <a:srgbClr val="3A3A3A"/>
                </a:solidFill>
              </a:rPr>
              <a:t>miliardy let</a:t>
            </a:r>
            <a:r>
              <a:rPr lang="en-US" sz="2000" dirty="0"/>
              <a:t> </a:t>
            </a:r>
          </a:p>
        </p:txBody>
      </p:sp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id="{8E14CCA4-2F60-4ECE-BF7B-53CA7FDD2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07" y="4576317"/>
            <a:ext cx="5105400" cy="211023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322AC89-AD61-44BE-B261-B65CEF7F796F}"/>
              </a:ext>
            </a:extLst>
          </p:cNvPr>
          <p:cNvSpPr txBox="1"/>
          <p:nvPr/>
        </p:nvSpPr>
        <p:spPr>
          <a:xfrm>
            <a:off x="188843" y="152400"/>
            <a:ext cx="2555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Rozpadov</a:t>
            </a:r>
            <a:r>
              <a:rPr lang="cs-CZ" sz="2800" b="1" dirty="0"/>
              <a:t>é</a:t>
            </a:r>
            <a:r>
              <a:rPr lang="en-US" sz="2800" b="1" dirty="0"/>
              <a:t> </a:t>
            </a:r>
            <a:r>
              <a:rPr lang="cs-CZ" sz="2800" b="1" dirty="0"/>
              <a:t>ř</a:t>
            </a:r>
            <a:r>
              <a:rPr lang="en-US" sz="2800" b="1" dirty="0"/>
              <a:t>ad</a:t>
            </a:r>
            <a:r>
              <a:rPr lang="cs-CZ" sz="2800" b="1" dirty="0"/>
              <a:t>y</a:t>
            </a:r>
            <a:endParaRPr lang="en-US" sz="28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D459D69-8900-4A68-9002-DECF6C5BB2E4}"/>
              </a:ext>
            </a:extLst>
          </p:cNvPr>
          <p:cNvSpPr txBox="1"/>
          <p:nvPr/>
        </p:nvSpPr>
        <p:spPr>
          <a:xfrm>
            <a:off x="5410200" y="4846603"/>
            <a:ext cx="34563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232 = </a:t>
            </a:r>
            <a:r>
              <a:rPr lang="cs-CZ" i="1" dirty="0"/>
              <a:t>4</a:t>
            </a:r>
            <a:r>
              <a:rPr lang="cs-CZ" dirty="0"/>
              <a:t> . 58 </a:t>
            </a:r>
            <a:r>
              <a:rPr lang="cs-CZ" i="1" dirty="0"/>
              <a:t>+ 0</a:t>
            </a:r>
            <a:r>
              <a:rPr lang="cs-CZ" dirty="0"/>
              <a:t>	208 = </a:t>
            </a:r>
            <a:r>
              <a:rPr lang="cs-CZ" i="1" dirty="0"/>
              <a:t>4</a:t>
            </a:r>
            <a:r>
              <a:rPr lang="cs-CZ" dirty="0"/>
              <a:t> . 52 </a:t>
            </a:r>
            <a:r>
              <a:rPr lang="cs-CZ" i="1" dirty="0"/>
              <a:t>+ 0</a:t>
            </a:r>
          </a:p>
          <a:p>
            <a:endParaRPr lang="cs-CZ" sz="800" dirty="0"/>
          </a:p>
          <a:p>
            <a:r>
              <a:rPr lang="cs-CZ" dirty="0"/>
              <a:t>238 = </a:t>
            </a:r>
            <a:r>
              <a:rPr lang="cs-CZ" i="1" dirty="0"/>
              <a:t>4</a:t>
            </a:r>
            <a:r>
              <a:rPr lang="cs-CZ" dirty="0"/>
              <a:t> . 59 </a:t>
            </a:r>
            <a:r>
              <a:rPr lang="cs-CZ" i="1" dirty="0"/>
              <a:t>+ 2</a:t>
            </a:r>
            <a:r>
              <a:rPr lang="cs-CZ" dirty="0"/>
              <a:t> 	206 = </a:t>
            </a:r>
            <a:r>
              <a:rPr lang="cs-CZ" i="1" dirty="0"/>
              <a:t>4</a:t>
            </a:r>
            <a:r>
              <a:rPr lang="cs-CZ" dirty="0"/>
              <a:t> . 51 </a:t>
            </a:r>
            <a:r>
              <a:rPr lang="cs-CZ" i="1" dirty="0"/>
              <a:t>+ 2</a:t>
            </a:r>
          </a:p>
          <a:p>
            <a:endParaRPr lang="cs-CZ" sz="800" dirty="0"/>
          </a:p>
          <a:p>
            <a:r>
              <a:rPr lang="cs-CZ" dirty="0"/>
              <a:t>235 = </a:t>
            </a:r>
            <a:r>
              <a:rPr lang="cs-CZ" i="1" dirty="0"/>
              <a:t>4</a:t>
            </a:r>
            <a:r>
              <a:rPr lang="cs-CZ" dirty="0"/>
              <a:t> . 58 </a:t>
            </a:r>
            <a:r>
              <a:rPr lang="cs-CZ" i="1" dirty="0"/>
              <a:t>+ 3</a:t>
            </a:r>
            <a:r>
              <a:rPr lang="cs-CZ" dirty="0"/>
              <a:t>	207 = </a:t>
            </a:r>
            <a:r>
              <a:rPr lang="cs-CZ" i="1" dirty="0"/>
              <a:t>4</a:t>
            </a:r>
            <a:r>
              <a:rPr lang="cs-CZ" dirty="0"/>
              <a:t> . 51 </a:t>
            </a:r>
            <a:r>
              <a:rPr lang="cs-CZ" i="1" dirty="0"/>
              <a:t>+ 3</a:t>
            </a:r>
          </a:p>
          <a:p>
            <a:endParaRPr lang="cs-CZ" sz="800" dirty="0"/>
          </a:p>
          <a:p>
            <a:r>
              <a:rPr lang="cs-CZ" dirty="0"/>
              <a:t>237 = </a:t>
            </a:r>
            <a:r>
              <a:rPr lang="cs-CZ" i="1" dirty="0"/>
              <a:t>4</a:t>
            </a:r>
            <a:r>
              <a:rPr lang="cs-CZ" dirty="0"/>
              <a:t> . 59 </a:t>
            </a:r>
            <a:r>
              <a:rPr lang="cs-CZ" i="1" dirty="0"/>
              <a:t>+ 1</a:t>
            </a:r>
            <a:r>
              <a:rPr lang="cs-CZ" dirty="0"/>
              <a:t>	209 = </a:t>
            </a:r>
            <a:r>
              <a:rPr lang="cs-CZ" i="1" dirty="0"/>
              <a:t>4</a:t>
            </a:r>
            <a:r>
              <a:rPr lang="cs-CZ" dirty="0"/>
              <a:t> . 52 </a:t>
            </a:r>
            <a:r>
              <a:rPr lang="cs-CZ" i="1" dirty="0"/>
              <a:t>+ 1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528A50E-A8EE-424C-8E87-D46F08D8B8E6}"/>
              </a:ext>
            </a:extLst>
          </p:cNvPr>
          <p:cNvSpPr txBox="1"/>
          <p:nvPr/>
        </p:nvSpPr>
        <p:spPr>
          <a:xfrm>
            <a:off x="5577873" y="4468527"/>
            <a:ext cx="3121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Počáteční člen	Koncový člen</a:t>
            </a:r>
          </a:p>
        </p:txBody>
      </p:sp>
    </p:spTree>
    <p:extLst>
      <p:ext uri="{BB962C8B-B14F-4D97-AF65-F5344CB8AC3E}">
        <p14:creationId xmlns:p14="http://schemas.microsoft.com/office/powerpoint/2010/main" val="2871885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39E5097-8489-4B38-A107-233E15E72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839200" cy="6155872"/>
          </a:xfrm>
        </p:spPr>
      </p:pic>
    </p:spTree>
    <p:extLst>
      <p:ext uri="{BB962C8B-B14F-4D97-AF65-F5344CB8AC3E}">
        <p14:creationId xmlns:p14="http://schemas.microsoft.com/office/powerpoint/2010/main" val="2837466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lávesnice&#10;&#10;Popis byl vytvořen automaticky">
            <a:extLst>
              <a:ext uri="{FF2B5EF4-FFF2-40B4-BE49-F238E27FC236}">
                <a16:creationId xmlns:a16="http://schemas.microsoft.com/office/drawing/2014/main" id="{BF44C80D-217A-4B32-B0EE-A15156083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31284"/>
            <a:ext cx="9067800" cy="576955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C3B9EF7-BBEE-4926-BC02-48CE9549B5B4}"/>
              </a:ext>
            </a:extLst>
          </p:cNvPr>
          <p:cNvSpPr txBox="1"/>
          <p:nvPr/>
        </p:nvSpPr>
        <p:spPr>
          <a:xfrm>
            <a:off x="3352800" y="228600"/>
            <a:ext cx="1950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Thoriová řada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022438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6E70A77-7D2B-4310-B22C-FCB7102F1B2A}"/>
              </a:ext>
            </a:extLst>
          </p:cNvPr>
          <p:cNvSpPr txBox="1"/>
          <p:nvPr/>
        </p:nvSpPr>
        <p:spPr>
          <a:xfrm>
            <a:off x="3276600" y="381000"/>
            <a:ext cx="2317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Neptuniová řada</a:t>
            </a:r>
            <a:endParaRPr lang="en-US" sz="2400" b="1" dirty="0"/>
          </a:p>
        </p:txBody>
      </p:sp>
      <p:pic>
        <p:nvPicPr>
          <p:cNvPr id="6" name="Obrázek 5" descr="Obsah obrázku klávesnice&#10;&#10;Popis byl vytvořen automaticky">
            <a:extLst>
              <a:ext uri="{FF2B5EF4-FFF2-40B4-BE49-F238E27FC236}">
                <a16:creationId xmlns:a16="http://schemas.microsoft.com/office/drawing/2014/main" id="{50A2F5AA-3880-4C38-B760-A211E7170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" y="9906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069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kříňka, klávesnice&#10;&#10;Popis byl vytvořen automaticky">
            <a:extLst>
              <a:ext uri="{FF2B5EF4-FFF2-40B4-BE49-F238E27FC236}">
                <a16:creationId xmlns:a16="http://schemas.microsoft.com/office/drawing/2014/main" id="{3ECBB5B7-4CD6-4DD9-935D-CE1666283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" y="1371600"/>
            <a:ext cx="9117095" cy="51816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FF6AC70-BB4C-44E6-B54F-D81EAB75D099}"/>
              </a:ext>
            </a:extLst>
          </p:cNvPr>
          <p:cNvSpPr txBox="1"/>
          <p:nvPr/>
        </p:nvSpPr>
        <p:spPr>
          <a:xfrm>
            <a:off x="3276600" y="381000"/>
            <a:ext cx="1903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Uranová řada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815704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klávesnice&#10;&#10;Popis byl vytvořen automaticky">
            <a:extLst>
              <a:ext uri="{FF2B5EF4-FFF2-40B4-BE49-F238E27FC236}">
                <a16:creationId xmlns:a16="http://schemas.microsoft.com/office/drawing/2014/main" id="{178AF998-27E1-49D2-9E54-0399FD528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8882274" cy="56388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6EE2EA3-7068-43DB-B3CE-46D95048DBC2}"/>
              </a:ext>
            </a:extLst>
          </p:cNvPr>
          <p:cNvSpPr txBox="1"/>
          <p:nvPr/>
        </p:nvSpPr>
        <p:spPr>
          <a:xfrm>
            <a:off x="3276600" y="381000"/>
            <a:ext cx="2038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Aktiniová řada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063567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0E8F307-5FE0-4BF1-8423-6F95FAD82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564" y="1676400"/>
            <a:ext cx="4254174" cy="35052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7DA2678-AE1C-4156-BFA8-3224C4F0FBF2}"/>
              </a:ext>
            </a:extLst>
          </p:cNvPr>
          <p:cNvSpPr txBox="1"/>
          <p:nvPr/>
        </p:nvSpPr>
        <p:spPr>
          <a:xfrm>
            <a:off x="228600" y="304800"/>
            <a:ext cx="4943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Kinetika radioaktivního rozpadu</a:t>
            </a:r>
            <a:endParaRPr lang="en-US" sz="2800" b="1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53BE631-4F7D-455A-981F-71EB144F3A67}"/>
              </a:ext>
            </a:extLst>
          </p:cNvPr>
          <p:cNvSpPr/>
          <p:nvPr/>
        </p:nvSpPr>
        <p:spPr>
          <a:xfrm>
            <a:off x="228600" y="990600"/>
            <a:ext cx="86072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Z</a:t>
            </a:r>
            <a:r>
              <a:rPr lang="en-US" sz="2000" b="1" dirty="0" err="1"/>
              <a:t>ákon</a:t>
            </a:r>
            <a:r>
              <a:rPr lang="en-US" sz="2000" b="1" dirty="0"/>
              <a:t>  </a:t>
            </a:r>
            <a:r>
              <a:rPr lang="en-US" sz="2000" b="1" dirty="0" err="1"/>
              <a:t>radioaktivních</a:t>
            </a:r>
            <a:r>
              <a:rPr lang="en-US" sz="2000" b="1" dirty="0"/>
              <a:t> </a:t>
            </a:r>
            <a:r>
              <a:rPr lang="en-US" sz="2000" b="1" dirty="0" err="1"/>
              <a:t>přeměn</a:t>
            </a:r>
            <a:r>
              <a:rPr lang="cs-CZ" sz="2000" dirty="0"/>
              <a:t>:</a:t>
            </a:r>
            <a:r>
              <a:rPr lang="en-US" sz="2000" dirty="0"/>
              <a:t>  za  </a:t>
            </a:r>
            <a:r>
              <a:rPr lang="cs-CZ" sz="2000" dirty="0"/>
              <a:t>stejný </a:t>
            </a:r>
            <a:r>
              <a:rPr lang="en-US" sz="2000" dirty="0" err="1"/>
              <a:t>časový</a:t>
            </a:r>
            <a:r>
              <a:rPr lang="en-US" sz="2000" dirty="0"/>
              <a:t> interval se </a:t>
            </a:r>
            <a:r>
              <a:rPr lang="en-US" sz="2000" dirty="0" err="1"/>
              <a:t>přemění</a:t>
            </a:r>
            <a:r>
              <a:rPr lang="en-US" sz="2000" dirty="0"/>
              <a:t> </a:t>
            </a:r>
            <a:r>
              <a:rPr lang="en-US" sz="2000" dirty="0" err="1"/>
              <a:t>stejný</a:t>
            </a:r>
            <a:r>
              <a:rPr lang="en-US" sz="2000" dirty="0"/>
              <a:t> </a:t>
            </a:r>
            <a:r>
              <a:rPr lang="en-US" sz="2000" dirty="0" err="1"/>
              <a:t>podíl</a:t>
            </a:r>
            <a:r>
              <a:rPr lang="en-US" sz="2000" dirty="0"/>
              <a:t> z </a:t>
            </a:r>
            <a:r>
              <a:rPr lang="en-US" sz="2000" dirty="0" err="1"/>
              <a:t>přítomného</a:t>
            </a:r>
            <a:r>
              <a:rPr lang="en-US" sz="2000" dirty="0"/>
              <a:t> </a:t>
            </a:r>
            <a:r>
              <a:rPr lang="en-US" sz="2000" dirty="0" err="1"/>
              <a:t>počtu</a:t>
            </a:r>
            <a:r>
              <a:rPr lang="en-US" sz="2000" dirty="0"/>
              <a:t> </a:t>
            </a:r>
            <a:r>
              <a:rPr lang="en-US" sz="2000" dirty="0" err="1"/>
              <a:t>radioaktivních</a:t>
            </a:r>
            <a:r>
              <a:rPr lang="en-US" sz="2000" dirty="0"/>
              <a:t> </a:t>
            </a:r>
            <a:r>
              <a:rPr lang="en-US" sz="2000" dirty="0" err="1"/>
              <a:t>jader</a:t>
            </a:r>
            <a:r>
              <a:rPr lang="cs-CZ" sz="2000" dirty="0"/>
              <a:t>.</a:t>
            </a:r>
            <a:endParaRPr lang="en-US" sz="20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A69FF5F-590B-43E6-B96C-1C367E449FC5}"/>
              </a:ext>
            </a:extLst>
          </p:cNvPr>
          <p:cNvSpPr/>
          <p:nvPr/>
        </p:nvSpPr>
        <p:spPr>
          <a:xfrm>
            <a:off x="304800" y="1752600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Z </a:t>
            </a:r>
            <a:r>
              <a:rPr lang="en-US" dirty="0" err="1"/>
              <a:t>hlediska</a:t>
            </a:r>
            <a:r>
              <a:rPr lang="en-US" dirty="0"/>
              <a:t> </a:t>
            </a:r>
            <a:r>
              <a:rPr lang="en-US" dirty="0" err="1"/>
              <a:t>kinetického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jadernou</a:t>
            </a:r>
            <a:r>
              <a:rPr lang="en-US" dirty="0"/>
              <a:t> </a:t>
            </a:r>
            <a:r>
              <a:rPr lang="en-US" dirty="0" err="1"/>
              <a:t>přeměnu</a:t>
            </a:r>
            <a:r>
              <a:rPr lang="en-US" dirty="0"/>
              <a:t> </a:t>
            </a:r>
            <a:r>
              <a:rPr lang="en-US" dirty="0" err="1"/>
              <a:t>nahlížet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b="1" dirty="0" err="1"/>
              <a:t>reakci</a:t>
            </a:r>
            <a:r>
              <a:rPr lang="en-US" b="1" dirty="0"/>
              <a:t> 1. </a:t>
            </a:r>
            <a:r>
              <a:rPr lang="en-US" b="1" dirty="0" err="1"/>
              <a:t>řádu</a:t>
            </a:r>
            <a:r>
              <a:rPr lang="en-US" dirty="0"/>
              <a:t>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EF25721-11C5-4B19-A784-96804233D289}"/>
              </a:ext>
            </a:extLst>
          </p:cNvPr>
          <p:cNvSpPr txBox="1"/>
          <p:nvPr/>
        </p:nvSpPr>
        <p:spPr>
          <a:xfrm>
            <a:off x="228600" y="3810000"/>
            <a:ext cx="3152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Poločas přeměny (rozpadu):</a:t>
            </a:r>
            <a:endParaRPr lang="en-US" sz="2000" b="1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3AB99AE-72D7-4F06-BC12-8DA3B4CA7AA4}"/>
              </a:ext>
            </a:extLst>
          </p:cNvPr>
          <p:cNvSpPr/>
          <p:nvPr/>
        </p:nvSpPr>
        <p:spPr>
          <a:xfrm>
            <a:off x="152400" y="5562600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Příklad</a:t>
            </a:r>
            <a:r>
              <a:rPr lang="cs-CZ" sz="2000" dirty="0"/>
              <a:t>: Je</a:t>
            </a:r>
            <a:r>
              <a:rPr lang="cs-CZ" sz="2000" baseline="30000" dirty="0"/>
              <a:t> 209</a:t>
            </a:r>
            <a:r>
              <a:rPr lang="en-US" sz="2000" dirty="0"/>
              <a:t>Bi</a:t>
            </a:r>
            <a:r>
              <a:rPr lang="cs-CZ" sz="2000" dirty="0"/>
              <a:t>, mající poločas přeměny</a:t>
            </a:r>
            <a:r>
              <a:rPr lang="en-US" sz="2000" dirty="0"/>
              <a:t> 2.01 </a:t>
            </a:r>
            <a:r>
              <a:rPr lang="cs-CZ" sz="2000" dirty="0"/>
              <a:t>x 10</a:t>
            </a:r>
            <a:r>
              <a:rPr lang="en-US" sz="2000" baseline="30000" dirty="0"/>
              <a:t>19 </a:t>
            </a:r>
            <a:r>
              <a:rPr lang="cs-CZ" sz="2000" dirty="0"/>
              <a:t>let,</a:t>
            </a:r>
            <a:r>
              <a:rPr lang="en-US" sz="2000" dirty="0"/>
              <a:t> stab</a:t>
            </a:r>
            <a:r>
              <a:rPr lang="cs-CZ" sz="2000" dirty="0"/>
              <a:t>i</a:t>
            </a:r>
            <a:r>
              <a:rPr lang="en-US" sz="2000" dirty="0"/>
              <a:t>l</a:t>
            </a:r>
            <a:r>
              <a:rPr lang="cs-CZ" sz="2000" dirty="0"/>
              <a:t>ní</a:t>
            </a:r>
            <a:r>
              <a:rPr lang="en-US" sz="2000" dirty="0"/>
              <a:t>? </a:t>
            </a:r>
            <a:endParaRPr lang="cs-CZ" sz="2000" dirty="0"/>
          </a:p>
          <a:p>
            <a:r>
              <a:rPr lang="cs-CZ" sz="2000" dirty="0"/>
              <a:t>Předpokládané stáří vesmíru je </a:t>
            </a:r>
            <a:r>
              <a:rPr lang="en-US" sz="2000" dirty="0"/>
              <a:t>1.37 </a:t>
            </a:r>
            <a:r>
              <a:rPr lang="cs-CZ" sz="2000" dirty="0"/>
              <a:t>x 10</a:t>
            </a:r>
            <a:r>
              <a:rPr lang="en-US" sz="2000" baseline="30000" dirty="0"/>
              <a:t>10 </a:t>
            </a:r>
            <a:r>
              <a:rPr lang="cs-CZ" sz="2000" dirty="0"/>
              <a:t>let</a:t>
            </a:r>
            <a:r>
              <a:rPr lang="en-US" sz="2000" dirty="0"/>
              <a:t> (13.7 </a:t>
            </a:r>
            <a:r>
              <a:rPr lang="cs-CZ" sz="2000" dirty="0"/>
              <a:t>miliard let</a:t>
            </a:r>
            <a:r>
              <a:rPr lang="en-US" sz="2000" dirty="0"/>
              <a:t>)</a:t>
            </a:r>
            <a:r>
              <a:rPr lang="cs-CZ" sz="2000" dirty="0"/>
              <a:t>. Poločas přeměny </a:t>
            </a:r>
            <a:r>
              <a:rPr lang="cs-CZ" sz="2000" baseline="30000" dirty="0"/>
              <a:t>209</a:t>
            </a:r>
            <a:r>
              <a:rPr lang="en-US" sz="2000" dirty="0"/>
              <a:t>Bi </a:t>
            </a:r>
            <a:r>
              <a:rPr lang="cs-CZ" sz="2000" dirty="0"/>
              <a:t>je asi  1000 000 000x</a:t>
            </a:r>
            <a:r>
              <a:rPr lang="en-US" sz="2000" dirty="0"/>
              <a:t> </a:t>
            </a:r>
            <a:r>
              <a:rPr lang="cs-CZ" sz="2000" dirty="0"/>
              <a:t>delší</a:t>
            </a:r>
            <a:r>
              <a:rPr lang="en-US" sz="2000" dirty="0"/>
              <a:t> </a:t>
            </a:r>
            <a:r>
              <a:rPr lang="cs-CZ" sz="2000" dirty="0"/>
              <a:t>než je stáří vesmíru.</a:t>
            </a:r>
            <a:endParaRPr lang="en-US" sz="2000" dirty="0"/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D975CB5D-71B7-4F41-917F-CB0CB45DD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0" y="4267200"/>
            <a:ext cx="2209801" cy="524629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6408F94-9D27-4FC6-ABF7-4C0D1E425B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200" y="2505075"/>
            <a:ext cx="1353230" cy="252603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ACF4948-CFAD-4099-8AFB-5450F31D1D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4400" y="2819400"/>
            <a:ext cx="1295400" cy="353291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3DC4497D-C237-4A81-B9FE-183508939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4400" y="3276600"/>
            <a:ext cx="1292225" cy="314325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248ADAC1-3937-488D-8EAB-AE27C8072377}"/>
              </a:ext>
            </a:extLst>
          </p:cNvPr>
          <p:cNvSpPr/>
          <p:nvPr/>
        </p:nvSpPr>
        <p:spPr>
          <a:xfrm>
            <a:off x="152400" y="4876800"/>
            <a:ext cx="50473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Poločas přeměny</a:t>
            </a:r>
            <a:r>
              <a:rPr lang="en-US" sz="2000" dirty="0"/>
              <a:t> </a:t>
            </a:r>
            <a:r>
              <a:rPr lang="cs-CZ" sz="2000" dirty="0"/>
              <a:t>je měřítkem stability nuklidů.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0169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63A34F2A-2631-46CC-B0CD-00B61FA41F1E}"/>
              </a:ext>
            </a:extLst>
          </p:cNvPr>
          <p:cNvSpPr txBox="1"/>
          <p:nvPr/>
        </p:nvSpPr>
        <p:spPr>
          <a:xfrm>
            <a:off x="990600" y="457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Periodick</a:t>
            </a:r>
            <a:r>
              <a:rPr lang="cs-CZ" b="1" dirty="0"/>
              <a:t>á</a:t>
            </a:r>
            <a:r>
              <a:rPr lang="en-US" b="1" dirty="0"/>
              <a:t> </a:t>
            </a:r>
            <a:r>
              <a:rPr lang="en-US" b="1" dirty="0" err="1"/>
              <a:t>soustava</a:t>
            </a:r>
            <a:r>
              <a:rPr lang="en-US" b="1" dirty="0"/>
              <a:t> </a:t>
            </a:r>
            <a:r>
              <a:rPr lang="en-US" b="1" dirty="0" err="1"/>
              <a:t>prvk</a:t>
            </a:r>
            <a:r>
              <a:rPr lang="cs-CZ" b="1" dirty="0"/>
              <a:t>ů (dlouhá forma)</a:t>
            </a:r>
            <a:endParaRPr lang="en-US" b="1" dirty="0"/>
          </a:p>
        </p:txBody>
      </p:sp>
      <p:pic>
        <p:nvPicPr>
          <p:cNvPr id="7" name="Obrázek 6" descr="Obsah obrázku text, kreslení&#10;&#10;Popis byl vytvořen automaticky">
            <a:extLst>
              <a:ext uri="{FF2B5EF4-FFF2-40B4-BE49-F238E27FC236}">
                <a16:creationId xmlns:a16="http://schemas.microsoft.com/office/drawing/2014/main" id="{512552A5-E9FE-4A29-933B-173F3B581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77" y="92970"/>
            <a:ext cx="3903617" cy="2134791"/>
          </a:xfrm>
          <a:prstGeom prst="rect">
            <a:avLst/>
          </a:prstGeom>
        </p:spPr>
      </p:pic>
      <p:pic>
        <p:nvPicPr>
          <p:cNvPr id="5" name="Obrázek 4" descr="Obsah obrázku počítač&#10;&#10;Popis byl vytvořen automaticky">
            <a:extLst>
              <a:ext uri="{FF2B5EF4-FFF2-40B4-BE49-F238E27FC236}">
                <a16:creationId xmlns:a16="http://schemas.microsoft.com/office/drawing/2014/main" id="{EE826A38-9569-4B01-9D10-050E6EA06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08711"/>
            <a:ext cx="8597681" cy="464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233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72401C3-D6EA-4E87-A5F6-FB06CC6F4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2" y="774568"/>
            <a:ext cx="3756529" cy="25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Text Box 4">
            <a:extLst>
              <a:ext uri="{FF2B5EF4-FFF2-40B4-BE49-F238E27FC236}">
                <a16:creationId xmlns:a16="http://schemas.microsoft.com/office/drawing/2014/main" id="{D2AA4CE1-4172-4BBA-A922-A2B4AC72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495" y="3058716"/>
            <a:ext cx="6977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latin typeface="Arial" panose="020B0604020202020204" pitchFamily="34" charset="0"/>
              </a:rPr>
              <a:t>  </a:t>
            </a:r>
            <a:r>
              <a:rPr lang="en-US" altLang="en-US" sz="2100" b="1"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100" b="1">
                <a:latin typeface="Arial" panose="020B0604020202020204" pitchFamily="34" charset="0"/>
              </a:rPr>
              <a:t> </a:t>
            </a:r>
            <a:endParaRPr lang="en-US" altLang="en-US" sz="2100" b="1" baseline="-25000">
              <a:latin typeface="Arial" panose="020B0604020202020204" pitchFamily="34" charset="0"/>
            </a:endParaRPr>
          </a:p>
        </p:txBody>
      </p:sp>
      <p:sp>
        <p:nvSpPr>
          <p:cNvPr id="43013" name="Text Box 5">
            <a:extLst>
              <a:ext uri="{FF2B5EF4-FFF2-40B4-BE49-F238E27FC236}">
                <a16:creationId xmlns:a16="http://schemas.microsoft.com/office/drawing/2014/main" id="{EC49936C-F812-426C-A32C-36FE1495D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860" y="3028951"/>
            <a:ext cx="335348" cy="73866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100" b="1">
                <a:latin typeface="Arial" panose="020B0604020202020204" pitchFamily="34" charset="0"/>
              </a:rPr>
              <a:t>  </a:t>
            </a:r>
          </a:p>
          <a:p>
            <a:pPr eaLnBrk="1" hangingPunct="1"/>
            <a:r>
              <a:rPr lang="en-US" altLang="en-US" sz="2100" b="1">
                <a:latin typeface="Arial" panose="020B0604020202020204" pitchFamily="34" charset="0"/>
              </a:rPr>
              <a:t> </a:t>
            </a:r>
            <a:endParaRPr lang="en-US" altLang="en-US" sz="2100" b="1" baseline="-25000">
              <a:latin typeface="Arial" panose="020B0604020202020204" pitchFamily="34" charset="0"/>
            </a:endParaRPr>
          </a:p>
        </p:txBody>
      </p:sp>
      <p:sp>
        <p:nvSpPr>
          <p:cNvPr id="43014" name="Text Box 6">
            <a:extLst>
              <a:ext uri="{FF2B5EF4-FFF2-40B4-BE49-F238E27FC236}">
                <a16:creationId xmlns:a16="http://schemas.microsoft.com/office/drawing/2014/main" id="{BBEF24FD-B9EF-40B2-B21C-9865DA036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85" y="3624519"/>
            <a:ext cx="86967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cs-CZ" altLang="en-US" sz="2000" b="1" dirty="0">
                <a:latin typeface="+mn-lt"/>
              </a:rPr>
              <a:t>Příklad</a:t>
            </a:r>
            <a:r>
              <a:rPr lang="en-US" altLang="en-US" sz="2000" b="1" dirty="0">
                <a:latin typeface="+mn-lt"/>
              </a:rPr>
              <a:t>:  </a:t>
            </a:r>
            <a:r>
              <a:rPr lang="en-US" altLang="en-US" sz="2000" dirty="0" err="1">
                <a:latin typeface="+mn-lt"/>
              </a:rPr>
              <a:t>Stron</a:t>
            </a:r>
            <a:r>
              <a:rPr lang="cs-CZ" altLang="en-US" sz="2000" dirty="0">
                <a:latin typeface="+mn-lt"/>
              </a:rPr>
              <a:t>c</a:t>
            </a:r>
            <a:r>
              <a:rPr lang="en-US" altLang="en-US" sz="2000" dirty="0" err="1">
                <a:latin typeface="+mn-lt"/>
              </a:rPr>
              <a:t>ium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baseline="30000" dirty="0">
                <a:latin typeface="+mn-lt"/>
              </a:rPr>
              <a:t>90</a:t>
            </a:r>
            <a:r>
              <a:rPr lang="cs-CZ" altLang="en-US" sz="2000" dirty="0" err="1">
                <a:latin typeface="+mn-lt"/>
              </a:rPr>
              <a:t>Sr</a:t>
            </a:r>
            <a:r>
              <a:rPr lang="en-US" altLang="en-US" sz="2000" dirty="0">
                <a:latin typeface="+mn-lt"/>
              </a:rPr>
              <a:t> </a:t>
            </a:r>
            <a:r>
              <a:rPr lang="cs-CZ" altLang="en-US" sz="2000" dirty="0">
                <a:latin typeface="+mn-lt"/>
              </a:rPr>
              <a:t>je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radioa</a:t>
            </a:r>
            <a:r>
              <a:rPr lang="cs-CZ" altLang="en-US" sz="2000" dirty="0">
                <a:latin typeface="+mn-lt"/>
              </a:rPr>
              <a:t>k</a:t>
            </a:r>
            <a:r>
              <a:rPr lang="en-US" altLang="en-US" sz="2000" dirty="0" err="1">
                <a:latin typeface="+mn-lt"/>
              </a:rPr>
              <a:t>tiv</a:t>
            </a:r>
            <a:r>
              <a:rPr lang="cs-CZ" altLang="en-US" sz="2000" dirty="0">
                <a:latin typeface="+mn-lt"/>
              </a:rPr>
              <a:t>ní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isotop</a:t>
            </a:r>
            <a:r>
              <a:rPr lang="en-US" altLang="en-US" sz="2000" dirty="0">
                <a:latin typeface="+mn-lt"/>
              </a:rPr>
              <a:t> </a:t>
            </a:r>
            <a:r>
              <a:rPr lang="cs-CZ" altLang="en-US" sz="2000" dirty="0">
                <a:latin typeface="+mn-lt"/>
              </a:rPr>
              <a:t>s poločasem rozpadu</a:t>
            </a:r>
            <a:r>
              <a:rPr lang="en-US" altLang="en-US" sz="2000" dirty="0">
                <a:latin typeface="+mn-lt"/>
              </a:rPr>
              <a:t> 28.8 </a:t>
            </a:r>
            <a:r>
              <a:rPr lang="cs-CZ" altLang="en-US" sz="2000" dirty="0">
                <a:latin typeface="+mn-lt"/>
              </a:rPr>
              <a:t>let</a:t>
            </a:r>
            <a:r>
              <a:rPr lang="en-US" altLang="en-US" sz="2000" dirty="0">
                <a:latin typeface="+mn-lt"/>
              </a:rPr>
              <a:t>. </a:t>
            </a:r>
            <a:r>
              <a:rPr lang="cs-CZ" altLang="en-US" sz="2000" dirty="0">
                <a:latin typeface="+mn-lt"/>
              </a:rPr>
              <a:t>Pokud toto radioaktivní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stron</a:t>
            </a:r>
            <a:r>
              <a:rPr lang="cs-CZ" altLang="en-US" sz="2000" dirty="0">
                <a:latin typeface="+mn-lt"/>
              </a:rPr>
              <a:t>c</a:t>
            </a:r>
            <a:r>
              <a:rPr lang="en-US" altLang="en-US" sz="2000" dirty="0" err="1">
                <a:latin typeface="+mn-lt"/>
              </a:rPr>
              <a:t>ium</a:t>
            </a:r>
            <a:r>
              <a:rPr lang="en-US" altLang="en-US" sz="2000" dirty="0">
                <a:latin typeface="+mn-lt"/>
              </a:rPr>
              <a:t> </a:t>
            </a:r>
            <a:r>
              <a:rPr lang="cs-CZ" altLang="en-US" sz="2000" dirty="0">
                <a:latin typeface="+mn-lt"/>
              </a:rPr>
              <a:t>unikne do životního prostředí</a:t>
            </a:r>
            <a:r>
              <a:rPr lang="en-US" altLang="en-US" sz="2000" dirty="0">
                <a:latin typeface="+mn-lt"/>
              </a:rPr>
              <a:t>, </a:t>
            </a:r>
            <a:r>
              <a:rPr lang="cs-CZ" altLang="en-US" sz="2000" dirty="0">
                <a:latin typeface="+mn-lt"/>
              </a:rPr>
              <a:t>za jak dlouho jeho množství poklesne na </a:t>
            </a:r>
            <a:r>
              <a:rPr lang="en-US" altLang="en-US" sz="2000" dirty="0">
                <a:latin typeface="+mn-lt"/>
              </a:rPr>
              <a:t>1</a:t>
            </a:r>
            <a:r>
              <a:rPr lang="cs-CZ" altLang="en-US" sz="20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% </a:t>
            </a:r>
            <a:r>
              <a:rPr lang="cs-CZ" altLang="en-US" sz="2000" dirty="0">
                <a:latin typeface="+mn-lt"/>
              </a:rPr>
              <a:t>původní k</a:t>
            </a:r>
            <a:r>
              <a:rPr lang="en-US" altLang="en-US" sz="2000" dirty="0" err="1">
                <a:latin typeface="+mn-lt"/>
              </a:rPr>
              <a:t>oncentra</a:t>
            </a:r>
            <a:r>
              <a:rPr lang="cs-CZ" altLang="en-US" sz="2000" dirty="0" err="1">
                <a:latin typeface="+mn-lt"/>
              </a:rPr>
              <a:t>ce</a:t>
            </a:r>
            <a:r>
              <a:rPr lang="en-US" altLang="en-US" sz="2000" dirty="0">
                <a:latin typeface="+mn-lt"/>
              </a:rPr>
              <a:t>?</a:t>
            </a:r>
          </a:p>
        </p:txBody>
      </p:sp>
      <p:sp>
        <p:nvSpPr>
          <p:cNvPr id="202759" name="Text Box 7">
            <a:extLst>
              <a:ext uri="{FF2B5EF4-FFF2-40B4-BE49-F238E27FC236}">
                <a16:creationId xmlns:a16="http://schemas.microsoft.com/office/drawing/2014/main" id="{D2D7D88D-6BC7-4F8A-AAD0-7F43FE31F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85" y="4763227"/>
            <a:ext cx="883931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cs-CZ" altLang="en-US" sz="2000" b="1" dirty="0">
                <a:latin typeface="+mn-lt"/>
              </a:rPr>
              <a:t>Řešení</a:t>
            </a:r>
          </a:p>
          <a:p>
            <a:pPr eaLnBrk="1" hangingPunct="1"/>
            <a:endParaRPr lang="en-US" altLang="en-US" sz="800" i="1" dirty="0">
              <a:latin typeface="+mn-lt"/>
            </a:endParaRPr>
          </a:p>
          <a:p>
            <a:pPr eaLnBrk="1" hangingPunct="1"/>
            <a:r>
              <a:rPr lang="cs-CZ" altLang="en-US" sz="1800" dirty="0">
                <a:latin typeface="+mn-lt"/>
              </a:rPr>
              <a:t>	</a:t>
            </a:r>
            <a:r>
              <a:rPr lang="el-GR" altLang="en-US" sz="2000" dirty="0">
                <a:latin typeface="+mn-lt"/>
              </a:rPr>
              <a:t>λ</a:t>
            </a:r>
            <a:r>
              <a:rPr lang="en-US" altLang="en-US" sz="2000" dirty="0">
                <a:latin typeface="+mn-lt"/>
              </a:rPr>
              <a:t> =</a:t>
            </a:r>
            <a:r>
              <a:rPr lang="cs-CZ" altLang="en-US" sz="20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0.693/t</a:t>
            </a:r>
            <a:r>
              <a:rPr lang="en-US" altLang="en-US" sz="2000" baseline="-25000" dirty="0">
                <a:latin typeface="+mn-lt"/>
              </a:rPr>
              <a:t>1/2</a:t>
            </a:r>
            <a:r>
              <a:rPr lang="en-US" altLang="en-US" sz="2000" dirty="0">
                <a:latin typeface="+mn-lt"/>
              </a:rPr>
              <a:t>  =</a:t>
            </a:r>
            <a:r>
              <a:rPr lang="cs-CZ" altLang="en-US" sz="20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0.693/28.8 r</a:t>
            </a:r>
            <a:r>
              <a:rPr lang="cs-CZ" altLang="en-US" sz="2000" dirty="0">
                <a:latin typeface="+mn-lt"/>
              </a:rPr>
              <a:t>ok</a:t>
            </a:r>
            <a:r>
              <a:rPr lang="en-US" altLang="en-US" sz="2000" baseline="30000" dirty="0">
                <a:latin typeface="+mn-lt"/>
              </a:rPr>
              <a:t>-1</a:t>
            </a:r>
            <a:r>
              <a:rPr lang="en-US" altLang="en-US" sz="2000" dirty="0">
                <a:latin typeface="+mn-lt"/>
              </a:rPr>
              <a:t>  =</a:t>
            </a:r>
            <a:r>
              <a:rPr lang="cs-CZ" altLang="en-US" sz="20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0.02406 r</a:t>
            </a:r>
            <a:r>
              <a:rPr lang="cs-CZ" altLang="en-US" sz="2000" dirty="0">
                <a:latin typeface="+mn-lt"/>
              </a:rPr>
              <a:t>ok</a:t>
            </a:r>
            <a:r>
              <a:rPr lang="en-US" altLang="en-US" sz="2000" baseline="30000" dirty="0">
                <a:latin typeface="+mn-lt"/>
              </a:rPr>
              <a:t>-1</a:t>
            </a:r>
            <a:r>
              <a:rPr lang="en-US" altLang="en-US" sz="2000" dirty="0">
                <a:latin typeface="+mn-lt"/>
              </a:rPr>
              <a:t> </a:t>
            </a:r>
            <a:endParaRPr lang="en-US" altLang="en-US" sz="2000" baseline="30000" dirty="0">
              <a:latin typeface="+mn-lt"/>
            </a:endParaRPr>
          </a:p>
          <a:p>
            <a:pPr eaLnBrk="1" hangingPunct="1"/>
            <a:endParaRPr lang="en-US" altLang="en-US" sz="800" dirty="0">
              <a:latin typeface="+mn-lt"/>
            </a:endParaRPr>
          </a:p>
          <a:p>
            <a:pPr eaLnBrk="1" hangingPunct="1"/>
            <a:r>
              <a:rPr lang="cs-CZ" altLang="en-US" sz="2000" dirty="0">
                <a:latin typeface="+mn-lt"/>
              </a:rPr>
              <a:t>	l</a:t>
            </a:r>
            <a:r>
              <a:rPr lang="en-US" altLang="en-US" sz="2000" dirty="0">
                <a:latin typeface="+mn-lt"/>
              </a:rPr>
              <a:t>n[1] – ln [1</a:t>
            </a:r>
            <a:r>
              <a:rPr lang="cs-CZ" altLang="en-US" sz="2000" dirty="0">
                <a:latin typeface="+mn-lt"/>
              </a:rPr>
              <a:t>00</a:t>
            </a:r>
            <a:r>
              <a:rPr lang="en-US" altLang="en-US" sz="2000" dirty="0">
                <a:latin typeface="+mn-lt"/>
              </a:rPr>
              <a:t>] = - (0.02406 r</a:t>
            </a:r>
            <a:r>
              <a:rPr lang="cs-CZ" altLang="en-US" sz="2000" dirty="0">
                <a:latin typeface="+mn-lt"/>
              </a:rPr>
              <a:t>ok</a:t>
            </a:r>
            <a:r>
              <a:rPr lang="en-US" altLang="en-US" sz="2000" baseline="30000" dirty="0">
                <a:latin typeface="+mn-lt"/>
              </a:rPr>
              <a:t>-1</a:t>
            </a:r>
            <a:r>
              <a:rPr lang="en-US" altLang="en-US" sz="2000" dirty="0">
                <a:latin typeface="+mn-lt"/>
              </a:rPr>
              <a:t>)</a:t>
            </a:r>
            <a:r>
              <a:rPr lang="cs-CZ" altLang="en-US" sz="20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t = - 4.60</a:t>
            </a:r>
          </a:p>
          <a:p>
            <a:pPr eaLnBrk="1" hangingPunct="1"/>
            <a:endParaRPr lang="en-US" altLang="en-US" sz="800" dirty="0">
              <a:latin typeface="+mn-lt"/>
            </a:endParaRPr>
          </a:p>
          <a:p>
            <a:pPr eaLnBrk="1" hangingPunct="1"/>
            <a:r>
              <a:rPr lang="cs-CZ" altLang="en-US" sz="2000" dirty="0">
                <a:latin typeface="+mn-lt"/>
              </a:rPr>
              <a:t>	</a:t>
            </a:r>
            <a:r>
              <a:rPr lang="en-US" altLang="en-US" sz="2000" dirty="0">
                <a:latin typeface="+mn-lt"/>
              </a:rPr>
              <a:t>t =   </a:t>
            </a:r>
            <a:r>
              <a:rPr lang="en-US" altLang="en-US" sz="2000" u="sng" dirty="0">
                <a:latin typeface="+mn-lt"/>
              </a:rPr>
              <a:t>- 4.60          </a:t>
            </a:r>
            <a:r>
              <a:rPr lang="en-US" altLang="en-US" sz="2000" u="sng" dirty="0">
                <a:solidFill>
                  <a:schemeClr val="bg1"/>
                </a:solidFill>
                <a:latin typeface="+mn-lt"/>
              </a:rPr>
              <a:t>.</a:t>
            </a:r>
            <a:r>
              <a:rPr lang="en-US" altLang="en-US" sz="2000" dirty="0">
                <a:latin typeface="+mn-lt"/>
              </a:rPr>
              <a:t> =  </a:t>
            </a:r>
            <a:r>
              <a:rPr lang="en-US" altLang="en-US" sz="2000" u="sng" dirty="0">
                <a:latin typeface="+mn-lt"/>
              </a:rPr>
              <a:t>191 </a:t>
            </a:r>
            <a:r>
              <a:rPr lang="cs-CZ" altLang="en-US" sz="2000" u="sng" dirty="0">
                <a:latin typeface="+mn-lt"/>
              </a:rPr>
              <a:t>let </a:t>
            </a:r>
            <a:r>
              <a:rPr lang="cs-CZ" altLang="en-US" sz="2000" u="sng" dirty="0">
                <a:solidFill>
                  <a:schemeClr val="bg1"/>
                </a:solidFill>
                <a:latin typeface="+mn-lt"/>
              </a:rPr>
              <a:t>	</a:t>
            </a:r>
            <a:endParaRPr lang="en-US" altLang="en-US" sz="2000" u="sng" dirty="0">
              <a:solidFill>
                <a:schemeClr val="bg1"/>
              </a:solidFill>
              <a:latin typeface="+mn-lt"/>
            </a:endParaRPr>
          </a:p>
          <a:p>
            <a:pPr eaLnBrk="1" hangingPunct="1"/>
            <a:r>
              <a:rPr lang="en-US" altLang="en-US" sz="2000" dirty="0">
                <a:latin typeface="+mn-lt"/>
              </a:rPr>
              <a:t>       </a:t>
            </a:r>
            <a:r>
              <a:rPr lang="cs-CZ" altLang="en-US" sz="2000" dirty="0">
                <a:latin typeface="+mn-lt"/>
              </a:rPr>
              <a:t>	        </a:t>
            </a:r>
            <a:r>
              <a:rPr lang="en-US" altLang="en-US" sz="2000" dirty="0">
                <a:latin typeface="+mn-lt"/>
              </a:rPr>
              <a:t>- 0.0241</a:t>
            </a:r>
            <a:endParaRPr lang="en-US" altLang="en-US" sz="2000" baseline="30000" dirty="0">
              <a:latin typeface="+mn-lt"/>
            </a:endParaRPr>
          </a:p>
        </p:txBody>
      </p:sp>
      <p:pic>
        <p:nvPicPr>
          <p:cNvPr id="6" name="Picture 6" descr="See the source image">
            <a:extLst>
              <a:ext uri="{FF2B5EF4-FFF2-40B4-BE49-F238E27FC236}">
                <a16:creationId xmlns:a16="http://schemas.microsoft.com/office/drawing/2014/main" id="{35898D1E-2C2E-4161-894F-F6C884402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709" y="177708"/>
            <a:ext cx="4424121" cy="305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939D9CB-6F9B-4BA3-AF9F-0055C88E4639}"/>
              </a:ext>
            </a:extLst>
          </p:cNvPr>
          <p:cNvSpPr/>
          <p:nvPr/>
        </p:nvSpPr>
        <p:spPr>
          <a:xfrm>
            <a:off x="228599" y="210706"/>
            <a:ext cx="5029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Segr</a:t>
            </a:r>
            <a:r>
              <a:rPr lang="cs-CZ" sz="2000" b="1" dirty="0"/>
              <a:t>é</a:t>
            </a:r>
            <a:r>
              <a:rPr lang="en-US" sz="2000" b="1" dirty="0"/>
              <a:t>ho </a:t>
            </a:r>
            <a:r>
              <a:rPr lang="en-US" sz="2000" b="1" dirty="0" err="1"/>
              <a:t>graf</a:t>
            </a:r>
            <a:r>
              <a:rPr lang="cs-CZ" sz="2000" b="1" dirty="0"/>
              <a:t> a délka života nuklidů</a:t>
            </a:r>
          </a:p>
        </p:txBody>
      </p:sp>
    </p:spTree>
    <p:extLst>
      <p:ext uri="{BB962C8B-B14F-4D97-AF65-F5344CB8AC3E}">
        <p14:creationId xmlns:p14="http://schemas.microsoft.com/office/powerpoint/2010/main" val="67617846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C14005F-4558-4F6D-8BAF-8BF6A1CA5B42}"/>
              </a:ext>
            </a:extLst>
          </p:cNvPr>
          <p:cNvSpPr txBox="1"/>
          <p:nvPr/>
        </p:nvSpPr>
        <p:spPr>
          <a:xfrm>
            <a:off x="1447800" y="838200"/>
            <a:ext cx="5285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cs typeface="Arial" panose="020B0604020202020204" pitchFamily="34" charset="0"/>
              </a:rPr>
              <a:t>Ele</a:t>
            </a:r>
            <a:r>
              <a:rPr lang="cs-CZ" sz="4000" b="1" dirty="0">
                <a:cs typeface="Arial" panose="020B0604020202020204" pitchFamily="34" charset="0"/>
              </a:rPr>
              <a:t>k</a:t>
            </a:r>
            <a:r>
              <a:rPr lang="en-US" sz="4000" b="1" dirty="0">
                <a:cs typeface="Arial" panose="020B0604020202020204" pitchFamily="34" charset="0"/>
              </a:rPr>
              <a:t>t</a:t>
            </a:r>
            <a:r>
              <a:rPr lang="cs-CZ" sz="4000" b="1" dirty="0">
                <a:cs typeface="Arial" panose="020B0604020202020204" pitchFamily="34" charset="0"/>
              </a:rPr>
              <a:t>r</a:t>
            </a:r>
            <a:r>
              <a:rPr lang="en-US" sz="4000" b="1" dirty="0" err="1">
                <a:cs typeface="Arial" panose="020B0604020202020204" pitchFamily="34" charset="0"/>
              </a:rPr>
              <a:t>onov</a:t>
            </a:r>
            <a:r>
              <a:rPr lang="cs-CZ" sz="4000" b="1" dirty="0">
                <a:cs typeface="Arial" panose="020B0604020202020204" pitchFamily="34" charset="0"/>
              </a:rPr>
              <a:t>ý obal atomu</a:t>
            </a:r>
          </a:p>
        </p:txBody>
      </p:sp>
      <p:pic>
        <p:nvPicPr>
          <p:cNvPr id="3" name="Obrázek 2" descr="Obsah obrázku objekt, hodiny&#10;&#10;Popis byl vytvořen automaticky">
            <a:extLst>
              <a:ext uri="{FF2B5EF4-FFF2-40B4-BE49-F238E27FC236}">
                <a16:creationId xmlns:a16="http://schemas.microsoft.com/office/drawing/2014/main" id="{20A3B49C-4B4E-4B6F-AF0E-963968810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438400"/>
            <a:ext cx="471054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146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B7E885DB-D84A-4485-92B8-EEB8A4F14E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0"/>
            <a:ext cx="5214188" cy="259080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6B8C3DFA-7FE3-4554-9CCB-7637CE6AD4B8}"/>
              </a:ext>
            </a:extLst>
          </p:cNvPr>
          <p:cNvSpPr/>
          <p:nvPr/>
        </p:nvSpPr>
        <p:spPr>
          <a:xfrm>
            <a:off x="228600" y="9144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Bohrův</a:t>
            </a:r>
            <a:r>
              <a:rPr lang="en-US" dirty="0"/>
              <a:t> model (Bohr 1913) je </a:t>
            </a:r>
            <a:r>
              <a:rPr lang="en-US" dirty="0" err="1"/>
              <a:t>předchůdcem</a:t>
            </a:r>
            <a:r>
              <a:rPr lang="en-US" dirty="0"/>
              <a:t> </a:t>
            </a:r>
            <a:r>
              <a:rPr lang="en-US" dirty="0" err="1"/>
              <a:t>kvantověmechanického</a:t>
            </a:r>
            <a:r>
              <a:rPr lang="en-US" dirty="0"/>
              <a:t> </a:t>
            </a:r>
            <a:r>
              <a:rPr lang="en-US" dirty="0" err="1"/>
              <a:t>modelu</a:t>
            </a:r>
            <a:r>
              <a:rPr lang="en-US" dirty="0"/>
              <a:t> </a:t>
            </a:r>
            <a:r>
              <a:rPr lang="en-US" dirty="0" err="1"/>
              <a:t>atomu</a:t>
            </a:r>
            <a:r>
              <a:rPr lang="cs-CZ" dirty="0"/>
              <a:t>, zahrnuje pouze jedno kvantové číslo (n)</a:t>
            </a:r>
            <a:r>
              <a:rPr lang="en-US" dirty="0"/>
              <a:t>. 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970900C9-896C-4420-856F-CB1AB8D63DC9}"/>
              </a:ext>
            </a:extLst>
          </p:cNvPr>
          <p:cNvSpPr/>
          <p:nvPr/>
        </p:nvSpPr>
        <p:spPr>
          <a:xfrm>
            <a:off x="228600" y="152400"/>
            <a:ext cx="34254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Bohrův</a:t>
            </a:r>
            <a:r>
              <a:rPr lang="en-US" sz="2800" b="1" dirty="0"/>
              <a:t> model </a:t>
            </a:r>
            <a:r>
              <a:rPr lang="en-US" sz="2800" b="1" dirty="0" err="1"/>
              <a:t>atomu</a:t>
            </a:r>
            <a:r>
              <a:rPr lang="en-US" sz="2800" b="1" dirty="0"/>
              <a:t> </a:t>
            </a:r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2CDFFD19-83B4-4ED2-88FC-3A51A85A9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8400" y="1752600"/>
            <a:ext cx="2032000" cy="609600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8C9F0A40-1325-4208-8420-06B1A45F5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72200" y="2438400"/>
            <a:ext cx="2795467" cy="664776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C83D5685-CAC0-43D2-B7AF-DAC52F6B1C75}"/>
              </a:ext>
            </a:extLst>
          </p:cNvPr>
          <p:cNvSpPr/>
          <p:nvPr/>
        </p:nvSpPr>
        <p:spPr>
          <a:xfrm>
            <a:off x="152400" y="1676400"/>
            <a:ext cx="60960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222222"/>
                </a:solidFill>
              </a:rPr>
              <a:t>Poloměr</a:t>
            </a:r>
            <a:r>
              <a:rPr lang="en-US" b="1" dirty="0">
                <a:solidFill>
                  <a:srgbClr val="222222"/>
                </a:solidFill>
              </a:rPr>
              <a:t> </a:t>
            </a:r>
            <a:r>
              <a:rPr lang="en-US" b="1" dirty="0" err="1">
                <a:solidFill>
                  <a:srgbClr val="222222"/>
                </a:solidFill>
              </a:rPr>
              <a:t>kružnicové</a:t>
            </a:r>
            <a:r>
              <a:rPr lang="en-US" b="1" dirty="0">
                <a:solidFill>
                  <a:srgbClr val="222222"/>
                </a:solidFill>
              </a:rPr>
              <a:t> </a:t>
            </a:r>
            <a:r>
              <a:rPr lang="en-US" b="1" dirty="0" err="1">
                <a:solidFill>
                  <a:srgbClr val="222222"/>
                </a:solidFill>
              </a:rPr>
              <a:t>dráhy</a:t>
            </a:r>
            <a:r>
              <a:rPr lang="en-US" b="1" dirty="0">
                <a:solidFill>
                  <a:srgbClr val="222222"/>
                </a:solidFill>
              </a:rPr>
              <a:t> </a:t>
            </a:r>
            <a:r>
              <a:rPr lang="en-US" i="1" dirty="0">
                <a:solidFill>
                  <a:srgbClr val="222222"/>
                </a:solidFill>
              </a:rPr>
              <a:t>n</a:t>
            </a:r>
            <a:r>
              <a:rPr lang="en-US" dirty="0">
                <a:solidFill>
                  <a:srgbClr val="222222"/>
                </a:solidFill>
              </a:rPr>
              <a:t>-</a:t>
            </a:r>
            <a:r>
              <a:rPr lang="en-US" dirty="0" err="1">
                <a:solidFill>
                  <a:srgbClr val="222222"/>
                </a:solidFill>
              </a:rPr>
              <a:t>té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hladiny</a:t>
            </a:r>
            <a:r>
              <a:rPr lang="en-US" dirty="0">
                <a:solidFill>
                  <a:srgbClr val="222222"/>
                </a:solidFill>
              </a:rPr>
              <a:t>, po </a:t>
            </a:r>
            <a:r>
              <a:rPr lang="en-US" dirty="0" err="1">
                <a:solidFill>
                  <a:srgbClr val="222222"/>
                </a:solidFill>
              </a:rPr>
              <a:t>které</a:t>
            </a:r>
            <a:r>
              <a:rPr lang="en-US" dirty="0">
                <a:solidFill>
                  <a:srgbClr val="222222"/>
                </a:solidFill>
              </a:rPr>
              <a:t> se </a:t>
            </a:r>
            <a:r>
              <a:rPr lang="en-US" dirty="0" err="1">
                <a:solidFill>
                  <a:srgbClr val="222222"/>
                </a:solidFill>
              </a:rPr>
              <a:t>elektron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pohybuje</a:t>
            </a:r>
            <a:r>
              <a:rPr lang="cs-CZ" dirty="0">
                <a:solidFill>
                  <a:srgbClr val="222222"/>
                </a:solidFill>
              </a:rPr>
              <a:t>:</a:t>
            </a:r>
          </a:p>
          <a:p>
            <a:endParaRPr lang="cs-CZ" sz="800" dirty="0">
              <a:solidFill>
                <a:srgbClr val="222222"/>
              </a:solidFill>
            </a:endParaRPr>
          </a:p>
          <a:p>
            <a:r>
              <a:rPr lang="en-US" b="1" dirty="0" err="1"/>
              <a:t>Energie</a:t>
            </a:r>
            <a:r>
              <a:rPr lang="en-US" b="1" dirty="0"/>
              <a:t> </a:t>
            </a:r>
            <a:r>
              <a:rPr lang="en-US" b="1" dirty="0" err="1"/>
              <a:t>elektronu</a:t>
            </a:r>
            <a:r>
              <a:rPr lang="en-US" b="1" dirty="0"/>
              <a:t> </a:t>
            </a:r>
            <a:r>
              <a:rPr lang="en-US" dirty="0" err="1"/>
              <a:t>vázaného</a:t>
            </a:r>
            <a:r>
              <a:rPr lang="en-US" dirty="0"/>
              <a:t> v </a:t>
            </a:r>
            <a:r>
              <a:rPr lang="en-US" dirty="0" err="1"/>
              <a:t>atomu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i="1" dirty="0"/>
              <a:t>n</a:t>
            </a:r>
            <a:r>
              <a:rPr lang="en-US" dirty="0"/>
              <a:t>-</a:t>
            </a:r>
            <a:r>
              <a:rPr lang="en-US" dirty="0" err="1"/>
              <a:t>té</a:t>
            </a:r>
            <a:r>
              <a:rPr lang="en-US" dirty="0"/>
              <a:t> </a:t>
            </a:r>
            <a:r>
              <a:rPr lang="en-US" dirty="0" err="1"/>
              <a:t>hladině</a:t>
            </a:r>
            <a:r>
              <a:rPr lang="cs-CZ" dirty="0"/>
              <a:t>:</a:t>
            </a:r>
            <a:endParaRPr lang="en-US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41B2368-6769-4287-91F6-9E87A87040C9}"/>
              </a:ext>
            </a:extLst>
          </p:cNvPr>
          <p:cNvSpPr/>
          <p:nvPr/>
        </p:nvSpPr>
        <p:spPr>
          <a:xfrm>
            <a:off x="152400" y="5791200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Bohrův</a:t>
            </a:r>
            <a:r>
              <a:rPr lang="en-US" dirty="0"/>
              <a:t> model </a:t>
            </a:r>
            <a:r>
              <a:rPr lang="en-US" dirty="0" err="1"/>
              <a:t>atomu</a:t>
            </a:r>
            <a:r>
              <a:rPr lang="en-US" dirty="0"/>
              <a:t> </a:t>
            </a:r>
            <a:r>
              <a:rPr lang="en-US" dirty="0" err="1"/>
              <a:t>dobře</a:t>
            </a:r>
            <a:r>
              <a:rPr lang="en-US" dirty="0"/>
              <a:t> </a:t>
            </a:r>
            <a:r>
              <a:rPr lang="en-US" dirty="0" err="1"/>
              <a:t>popisuje</a:t>
            </a:r>
            <a:r>
              <a:rPr lang="en-US" dirty="0"/>
              <a:t> </a:t>
            </a:r>
            <a:r>
              <a:rPr lang="cs-CZ" dirty="0"/>
              <a:t>pouze </a:t>
            </a:r>
            <a:r>
              <a:rPr lang="en-US" dirty="0"/>
              <a:t>atom </a:t>
            </a:r>
            <a:r>
              <a:rPr lang="en-US" dirty="0" err="1"/>
              <a:t>vodíku</a:t>
            </a:r>
            <a:r>
              <a:rPr lang="en-US" dirty="0"/>
              <a:t> a </a:t>
            </a:r>
            <a:r>
              <a:rPr lang="en-US" dirty="0" err="1"/>
              <a:t>iontů</a:t>
            </a:r>
            <a:r>
              <a:rPr lang="en-US" dirty="0"/>
              <a:t> </a:t>
            </a:r>
            <a:r>
              <a:rPr lang="en-US" dirty="0" err="1"/>
              <a:t>mající</a:t>
            </a:r>
            <a:r>
              <a:rPr lang="en-US" dirty="0"/>
              <a:t> v </a:t>
            </a:r>
            <a:r>
              <a:rPr lang="en-US" dirty="0" err="1"/>
              <a:t>elektronovém</a:t>
            </a:r>
            <a:r>
              <a:rPr lang="en-US" dirty="0"/>
              <a:t> </a:t>
            </a:r>
            <a:r>
              <a:rPr lang="en-US" dirty="0" err="1"/>
              <a:t>obalu</a:t>
            </a:r>
            <a:r>
              <a:rPr lang="en-US" dirty="0"/>
              <a:t> </a:t>
            </a:r>
            <a:r>
              <a:rPr lang="en-US" dirty="0" err="1"/>
              <a:t>jen</a:t>
            </a:r>
            <a:r>
              <a:rPr lang="en-US" dirty="0"/>
              <a:t> </a:t>
            </a:r>
            <a:r>
              <a:rPr lang="en-US" dirty="0" err="1"/>
              <a:t>jeden</a:t>
            </a:r>
            <a:r>
              <a:rPr lang="en-US" dirty="0"/>
              <a:t> </a:t>
            </a:r>
            <a:r>
              <a:rPr lang="en-US" dirty="0" err="1"/>
              <a:t>elektron</a:t>
            </a:r>
            <a:r>
              <a:rPr lang="en-US" dirty="0"/>
              <a:t> (He</a:t>
            </a:r>
            <a:r>
              <a:rPr lang="en-US" baseline="30000" dirty="0"/>
              <a:t>+</a:t>
            </a:r>
            <a:r>
              <a:rPr lang="en-US" dirty="0"/>
              <a:t>, Li</a:t>
            </a:r>
            <a:r>
              <a:rPr lang="en-US" baseline="30000" dirty="0"/>
              <a:t>2+</a:t>
            </a:r>
            <a:r>
              <a:rPr lang="en-US" dirty="0"/>
              <a:t>, Be</a:t>
            </a:r>
            <a:r>
              <a:rPr lang="en-US" baseline="30000" dirty="0"/>
              <a:t>3+</a:t>
            </a:r>
            <a:r>
              <a:rPr lang="en-US" dirty="0"/>
              <a:t> a B</a:t>
            </a:r>
            <a:r>
              <a:rPr lang="en-US" baseline="30000" dirty="0"/>
              <a:t>4+</a:t>
            </a:r>
            <a:r>
              <a:rPr lang="en-US" dirty="0"/>
              <a:t>)</a:t>
            </a:r>
          </a:p>
        </p:txBody>
      </p:sp>
      <p:pic>
        <p:nvPicPr>
          <p:cNvPr id="22" name="Obrázek 21" descr="Obsah obrázku metr&#10;&#10;Popis byl vytvořen automaticky">
            <a:extLst>
              <a:ext uri="{FF2B5EF4-FFF2-40B4-BE49-F238E27FC236}">
                <a16:creationId xmlns:a16="http://schemas.microsoft.com/office/drawing/2014/main" id="{F26516B3-16B6-426C-B4E1-D181CDE665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251460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601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51EC120-6F4A-4A88-904C-8D6D8D603BBC}"/>
              </a:ext>
            </a:extLst>
          </p:cNvPr>
          <p:cNvSpPr txBox="1"/>
          <p:nvPr/>
        </p:nvSpPr>
        <p:spPr>
          <a:xfrm>
            <a:off x="609600" y="1524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Sommerfeldův</a:t>
            </a:r>
            <a:r>
              <a:rPr lang="cs-CZ" sz="2800" b="1" dirty="0"/>
              <a:t> model atomu </a:t>
            </a:r>
            <a:endParaRPr lang="en-US" sz="28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B40247A-9CE5-429B-BF1D-2F57A58A84C0}"/>
              </a:ext>
            </a:extLst>
          </p:cNvPr>
          <p:cNvSpPr/>
          <p:nvPr/>
        </p:nvSpPr>
        <p:spPr>
          <a:xfrm>
            <a:off x="228600" y="914400"/>
            <a:ext cx="8763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333333"/>
                </a:solidFill>
              </a:rPr>
              <a:t>A. </a:t>
            </a:r>
            <a:r>
              <a:rPr lang="en-US" sz="2000" dirty="0">
                <a:solidFill>
                  <a:srgbClr val="333333"/>
                </a:solidFill>
              </a:rPr>
              <a:t>Sommerfeld</a:t>
            </a:r>
            <a:r>
              <a:rPr lang="cs-CZ" sz="2000" dirty="0">
                <a:solidFill>
                  <a:srgbClr val="333333"/>
                </a:solidFill>
              </a:rPr>
              <a:t> (1916) </a:t>
            </a:r>
            <a:r>
              <a:rPr lang="en-US" sz="2000" dirty="0" err="1">
                <a:solidFill>
                  <a:srgbClr val="333333"/>
                </a:solidFill>
              </a:rPr>
              <a:t>nahradil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Bohrovy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kruhové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dráhy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eliptickými</a:t>
            </a:r>
            <a:r>
              <a:rPr lang="en-US" sz="2000" dirty="0">
                <a:solidFill>
                  <a:srgbClr val="333333"/>
                </a:solidFill>
              </a:rPr>
              <a:t>. </a:t>
            </a:r>
            <a:r>
              <a:rPr lang="cs-CZ" sz="2000" dirty="0">
                <a:solidFill>
                  <a:srgbClr val="333333"/>
                </a:solidFill>
              </a:rPr>
              <a:t>Odtud</a:t>
            </a:r>
          </a:p>
          <a:p>
            <a:r>
              <a:rPr lang="cs-CZ" sz="2000" b="1" i="1" dirty="0">
                <a:solidFill>
                  <a:srgbClr val="333333"/>
                </a:solidFill>
              </a:rPr>
              <a:t>H</a:t>
            </a:r>
            <a:r>
              <a:rPr lang="en-US" sz="2000" b="1" i="1" dirty="0" err="1">
                <a:solidFill>
                  <a:srgbClr val="333333"/>
                </a:solidFill>
              </a:rPr>
              <a:t>lavní</a:t>
            </a:r>
            <a:r>
              <a:rPr lang="en-US" sz="2000" b="1" i="1" dirty="0">
                <a:solidFill>
                  <a:srgbClr val="333333"/>
                </a:solidFill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</a:rPr>
              <a:t>kvantové</a:t>
            </a:r>
            <a:r>
              <a:rPr lang="en-US" sz="2000" b="1" i="1" dirty="0">
                <a:solidFill>
                  <a:srgbClr val="333333"/>
                </a:solidFill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</a:rPr>
              <a:t>čísl</a:t>
            </a:r>
            <a:r>
              <a:rPr lang="cs-CZ" sz="2000" b="1" i="1" dirty="0">
                <a:solidFill>
                  <a:srgbClr val="333333"/>
                </a:solidFill>
              </a:rPr>
              <a:t>o </a:t>
            </a:r>
            <a:r>
              <a:rPr lang="cs-CZ" sz="2000" dirty="0">
                <a:solidFill>
                  <a:srgbClr val="333333"/>
                </a:solidFill>
              </a:rPr>
              <a:t>(</a:t>
            </a:r>
            <a:r>
              <a:rPr lang="en-US" sz="2000" i="1" dirty="0">
                <a:solidFill>
                  <a:srgbClr val="333333"/>
                </a:solidFill>
              </a:rPr>
              <a:t>n</a:t>
            </a:r>
            <a:r>
              <a:rPr lang="cs-CZ" sz="2000" dirty="0">
                <a:solidFill>
                  <a:srgbClr val="333333"/>
                </a:solidFill>
              </a:rPr>
              <a:t>):   </a:t>
            </a:r>
            <a:r>
              <a:rPr lang="en-US" sz="2000" dirty="0" err="1">
                <a:solidFill>
                  <a:srgbClr val="333333"/>
                </a:solidFill>
              </a:rPr>
              <a:t>velká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poloosa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i="1" dirty="0">
                <a:solidFill>
                  <a:srgbClr val="333333"/>
                </a:solidFill>
              </a:rPr>
              <a:t>a = n</a:t>
            </a:r>
            <a:r>
              <a:rPr lang="en-US" sz="2000" baseline="30000" dirty="0">
                <a:solidFill>
                  <a:srgbClr val="333333"/>
                </a:solidFill>
              </a:rPr>
              <a:t>2</a:t>
            </a:r>
            <a:r>
              <a:rPr lang="en-US" sz="2000" i="1" dirty="0">
                <a:solidFill>
                  <a:srgbClr val="333333"/>
                </a:solidFill>
              </a:rPr>
              <a:t>r</a:t>
            </a:r>
            <a:r>
              <a:rPr lang="en-US" sz="2000" baseline="-25000" dirty="0">
                <a:solidFill>
                  <a:srgbClr val="333333"/>
                </a:solidFill>
              </a:rPr>
              <a:t>1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endParaRPr lang="cs-CZ" sz="2000" dirty="0">
              <a:solidFill>
                <a:srgbClr val="333333"/>
              </a:solidFill>
            </a:endParaRPr>
          </a:p>
          <a:p>
            <a:r>
              <a:rPr lang="cs-CZ" sz="2000" b="1" i="1" dirty="0">
                <a:solidFill>
                  <a:srgbClr val="333333"/>
                </a:solidFill>
              </a:rPr>
              <a:t>V</a:t>
            </a:r>
            <a:r>
              <a:rPr lang="en-US" sz="2000" b="1" i="1" dirty="0" err="1">
                <a:solidFill>
                  <a:srgbClr val="333333"/>
                </a:solidFill>
              </a:rPr>
              <a:t>edlejší</a:t>
            </a:r>
            <a:r>
              <a:rPr lang="en-US" sz="2000" b="1" i="1" dirty="0">
                <a:solidFill>
                  <a:srgbClr val="333333"/>
                </a:solidFill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</a:rPr>
              <a:t>kvantové</a:t>
            </a:r>
            <a:r>
              <a:rPr lang="en-US" sz="2000" b="1" i="1" dirty="0">
                <a:solidFill>
                  <a:srgbClr val="333333"/>
                </a:solidFill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</a:rPr>
              <a:t>číslo</a:t>
            </a:r>
            <a:r>
              <a:rPr lang="cs-CZ" sz="2000" b="1" i="1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(</a:t>
            </a:r>
            <a:r>
              <a:rPr lang="en-US" sz="2000" i="1" dirty="0">
                <a:solidFill>
                  <a:srgbClr val="333333"/>
                </a:solidFill>
              </a:rPr>
              <a:t>l</a:t>
            </a:r>
            <a:r>
              <a:rPr lang="cs-CZ" sz="2000" dirty="0">
                <a:solidFill>
                  <a:srgbClr val="333333"/>
                </a:solidFill>
              </a:rPr>
              <a:t>):  </a:t>
            </a:r>
            <a:r>
              <a:rPr lang="en-US" sz="2000" dirty="0" err="1">
                <a:solidFill>
                  <a:srgbClr val="333333"/>
                </a:solidFill>
              </a:rPr>
              <a:t>malá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poloosa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i="1" dirty="0">
                <a:solidFill>
                  <a:srgbClr val="333333"/>
                </a:solidFill>
              </a:rPr>
              <a:t>a</a:t>
            </a:r>
            <a:r>
              <a:rPr lang="en-US" sz="2000" dirty="0">
                <a:solidFill>
                  <a:srgbClr val="333333"/>
                </a:solidFill>
              </a:rPr>
              <a:t>´ = </a:t>
            </a:r>
            <a:r>
              <a:rPr lang="en-US" sz="2000" i="1" dirty="0">
                <a:solidFill>
                  <a:srgbClr val="333333"/>
                </a:solidFill>
              </a:rPr>
              <a:t>n</a:t>
            </a:r>
            <a:r>
              <a:rPr lang="en-US" sz="2000" dirty="0">
                <a:solidFill>
                  <a:srgbClr val="333333"/>
                </a:solidFill>
              </a:rPr>
              <a:t> (</a:t>
            </a:r>
            <a:r>
              <a:rPr lang="en-US" sz="2000" i="1" dirty="0">
                <a:solidFill>
                  <a:srgbClr val="333333"/>
                </a:solidFill>
              </a:rPr>
              <a:t>l</a:t>
            </a:r>
            <a:r>
              <a:rPr lang="en-US" sz="2000" dirty="0">
                <a:solidFill>
                  <a:srgbClr val="333333"/>
                </a:solidFill>
              </a:rPr>
              <a:t> + 1)</a:t>
            </a:r>
            <a:r>
              <a:rPr lang="en-US" sz="2000" i="1" dirty="0">
                <a:solidFill>
                  <a:srgbClr val="333333"/>
                </a:solidFill>
              </a:rPr>
              <a:t>r</a:t>
            </a:r>
            <a:r>
              <a:rPr lang="en-US" sz="2000" baseline="-25000" dirty="0">
                <a:solidFill>
                  <a:srgbClr val="333333"/>
                </a:solidFill>
              </a:rPr>
              <a:t>1</a:t>
            </a:r>
            <a:r>
              <a:rPr lang="cs-CZ" sz="2000" dirty="0">
                <a:solidFill>
                  <a:srgbClr val="333333"/>
                </a:solidFill>
              </a:rPr>
              <a:t>, nabývá hodnot 0 až </a:t>
            </a:r>
            <a:r>
              <a:rPr lang="en-US" sz="2000" i="1" dirty="0">
                <a:solidFill>
                  <a:srgbClr val="333333"/>
                </a:solidFill>
              </a:rPr>
              <a:t>n</a:t>
            </a:r>
            <a:r>
              <a:rPr lang="en-US" sz="2000" dirty="0">
                <a:solidFill>
                  <a:srgbClr val="333333"/>
                </a:solidFill>
              </a:rPr>
              <a:t> – 1</a:t>
            </a:r>
            <a:r>
              <a:rPr lang="cs-CZ" sz="2000" dirty="0">
                <a:solidFill>
                  <a:srgbClr val="333333"/>
                </a:solidFill>
              </a:rPr>
              <a:t>.</a:t>
            </a:r>
          </a:p>
          <a:p>
            <a:r>
              <a:rPr lang="cs-CZ" sz="2000" i="1" dirty="0">
                <a:solidFill>
                  <a:srgbClr val="333333"/>
                </a:solidFill>
              </a:rPr>
              <a:t>	</a:t>
            </a:r>
          </a:p>
          <a:p>
            <a:r>
              <a:rPr lang="cs-CZ" sz="2000" i="1" dirty="0">
                <a:solidFill>
                  <a:srgbClr val="333333"/>
                </a:solidFill>
              </a:rPr>
              <a:t>				</a:t>
            </a:r>
            <a:r>
              <a:rPr lang="en-US" sz="2000" i="1" dirty="0">
                <a:solidFill>
                  <a:srgbClr val="333333"/>
                </a:solidFill>
              </a:rPr>
              <a:t>n = l</a:t>
            </a:r>
            <a:r>
              <a:rPr lang="en-US" sz="2000" dirty="0">
                <a:solidFill>
                  <a:srgbClr val="333333"/>
                </a:solidFill>
              </a:rPr>
              <a:t> + 1</a:t>
            </a:r>
            <a:endParaRPr lang="cs-CZ" sz="2000" dirty="0">
              <a:solidFill>
                <a:srgbClr val="333333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DA17CBB-CD37-420B-9F2F-43486560D240}"/>
              </a:ext>
            </a:extLst>
          </p:cNvPr>
          <p:cNvSpPr/>
          <p:nvPr/>
        </p:nvSpPr>
        <p:spPr>
          <a:xfrm>
            <a:off x="152400" y="4461688"/>
            <a:ext cx="8839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333333"/>
                </a:solidFill>
              </a:rPr>
              <a:t>Protože</a:t>
            </a:r>
            <a:r>
              <a:rPr lang="en-US" sz="2000" dirty="0">
                <a:solidFill>
                  <a:srgbClr val="333333"/>
                </a:solidFill>
              </a:rPr>
              <a:t> se </a:t>
            </a:r>
            <a:r>
              <a:rPr lang="en-US" sz="2000" dirty="0" err="1">
                <a:solidFill>
                  <a:srgbClr val="333333"/>
                </a:solidFill>
              </a:rPr>
              <a:t>elektron</a:t>
            </a:r>
            <a:r>
              <a:rPr lang="en-US" sz="2000" dirty="0">
                <a:solidFill>
                  <a:srgbClr val="333333"/>
                </a:solidFill>
              </a:rPr>
              <a:t> po </a:t>
            </a:r>
            <a:r>
              <a:rPr lang="en-US" sz="2000" dirty="0" err="1">
                <a:solidFill>
                  <a:srgbClr val="333333"/>
                </a:solidFill>
              </a:rPr>
              <a:t>své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dráze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pohybuje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velkou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rychlostí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blížící</a:t>
            </a:r>
            <a:r>
              <a:rPr lang="en-US" sz="2000" dirty="0">
                <a:solidFill>
                  <a:srgbClr val="333333"/>
                </a:solidFill>
              </a:rPr>
              <a:t> se </a:t>
            </a:r>
            <a:r>
              <a:rPr lang="en-US" sz="2000" dirty="0" err="1">
                <a:solidFill>
                  <a:srgbClr val="333333"/>
                </a:solidFill>
              </a:rPr>
              <a:t>rychlosti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světla</a:t>
            </a:r>
            <a:r>
              <a:rPr lang="en-US" sz="2000" dirty="0">
                <a:solidFill>
                  <a:srgbClr val="333333"/>
                </a:solidFill>
              </a:rPr>
              <a:t>, Sommerfeld </a:t>
            </a:r>
            <a:r>
              <a:rPr lang="en-US" sz="2000" dirty="0" err="1">
                <a:solidFill>
                  <a:srgbClr val="333333"/>
                </a:solidFill>
              </a:rPr>
              <a:t>ve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svém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modelu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změnil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hmotnost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elektronu</a:t>
            </a:r>
            <a:r>
              <a:rPr lang="en-US" sz="2000" dirty="0">
                <a:solidFill>
                  <a:srgbClr val="333333"/>
                </a:solidFill>
              </a:rPr>
              <a:t> v </a:t>
            </a:r>
            <a:r>
              <a:rPr lang="en-US" sz="2000" dirty="0" err="1">
                <a:solidFill>
                  <a:srgbClr val="333333"/>
                </a:solidFill>
              </a:rPr>
              <a:t>souladu</a:t>
            </a:r>
            <a:r>
              <a:rPr lang="en-US" sz="2000" dirty="0">
                <a:solidFill>
                  <a:srgbClr val="333333"/>
                </a:solidFill>
              </a:rPr>
              <a:t> s </a:t>
            </a:r>
            <a:r>
              <a:rPr lang="en-US" sz="2000" dirty="0" err="1">
                <a:solidFill>
                  <a:srgbClr val="333333"/>
                </a:solidFill>
              </a:rPr>
              <a:t>teorií</a:t>
            </a:r>
            <a:r>
              <a:rPr lang="en-US" sz="2000" dirty="0">
                <a:solidFill>
                  <a:srgbClr val="333333"/>
                </a:solidFill>
              </a:rPr>
              <a:t> relativity. </a:t>
            </a:r>
            <a:r>
              <a:rPr lang="en-US" sz="2000" dirty="0" err="1">
                <a:solidFill>
                  <a:srgbClr val="333333"/>
                </a:solidFill>
              </a:rPr>
              <a:t>Elektron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má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tedy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největší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hmotnost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nejblíž</a:t>
            </a:r>
            <a:r>
              <a:rPr lang="en-US" sz="2000" dirty="0">
                <a:solidFill>
                  <a:srgbClr val="333333"/>
                </a:solidFill>
              </a:rPr>
              <a:t> u </a:t>
            </a:r>
            <a:r>
              <a:rPr lang="en-US" sz="2000" dirty="0" err="1">
                <a:solidFill>
                  <a:srgbClr val="333333"/>
                </a:solidFill>
              </a:rPr>
              <a:t>jádra</a:t>
            </a:r>
            <a:r>
              <a:rPr lang="en-US" sz="2000" dirty="0">
                <a:solidFill>
                  <a:srgbClr val="333333"/>
                </a:solidFill>
              </a:rPr>
              <a:t> a </a:t>
            </a:r>
            <a:r>
              <a:rPr lang="en-US" sz="2000" dirty="0" err="1">
                <a:solidFill>
                  <a:srgbClr val="333333"/>
                </a:solidFill>
              </a:rPr>
              <a:t>nejmenší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hmotnost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nejdál</a:t>
            </a:r>
            <a:r>
              <a:rPr lang="en-US" sz="2000" dirty="0">
                <a:solidFill>
                  <a:srgbClr val="333333"/>
                </a:solidFill>
              </a:rPr>
              <a:t> od </a:t>
            </a:r>
            <a:r>
              <a:rPr lang="en-US" sz="2000" dirty="0" err="1">
                <a:solidFill>
                  <a:srgbClr val="333333"/>
                </a:solidFill>
              </a:rPr>
              <a:t>jádra</a:t>
            </a:r>
            <a:r>
              <a:rPr lang="en-US" sz="2000" dirty="0">
                <a:solidFill>
                  <a:srgbClr val="333333"/>
                </a:solidFill>
              </a:rPr>
              <a:t>. </a:t>
            </a:r>
            <a:r>
              <a:rPr lang="en-US" sz="2000" dirty="0" err="1">
                <a:solidFill>
                  <a:srgbClr val="333333"/>
                </a:solidFill>
              </a:rPr>
              <a:t>Vlivem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změn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hmotnosti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elektronu</a:t>
            </a:r>
            <a:r>
              <a:rPr lang="en-US" sz="2000" dirty="0">
                <a:solidFill>
                  <a:srgbClr val="333333"/>
                </a:solidFill>
              </a:rPr>
              <a:t> se </a:t>
            </a:r>
            <a:r>
              <a:rPr lang="en-US" sz="2000" dirty="0" err="1">
                <a:solidFill>
                  <a:srgbClr val="333333"/>
                </a:solidFill>
              </a:rPr>
              <a:t>dráha</a:t>
            </a:r>
            <a:r>
              <a:rPr lang="en-US" sz="2000" dirty="0">
                <a:solidFill>
                  <a:srgbClr val="333333"/>
                </a:solidFill>
              </a:rPr>
              <a:t> v </a:t>
            </a:r>
            <a:r>
              <a:rPr lang="en-US" sz="2000" dirty="0" err="1">
                <a:solidFill>
                  <a:srgbClr val="333333"/>
                </a:solidFill>
              </a:rPr>
              <a:t>nejbližším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bodě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víc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zakřivuje</a:t>
            </a:r>
            <a:r>
              <a:rPr lang="en-US" sz="2000" dirty="0">
                <a:solidFill>
                  <a:srgbClr val="333333"/>
                </a:solidFill>
              </a:rPr>
              <a:t> a to </a:t>
            </a:r>
            <a:r>
              <a:rPr lang="en-US" sz="2000" dirty="0" err="1">
                <a:solidFill>
                  <a:srgbClr val="333333"/>
                </a:solidFill>
              </a:rPr>
              <a:t>vede</a:t>
            </a:r>
            <a:r>
              <a:rPr lang="en-US" sz="2000" dirty="0">
                <a:solidFill>
                  <a:srgbClr val="333333"/>
                </a:solidFill>
              </a:rPr>
              <a:t> k </a:t>
            </a:r>
            <a:r>
              <a:rPr lang="en-US" sz="2000" dirty="0" err="1">
                <a:solidFill>
                  <a:srgbClr val="333333"/>
                </a:solidFill>
              </a:rPr>
              <a:t>přemisťování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celé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dráhy</a:t>
            </a:r>
            <a:r>
              <a:rPr lang="en-US" sz="2000" dirty="0">
                <a:solidFill>
                  <a:srgbClr val="333333"/>
                </a:solidFill>
              </a:rPr>
              <a:t>, </a:t>
            </a:r>
            <a:r>
              <a:rPr lang="en-US" sz="2000" dirty="0" err="1">
                <a:solidFill>
                  <a:srgbClr val="333333"/>
                </a:solidFill>
              </a:rPr>
              <a:t>která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nabývá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tvar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růžice</a:t>
            </a:r>
            <a:r>
              <a:rPr lang="en-US" sz="2000" dirty="0">
                <a:solidFill>
                  <a:srgbClr val="333333"/>
                </a:solidFill>
              </a:rPr>
              <a:t>. Proto se </a:t>
            </a:r>
            <a:r>
              <a:rPr lang="en-US" sz="2000" dirty="0" err="1">
                <a:solidFill>
                  <a:srgbClr val="333333"/>
                </a:solidFill>
              </a:rPr>
              <a:t>poněkud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liší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energie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elektronu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na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drahách</a:t>
            </a:r>
            <a:r>
              <a:rPr lang="en-US" sz="2000" dirty="0">
                <a:solidFill>
                  <a:srgbClr val="333333"/>
                </a:solidFill>
              </a:rPr>
              <a:t> se </a:t>
            </a:r>
            <a:r>
              <a:rPr lang="en-US" sz="2000" dirty="0" err="1">
                <a:solidFill>
                  <a:srgbClr val="333333"/>
                </a:solidFill>
              </a:rPr>
              <a:t>stejným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hlavním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kvantovým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číslem</a:t>
            </a:r>
            <a:r>
              <a:rPr lang="en-US" sz="2000" dirty="0">
                <a:solidFill>
                  <a:srgbClr val="333333"/>
                </a:solidFill>
              </a:rPr>
              <a:t> a s </a:t>
            </a:r>
            <a:r>
              <a:rPr lang="en-US" sz="2000" dirty="0" err="1">
                <a:solidFill>
                  <a:srgbClr val="333333"/>
                </a:solidFill>
              </a:rPr>
              <a:t>odlišným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vedlejším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kvantovým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číslem</a:t>
            </a:r>
            <a:r>
              <a:rPr lang="en-US" sz="2000" dirty="0">
                <a:solidFill>
                  <a:srgbClr val="333333"/>
                </a:solidFill>
              </a:rPr>
              <a:t>.</a:t>
            </a:r>
            <a:endParaRPr lang="en-US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3ADB1C0-8C66-4BB6-8E12-50E47E6B6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5003"/>
            <a:ext cx="3404570" cy="249668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9799460-CACB-468A-9720-0AEE630F7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362200"/>
            <a:ext cx="2438400" cy="20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245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2480" y="1219200"/>
            <a:ext cx="8839200" cy="5105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Schr</a:t>
            </a:r>
            <a:r>
              <a:rPr lang="en-US" altLang="cs-CZ" sz="1800" b="1" dirty="0"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ö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dingerova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rovnice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Schr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ö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dinger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1926)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	 			</a:t>
            </a:r>
            <a:r>
              <a:rPr lang="en-US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Ĥ</a:t>
            </a:r>
            <a:r>
              <a:rPr lang="cs-CZ" altLang="cs-CZ" sz="2400" b="1" i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= E</a:t>
            </a:r>
            <a:r>
              <a:rPr lang="cs-CZ" altLang="cs-CZ" sz="2400" b="1" i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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Ĥ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= -h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/8p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 (d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/dx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+d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/dy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+d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/dz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) +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cs-CZ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 eaLnBrk="1" hangingPunct="1"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en-US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Lze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rč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energii a prostor. uspořádání elektronu  x jen pro proton + elektron (atom H)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pro  „vyšší atomy“ změna kvantity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fyz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vztahů  jádro - elektron + repulsní síly mezi elektrony.</a:t>
            </a:r>
          </a:p>
          <a:p>
            <a:pPr marL="0" indent="0" algn="just" eaLnBrk="1" hangingPunct="1"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Řešením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Schr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ö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dingerovy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rovnice pro orbitaly získáme 3 základní údaje: </a:t>
            </a:r>
          </a:p>
          <a:p>
            <a:pPr marL="457200" indent="-457200">
              <a:buAutoNum type="arabicParenR"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vlnové funkce atomových orbitalů (AO) charakterizovaných kvantovými čísly 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n, l, m</a:t>
            </a:r>
            <a:r>
              <a:rPr lang="cs-CZ" altLang="cs-CZ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cs-CZ" altLang="cs-CZ" sz="1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hodnoty energie (vlastní) všech atomových orbitalů (AO)</a:t>
            </a:r>
          </a:p>
          <a:p>
            <a:pPr marL="457200" indent="-457200">
              <a:buAutoNum type="arabicParenR"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průběh vlnové funkce 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 závislosti na prostorových souřadnicích okolo jádra</a:t>
            </a:r>
          </a:p>
          <a:p>
            <a:pPr marL="0" indent="0" algn="just" eaLnBrk="1" hangingPunct="1"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371600" y="381000"/>
            <a:ext cx="6320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Kvantov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ě-mechanický model atomu</a:t>
            </a:r>
          </a:p>
        </p:txBody>
      </p:sp>
    </p:spTree>
    <p:extLst>
      <p:ext uri="{BB962C8B-B14F-4D97-AF65-F5344CB8AC3E}">
        <p14:creationId xmlns:p14="http://schemas.microsoft.com/office/powerpoint/2010/main" val="38048353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6"/>
          <p:cNvSpPr>
            <a:spLocks noChangeArrowheads="1"/>
          </p:cNvSpPr>
          <p:nvPr/>
        </p:nvSpPr>
        <p:spPr bwMode="auto">
          <a:xfrm>
            <a:off x="6024191" y="827575"/>
            <a:ext cx="25955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transformace souřadnic</a:t>
            </a:r>
          </a:p>
        </p:txBody>
      </p:sp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5961907" y="1202294"/>
            <a:ext cx="2889250" cy="126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x, y, z  r,  q, j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x = r  </a:t>
            </a:r>
            <a:r>
              <a:rPr lang="cs-CZ" altLang="cs-CZ" sz="1800" baseline="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sinq</a:t>
            </a: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 </a:t>
            </a:r>
            <a:r>
              <a:rPr lang="cs-CZ" altLang="cs-CZ" sz="1800" baseline="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cosj</a:t>
            </a:r>
            <a:endParaRPr lang="cs-CZ" altLang="cs-CZ" sz="1800" baseline="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y = r  </a:t>
            </a:r>
            <a:r>
              <a:rPr lang="cs-CZ" altLang="cs-CZ" sz="1800" baseline="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sinq</a:t>
            </a: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 </a:t>
            </a:r>
            <a:r>
              <a:rPr lang="cs-CZ" altLang="cs-CZ" sz="1800" baseline="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sinj</a:t>
            </a:r>
            <a:endParaRPr lang="cs-CZ" altLang="cs-CZ" sz="1800" baseline="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z = r  </a:t>
            </a:r>
            <a:r>
              <a:rPr lang="cs-CZ" altLang="cs-CZ" sz="1800" baseline="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cosj</a:t>
            </a:r>
            <a:endParaRPr lang="cs-CZ" altLang="cs-CZ" sz="1800" baseline="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33797" name="Line 8"/>
          <p:cNvSpPr>
            <a:spLocks noChangeShapeType="1"/>
          </p:cNvSpPr>
          <p:nvPr/>
        </p:nvSpPr>
        <p:spPr bwMode="auto">
          <a:xfrm flipV="1">
            <a:off x="6826250" y="25908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798" name="Line 9"/>
          <p:cNvSpPr>
            <a:spLocks noChangeShapeType="1"/>
          </p:cNvSpPr>
          <p:nvPr/>
        </p:nvSpPr>
        <p:spPr bwMode="auto">
          <a:xfrm>
            <a:off x="6826250" y="4191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799" name="Line 10"/>
          <p:cNvSpPr>
            <a:spLocks noChangeShapeType="1"/>
          </p:cNvSpPr>
          <p:nvPr/>
        </p:nvSpPr>
        <p:spPr bwMode="auto">
          <a:xfrm flipH="1">
            <a:off x="5835650" y="4191000"/>
            <a:ext cx="990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0" name="Line 11"/>
          <p:cNvSpPr>
            <a:spLocks noChangeShapeType="1"/>
          </p:cNvSpPr>
          <p:nvPr/>
        </p:nvSpPr>
        <p:spPr bwMode="auto">
          <a:xfrm flipV="1">
            <a:off x="6826250" y="3276600"/>
            <a:ext cx="6096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1" name="Oval 12"/>
          <p:cNvSpPr>
            <a:spLocks noChangeArrowheads="1"/>
          </p:cNvSpPr>
          <p:nvPr/>
        </p:nvSpPr>
        <p:spPr bwMode="auto">
          <a:xfrm>
            <a:off x="7435850" y="3200400"/>
            <a:ext cx="76200" cy="762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cs-CZ" altLang="en-US" sz="2400">
              <a:latin typeface="Times New Roman" pitchFamily="18" charset="0"/>
            </a:endParaRPr>
          </a:p>
        </p:txBody>
      </p:sp>
      <p:sp>
        <p:nvSpPr>
          <p:cNvPr id="33802" name="Oval 13"/>
          <p:cNvSpPr>
            <a:spLocks noChangeArrowheads="1"/>
          </p:cNvSpPr>
          <p:nvPr/>
        </p:nvSpPr>
        <p:spPr bwMode="auto">
          <a:xfrm>
            <a:off x="6750050" y="4114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cs-CZ" altLang="en-US" sz="2400">
              <a:latin typeface="Times New Roman" pitchFamily="18" charset="0"/>
            </a:endParaRPr>
          </a:p>
        </p:txBody>
      </p:sp>
      <p:sp>
        <p:nvSpPr>
          <p:cNvPr id="33803" name="Line 14"/>
          <p:cNvSpPr>
            <a:spLocks noChangeShapeType="1"/>
          </p:cNvSpPr>
          <p:nvPr/>
        </p:nvSpPr>
        <p:spPr bwMode="auto">
          <a:xfrm flipH="1">
            <a:off x="7435850" y="41910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4" name="Line 15"/>
          <p:cNvSpPr>
            <a:spLocks noChangeShapeType="1"/>
          </p:cNvSpPr>
          <p:nvPr/>
        </p:nvSpPr>
        <p:spPr bwMode="auto">
          <a:xfrm flipH="1">
            <a:off x="6216650" y="47244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5" name="Line 16"/>
          <p:cNvSpPr>
            <a:spLocks noChangeShapeType="1"/>
          </p:cNvSpPr>
          <p:nvPr/>
        </p:nvSpPr>
        <p:spPr bwMode="auto">
          <a:xfrm flipV="1">
            <a:off x="7435850" y="32766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6" name="Line 17"/>
          <p:cNvSpPr>
            <a:spLocks noChangeShapeType="1"/>
          </p:cNvSpPr>
          <p:nvPr/>
        </p:nvSpPr>
        <p:spPr bwMode="auto">
          <a:xfrm>
            <a:off x="6902450" y="42672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33807" name="AutoShape 18"/>
          <p:cNvCxnSpPr>
            <a:cxnSpLocks noChangeShapeType="1"/>
            <a:stCxn id="33799" idx="0"/>
            <a:endCxn id="33799" idx="0"/>
          </p:cNvCxnSpPr>
          <p:nvPr/>
        </p:nvCxnSpPr>
        <p:spPr bwMode="auto">
          <a:xfrm rot="5400000" flipV="1">
            <a:off x="6826250" y="4191000"/>
            <a:ext cx="1588" cy="1588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808" name="Rectangle 19"/>
          <p:cNvSpPr>
            <a:spLocks noChangeArrowheads="1"/>
          </p:cNvSpPr>
          <p:nvPr/>
        </p:nvSpPr>
        <p:spPr bwMode="auto">
          <a:xfrm>
            <a:off x="7054850" y="3581400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aseline="0">
                <a:sym typeface="Symbol" pitchFamily="18" charset="2"/>
              </a:rPr>
              <a:t>r</a:t>
            </a:r>
          </a:p>
        </p:txBody>
      </p:sp>
      <p:sp>
        <p:nvSpPr>
          <p:cNvPr id="33809" name="Rectangle 20"/>
          <p:cNvSpPr>
            <a:spLocks noChangeArrowheads="1"/>
          </p:cNvSpPr>
          <p:nvPr/>
        </p:nvSpPr>
        <p:spPr bwMode="auto">
          <a:xfrm>
            <a:off x="8350250" y="4114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aseline="0">
                <a:sym typeface="Symbol" pitchFamily="18" charset="2"/>
              </a:rPr>
              <a:t>x</a:t>
            </a:r>
          </a:p>
        </p:txBody>
      </p:sp>
      <p:sp>
        <p:nvSpPr>
          <p:cNvPr id="33810" name="Rectangle 21"/>
          <p:cNvSpPr>
            <a:spLocks noChangeArrowheads="1"/>
          </p:cNvSpPr>
          <p:nvPr/>
        </p:nvSpPr>
        <p:spPr bwMode="auto">
          <a:xfrm>
            <a:off x="5962650" y="4876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aseline="0">
                <a:sym typeface="Symbol" pitchFamily="18" charset="2"/>
              </a:rPr>
              <a:t>y</a:t>
            </a:r>
          </a:p>
        </p:txBody>
      </p:sp>
      <p:sp>
        <p:nvSpPr>
          <p:cNvPr id="33811" name="Rectangle 22"/>
          <p:cNvSpPr>
            <a:spLocks noChangeArrowheads="1"/>
          </p:cNvSpPr>
          <p:nvPr/>
        </p:nvSpPr>
        <p:spPr bwMode="auto">
          <a:xfrm>
            <a:off x="6572250" y="26670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aseline="0">
                <a:sym typeface="Symbol" pitchFamily="18" charset="2"/>
              </a:rPr>
              <a:t>z</a:t>
            </a:r>
          </a:p>
        </p:txBody>
      </p:sp>
      <p:sp>
        <p:nvSpPr>
          <p:cNvPr id="33812" name="Line 23"/>
          <p:cNvSpPr>
            <a:spLocks noChangeShapeType="1"/>
          </p:cNvSpPr>
          <p:nvPr/>
        </p:nvSpPr>
        <p:spPr bwMode="auto">
          <a:xfrm>
            <a:off x="6826250" y="33528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13" name="Line 24"/>
          <p:cNvSpPr>
            <a:spLocks noChangeShapeType="1"/>
          </p:cNvSpPr>
          <p:nvPr/>
        </p:nvSpPr>
        <p:spPr bwMode="auto">
          <a:xfrm>
            <a:off x="6597650" y="4419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14" name="Rectangle 25"/>
          <p:cNvSpPr>
            <a:spLocks noChangeArrowheads="1"/>
          </p:cNvSpPr>
          <p:nvPr/>
        </p:nvSpPr>
        <p:spPr bwMode="auto">
          <a:xfrm>
            <a:off x="6902450" y="3124200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aseline="0" dirty="0">
                <a:latin typeface="Symbol" pitchFamily="18" charset="2"/>
                <a:sym typeface="Symbol" pitchFamily="18" charset="2"/>
              </a:rPr>
              <a:t>q</a:t>
            </a:r>
          </a:p>
        </p:txBody>
      </p:sp>
      <p:sp>
        <p:nvSpPr>
          <p:cNvPr id="33815" name="Rectangle 26"/>
          <p:cNvSpPr>
            <a:spLocks noChangeArrowheads="1"/>
          </p:cNvSpPr>
          <p:nvPr/>
        </p:nvSpPr>
        <p:spPr bwMode="auto">
          <a:xfrm>
            <a:off x="6610350" y="4267200"/>
            <a:ext cx="36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aseline="0">
                <a:latin typeface="Symbol" pitchFamily="18" charset="2"/>
                <a:sym typeface="Symbol" pitchFamily="18" charset="2"/>
              </a:rPr>
              <a:t>j</a:t>
            </a:r>
          </a:p>
        </p:txBody>
      </p:sp>
      <p:sp>
        <p:nvSpPr>
          <p:cNvPr id="33817" name="Rectangle 28"/>
          <p:cNvSpPr>
            <a:spLocks noChangeArrowheads="1"/>
          </p:cNvSpPr>
          <p:nvPr/>
        </p:nvSpPr>
        <p:spPr bwMode="auto">
          <a:xfrm>
            <a:off x="5486400" y="5946775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 baseline="-25000">
                <a:latin typeface="Times New Roman" pitchFamily="18" charset="0"/>
                <a:sym typeface="Symbol" pitchFamily="18" charset="2"/>
              </a:rPr>
              <a:t>l</a:t>
            </a:r>
          </a:p>
        </p:txBody>
      </p:sp>
      <p:sp>
        <p:nvSpPr>
          <p:cNvPr id="33818" name="Rectangle 29"/>
          <p:cNvSpPr>
            <a:spLocks noChangeArrowheads="1"/>
          </p:cNvSpPr>
          <p:nvPr/>
        </p:nvSpPr>
        <p:spPr bwMode="auto">
          <a:xfrm>
            <a:off x="460376" y="315845"/>
            <a:ext cx="5026024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None/>
            </a:pP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Atomový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orbital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</a:rPr>
              <a:t>existenční oblast elektronu v atomu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	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1800" b="1" i="1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</a:t>
            </a:r>
            <a:r>
              <a:rPr lang="cs-CZ" altLang="cs-CZ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800" b="1" baseline="0" dirty="0" err="1">
                <a:latin typeface="Arial" panose="020B0604020202020204" pitchFamily="34" charset="0"/>
                <a:cs typeface="Arial" panose="020B0604020202020204" pitchFamily="34" charset="0"/>
              </a:rPr>
              <a:t>x,y,z</a:t>
            </a:r>
            <a:r>
              <a:rPr lang="cs-CZ" altLang="cs-CZ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)    </a:t>
            </a: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</a:rPr>
              <a:t>kartézské souřadnice</a:t>
            </a:r>
            <a:endParaRPr lang="cs-CZ" altLang="cs-CZ" sz="180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1800" b="1" i="1" baseline="0" dirty="0">
                <a:latin typeface="Arial" panose="020B0604020202020204" pitchFamily="34" charset="0"/>
                <a:cs typeface="Arial" panose="020B0604020202020204" pitchFamily="34" charset="0"/>
              </a:rPr>
              <a:t>       	</a:t>
            </a:r>
            <a:r>
              <a:rPr lang="cs-CZ" altLang="cs-CZ" sz="1800" b="1" i="1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(r,</a:t>
            </a:r>
            <a:r>
              <a:rPr lang="cs-CZ" altLang="cs-CZ" sz="1800" b="1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</a:t>
            </a:r>
            <a:r>
              <a:rPr lang="cs-CZ" altLang="cs-CZ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sz="1800" b="1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</a:t>
            </a:r>
            <a:r>
              <a:rPr lang="cs-CZ" altLang="cs-CZ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)   </a:t>
            </a: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</a:rPr>
              <a:t>sférické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souřadnice</a:t>
            </a:r>
            <a:endParaRPr lang="cs-CZ" altLang="cs-CZ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VÃ½sledek obrÃ¡zku pro atomic orbitals schrodinger equ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VÃ½sledek obrÃ¡zku pro atomic orbitals schrodinger equ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2" y="5337174"/>
            <a:ext cx="25431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54617"/>
            <a:ext cx="5570808" cy="386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485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dirty="0">
                <a:latin typeface="Times New Roman" pitchFamily="18" charset="0"/>
              </a:rPr>
              <a:t>Kvantová   čísla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86800" cy="533400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dirty="0">
                <a:cs typeface="Arial" panose="020B0604020202020204" pitchFamily="34" charset="0"/>
              </a:rPr>
              <a:t>nabývají celočíselných hodnot</a:t>
            </a:r>
          </a:p>
          <a:p>
            <a:pPr eaLnBrk="1" hangingPunct="1"/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dirty="0">
                <a:cs typeface="Arial" panose="020B0604020202020204" pitchFamily="34" charset="0"/>
              </a:rPr>
              <a:t>každá kombinace definuje jediný AO: </a:t>
            </a:r>
          </a:p>
          <a:p>
            <a:pPr marL="0" indent="0" eaLnBrk="1" hangingPunct="1"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b="1" i="1" dirty="0">
                <a:cs typeface="Arial" panose="020B0604020202020204" pitchFamily="34" charset="0"/>
                <a:sym typeface="Symbol" pitchFamily="18" charset="2"/>
              </a:rPr>
              <a:t>	                       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(AO) = </a:t>
            </a:r>
            <a:r>
              <a:rPr lang="cs-CZ" altLang="cs-CZ" sz="2000" b="1" i="1" dirty="0"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2000" b="1" baseline="-25000" dirty="0" err="1">
                <a:cs typeface="Arial" panose="020B0604020202020204" pitchFamily="34" charset="0"/>
              </a:rPr>
              <a:t>n,l,ml</a:t>
            </a:r>
            <a:r>
              <a:rPr lang="cs-CZ" altLang="cs-CZ" sz="2000" dirty="0">
                <a:cs typeface="Arial" panose="020B0604020202020204" pitchFamily="34" charset="0"/>
              </a:rPr>
              <a:t> (</a:t>
            </a:r>
            <a:r>
              <a:rPr lang="cs-CZ" altLang="cs-CZ" sz="2000" i="1" dirty="0">
                <a:cs typeface="Arial" panose="020B0604020202020204" pitchFamily="34" charset="0"/>
              </a:rPr>
              <a:t>r</a:t>
            </a:r>
            <a:r>
              <a:rPr lang="cs-CZ" altLang="cs-CZ" sz="2000" dirty="0">
                <a:cs typeface="Arial" panose="020B0604020202020204" pitchFamily="34" charset="0"/>
              </a:rPr>
              <a:t>,</a:t>
            </a:r>
            <a:r>
              <a:rPr lang="cs-CZ" altLang="cs-CZ" sz="2000" i="1" dirty="0">
                <a:cs typeface="Arial" panose="020B0604020202020204" pitchFamily="34" charset="0"/>
                <a:sym typeface="Symbol" pitchFamily="18" charset="2"/>
              </a:rPr>
              <a:t></a:t>
            </a:r>
            <a:r>
              <a:rPr lang="cs-CZ" altLang="cs-CZ" sz="2000" dirty="0">
                <a:cs typeface="Arial" panose="020B0604020202020204" pitchFamily="34" charset="0"/>
              </a:rPr>
              <a:t>,</a:t>
            </a:r>
            <a:r>
              <a:rPr lang="cs-CZ" altLang="cs-CZ" sz="2000" i="1" dirty="0">
                <a:cs typeface="Arial" panose="020B0604020202020204" pitchFamily="34" charset="0"/>
                <a:sym typeface="Symbol" pitchFamily="18" charset="2"/>
              </a:rPr>
              <a:t>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hlavní kvantové číslo</a:t>
            </a:r>
            <a:r>
              <a:rPr lang="cs-CZ" altLang="cs-CZ" sz="2000" dirty="0">
                <a:cs typeface="Arial" panose="020B0604020202020204" pitchFamily="34" charset="0"/>
              </a:rPr>
              <a:t>   </a:t>
            </a:r>
            <a:r>
              <a:rPr lang="cs-CZ" altLang="cs-CZ" sz="2000" b="1" i="1" dirty="0">
                <a:cs typeface="Arial" panose="020B0604020202020204" pitchFamily="34" charset="0"/>
              </a:rPr>
              <a:t>n </a:t>
            </a:r>
            <a:r>
              <a:rPr lang="cs-CZ" altLang="cs-CZ" sz="2000" dirty="0">
                <a:cs typeface="Arial" panose="020B0604020202020204" pitchFamily="34" charset="0"/>
              </a:rPr>
              <a:t>= 1, 2, 3, 4 ... Vlnová funkce </a:t>
            </a:r>
            <a:r>
              <a:rPr lang="cs-CZ" altLang="cs-CZ" sz="2000" b="1" i="1" dirty="0"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2000" b="1" baseline="-25000" dirty="0" err="1">
                <a:cs typeface="Arial" panose="020B0604020202020204" pitchFamily="34" charset="0"/>
              </a:rPr>
              <a:t>n,l,m</a:t>
            </a:r>
            <a:r>
              <a:rPr lang="cs-CZ" altLang="cs-CZ" sz="2000" b="1" dirty="0">
                <a:cs typeface="Arial" panose="020B0604020202020204" pitchFamily="34" charset="0"/>
              </a:rPr>
              <a:t>  </a:t>
            </a:r>
            <a:r>
              <a:rPr lang="cs-CZ" altLang="cs-CZ" sz="2000" dirty="0">
                <a:cs typeface="Arial" panose="020B0604020202020204" pitchFamily="34" charset="0"/>
              </a:rPr>
              <a:t>je vlastní funkcí řešené </a:t>
            </a:r>
            <a:r>
              <a:rPr lang="cs-CZ" altLang="cs-CZ" sz="2000" dirty="0" err="1">
                <a:cs typeface="Arial" panose="020B0604020202020204" pitchFamily="34" charset="0"/>
              </a:rPr>
              <a:t>Schr</a:t>
            </a:r>
            <a:r>
              <a:rPr lang="en-US" altLang="cs-CZ" sz="2000" dirty="0">
                <a:cs typeface="Arial" panose="020B0604020202020204" pitchFamily="34" charset="0"/>
                <a:sym typeface="Times New Roman" pitchFamily="18" charset="0"/>
              </a:rPr>
              <a:t>ö</a:t>
            </a:r>
            <a:r>
              <a:rPr lang="cs-CZ" altLang="cs-CZ" sz="2000" dirty="0" err="1">
                <a:cs typeface="Arial" panose="020B0604020202020204" pitchFamily="34" charset="0"/>
              </a:rPr>
              <a:t>dingerovy</a:t>
            </a:r>
            <a:r>
              <a:rPr lang="cs-CZ" altLang="cs-CZ" sz="2000" dirty="0">
                <a:cs typeface="Arial" panose="020B0604020202020204" pitchFamily="34" charset="0"/>
              </a:rPr>
              <a:t>  rovnice pouze pro tyto hodnoty </a:t>
            </a:r>
            <a:r>
              <a:rPr lang="cs-CZ" altLang="cs-CZ" sz="2000" b="1" i="1" u="sng" dirty="0">
                <a:cs typeface="Arial" panose="020B0604020202020204" pitchFamily="34" charset="0"/>
              </a:rPr>
              <a:t>n</a:t>
            </a:r>
            <a:r>
              <a:rPr lang="cs-CZ" altLang="cs-CZ" sz="2000" dirty="0">
                <a:cs typeface="Arial" panose="020B0604020202020204" pitchFamily="34" charset="0"/>
              </a:rPr>
              <a:t>. Je </a:t>
            </a:r>
            <a:r>
              <a:rPr lang="cs-CZ" altLang="cs-CZ" sz="2000" u="sng" dirty="0">
                <a:cs typeface="Arial" panose="020B0604020202020204" pitchFamily="34" charset="0"/>
              </a:rPr>
              <a:t>rozhodující pro energii AO</a:t>
            </a:r>
            <a:r>
              <a:rPr lang="cs-CZ" altLang="cs-CZ" sz="2000" dirty="0">
                <a:cs typeface="Arial" panose="020B0604020202020204" pitchFamily="34" charset="0"/>
              </a:rPr>
              <a:t>. Orbitaly se stejným </a:t>
            </a:r>
            <a:r>
              <a:rPr lang="cs-CZ" altLang="cs-CZ" sz="2000" b="1" i="1" dirty="0">
                <a:cs typeface="Arial" panose="020B0604020202020204" pitchFamily="34" charset="0"/>
              </a:rPr>
              <a:t>n</a:t>
            </a:r>
            <a:r>
              <a:rPr lang="cs-CZ" altLang="cs-CZ" sz="2000" dirty="0">
                <a:cs typeface="Arial" panose="020B0604020202020204" pitchFamily="34" charset="0"/>
              </a:rPr>
              <a:t> tvoří </a:t>
            </a:r>
            <a:r>
              <a:rPr lang="cs-CZ" altLang="cs-CZ" sz="2000" i="1" dirty="0">
                <a:cs typeface="Arial" panose="020B0604020202020204" pitchFamily="34" charset="0"/>
              </a:rPr>
              <a:t>atomovou slupku </a:t>
            </a:r>
            <a:r>
              <a:rPr lang="cs-CZ" altLang="cs-CZ" sz="2000" dirty="0"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cs typeface="Arial" panose="020B0604020202020204" pitchFamily="34" charset="0"/>
              </a:rPr>
              <a:t>shell</a:t>
            </a:r>
            <a:r>
              <a:rPr lang="cs-CZ" altLang="cs-CZ" sz="2000" dirty="0">
                <a:cs typeface="Arial" panose="020B0604020202020204" pitchFamily="34" charset="0"/>
              </a:rPr>
              <a:t>).</a:t>
            </a:r>
          </a:p>
          <a:p>
            <a:pPr marL="0" indent="0" algn="just"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vedlejší kvantové číslo</a:t>
            </a:r>
            <a:r>
              <a:rPr lang="cs-CZ" altLang="cs-CZ" sz="2000" dirty="0">
                <a:cs typeface="Arial" panose="020B0604020202020204" pitchFamily="34" charset="0"/>
              </a:rPr>
              <a:t>  </a:t>
            </a:r>
            <a:r>
              <a:rPr lang="cs-CZ" altLang="cs-CZ" sz="2000" b="1" i="1" dirty="0">
                <a:cs typeface="Arial" panose="020B0604020202020204" pitchFamily="34" charset="0"/>
              </a:rPr>
              <a:t> l</a:t>
            </a:r>
            <a:r>
              <a:rPr lang="cs-CZ" altLang="cs-CZ" sz="2000" dirty="0">
                <a:cs typeface="Arial" panose="020B0604020202020204" pitchFamily="34" charset="0"/>
              </a:rPr>
              <a:t> = 0,1,2.... </a:t>
            </a:r>
            <a:r>
              <a:rPr lang="cs-CZ" altLang="cs-CZ" sz="2000" b="1" i="1" u="sng" dirty="0">
                <a:cs typeface="Arial" panose="020B0604020202020204" pitchFamily="34" charset="0"/>
              </a:rPr>
              <a:t>n</a:t>
            </a:r>
            <a:r>
              <a:rPr lang="cs-CZ" altLang="cs-CZ" sz="2000" u="sng" dirty="0">
                <a:cs typeface="Arial" panose="020B0604020202020204" pitchFamily="34" charset="0"/>
              </a:rPr>
              <a:t> – 1</a:t>
            </a:r>
            <a:r>
              <a:rPr lang="cs-CZ" altLang="cs-CZ" sz="2000" dirty="0">
                <a:cs typeface="Arial" panose="020B0604020202020204" pitchFamily="34" charset="0"/>
              </a:rPr>
              <a:t>  (</a:t>
            </a:r>
            <a:r>
              <a:rPr lang="cs-CZ" altLang="cs-CZ" sz="2000" b="1" i="1" dirty="0">
                <a:cs typeface="Arial" panose="020B0604020202020204" pitchFamily="34" charset="0"/>
              </a:rPr>
              <a:t>l</a:t>
            </a:r>
            <a:r>
              <a:rPr lang="cs-CZ" altLang="cs-CZ" sz="2000" dirty="0">
                <a:cs typeface="Arial" panose="020B0604020202020204" pitchFamily="34" charset="0"/>
              </a:rPr>
              <a:t> ≤ </a:t>
            </a:r>
            <a:r>
              <a:rPr lang="cs-CZ" altLang="cs-CZ" sz="2000" b="1" i="1" dirty="0">
                <a:cs typeface="Arial" panose="020B0604020202020204" pitchFamily="34" charset="0"/>
              </a:rPr>
              <a:t>n</a:t>
            </a:r>
            <a:r>
              <a:rPr lang="cs-CZ" altLang="cs-CZ" sz="2000" dirty="0">
                <a:cs typeface="Arial" panose="020B0604020202020204" pitchFamily="34" charset="0"/>
              </a:rPr>
              <a:t> - 1)</a:t>
            </a:r>
          </a:p>
          <a:p>
            <a:pPr marL="0" indent="0" algn="just"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			l</a:t>
            </a:r>
            <a:r>
              <a:rPr lang="cs-CZ" altLang="cs-CZ" sz="2000" dirty="0">
                <a:cs typeface="Arial" panose="020B0604020202020204" pitchFamily="34" charset="0"/>
              </a:rPr>
              <a:t> = </a:t>
            </a:r>
            <a:r>
              <a:rPr lang="cs-CZ" altLang="cs-CZ" sz="2000" i="1" dirty="0">
                <a:cs typeface="Arial" panose="020B0604020202020204" pitchFamily="34" charset="0"/>
              </a:rPr>
              <a:t>s, p, d, f, </a:t>
            </a:r>
            <a:r>
              <a:rPr lang="cs-CZ" altLang="cs-CZ" sz="2000" dirty="0">
                <a:cs typeface="Arial" panose="020B0604020202020204" pitchFamily="34" charset="0"/>
              </a:rPr>
              <a:t>…</a:t>
            </a:r>
          </a:p>
          <a:p>
            <a:pPr marL="0" indent="0" algn="just">
              <a:buNone/>
            </a:pPr>
            <a:r>
              <a:rPr lang="cs-CZ" altLang="cs-CZ" sz="2000" u="sng" dirty="0">
                <a:cs typeface="Arial" panose="020B0604020202020204" pitchFamily="34" charset="0"/>
              </a:rPr>
              <a:t>Určuje tvar a směrové vlastnosti AO </a:t>
            </a:r>
            <a:r>
              <a:rPr lang="cs-CZ" altLang="cs-CZ" sz="2000" dirty="0">
                <a:cs typeface="Arial" panose="020B0604020202020204" pitchFamily="34" charset="0"/>
              </a:rPr>
              <a:t>(u  složitějších atomů ovlivňují i energii AO). Orbital s daným </a:t>
            </a:r>
            <a:r>
              <a:rPr lang="cs-CZ" altLang="cs-CZ" sz="2000" b="1" i="1" dirty="0">
                <a:cs typeface="Arial" panose="020B0604020202020204" pitchFamily="34" charset="0"/>
              </a:rPr>
              <a:t>l</a:t>
            </a:r>
            <a:r>
              <a:rPr lang="cs-CZ" altLang="cs-CZ" sz="2000" dirty="0">
                <a:cs typeface="Arial" panose="020B0604020202020204" pitchFamily="34" charset="0"/>
              </a:rPr>
              <a:t> charakterizuje </a:t>
            </a:r>
            <a:r>
              <a:rPr lang="cs-CZ" altLang="cs-CZ" sz="2000" i="1" dirty="0">
                <a:cs typeface="Arial" panose="020B0604020202020204" pitchFamily="34" charset="0"/>
              </a:rPr>
              <a:t>atomovou </a:t>
            </a:r>
            <a:r>
              <a:rPr lang="cs-CZ" altLang="cs-CZ" sz="2000" i="1" dirty="0" err="1">
                <a:cs typeface="Arial" panose="020B0604020202020204" pitchFamily="34" charset="0"/>
              </a:rPr>
              <a:t>podslupku</a:t>
            </a:r>
            <a:r>
              <a:rPr lang="cs-CZ" altLang="cs-CZ" sz="2000" i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cs typeface="Arial" panose="020B0604020202020204" pitchFamily="34" charset="0"/>
              </a:rPr>
              <a:t>subshell</a:t>
            </a:r>
            <a:r>
              <a:rPr lang="cs-CZ" altLang="cs-CZ" sz="2000" dirty="0">
                <a:cs typeface="Arial" panose="020B0604020202020204" pitchFamily="34" charset="0"/>
              </a:rPr>
              <a:t>).</a:t>
            </a:r>
          </a:p>
          <a:p>
            <a:pPr marL="0" indent="0" algn="just" eaLnBrk="1" hangingPunct="1"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magnetické kvantové číslo  m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l</a:t>
            </a:r>
            <a:r>
              <a:rPr lang="cs-CZ" altLang="cs-CZ" sz="2000" dirty="0">
                <a:cs typeface="Arial" panose="020B0604020202020204" pitchFamily="34" charset="0"/>
              </a:rPr>
              <a:t>  =  </a:t>
            </a:r>
            <a:r>
              <a:rPr lang="cs-CZ" altLang="cs-CZ" sz="2000" b="1" i="1" dirty="0">
                <a:cs typeface="Arial" panose="020B0604020202020204" pitchFamily="34" charset="0"/>
              </a:rPr>
              <a:t>-l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cs-CZ" altLang="cs-CZ" sz="2000" b="1" i="1" dirty="0">
                <a:cs typeface="Arial" panose="020B0604020202020204" pitchFamily="34" charset="0"/>
              </a:rPr>
              <a:t>-l</a:t>
            </a:r>
            <a:r>
              <a:rPr lang="cs-CZ" altLang="cs-CZ" sz="2000" dirty="0">
                <a:cs typeface="Arial" panose="020B0604020202020204" pitchFamily="34" charset="0"/>
              </a:rPr>
              <a:t> + 1... 0, +1....</a:t>
            </a:r>
            <a:r>
              <a:rPr lang="cs-CZ" altLang="cs-CZ" sz="2000" b="1" i="1" dirty="0">
                <a:cs typeface="Arial" panose="020B0604020202020204" pitchFamily="34" charset="0"/>
              </a:rPr>
              <a:t>+l</a:t>
            </a:r>
            <a:r>
              <a:rPr lang="cs-CZ" altLang="cs-CZ" sz="2000" dirty="0">
                <a:cs typeface="Arial" panose="020B0604020202020204" pitchFamily="34" charset="0"/>
              </a:rPr>
              <a:t> - 1, ...</a:t>
            </a:r>
            <a:r>
              <a:rPr lang="cs-CZ" altLang="cs-CZ" sz="2000" b="1" i="1" dirty="0">
                <a:cs typeface="Arial" panose="020B0604020202020204" pitchFamily="34" charset="0"/>
              </a:rPr>
              <a:t>+l. </a:t>
            </a:r>
            <a:r>
              <a:rPr lang="cs-CZ" altLang="cs-CZ" sz="2000" dirty="0">
                <a:cs typeface="Arial" panose="020B0604020202020204" pitchFamily="34" charset="0"/>
              </a:rPr>
              <a:t>Určuje </a:t>
            </a:r>
            <a:r>
              <a:rPr lang="cs-CZ" altLang="cs-CZ" sz="2000" u="sng" dirty="0">
                <a:cs typeface="Arial" panose="020B0604020202020204" pitchFamily="34" charset="0"/>
              </a:rPr>
              <a:t>orientaci AO vzhledem k souřadnému systému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32169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2400" b="1" dirty="0" err="1">
                <a:latin typeface="+mn-lt"/>
                <a:cs typeface="Arial" panose="020B0604020202020204" pitchFamily="34" charset="0"/>
              </a:rPr>
              <a:t>Zeemanův</a:t>
            </a:r>
            <a:r>
              <a:rPr lang="cs-CZ" sz="2400" b="1" dirty="0">
                <a:latin typeface="+mn-lt"/>
                <a:cs typeface="Arial" panose="020B0604020202020204" pitchFamily="34" charset="0"/>
              </a:rPr>
              <a:t> jev</a:t>
            </a:r>
            <a:endParaRPr lang="cs-CZ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07524" y="1066800"/>
            <a:ext cx="872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 = štěpení </a:t>
            </a:r>
            <a:r>
              <a:rPr lang="en-US" sz="2000" dirty="0" err="1">
                <a:cs typeface="Arial" panose="020B0604020202020204" pitchFamily="34" charset="0"/>
              </a:rPr>
              <a:t>degenerovan</a:t>
            </a:r>
            <a:r>
              <a:rPr lang="cs-CZ" sz="2000" dirty="0">
                <a:cs typeface="Arial" panose="020B0604020202020204" pitchFamily="34" charset="0"/>
              </a:rPr>
              <a:t>ý</a:t>
            </a:r>
            <a:r>
              <a:rPr lang="en-US" sz="2000" dirty="0" err="1">
                <a:cs typeface="Arial" panose="020B0604020202020204" pitchFamily="34" charset="0"/>
              </a:rPr>
              <a:t>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energetických hladin atomů vlivem </a:t>
            </a:r>
            <a:r>
              <a:rPr lang="cs-CZ" sz="2000" u="sng" dirty="0">
                <a:cs typeface="Arial" panose="020B0604020202020204" pitchFamily="34" charset="0"/>
              </a:rPr>
              <a:t>přítomnosti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u="sng" dirty="0">
                <a:cs typeface="Arial" panose="020B0604020202020204" pitchFamily="34" charset="0"/>
              </a:rPr>
              <a:t>silného magnetického pole</a:t>
            </a:r>
            <a:r>
              <a:rPr lang="cs-CZ" sz="2000" dirty="0">
                <a:cs typeface="Arial" panose="020B0604020202020204" pitchFamily="34" charset="0"/>
              </a:rPr>
              <a:t>. V přítomnosti magnetického pole mají jednotlivé hladiny (</a:t>
            </a:r>
            <a:r>
              <a:rPr lang="cs-CZ" altLang="en-US" sz="2000" i="1" dirty="0">
                <a:cs typeface="Arial" panose="020B0604020202020204" pitchFamily="34" charset="0"/>
              </a:rPr>
              <a:t>m</a:t>
            </a:r>
            <a:r>
              <a:rPr lang="cs-CZ" altLang="en-US" sz="2000" i="1" baseline="-25000" dirty="0">
                <a:cs typeface="Arial" panose="020B0604020202020204" pitchFamily="34" charset="0"/>
              </a:rPr>
              <a:t>l </a:t>
            </a:r>
            <a:r>
              <a:rPr lang="cs-CZ" altLang="en-US" sz="2000" dirty="0">
                <a:cs typeface="Arial" panose="020B0604020202020204" pitchFamily="34" charset="0"/>
              </a:rPr>
              <a:t>= -1, 0, 1)</a:t>
            </a:r>
            <a:r>
              <a:rPr lang="cs-CZ" sz="2000" dirty="0">
                <a:cs typeface="Arial" panose="020B0604020202020204" pitchFamily="34" charset="0"/>
              </a:rPr>
              <a:t> již nepatrně odlišnou energii, která vede k rozštěpení jedné spektrální čáry na více čar.</a:t>
            </a: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71800"/>
            <a:ext cx="7388157" cy="324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700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99220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800" b="1" dirty="0">
                <a:latin typeface="+mn-lt"/>
                <a:cs typeface="Arial" panose="020B0604020202020204" pitchFamily="34" charset="0"/>
              </a:rPr>
              <a:t>Elektronový spin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763000" cy="5181599"/>
          </a:xfrm>
        </p:spPr>
        <p:txBody>
          <a:bodyPr>
            <a:noAutofit/>
          </a:bodyPr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 K popisu elektronu nestačí  </a:t>
            </a:r>
            <a:r>
              <a:rPr lang="cs-CZ" altLang="cs-CZ" sz="2000" b="1" i="1" dirty="0"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n, l, ml</a:t>
            </a:r>
            <a:r>
              <a:rPr lang="cs-CZ" altLang="cs-CZ" sz="2000" baseline="-25000" dirty="0">
                <a:cs typeface="Arial" panose="020B0604020202020204" pitchFamily="34" charset="0"/>
              </a:rPr>
              <a:t>, </a:t>
            </a:r>
            <a:r>
              <a:rPr lang="en-US" altLang="cs-CZ" sz="2000" dirty="0">
                <a:cs typeface="Arial" panose="020B0604020202020204" pitchFamily="34" charset="0"/>
              </a:rPr>
              <a:t>je </a:t>
            </a:r>
            <a:r>
              <a:rPr lang="cs-CZ" altLang="cs-CZ" sz="2000" dirty="0">
                <a:cs typeface="Arial" panose="020B0604020202020204" pitchFamily="34" charset="0"/>
              </a:rPr>
              <a:t>nutno charakterizovat </a:t>
            </a:r>
            <a:r>
              <a:rPr lang="en-US" altLang="cs-CZ" sz="2000" dirty="0" err="1">
                <a:cs typeface="Arial" panose="020B0604020202020204" pitchFamily="34" charset="0"/>
              </a:rPr>
              <a:t>tak</a:t>
            </a:r>
            <a:r>
              <a:rPr lang="cs-CZ" altLang="cs-CZ" sz="2000" dirty="0">
                <a:cs typeface="Arial" panose="020B0604020202020204" pitchFamily="34" charset="0"/>
              </a:rPr>
              <a:t>é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u="sng" dirty="0">
                <a:cs typeface="Arial" panose="020B0604020202020204" pitchFamily="34" charset="0"/>
              </a:rPr>
              <a:t>vnitřní moment hybnosti</a:t>
            </a:r>
            <a:r>
              <a:rPr lang="cs-CZ" altLang="cs-CZ" sz="2000" dirty="0">
                <a:cs typeface="Arial" panose="020B0604020202020204" pitchFamily="34" charset="0"/>
              </a:rPr>
              <a:t> 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 </a:t>
            </a:r>
            <a:r>
              <a:rPr lang="cs-CZ" altLang="cs-CZ" sz="2000" b="1" i="1" dirty="0">
                <a:cs typeface="Arial" panose="020B0604020202020204" pitchFamily="34" charset="0"/>
              </a:rPr>
              <a:t>spin    </a:t>
            </a:r>
            <a:r>
              <a:rPr lang="cs-CZ" altLang="cs-CZ" sz="2000" dirty="0"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cs typeface="Arial" panose="020B0604020202020204" pitchFamily="34" charset="0"/>
              </a:rPr>
              <a:t>Dirac</a:t>
            </a:r>
            <a:r>
              <a:rPr lang="cs-CZ" altLang="cs-CZ" sz="2000" dirty="0">
                <a:cs typeface="Arial" panose="020B0604020202020204" pitchFamily="34" charset="0"/>
              </a:rPr>
              <a:t> 1928):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altLang="cs-CZ" sz="8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2 diskrétní kvantové stavy - nutno zavést další souřadnici </a:t>
            </a:r>
            <a:r>
              <a:rPr lang="cs-CZ" altLang="cs-CZ" sz="2000" i="1" dirty="0">
                <a:cs typeface="Arial" panose="020B0604020202020204" pitchFamily="34" charset="0"/>
              </a:rPr>
              <a:t>s</a:t>
            </a:r>
            <a:r>
              <a:rPr lang="cs-CZ" altLang="cs-CZ" sz="2000" dirty="0">
                <a:cs typeface="Arial" panose="020B0604020202020204" pitchFamily="34" charset="0"/>
              </a:rPr>
              <a:t> , která formou spinové funkce charakterizuje stav elektronu v atomu. Funkce nabývá  dvou číselných hodnot: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                    s</a:t>
            </a:r>
            <a:r>
              <a:rPr lang="cs-CZ" altLang="cs-CZ" sz="2000" baseline="-25000" dirty="0">
                <a:cs typeface="Arial" panose="020B0604020202020204" pitchFamily="34" charset="0"/>
              </a:rPr>
              <a:t>1</a:t>
            </a:r>
            <a:r>
              <a:rPr lang="cs-CZ" altLang="cs-CZ" sz="2000" dirty="0">
                <a:cs typeface="Arial" panose="020B0604020202020204" pitchFamily="34" charset="0"/>
              </a:rPr>
              <a:t> = 1/2  h/2p               s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 = -1/2  h/2p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spinové kvantové číslo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cs typeface="Arial" panose="020B0604020202020204" pitchFamily="34" charset="0"/>
              </a:rPr>
              <a:t>m</a:t>
            </a:r>
            <a:r>
              <a:rPr lang="cs-CZ" altLang="cs-CZ" sz="2000" b="1" baseline="-25000" dirty="0" err="1">
                <a:cs typeface="Arial" panose="020B0604020202020204" pitchFamily="34" charset="0"/>
              </a:rPr>
              <a:t>s</a:t>
            </a:r>
            <a:r>
              <a:rPr lang="cs-CZ" altLang="cs-CZ" sz="2000" b="1" dirty="0">
                <a:cs typeface="Arial" panose="020B0604020202020204" pitchFamily="34" charset="0"/>
              </a:rPr>
              <a:t>  </a:t>
            </a:r>
            <a:r>
              <a:rPr lang="cs-CZ" altLang="cs-CZ" sz="2000" dirty="0">
                <a:cs typeface="Arial" panose="020B0604020202020204" pitchFamily="34" charset="0"/>
              </a:rPr>
              <a:t>(parametr spinové funkce)</a:t>
            </a:r>
            <a:endParaRPr lang="cs-CZ" altLang="cs-CZ" sz="2000" i="1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            	</a:t>
            </a:r>
            <a:r>
              <a:rPr lang="cs-CZ" altLang="cs-CZ" sz="2000" i="1" dirty="0" err="1">
                <a:cs typeface="Arial" panose="020B0604020202020204" pitchFamily="34" charset="0"/>
              </a:rPr>
              <a:t>m</a:t>
            </a:r>
            <a:r>
              <a:rPr lang="cs-CZ" altLang="cs-CZ" sz="2000" b="1" baseline="-25000" dirty="0" err="1">
                <a:cs typeface="Arial" panose="020B0604020202020204" pitchFamily="34" charset="0"/>
              </a:rPr>
              <a:t>s</a:t>
            </a:r>
            <a:r>
              <a:rPr lang="cs-CZ" altLang="cs-CZ" sz="2000" dirty="0">
                <a:cs typeface="Arial" panose="020B0604020202020204" pitchFamily="34" charset="0"/>
              </a:rPr>
              <a:t> = + 1/2 (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</a:t>
            </a:r>
            <a:r>
              <a:rPr lang="cs-CZ" altLang="cs-CZ" sz="2000" dirty="0">
                <a:cs typeface="Arial" panose="020B0604020202020204" pitchFamily="34" charset="0"/>
              </a:rPr>
              <a:t>)           </a:t>
            </a:r>
            <a:r>
              <a:rPr lang="cs-CZ" altLang="cs-CZ" sz="2000" i="1" dirty="0" err="1">
                <a:cs typeface="Arial" panose="020B0604020202020204" pitchFamily="34" charset="0"/>
              </a:rPr>
              <a:t>m</a:t>
            </a:r>
            <a:r>
              <a:rPr lang="cs-CZ" altLang="cs-CZ" sz="2000" b="1" baseline="-25000" dirty="0" err="1">
                <a:cs typeface="Arial" panose="020B0604020202020204" pitchFamily="34" charset="0"/>
              </a:rPr>
              <a:t>s</a:t>
            </a:r>
            <a:r>
              <a:rPr lang="cs-CZ" altLang="cs-CZ" sz="2000" dirty="0">
                <a:cs typeface="Arial" panose="020B0604020202020204" pitchFamily="34" charset="0"/>
              </a:rPr>
              <a:t> = - 1/2 (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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V AO </a:t>
            </a:r>
            <a:r>
              <a:rPr lang="cs-CZ" altLang="cs-CZ" sz="2000" b="1" i="1" dirty="0"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n, l, ml, </a:t>
            </a:r>
            <a:r>
              <a:rPr lang="cs-CZ" altLang="cs-CZ" sz="2000" b="1" baseline="-25000" dirty="0" err="1">
                <a:cs typeface="Arial" panose="020B0604020202020204" pitchFamily="34" charset="0"/>
              </a:rPr>
              <a:t>ms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  </a:t>
            </a:r>
            <a:r>
              <a:rPr lang="cs-CZ" altLang="cs-CZ" sz="2000" dirty="0">
                <a:cs typeface="Arial" panose="020B0604020202020204" pitchFamily="34" charset="0"/>
              </a:rPr>
              <a:t>se dva elektrony s rozdílnými spiny snaží přiblížit, dva elektrony se stejnými spiny se snaží zůstat oddělené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význam pro </a:t>
            </a:r>
            <a:r>
              <a:rPr lang="cs-CZ" altLang="cs-CZ" sz="2000" u="sng" dirty="0">
                <a:cs typeface="Arial" panose="020B0604020202020204" pitchFamily="34" charset="0"/>
              </a:rPr>
              <a:t>výstavbu elektronového obalu a vazbu.</a:t>
            </a:r>
          </a:p>
          <a:p>
            <a:pPr algn="just">
              <a:lnSpc>
                <a:spcPct val="110000"/>
              </a:lnSpc>
            </a:pPr>
            <a:endParaRPr lang="cs-CZ" altLang="cs-CZ" sz="2000" b="1" i="1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2 elektrony v atomu nemohou existovat ve stejném kvantovém stavu (nutný rozdíl v hodnotě nejméně 1 kvantového čísla) = </a:t>
            </a:r>
            <a:r>
              <a:rPr lang="cs-CZ" altLang="cs-CZ" sz="2000" b="1" i="1" dirty="0">
                <a:cs typeface="Arial" panose="020B0604020202020204" pitchFamily="34" charset="0"/>
              </a:rPr>
              <a:t>Pauliho princip výlučnosti </a:t>
            </a:r>
            <a:r>
              <a:rPr lang="cs-CZ" altLang="cs-CZ" sz="2000" dirty="0">
                <a:cs typeface="Arial" panose="020B0604020202020204" pitchFamily="34" charset="0"/>
              </a:rPr>
              <a:t>(Pauli 1925)</a:t>
            </a:r>
          </a:p>
        </p:txBody>
      </p:sp>
    </p:spTree>
    <p:extLst>
      <p:ext uri="{BB962C8B-B14F-4D97-AF65-F5344CB8AC3E}">
        <p14:creationId xmlns:p14="http://schemas.microsoft.com/office/powerpoint/2010/main" val="3815036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86800" cy="57912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neužívá se kombinace </a:t>
            </a:r>
            <a:r>
              <a:rPr lang="cs-CZ" altLang="cs-CZ" sz="2000" i="1" dirty="0">
                <a:cs typeface="Arial" panose="020B0604020202020204" pitchFamily="34" charset="0"/>
              </a:rPr>
              <a:t>n, l, m</a:t>
            </a:r>
            <a:r>
              <a:rPr lang="cs-CZ" altLang="cs-CZ" sz="2000" b="1" i="1" baseline="-25000" dirty="0">
                <a:cs typeface="Arial" panose="020B0604020202020204" pitchFamily="34" charset="0"/>
              </a:rPr>
              <a:t>l</a:t>
            </a:r>
            <a:endParaRPr lang="cs-CZ" altLang="cs-CZ" sz="2000" i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hlavní kvantové číslo + symbol pro vedl. kvant</a:t>
            </a:r>
            <a:r>
              <a:rPr lang="en-US" altLang="cs-CZ" sz="2000" dirty="0" err="1">
                <a:cs typeface="Arial" panose="020B0604020202020204" pitchFamily="34" charset="0"/>
              </a:rPr>
              <a:t>ov</a:t>
            </a:r>
            <a:r>
              <a:rPr lang="cs-CZ" altLang="cs-CZ" sz="2000" dirty="0">
                <a:cs typeface="Arial" panose="020B0604020202020204" pitchFamily="34" charset="0"/>
              </a:rPr>
              <a:t>é číslo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cs typeface="Arial" panose="020B0604020202020204" pitchFamily="34" charset="0"/>
              </a:rPr>
              <a:t>		l</a:t>
            </a:r>
            <a:r>
              <a:rPr lang="cs-CZ" altLang="cs-CZ" sz="2000" dirty="0">
                <a:cs typeface="Arial" panose="020B0604020202020204" pitchFamily="34" charset="0"/>
              </a:rPr>
              <a:t> = 0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cs typeface="Arial" panose="020B0604020202020204" pitchFamily="34" charset="0"/>
              </a:rPr>
              <a:t>s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					l</a:t>
            </a:r>
            <a:r>
              <a:rPr lang="cs-CZ" altLang="cs-CZ" sz="2000" dirty="0">
                <a:cs typeface="Arial" panose="020B0604020202020204" pitchFamily="34" charset="0"/>
              </a:rPr>
              <a:t> = 1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cs typeface="Arial" panose="020B0604020202020204" pitchFamily="34" charset="0"/>
              </a:rPr>
              <a:t>p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					l</a:t>
            </a:r>
            <a:r>
              <a:rPr lang="cs-CZ" altLang="cs-CZ" sz="2000" dirty="0">
                <a:cs typeface="Arial" panose="020B0604020202020204" pitchFamily="34" charset="0"/>
              </a:rPr>
              <a:t> = 2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cs typeface="Arial" panose="020B0604020202020204" pitchFamily="34" charset="0"/>
              </a:rPr>
              <a:t>d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					l</a:t>
            </a:r>
            <a:r>
              <a:rPr lang="cs-CZ" altLang="cs-CZ" sz="2000" dirty="0">
                <a:cs typeface="Arial" panose="020B0604020202020204" pitchFamily="34" charset="0"/>
              </a:rPr>
              <a:t> = 3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cs typeface="Arial" panose="020B0604020202020204" pitchFamily="34" charset="0"/>
              </a:rPr>
              <a:t>f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m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l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 neovlivňuje energii atomového orbitalu 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cs-CZ" sz="2000" dirty="0">
                <a:cs typeface="Arial" panose="020B0604020202020204" pitchFamily="34" charset="0"/>
              </a:rPr>
              <a:t> orbitaly </a:t>
            </a:r>
          </a:p>
          <a:p>
            <a:r>
              <a:rPr lang="cs-CZ" altLang="cs-CZ" sz="2000" dirty="0">
                <a:cs typeface="Arial" panose="020B0604020202020204" pitchFamily="34" charset="0"/>
              </a:rPr>
              <a:t>     </a:t>
            </a:r>
            <a:r>
              <a:rPr lang="cs-CZ" altLang="cs-CZ" sz="2000" i="1" dirty="0">
                <a:cs typeface="Arial" panose="020B0604020202020204" pitchFamily="34" charset="0"/>
              </a:rPr>
              <a:t>s</a:t>
            </a:r>
            <a:r>
              <a:rPr lang="cs-CZ" altLang="cs-CZ" sz="2000" dirty="0">
                <a:cs typeface="Arial" panose="020B0604020202020204" pitchFamily="34" charset="0"/>
              </a:rPr>
              <a:t>  nedegenerované</a:t>
            </a:r>
          </a:p>
          <a:p>
            <a:r>
              <a:rPr lang="cs-CZ" altLang="cs-CZ" sz="2000" dirty="0">
                <a:cs typeface="Arial" panose="020B0604020202020204" pitchFamily="34" charset="0"/>
              </a:rPr>
              <a:t>     </a:t>
            </a:r>
            <a:r>
              <a:rPr lang="cs-CZ" altLang="cs-CZ" sz="2000" i="1" dirty="0">
                <a:cs typeface="Arial" panose="020B0604020202020204" pitchFamily="34" charset="0"/>
              </a:rPr>
              <a:t>p</a:t>
            </a:r>
            <a:r>
              <a:rPr lang="cs-CZ" altLang="cs-CZ" sz="2000" dirty="0">
                <a:cs typeface="Arial" panose="020B0604020202020204" pitchFamily="34" charset="0"/>
              </a:rPr>
              <a:t>  3x degenerované</a:t>
            </a:r>
          </a:p>
          <a:p>
            <a:r>
              <a:rPr lang="cs-CZ" altLang="cs-CZ" sz="2000" dirty="0">
                <a:cs typeface="Arial" panose="020B0604020202020204" pitchFamily="34" charset="0"/>
              </a:rPr>
              <a:t>    </a:t>
            </a:r>
            <a:r>
              <a:rPr lang="cs-CZ" altLang="cs-CZ" sz="2000" i="1" dirty="0">
                <a:cs typeface="Arial" panose="020B0604020202020204" pitchFamily="34" charset="0"/>
              </a:rPr>
              <a:t>d</a:t>
            </a:r>
            <a:r>
              <a:rPr lang="cs-CZ" altLang="cs-CZ" sz="2000" dirty="0">
                <a:cs typeface="Arial" panose="020B0604020202020204" pitchFamily="34" charset="0"/>
              </a:rPr>
              <a:t>  5x degenerované</a:t>
            </a:r>
          </a:p>
          <a:p>
            <a:r>
              <a:rPr lang="cs-CZ" altLang="cs-CZ" sz="2000" dirty="0">
                <a:cs typeface="Arial" panose="020B0604020202020204" pitchFamily="34" charset="0"/>
              </a:rPr>
              <a:t>    </a:t>
            </a:r>
            <a:r>
              <a:rPr lang="cs-CZ" altLang="cs-CZ" sz="2000" i="1" dirty="0">
                <a:cs typeface="Arial" panose="020B0604020202020204" pitchFamily="34" charset="0"/>
              </a:rPr>
              <a:t>f </a:t>
            </a:r>
            <a:r>
              <a:rPr lang="cs-CZ" altLang="cs-CZ" sz="2000" dirty="0">
                <a:cs typeface="Arial" panose="020B0604020202020204" pitchFamily="34" charset="0"/>
              </a:rPr>
              <a:t>  7x degenerované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2</a:t>
            </a:r>
            <a:r>
              <a:rPr lang="cs-CZ" altLang="cs-CZ" sz="2000" i="1" dirty="0">
                <a:cs typeface="Arial" panose="020B0604020202020204" pitchFamily="34" charset="0"/>
              </a:rPr>
              <a:t>s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AO  </a:t>
            </a:r>
            <a:r>
              <a:rPr lang="cs-CZ" altLang="cs-CZ" sz="2000" dirty="0">
                <a:cs typeface="Arial" panose="020B0604020202020204" pitchFamily="34" charset="0"/>
              </a:rPr>
              <a:t>s   </a:t>
            </a:r>
            <a:r>
              <a:rPr lang="cs-CZ" altLang="cs-CZ" sz="2000" i="1" dirty="0">
                <a:cs typeface="Arial" panose="020B0604020202020204" pitchFamily="34" charset="0"/>
              </a:rPr>
              <a:t>n</a:t>
            </a:r>
            <a:r>
              <a:rPr lang="cs-CZ" altLang="cs-CZ" sz="2000" dirty="0">
                <a:cs typeface="Arial" panose="020B0604020202020204" pitchFamily="34" charset="0"/>
              </a:rPr>
              <a:t> = 2, </a:t>
            </a:r>
            <a:r>
              <a:rPr lang="cs-CZ" altLang="cs-CZ" sz="2000" i="1" dirty="0">
                <a:cs typeface="Arial" panose="020B0604020202020204" pitchFamily="34" charset="0"/>
              </a:rPr>
              <a:t>l</a:t>
            </a:r>
            <a:r>
              <a:rPr lang="cs-CZ" altLang="cs-CZ" sz="2000" dirty="0">
                <a:cs typeface="Arial" panose="020B0604020202020204" pitchFamily="34" charset="0"/>
              </a:rPr>
              <a:t> = 0, </a:t>
            </a:r>
            <a:r>
              <a:rPr lang="cs-CZ" altLang="cs-CZ" sz="2000" i="1" dirty="0">
                <a:cs typeface="Arial" panose="020B0604020202020204" pitchFamily="34" charset="0"/>
              </a:rPr>
              <a:t>m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l</a:t>
            </a:r>
            <a:r>
              <a:rPr lang="cs-CZ" altLang="cs-CZ" sz="2000" dirty="0">
                <a:cs typeface="Arial" panose="020B0604020202020204" pitchFamily="34" charset="0"/>
              </a:rPr>
              <a:t> = 0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3</a:t>
            </a:r>
            <a:r>
              <a:rPr lang="cs-CZ" altLang="cs-CZ" sz="2000" i="1" dirty="0">
                <a:cs typeface="Arial" panose="020B0604020202020204" pitchFamily="34" charset="0"/>
              </a:rPr>
              <a:t>d</a:t>
            </a:r>
            <a:r>
              <a:rPr lang="cs-CZ" altLang="cs-CZ" sz="2000" dirty="0">
                <a:cs typeface="Arial" panose="020B0604020202020204" pitchFamily="34" charset="0"/>
              </a:rPr>
              <a:t>                  </a:t>
            </a:r>
            <a:r>
              <a:rPr lang="cs-CZ" altLang="cs-CZ" sz="2000" i="1" dirty="0">
                <a:cs typeface="Arial" panose="020B0604020202020204" pitchFamily="34" charset="0"/>
              </a:rPr>
              <a:t>n</a:t>
            </a:r>
            <a:r>
              <a:rPr lang="cs-CZ" altLang="cs-CZ" sz="2000" dirty="0">
                <a:cs typeface="Arial" panose="020B0604020202020204" pitchFamily="34" charset="0"/>
              </a:rPr>
              <a:t> = 3, </a:t>
            </a:r>
            <a:r>
              <a:rPr lang="cs-CZ" altLang="cs-CZ" sz="2000" i="1" dirty="0">
                <a:cs typeface="Arial" panose="020B0604020202020204" pitchFamily="34" charset="0"/>
              </a:rPr>
              <a:t>l</a:t>
            </a:r>
            <a:r>
              <a:rPr lang="cs-CZ" altLang="cs-CZ" sz="2000" dirty="0">
                <a:cs typeface="Arial" panose="020B0604020202020204" pitchFamily="34" charset="0"/>
              </a:rPr>
              <a:t> = 2, </a:t>
            </a:r>
            <a:r>
              <a:rPr lang="cs-CZ" altLang="cs-CZ" sz="2000" i="1" dirty="0">
                <a:cs typeface="Arial" panose="020B0604020202020204" pitchFamily="34" charset="0"/>
              </a:rPr>
              <a:t>m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l</a:t>
            </a:r>
            <a:r>
              <a:rPr lang="cs-CZ" altLang="cs-CZ" sz="2000" i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= -2, -1, 0, +1, +2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4</a:t>
            </a:r>
            <a:r>
              <a:rPr lang="cs-CZ" altLang="cs-CZ" sz="2000" i="1" dirty="0">
                <a:cs typeface="Arial" panose="020B0604020202020204" pitchFamily="34" charset="0"/>
              </a:rPr>
              <a:t>p</a:t>
            </a:r>
            <a:r>
              <a:rPr lang="cs-CZ" altLang="cs-CZ" sz="2000" dirty="0">
                <a:cs typeface="Arial" panose="020B0604020202020204" pitchFamily="34" charset="0"/>
              </a:rPr>
              <a:t>                  </a:t>
            </a:r>
            <a:r>
              <a:rPr lang="cs-CZ" altLang="cs-CZ" sz="2000" i="1" dirty="0">
                <a:cs typeface="Arial" panose="020B0604020202020204" pitchFamily="34" charset="0"/>
              </a:rPr>
              <a:t>n</a:t>
            </a:r>
            <a:r>
              <a:rPr lang="cs-CZ" altLang="cs-CZ" sz="2000" dirty="0">
                <a:cs typeface="Arial" panose="020B0604020202020204" pitchFamily="34" charset="0"/>
              </a:rPr>
              <a:t> = 4, </a:t>
            </a:r>
            <a:r>
              <a:rPr lang="cs-CZ" altLang="cs-CZ" sz="2000" i="1" dirty="0">
                <a:cs typeface="Arial" panose="020B0604020202020204" pitchFamily="34" charset="0"/>
              </a:rPr>
              <a:t>l</a:t>
            </a:r>
            <a:r>
              <a:rPr lang="cs-CZ" altLang="cs-CZ" sz="2000" dirty="0">
                <a:cs typeface="Arial" panose="020B0604020202020204" pitchFamily="34" charset="0"/>
              </a:rPr>
              <a:t> = 1, </a:t>
            </a:r>
            <a:r>
              <a:rPr lang="cs-CZ" altLang="cs-CZ" sz="2000" i="1" dirty="0">
                <a:cs typeface="Arial" panose="020B0604020202020204" pitchFamily="34" charset="0"/>
              </a:rPr>
              <a:t>m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l</a:t>
            </a:r>
            <a:r>
              <a:rPr lang="cs-CZ" altLang="cs-CZ" sz="2000" i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= -1, 0, +1</a:t>
            </a:r>
            <a:endParaRPr lang="cs-CZ" altLang="cs-CZ" sz="2000" i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dirty="0"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858638" y="243191"/>
            <a:ext cx="2697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800" b="1" dirty="0">
                <a:latin typeface="Times New Roman" pitchFamily="18" charset="0"/>
              </a:rPr>
              <a:t>Označování AO </a:t>
            </a:r>
          </a:p>
        </p:txBody>
      </p:sp>
    </p:spTree>
    <p:extLst>
      <p:ext uri="{BB962C8B-B14F-4D97-AF65-F5344CB8AC3E}">
        <p14:creationId xmlns:p14="http://schemas.microsoft.com/office/powerpoint/2010/main" val="203770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63A34F2A-2631-46CC-B0CD-00B61FA41F1E}"/>
              </a:ext>
            </a:extLst>
          </p:cNvPr>
          <p:cNvSpPr txBox="1"/>
          <p:nvPr/>
        </p:nvSpPr>
        <p:spPr>
          <a:xfrm>
            <a:off x="457200" y="5334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Periodick</a:t>
            </a:r>
            <a:r>
              <a:rPr lang="cs-CZ" sz="2000" b="1" dirty="0"/>
              <a:t>á</a:t>
            </a:r>
            <a:r>
              <a:rPr lang="en-US" sz="2000" b="1" dirty="0"/>
              <a:t> </a:t>
            </a:r>
            <a:r>
              <a:rPr lang="en-US" sz="2000" b="1" dirty="0" err="1"/>
              <a:t>soustava</a:t>
            </a:r>
            <a:r>
              <a:rPr lang="en-US" sz="2000" b="1" dirty="0"/>
              <a:t> </a:t>
            </a:r>
            <a:r>
              <a:rPr lang="en-US" sz="2000" b="1" dirty="0" err="1"/>
              <a:t>prvk</a:t>
            </a:r>
            <a:r>
              <a:rPr lang="cs-CZ" sz="2000" b="1" dirty="0"/>
              <a:t>ů (dlouhá forma)</a:t>
            </a:r>
            <a:endParaRPr lang="en-US" sz="2000" b="1" dirty="0"/>
          </a:p>
        </p:txBody>
      </p:sp>
      <p:pic>
        <p:nvPicPr>
          <p:cNvPr id="11" name="Obrázek 10" descr="Obsah obrázku snímek obrazovky&#10;&#10;Popis byl vytvořen automaticky">
            <a:extLst>
              <a:ext uri="{FF2B5EF4-FFF2-40B4-BE49-F238E27FC236}">
                <a16:creationId xmlns:a16="http://schemas.microsoft.com/office/drawing/2014/main" id="{22563CFC-22E6-4644-8848-036331BB0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01072"/>
            <a:ext cx="8763000" cy="2621759"/>
          </a:xfrm>
          <a:prstGeom prst="rect">
            <a:avLst/>
          </a:prstGeom>
        </p:spPr>
      </p:pic>
      <p:pic>
        <p:nvPicPr>
          <p:cNvPr id="1026" name="Picture 2" descr="INTERNET Database of Periodic Tables | Chemogenesis">
            <a:extLst>
              <a:ext uri="{FF2B5EF4-FFF2-40B4-BE49-F238E27FC236}">
                <a16:creationId xmlns:a16="http://schemas.microsoft.com/office/drawing/2014/main" id="{99578FBD-8EFE-439D-B800-BF6E1A010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21" y="1621800"/>
            <a:ext cx="8493358" cy="207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5069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66700" y="357188"/>
            <a:ext cx="8610600" cy="621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Elektronové slupky a </a:t>
            </a:r>
            <a:r>
              <a:rPr kumimoji="0" lang="cs-CZ" altLang="cs-CZ" sz="24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podslupky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(</a:t>
            </a:r>
            <a:r>
              <a:rPr kumimoji="0" lang="cs-CZ" altLang="cs-CZ" sz="24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energiové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hladiny a </a:t>
            </a:r>
            <a:r>
              <a:rPr kumimoji="0" lang="cs-CZ" altLang="cs-CZ" sz="24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podhladiny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)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20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- jsou určeny kvantovými čísly</a:t>
            </a:r>
            <a:r>
              <a:rPr lang="cs-CZ" altLang="cs-CZ" sz="2000" dirty="0">
                <a:latin typeface="+mn-lt"/>
              </a:rPr>
              <a:t>.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U velkých atomů se slupky mohou překrývat.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20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Elektrony 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se stejným </a:t>
            </a:r>
            <a:r>
              <a:rPr kumimoji="0" lang="cs-CZ" altLang="cs-CZ" sz="2000" b="0" i="1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n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leží ve stejné 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elektronové slupce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. 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2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Elektrony 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se stejným </a:t>
            </a:r>
            <a:r>
              <a:rPr kumimoji="0" lang="cs-CZ" altLang="cs-CZ" sz="2000" b="0" i="1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n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a </a:t>
            </a:r>
            <a:r>
              <a:rPr kumimoji="0" lang="cs-CZ" altLang="cs-CZ" sz="2000" b="0" i="1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l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leží ve stejné 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elektronové </a:t>
            </a:r>
            <a:r>
              <a:rPr kumimoji="0" lang="cs-CZ" altLang="cs-CZ" sz="2000" b="0" i="0" u="sng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podslupce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. 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2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Elektrony, které mají 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stejné </a:t>
            </a:r>
            <a:r>
              <a:rPr kumimoji="0" lang="cs-CZ" altLang="cs-CZ" sz="2000" b="0" i="1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n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, </a:t>
            </a:r>
            <a:r>
              <a:rPr kumimoji="0" lang="cs-CZ" altLang="cs-CZ" sz="2000" b="0" i="1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l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i </a:t>
            </a:r>
            <a:r>
              <a:rPr kumimoji="0" lang="cs-CZ" altLang="cs-CZ" sz="2000" b="0" i="1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m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leží ve stejném 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orbitalu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. 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2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algn="just" eaLnBrk="0" hangingPunct="0"/>
            <a:r>
              <a:rPr lang="cs-CZ" sz="2000" b="1" dirty="0">
                <a:latin typeface="+mn-lt"/>
              </a:rPr>
              <a:t>Degenerované orbitaly</a:t>
            </a:r>
            <a:r>
              <a:rPr lang="cs-CZ" sz="2000" dirty="0">
                <a:latin typeface="+mn-lt"/>
              </a:rPr>
              <a:t> jsou orbitaly, které jsou popsány stejným hlavním kvantovým číslem a stejným vedlejším kvantovým číslem. Navzájem se tedy liší pouze magnetickým kvantovým číslem. </a:t>
            </a:r>
          </a:p>
          <a:p>
            <a:pPr algn="just" eaLnBrk="0" hangingPunct="0"/>
            <a:endParaRPr lang="cs-CZ" altLang="cs-CZ" sz="2000" dirty="0">
              <a:solidFill>
                <a:srgbClr val="222222"/>
              </a:solidFill>
              <a:latin typeface="+mn-lt"/>
            </a:endParaRPr>
          </a:p>
          <a:p>
            <a:pPr lvl="0" algn="just" eaLnBrk="0" hangingPunct="0"/>
            <a:r>
              <a:rPr lang="cs-CZ" altLang="cs-CZ" sz="2000" dirty="0">
                <a:solidFill>
                  <a:srgbClr val="222222"/>
                </a:solidFill>
                <a:latin typeface="+mn-lt"/>
              </a:rPr>
              <a:t>Protože existují pouze dvě hodnoty spinu elektronu, mohou být v každém orbitalu pouze </a:t>
            </a:r>
            <a:r>
              <a:rPr lang="cs-CZ" altLang="cs-CZ" sz="2000" b="1" dirty="0">
                <a:solidFill>
                  <a:srgbClr val="222222"/>
                </a:solidFill>
                <a:latin typeface="+mn-lt"/>
              </a:rPr>
              <a:t>dva elektrony</a:t>
            </a:r>
            <a:r>
              <a:rPr lang="cs-CZ" altLang="cs-CZ" sz="2000" dirty="0">
                <a:solidFill>
                  <a:srgbClr val="222222"/>
                </a:solidFill>
                <a:latin typeface="+mn-lt"/>
              </a:rPr>
              <a:t>. </a:t>
            </a:r>
            <a:endParaRPr lang="en-US" altLang="cs-CZ" sz="2000" dirty="0">
              <a:solidFill>
                <a:srgbClr val="222222"/>
              </a:solidFill>
              <a:latin typeface="+mn-lt"/>
            </a:endParaRPr>
          </a:p>
          <a:p>
            <a:pPr lvl="0" algn="just" eaLnBrk="0" hangingPunct="0"/>
            <a:endParaRPr lang="en-US" altLang="cs-CZ" sz="2000" dirty="0">
              <a:solidFill>
                <a:srgbClr val="222222"/>
              </a:solidFill>
              <a:latin typeface="+mn-lt"/>
            </a:endParaRPr>
          </a:p>
          <a:p>
            <a:pPr lvl="0"/>
            <a:endParaRPr lang="cs-CZ" altLang="cs-CZ" sz="800" b="1" dirty="0">
              <a:latin typeface="+mn-lt"/>
            </a:endParaRPr>
          </a:p>
          <a:p>
            <a:pPr lvl="0"/>
            <a:r>
              <a:rPr lang="cs-CZ" altLang="cs-CZ" sz="2000" b="1" dirty="0">
                <a:latin typeface="+mn-lt"/>
              </a:rPr>
              <a:t>Elektronová konfigurace </a:t>
            </a:r>
            <a:r>
              <a:rPr lang="cs-CZ" altLang="cs-CZ" sz="2000" dirty="0">
                <a:latin typeface="+mn-lt"/>
              </a:rPr>
              <a:t>=</a:t>
            </a:r>
            <a:r>
              <a:rPr lang="cs-CZ" altLang="cs-CZ" sz="2000" b="1" dirty="0">
                <a:latin typeface="+mn-lt"/>
              </a:rPr>
              <a:t> </a:t>
            </a:r>
            <a:r>
              <a:rPr lang="cs-CZ" altLang="cs-CZ" sz="2000" dirty="0">
                <a:latin typeface="+mn-lt"/>
              </a:rPr>
              <a:t>vrstva (</a:t>
            </a:r>
            <a:r>
              <a:rPr lang="cs-CZ" altLang="cs-CZ" sz="2000" i="1" dirty="0">
                <a:latin typeface="+mn-lt"/>
              </a:rPr>
              <a:t>n</a:t>
            </a:r>
            <a:r>
              <a:rPr lang="cs-CZ" altLang="cs-CZ" sz="2000" dirty="0">
                <a:latin typeface="+mn-lt"/>
              </a:rPr>
              <a:t>) + </a:t>
            </a:r>
            <a:r>
              <a:rPr lang="cs-CZ" altLang="cs-CZ" sz="2000" dirty="0" err="1">
                <a:latin typeface="+mn-lt"/>
              </a:rPr>
              <a:t>podslupka</a:t>
            </a:r>
            <a:r>
              <a:rPr lang="cs-CZ" altLang="cs-CZ" sz="2000" dirty="0">
                <a:latin typeface="+mn-lt"/>
              </a:rPr>
              <a:t> (</a:t>
            </a:r>
            <a:r>
              <a:rPr lang="en-US" altLang="cs-CZ" sz="2000" i="1" dirty="0">
                <a:latin typeface="+mn-lt"/>
              </a:rPr>
              <a:t>l</a:t>
            </a:r>
            <a:r>
              <a:rPr lang="cs-CZ" altLang="cs-CZ" sz="2000" dirty="0">
                <a:latin typeface="+mn-lt"/>
              </a:rPr>
              <a:t>) + počet elektronů </a:t>
            </a:r>
          </a:p>
        </p:txBody>
      </p:sp>
      <p:sp>
        <p:nvSpPr>
          <p:cNvPr id="5" name="AutoShape 3" descr="4l+2"/>
          <p:cNvSpPr>
            <a:spLocks noChangeAspect="1" noChangeArrowheads="1"/>
          </p:cNvSpPr>
          <p:nvPr/>
        </p:nvSpPr>
        <p:spPr bwMode="auto">
          <a:xfrm>
            <a:off x="9348788" y="3571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4" descr="2n^{2}"/>
          <p:cNvSpPr>
            <a:spLocks noChangeAspect="1" noChangeArrowheads="1"/>
          </p:cNvSpPr>
          <p:nvPr/>
        </p:nvSpPr>
        <p:spPr bwMode="auto">
          <a:xfrm>
            <a:off x="13122275" y="3571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56888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6172" y="148471"/>
            <a:ext cx="8853791" cy="6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Obsazení jednotlivých orbitalů se řídí pravidly: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000" dirty="0">
              <a:latin typeface="+mn-lt"/>
            </a:endParaRPr>
          </a:p>
          <a:p>
            <a:r>
              <a:rPr lang="cs-CZ" sz="2000" b="1" dirty="0">
                <a:latin typeface="+mn-lt"/>
              </a:rPr>
              <a:t>Princip minima energie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atom nepodléhající vnějšímu působení přechází samovolnými procesy do stavu s nejnižší možnou energií.</a:t>
            </a:r>
            <a:endParaRPr lang="en-US" sz="2000" dirty="0">
              <a:latin typeface="+mn-lt"/>
            </a:endParaRPr>
          </a:p>
          <a:p>
            <a:pPr lvl="0"/>
            <a:endParaRPr lang="cs-CZ" sz="2000" b="1" dirty="0">
              <a:latin typeface="+mn-lt"/>
            </a:endParaRPr>
          </a:p>
          <a:p>
            <a:pPr lvl="0"/>
            <a:r>
              <a:rPr lang="cs-CZ" sz="2000" b="1" dirty="0">
                <a:latin typeface="+mn-lt"/>
              </a:rPr>
              <a:t>Výstavbový princip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orbitaly s energií nižší se zaplňují dříve než orbitaly s energií vyšší, energie orbitalů se zvyšuje s rostoucí hodnotou součtu hlavního a vedlejšího kvantového čísla.</a:t>
            </a:r>
          </a:p>
          <a:p>
            <a:pPr lvl="0"/>
            <a:endParaRPr kumimoji="0" lang="cs-CZ" altLang="cs-CZ" sz="2000" b="0" i="1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r>
              <a:rPr lang="cs-CZ" sz="2000" b="1" dirty="0">
                <a:latin typeface="+mn-lt"/>
              </a:rPr>
              <a:t>Pauliho princip výlučnosti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Dva elektrony</a:t>
            </a:r>
            <a:r>
              <a:rPr lang="en-US" sz="2000" dirty="0">
                <a:latin typeface="+mn-lt"/>
              </a:rPr>
              <a:t> </a:t>
            </a:r>
            <a:r>
              <a:rPr lang="cs-CZ" sz="2000" dirty="0">
                <a:latin typeface="+mn-lt"/>
              </a:rPr>
              <a:t> se nemohou nacházet ve stejném stavu, jejich stavy se musí lišit alespoň v jednom kvantovém čísle. V elektronovém obalu nemohou být žádné dva elektrony se všemi čtyřmi kvantovými čísly stejnými, v jednom orbitalu mohou být maximálně dva elektrony s opačným spinem.</a:t>
            </a:r>
          </a:p>
          <a:p>
            <a:pPr lvl="0"/>
            <a:endParaRPr kumimoji="0" lang="cs-CZ" altLang="cs-CZ" sz="20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lvl="0"/>
            <a:r>
              <a:rPr lang="cs-CZ" sz="2000" b="1" dirty="0" err="1">
                <a:latin typeface="+mn-lt"/>
              </a:rPr>
              <a:t>Hundovo</a:t>
            </a:r>
            <a:r>
              <a:rPr lang="cs-CZ" sz="2000" b="1" dirty="0">
                <a:latin typeface="+mn-lt"/>
              </a:rPr>
              <a:t> pravidlo maximální multiplicity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V degenerovaných orbitalech vznikají elektronové páry teprve po obsazení každého orbitalu jedním elektronem, nespárované elektrony mají stejný spin.</a:t>
            </a:r>
          </a:p>
          <a:p>
            <a:pPr lvl="0"/>
            <a:r>
              <a:rPr lang="cs-CZ" sz="2000" dirty="0">
                <a:latin typeface="+mn-lt"/>
              </a:rPr>
              <a:t>Součet magnetických spinových čísel  všech elektronů v </a:t>
            </a:r>
            <a:r>
              <a:rPr lang="cs-CZ" sz="2000" dirty="0" err="1">
                <a:latin typeface="+mn-lt"/>
              </a:rPr>
              <a:t>podslupce</a:t>
            </a:r>
            <a:r>
              <a:rPr lang="cs-CZ" sz="2000" dirty="0">
                <a:latin typeface="+mn-lt"/>
              </a:rPr>
              <a:t>, resp. tzv. multiplicita, musí být maximální. 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38016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Quantum Mechanical Model of Atom - Study Material for IIT ...">
            <a:extLst>
              <a:ext uri="{FF2B5EF4-FFF2-40B4-BE49-F238E27FC236}">
                <a16:creationId xmlns:a16="http://schemas.microsoft.com/office/drawing/2014/main" id="{0732D969-1105-4CD9-9E2D-A3B733C2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4800"/>
            <a:ext cx="551132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356071" y="304800"/>
            <a:ext cx="3952875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>
                <a:latin typeface="+mn-lt"/>
              </a:rPr>
              <a:t>Obsazení  AO  elektrony</a:t>
            </a:r>
          </a:p>
        </p:txBody>
      </p:sp>
      <p:pic>
        <p:nvPicPr>
          <p:cNvPr id="12" name="Picture 8" descr="Chapter 2 - Chemistry 101">
            <a:extLst>
              <a:ext uri="{FF2B5EF4-FFF2-40B4-BE49-F238E27FC236}">
                <a16:creationId xmlns:a16="http://schemas.microsoft.com/office/drawing/2014/main" id="{807A0EB1-E337-4E17-AC01-72E121163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7185787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8639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188059"/>
            <a:ext cx="8229600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latin typeface="+mn-lt"/>
              </a:rPr>
              <a:t>Obsazení</a:t>
            </a:r>
            <a:r>
              <a:rPr lang="cs-CZ" altLang="cs-CZ" sz="2800" b="1" dirty="0">
                <a:latin typeface="Times New Roman" pitchFamily="18" charset="0"/>
              </a:rPr>
              <a:t>  AO  elektrony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8915400" cy="45259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Max. počet elektronů na degenerovaných orbitalech  =</a:t>
            </a:r>
            <a:r>
              <a:rPr lang="cs-CZ" altLang="cs-CZ" sz="2000" i="1" dirty="0">
                <a:cs typeface="Arial" panose="020B0604020202020204" pitchFamily="34" charset="0"/>
              </a:rPr>
              <a:t>  </a:t>
            </a:r>
            <a:r>
              <a:rPr lang="cs-CZ" altLang="cs-CZ" sz="2000" dirty="0">
                <a:cs typeface="Arial" panose="020B0604020202020204" pitchFamily="34" charset="0"/>
              </a:rPr>
              <a:t>2-násobek počtu degenerovaných orbitalů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cs-CZ" altLang="cs-CZ" sz="2000" i="1" dirty="0">
                <a:cs typeface="Arial" panose="020B0604020202020204" pitchFamily="34" charset="0"/>
              </a:rPr>
              <a:t>p</a:t>
            </a:r>
            <a:r>
              <a:rPr lang="cs-CZ" altLang="cs-CZ" sz="2000" dirty="0">
                <a:cs typeface="Arial" panose="020B0604020202020204" pitchFamily="34" charset="0"/>
              </a:rPr>
              <a:t>   -   6e,   </a:t>
            </a:r>
            <a:r>
              <a:rPr lang="cs-CZ" altLang="cs-CZ" sz="2000" i="1" dirty="0">
                <a:cs typeface="Arial" panose="020B0604020202020204" pitchFamily="34" charset="0"/>
              </a:rPr>
              <a:t>d  </a:t>
            </a:r>
            <a:r>
              <a:rPr lang="cs-CZ" altLang="cs-CZ" sz="2000" dirty="0">
                <a:cs typeface="Arial" panose="020B0604020202020204" pitchFamily="34" charset="0"/>
              </a:rPr>
              <a:t> -  10e,   </a:t>
            </a:r>
            <a:r>
              <a:rPr lang="cs-CZ" altLang="cs-CZ" sz="2000" i="1" dirty="0">
                <a:cs typeface="Arial" panose="020B0604020202020204" pitchFamily="34" charset="0"/>
              </a:rPr>
              <a:t>f </a:t>
            </a:r>
            <a:r>
              <a:rPr lang="cs-CZ" altLang="cs-CZ" sz="2000" dirty="0">
                <a:cs typeface="Arial" panose="020B0604020202020204" pitchFamily="34" charset="0"/>
              </a:rPr>
              <a:t>  -  14e</a:t>
            </a:r>
          </a:p>
          <a:p>
            <a:pPr marL="0" indent="0" eaLnBrk="1" hangingPunct="1"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Obsazení orbitalů elektrony vyjadřuje exponent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3</a:t>
            </a:r>
            <a:r>
              <a:rPr lang="cs-CZ" altLang="cs-CZ" sz="2000" i="1" dirty="0">
                <a:cs typeface="Arial" panose="020B0604020202020204" pitchFamily="34" charset="0"/>
              </a:rPr>
              <a:t>d</a:t>
            </a:r>
            <a:r>
              <a:rPr lang="cs-CZ" altLang="cs-CZ" sz="2000" b="1" baseline="30000" dirty="0">
                <a:cs typeface="Arial" panose="020B0604020202020204" pitchFamily="34" charset="0"/>
              </a:rPr>
              <a:t>0  </a:t>
            </a:r>
            <a:r>
              <a:rPr lang="cs-CZ" altLang="cs-CZ" sz="2000" dirty="0">
                <a:cs typeface="Arial" panose="020B0604020202020204" pitchFamily="34" charset="0"/>
              </a:rPr>
              <a:t>4</a:t>
            </a:r>
            <a:r>
              <a:rPr lang="cs-CZ" altLang="cs-CZ" sz="2000" i="1" dirty="0">
                <a:cs typeface="Arial" panose="020B0604020202020204" pitchFamily="34" charset="0"/>
              </a:rPr>
              <a:t>s</a:t>
            </a:r>
            <a:r>
              <a:rPr lang="cs-CZ" altLang="cs-CZ" sz="2000" b="1" baseline="30000" dirty="0">
                <a:cs typeface="Arial" panose="020B0604020202020204" pitchFamily="34" charset="0"/>
              </a:rPr>
              <a:t>1  </a:t>
            </a:r>
            <a:r>
              <a:rPr lang="cs-CZ" altLang="cs-CZ" sz="2000" dirty="0">
                <a:cs typeface="Arial" panose="020B0604020202020204" pitchFamily="34" charset="0"/>
              </a:rPr>
              <a:t>5</a:t>
            </a:r>
            <a:r>
              <a:rPr lang="cs-CZ" altLang="cs-CZ" sz="2000" i="1" dirty="0">
                <a:cs typeface="Arial" panose="020B0604020202020204" pitchFamily="34" charset="0"/>
              </a:rPr>
              <a:t>p</a:t>
            </a:r>
            <a:r>
              <a:rPr lang="cs-CZ" altLang="cs-CZ" sz="2000" b="1" baseline="30000" dirty="0">
                <a:cs typeface="Arial" panose="020B0604020202020204" pitchFamily="34" charset="0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3</a:t>
            </a:r>
            <a:r>
              <a:rPr lang="cs-CZ" altLang="cs-CZ" sz="2000" i="1" dirty="0">
                <a:cs typeface="Arial" panose="020B0604020202020204" pitchFamily="34" charset="0"/>
              </a:rPr>
              <a:t>d</a:t>
            </a:r>
            <a:r>
              <a:rPr lang="cs-CZ" altLang="cs-CZ" sz="2000" b="1" baseline="30000" dirty="0">
                <a:cs typeface="Arial" panose="020B0604020202020204" pitchFamily="34" charset="0"/>
              </a:rPr>
              <a:t>0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 - tzv. </a:t>
            </a:r>
            <a:r>
              <a:rPr lang="cs-CZ" altLang="cs-CZ" sz="2000" u="sng" dirty="0" err="1">
                <a:cs typeface="Arial" panose="020B0604020202020204" pitchFamily="34" charset="0"/>
              </a:rPr>
              <a:t>vakantní</a:t>
            </a:r>
            <a:r>
              <a:rPr lang="cs-CZ" altLang="cs-CZ" sz="2000" u="sng" dirty="0">
                <a:cs typeface="Arial" panose="020B0604020202020204" pitchFamily="34" charset="0"/>
              </a:rPr>
              <a:t> (</a:t>
            </a:r>
            <a:r>
              <a:rPr lang="cs-CZ" altLang="cs-CZ" sz="2000" u="sng" dirty="0" err="1">
                <a:cs typeface="Arial" panose="020B0604020202020204" pitchFamily="34" charset="0"/>
              </a:rPr>
              <a:t>neobsaz</a:t>
            </a:r>
            <a:r>
              <a:rPr lang="en-US" altLang="cs-CZ" sz="2000" u="sng" dirty="0">
                <a:cs typeface="Arial" panose="020B0604020202020204" pitchFamily="34" charset="0"/>
              </a:rPr>
              <a:t>e</a:t>
            </a:r>
            <a:r>
              <a:rPr lang="cs-CZ" altLang="cs-CZ" sz="2000" u="sng" dirty="0">
                <a:cs typeface="Arial" panose="020B0604020202020204" pitchFamily="34" charset="0"/>
              </a:rPr>
              <a:t>ný) orbital </a:t>
            </a:r>
            <a:r>
              <a:rPr lang="cs-CZ" altLang="cs-CZ" sz="2000" dirty="0">
                <a:cs typeface="Arial" panose="020B0604020202020204" pitchFamily="34" charset="0"/>
              </a:rPr>
              <a:t>- nemá fyzikální význam, = pomyslné vyjádření místa pro elektron.</a:t>
            </a:r>
          </a:p>
        </p:txBody>
      </p:sp>
      <p:sp>
        <p:nvSpPr>
          <p:cNvPr id="2" name="Obdélník 1"/>
          <p:cNvSpPr/>
          <p:nvPr/>
        </p:nvSpPr>
        <p:spPr>
          <a:xfrm>
            <a:off x="152400" y="3429000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Sdružování dle 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(kvantové sféry):</a:t>
            </a:r>
          </a:p>
          <a:p>
            <a:pPr>
              <a:buNone/>
            </a:pP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= 1: 2e</a:t>
            </a:r>
          </a:p>
          <a:p>
            <a:pPr>
              <a:buNone/>
            </a:pP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= 2: 2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e +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= 8e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,    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buNone/>
            </a:pP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= 3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e +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e + 10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e = 18e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= 4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e +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e + 10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+ 14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e = 32e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054B4AA-1262-4521-96E4-9193516A6C3B}"/>
              </a:ext>
            </a:extLst>
          </p:cNvPr>
          <p:cNvSpPr/>
          <p:nvPr/>
        </p:nvSpPr>
        <p:spPr>
          <a:xfrm>
            <a:off x="152400" y="5220325"/>
            <a:ext cx="8839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/>
              <a:t>Maxim</a:t>
            </a:r>
            <a:r>
              <a:rPr lang="cs-CZ" sz="2000" i="1" dirty="0" err="1"/>
              <a:t>ální</a:t>
            </a:r>
            <a:r>
              <a:rPr lang="cs-CZ" sz="2000" i="1" dirty="0"/>
              <a:t> počet</a:t>
            </a:r>
            <a:r>
              <a:rPr lang="en-US" sz="2000" i="1" dirty="0"/>
              <a:t> </a:t>
            </a:r>
            <a:r>
              <a:rPr lang="en-US" sz="2000" i="1" dirty="0" err="1"/>
              <a:t>ele</a:t>
            </a:r>
            <a:r>
              <a:rPr lang="cs-CZ" sz="2000" i="1" dirty="0"/>
              <a:t>k</a:t>
            </a:r>
            <a:r>
              <a:rPr lang="en-US" sz="2000" i="1" dirty="0" err="1"/>
              <a:t>tron</a:t>
            </a:r>
            <a:r>
              <a:rPr lang="cs-CZ" sz="2000" i="1" dirty="0"/>
              <a:t>ů</a:t>
            </a:r>
            <a:r>
              <a:rPr lang="en-US" sz="2000" i="1" dirty="0"/>
              <a:t> </a:t>
            </a:r>
            <a:r>
              <a:rPr lang="cs-CZ" sz="2000" i="1" dirty="0"/>
              <a:t>v každé slupce</a:t>
            </a:r>
            <a:r>
              <a:rPr lang="en-US" sz="2000" i="1" dirty="0"/>
              <a:t> </a:t>
            </a:r>
            <a:r>
              <a:rPr lang="cs-CZ" sz="2000" dirty="0"/>
              <a:t>(n = 1, 2, 3, …) je</a:t>
            </a:r>
            <a:r>
              <a:rPr lang="en-US" sz="2000" dirty="0"/>
              <a:t> 2</a:t>
            </a:r>
            <a:r>
              <a:rPr lang="en-US" sz="2000" i="1" dirty="0"/>
              <a:t>n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  <a:r>
              <a:rPr lang="cs-CZ" sz="2000" dirty="0" err="1"/>
              <a:t>kd</a:t>
            </a:r>
            <a:r>
              <a:rPr lang="en-US" sz="2000" dirty="0"/>
              <a:t>e </a:t>
            </a:r>
            <a:r>
              <a:rPr lang="en-US" sz="2000" i="1" dirty="0"/>
              <a:t>n</a:t>
            </a:r>
            <a:r>
              <a:rPr lang="en-US" sz="2000" dirty="0"/>
              <a:t> </a:t>
            </a:r>
            <a:r>
              <a:rPr lang="cs-CZ" sz="2000" dirty="0"/>
              <a:t>je hlavní kvantové číslo (</a:t>
            </a:r>
            <a:r>
              <a:rPr lang="cs-CZ" altLang="cs-CZ" sz="2000" b="1" dirty="0" err="1">
                <a:cs typeface="Arial" panose="020B0604020202020204" pitchFamily="34" charset="0"/>
              </a:rPr>
              <a:t>Stonerovo</a:t>
            </a:r>
            <a:r>
              <a:rPr lang="cs-CZ" altLang="cs-CZ" sz="2000" b="1" dirty="0">
                <a:cs typeface="Arial" panose="020B0604020202020204" pitchFamily="34" charset="0"/>
              </a:rPr>
              <a:t> pravidlo</a:t>
            </a:r>
            <a:r>
              <a:rPr lang="cs-CZ" sz="2000" dirty="0"/>
              <a:t>)</a:t>
            </a:r>
            <a:r>
              <a:rPr lang="en-US" sz="2000" dirty="0"/>
              <a:t>. </a:t>
            </a:r>
            <a:endParaRPr lang="cs-CZ" sz="2000" dirty="0"/>
          </a:p>
          <a:p>
            <a:pPr algn="just"/>
            <a:endParaRPr lang="cs-CZ" sz="800" dirty="0"/>
          </a:p>
          <a:p>
            <a:pPr algn="just"/>
            <a:r>
              <a:rPr lang="cs-CZ" sz="2000" i="1" dirty="0"/>
              <a:t>M</a:t>
            </a:r>
            <a:r>
              <a:rPr lang="en-US" sz="2000" i="1" dirty="0" err="1"/>
              <a:t>axim</a:t>
            </a:r>
            <a:r>
              <a:rPr lang="cs-CZ" sz="2000" i="1" dirty="0" err="1"/>
              <a:t>ální</a:t>
            </a:r>
            <a:r>
              <a:rPr lang="en-US" sz="2000" i="1" dirty="0"/>
              <a:t> </a:t>
            </a:r>
            <a:r>
              <a:rPr lang="cs-CZ" sz="2000" i="1" dirty="0"/>
              <a:t>počet</a:t>
            </a:r>
            <a:r>
              <a:rPr lang="en-US" sz="2000" i="1" dirty="0"/>
              <a:t> </a:t>
            </a:r>
            <a:r>
              <a:rPr lang="en-US" sz="2000" i="1" dirty="0" err="1"/>
              <a:t>ele</a:t>
            </a:r>
            <a:r>
              <a:rPr lang="cs-CZ" sz="2000" i="1" dirty="0"/>
              <a:t>k</a:t>
            </a:r>
            <a:r>
              <a:rPr lang="en-US" sz="2000" i="1" dirty="0" err="1"/>
              <a:t>tron</a:t>
            </a:r>
            <a:r>
              <a:rPr lang="cs-CZ" sz="2000" i="1" dirty="0"/>
              <a:t>ů</a:t>
            </a:r>
            <a:r>
              <a:rPr lang="en-US" sz="2000" i="1" dirty="0"/>
              <a:t> </a:t>
            </a:r>
            <a:r>
              <a:rPr lang="cs-CZ" sz="2000" i="1" dirty="0"/>
              <a:t>v každé </a:t>
            </a:r>
            <a:r>
              <a:rPr lang="cs-CZ" sz="2000" i="1" dirty="0" err="1"/>
              <a:t>podslupce</a:t>
            </a:r>
            <a:r>
              <a:rPr lang="en-US" sz="2000" i="1" dirty="0"/>
              <a:t> </a:t>
            </a:r>
            <a:r>
              <a:rPr lang="en-US" sz="2000" dirty="0"/>
              <a:t>(s, p, d </a:t>
            </a:r>
            <a:r>
              <a:rPr lang="cs-CZ" sz="2000" dirty="0"/>
              <a:t>nebo</a:t>
            </a:r>
            <a:r>
              <a:rPr lang="en-US" sz="2000" dirty="0"/>
              <a:t> f) </a:t>
            </a:r>
            <a:r>
              <a:rPr lang="cs-CZ" sz="2000" dirty="0"/>
              <a:t>je </a:t>
            </a:r>
            <a:r>
              <a:rPr lang="en-US" sz="2000" dirty="0"/>
              <a:t>2(2ℓ+1)</a:t>
            </a:r>
            <a:r>
              <a:rPr lang="cs-CZ" sz="2000" dirty="0"/>
              <a:t>,</a:t>
            </a:r>
            <a:r>
              <a:rPr lang="en-US" sz="2000" dirty="0"/>
              <a:t> </a:t>
            </a:r>
            <a:r>
              <a:rPr lang="cs-CZ" sz="2000" dirty="0" err="1"/>
              <a:t>kd</a:t>
            </a:r>
            <a:r>
              <a:rPr lang="en-US" sz="2000" dirty="0"/>
              <a:t>e ℓ = 0, 1, 2, 3...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429145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Quantum Numbers, Orbitals, and Probability Patterns | CK ...">
            <a:extLst>
              <a:ext uri="{FF2B5EF4-FFF2-40B4-BE49-F238E27FC236}">
                <a16:creationId xmlns:a16="http://schemas.microsoft.com/office/drawing/2014/main" id="{7D781193-07B5-459F-B4CF-1BF039D9A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78" y="282896"/>
            <a:ext cx="6321396" cy="228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59BA97-2693-4A9F-A2AD-49738D063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64" y="2798308"/>
            <a:ext cx="6682225" cy="39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737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tomic Number | Chemistry for Non-Majors">
            <a:extLst>
              <a:ext uri="{FF2B5EF4-FFF2-40B4-BE49-F238E27FC236}">
                <a16:creationId xmlns:a16="http://schemas.microsoft.com/office/drawing/2014/main" id="{A9FFBAD4-9212-413E-9E33-E28318CE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32" y="2171700"/>
            <a:ext cx="7890933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30D53AD-4E4A-4F48-A272-C4BCB16045A9}"/>
              </a:ext>
            </a:extLst>
          </p:cNvPr>
          <p:cNvSpPr txBox="1"/>
          <p:nvPr/>
        </p:nvSpPr>
        <p:spPr>
          <a:xfrm>
            <a:off x="410073" y="2784126"/>
            <a:ext cx="393056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 2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 8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 8</a:t>
            </a:r>
          </a:p>
          <a:p>
            <a:endParaRPr lang="cs-CZ" sz="8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18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18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32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DA7FB59-2AAC-449D-A1D2-15DD170C4C1A}"/>
              </a:ext>
            </a:extLst>
          </p:cNvPr>
          <p:cNvSpPr txBox="1"/>
          <p:nvPr/>
        </p:nvSpPr>
        <p:spPr>
          <a:xfrm>
            <a:off x="195378" y="247650"/>
            <a:ext cx="4325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Určení atomového čísla:  s-prvky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50717E7-1259-474D-85C9-676C9B21B0A1}"/>
              </a:ext>
            </a:extLst>
          </p:cNvPr>
          <p:cNvSpPr txBox="1"/>
          <p:nvPr/>
        </p:nvSpPr>
        <p:spPr>
          <a:xfrm>
            <a:off x="195378" y="825490"/>
            <a:ext cx="8853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Atomová čísla</a:t>
            </a:r>
          </a:p>
          <a:p>
            <a:r>
              <a:rPr lang="cs-CZ" i="1" dirty="0"/>
              <a:t>2. perioda</a:t>
            </a:r>
            <a:r>
              <a:rPr lang="cs-CZ" dirty="0"/>
              <a:t>: 		Z = č. skupiny + 2   </a:t>
            </a:r>
          </a:p>
          <a:p>
            <a:r>
              <a:rPr lang="cs-CZ" dirty="0"/>
              <a:t>3</a:t>
            </a:r>
            <a:r>
              <a:rPr lang="cs-CZ" i="1" dirty="0"/>
              <a:t>. a vyšší perioda</a:t>
            </a:r>
            <a:r>
              <a:rPr lang="cs-CZ" dirty="0"/>
              <a:t>: 	Z = Z prvku předchozí periody v téže řadě + počet prvků v předchozí periodě</a:t>
            </a:r>
          </a:p>
          <a:p>
            <a:endParaRPr lang="cs-CZ" dirty="0"/>
          </a:p>
        </p:txBody>
      </p:sp>
      <p:sp>
        <p:nvSpPr>
          <p:cNvPr id="19" name="Šipka: ohnutá 18">
            <a:extLst>
              <a:ext uri="{FF2B5EF4-FFF2-40B4-BE49-F238E27FC236}">
                <a16:creationId xmlns:a16="http://schemas.microsoft.com/office/drawing/2014/main" id="{5A9C2B37-5370-405E-BB99-DD8E246DAF6D}"/>
              </a:ext>
            </a:extLst>
          </p:cNvPr>
          <p:cNvSpPr/>
          <p:nvPr/>
        </p:nvSpPr>
        <p:spPr>
          <a:xfrm rot="14189293" flipH="1">
            <a:off x="754310" y="4118898"/>
            <a:ext cx="551740" cy="31565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575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tomic Number | Chemistry for Non-Majors">
            <a:extLst>
              <a:ext uri="{FF2B5EF4-FFF2-40B4-BE49-F238E27FC236}">
                <a16:creationId xmlns:a16="http://schemas.microsoft.com/office/drawing/2014/main" id="{A9FFBAD4-9212-413E-9E33-E28318CE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08" y="2276475"/>
            <a:ext cx="7890933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EF3EA30-902B-45F8-9439-6C2893D7CDCF}"/>
              </a:ext>
            </a:extLst>
          </p:cNvPr>
          <p:cNvSpPr txBox="1"/>
          <p:nvPr/>
        </p:nvSpPr>
        <p:spPr>
          <a:xfrm>
            <a:off x="195378" y="825490"/>
            <a:ext cx="8853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i="1" dirty="0"/>
              <a:t>Atomová čísla</a:t>
            </a:r>
          </a:p>
          <a:p>
            <a:pPr algn="just"/>
            <a:r>
              <a:rPr lang="cs-CZ" i="1" dirty="0"/>
              <a:t>2. perioda</a:t>
            </a:r>
            <a:r>
              <a:rPr lang="cs-CZ" dirty="0"/>
              <a:t>: 		Z = č. skupiny – 8   (pro číslování řad dle IUPAC)</a:t>
            </a:r>
          </a:p>
          <a:p>
            <a:pPr algn="just"/>
            <a:r>
              <a:rPr lang="cs-CZ" dirty="0"/>
              <a:t>3</a:t>
            </a:r>
            <a:r>
              <a:rPr lang="cs-CZ" i="1" dirty="0"/>
              <a:t>. a vyšší perioda</a:t>
            </a:r>
            <a:r>
              <a:rPr lang="cs-CZ" dirty="0"/>
              <a:t>: 	Z = Z prvku předchozí periody v téže řadě + počet prvků v periodě</a:t>
            </a:r>
          </a:p>
          <a:p>
            <a:pPr algn="just"/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397BD86-2956-4F00-95AB-D838E524BA70}"/>
              </a:ext>
            </a:extLst>
          </p:cNvPr>
          <p:cNvSpPr txBox="1"/>
          <p:nvPr/>
        </p:nvSpPr>
        <p:spPr>
          <a:xfrm>
            <a:off x="8248236" y="2849373"/>
            <a:ext cx="39305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 2</a:t>
            </a:r>
          </a:p>
          <a:p>
            <a:r>
              <a:rPr lang="cs-CZ" sz="8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FF0000"/>
                </a:solidFill>
              </a:rPr>
              <a:t> 8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 8</a:t>
            </a:r>
          </a:p>
          <a:p>
            <a:endParaRPr lang="cs-CZ" sz="8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18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18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32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4FF5EED-4858-40B4-A38D-EBA2A5771144}"/>
              </a:ext>
            </a:extLst>
          </p:cNvPr>
          <p:cNvSpPr txBox="1"/>
          <p:nvPr/>
        </p:nvSpPr>
        <p:spPr>
          <a:xfrm>
            <a:off x="195378" y="142875"/>
            <a:ext cx="4297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Určení atomového čísla: p-prvky</a:t>
            </a:r>
          </a:p>
        </p:txBody>
      </p:sp>
      <p:sp>
        <p:nvSpPr>
          <p:cNvPr id="15" name="Šipka: ohnutá 14">
            <a:extLst>
              <a:ext uri="{FF2B5EF4-FFF2-40B4-BE49-F238E27FC236}">
                <a16:creationId xmlns:a16="http://schemas.microsoft.com/office/drawing/2014/main" id="{25EA7E67-361A-43E9-A93A-A2E13C4A68B0}"/>
              </a:ext>
            </a:extLst>
          </p:cNvPr>
          <p:cNvSpPr/>
          <p:nvPr/>
        </p:nvSpPr>
        <p:spPr>
          <a:xfrm rot="20222070" flipH="1" flipV="1">
            <a:off x="7980952" y="3795377"/>
            <a:ext cx="242823" cy="49087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946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tomic Number | Chemistry for Non-Majors">
            <a:extLst>
              <a:ext uri="{FF2B5EF4-FFF2-40B4-BE49-F238E27FC236}">
                <a16:creationId xmlns:a16="http://schemas.microsoft.com/office/drawing/2014/main" id="{A9FFBAD4-9212-413E-9E33-E28318CE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43" y="2278648"/>
            <a:ext cx="7890933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30D53AD-4E4A-4F48-A272-C4BCB16045A9}"/>
              </a:ext>
            </a:extLst>
          </p:cNvPr>
          <p:cNvSpPr txBox="1"/>
          <p:nvPr/>
        </p:nvSpPr>
        <p:spPr>
          <a:xfrm>
            <a:off x="511115" y="3967341"/>
            <a:ext cx="39305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18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18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32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4FF5EED-4858-40B4-A38D-EBA2A5771144}"/>
              </a:ext>
            </a:extLst>
          </p:cNvPr>
          <p:cNvSpPr txBox="1"/>
          <p:nvPr/>
        </p:nvSpPr>
        <p:spPr>
          <a:xfrm>
            <a:off x="195378" y="247650"/>
            <a:ext cx="4297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Určení atomového čísla: d-prvky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4E37901-FA03-44A4-86D3-B3B80734CCB3}"/>
              </a:ext>
            </a:extLst>
          </p:cNvPr>
          <p:cNvSpPr txBox="1"/>
          <p:nvPr/>
        </p:nvSpPr>
        <p:spPr>
          <a:xfrm>
            <a:off x="95250" y="2109371"/>
            <a:ext cx="2244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Po</a:t>
            </a:r>
            <a:r>
              <a:rPr lang="cs-CZ" sz="1600" i="1" dirty="0">
                <a:solidFill>
                  <a:srgbClr val="FF0000"/>
                </a:solidFill>
              </a:rPr>
              <a:t>čet prvků v periodách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AAF73F1-B035-43AC-B3AB-881351FCD696}"/>
              </a:ext>
            </a:extLst>
          </p:cNvPr>
          <p:cNvSpPr txBox="1"/>
          <p:nvPr/>
        </p:nvSpPr>
        <p:spPr>
          <a:xfrm>
            <a:off x="195378" y="825490"/>
            <a:ext cx="8853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Atomová čísla</a:t>
            </a:r>
          </a:p>
          <a:p>
            <a:r>
              <a:rPr lang="cs-CZ" i="1" dirty="0"/>
              <a:t>4. perioda</a:t>
            </a:r>
            <a:r>
              <a:rPr lang="cs-CZ" dirty="0"/>
              <a:t>: 		Z = č. skupiny + 18   (pro číslování řad dle IUPAC)</a:t>
            </a:r>
          </a:p>
          <a:p>
            <a:r>
              <a:rPr lang="cs-CZ" dirty="0"/>
              <a:t>5</a:t>
            </a:r>
            <a:r>
              <a:rPr lang="cs-CZ" i="1" dirty="0"/>
              <a:t>. a vyšší perioda</a:t>
            </a:r>
            <a:r>
              <a:rPr lang="cs-CZ" dirty="0"/>
              <a:t>: 	Z = Z prvku předchozí periody v téže řadě + počet prvků v periodě</a:t>
            </a:r>
          </a:p>
        </p:txBody>
      </p:sp>
      <p:sp>
        <p:nvSpPr>
          <p:cNvPr id="14" name="Šipka: ohnutá 13">
            <a:extLst>
              <a:ext uri="{FF2B5EF4-FFF2-40B4-BE49-F238E27FC236}">
                <a16:creationId xmlns:a16="http://schemas.microsoft.com/office/drawing/2014/main" id="{209D8AAB-728E-46DE-BF3F-570C778690DF}"/>
              </a:ext>
            </a:extLst>
          </p:cNvPr>
          <p:cNvSpPr/>
          <p:nvPr/>
        </p:nvSpPr>
        <p:spPr>
          <a:xfrm rot="1420623" flipV="1">
            <a:off x="962949" y="4555062"/>
            <a:ext cx="296286" cy="54283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7288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CB43F6E-4AEB-4662-8393-76A322438E83}"/>
              </a:ext>
            </a:extLst>
          </p:cNvPr>
          <p:cNvSpPr txBox="1"/>
          <p:nvPr/>
        </p:nvSpPr>
        <p:spPr>
          <a:xfrm>
            <a:off x="3124199" y="1736229"/>
            <a:ext cx="45434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aseline="-25000" dirty="0"/>
              <a:t>6</a:t>
            </a:r>
            <a:r>
              <a:rPr lang="cs-CZ" sz="2000" dirty="0"/>
              <a:t>C:		14 - 8 = 6</a:t>
            </a:r>
          </a:p>
          <a:p>
            <a:endParaRPr lang="cs-CZ" sz="800" dirty="0"/>
          </a:p>
          <a:p>
            <a:r>
              <a:rPr lang="cs-CZ" sz="2000" baseline="-25000" dirty="0"/>
              <a:t>9</a:t>
            </a:r>
            <a:r>
              <a:rPr lang="cs-CZ" sz="2000" dirty="0"/>
              <a:t>F: 		17 - 8 = 9</a:t>
            </a:r>
          </a:p>
          <a:p>
            <a:endParaRPr lang="cs-CZ" sz="800" dirty="0"/>
          </a:p>
          <a:p>
            <a:r>
              <a:rPr lang="cs-CZ" sz="2000" baseline="-25000" dirty="0"/>
              <a:t>34</a:t>
            </a:r>
            <a:r>
              <a:rPr lang="cs-CZ" sz="2000" dirty="0"/>
              <a:t>Se:		16 (pro </a:t>
            </a:r>
            <a:r>
              <a:rPr lang="cs-CZ" sz="2000" baseline="-25000" dirty="0"/>
              <a:t>16</a:t>
            </a:r>
            <a:r>
              <a:rPr lang="cs-CZ" sz="2000" dirty="0"/>
              <a:t>S) + 18 = 34</a:t>
            </a:r>
          </a:p>
          <a:p>
            <a:endParaRPr lang="cs-CZ" sz="800" dirty="0"/>
          </a:p>
          <a:p>
            <a:r>
              <a:rPr lang="cs-CZ" sz="2000" baseline="-25000" dirty="0"/>
              <a:t>82</a:t>
            </a:r>
            <a:r>
              <a:rPr lang="cs-CZ" sz="2000" dirty="0"/>
              <a:t>Pb:		50 (pro </a:t>
            </a:r>
            <a:r>
              <a:rPr lang="cs-CZ" sz="2000" baseline="-25000" dirty="0"/>
              <a:t>50</a:t>
            </a:r>
            <a:r>
              <a:rPr lang="cs-CZ" sz="2000" dirty="0"/>
              <a:t>Sn) + 32 = 82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6EDD00B-1268-4A26-BF49-DAF343D88B48}"/>
              </a:ext>
            </a:extLst>
          </p:cNvPr>
          <p:cNvSpPr txBox="1"/>
          <p:nvPr/>
        </p:nvSpPr>
        <p:spPr>
          <a:xfrm>
            <a:off x="152400" y="6353860"/>
            <a:ext cx="8839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https://www.youtube.com/watch?v=nQ-zWCI2bjo&amp;ab_channel=SimplifiedBio-Chem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CB25EC9-AD6D-43DE-A3D7-C90FBB94451E}"/>
              </a:ext>
            </a:extLst>
          </p:cNvPr>
          <p:cNvSpPr txBox="1"/>
          <p:nvPr/>
        </p:nvSpPr>
        <p:spPr>
          <a:xfrm>
            <a:off x="3124200" y="196109"/>
            <a:ext cx="45434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aseline="-25000" dirty="0"/>
              <a:t>3</a:t>
            </a:r>
            <a:r>
              <a:rPr lang="cs-CZ" sz="2000" dirty="0"/>
              <a:t>Li:		1 + 2 = 3</a:t>
            </a:r>
          </a:p>
          <a:p>
            <a:endParaRPr lang="cs-CZ" sz="800" dirty="0"/>
          </a:p>
          <a:p>
            <a:r>
              <a:rPr lang="cs-CZ" sz="2000" baseline="-25000" dirty="0"/>
              <a:t>38</a:t>
            </a:r>
            <a:r>
              <a:rPr lang="cs-CZ" sz="2000" dirty="0"/>
              <a:t>Sr:		20 (pro </a:t>
            </a:r>
            <a:r>
              <a:rPr lang="cs-CZ" sz="2000" baseline="-25000" dirty="0"/>
              <a:t>20</a:t>
            </a:r>
            <a:r>
              <a:rPr lang="cs-CZ" sz="2000" dirty="0"/>
              <a:t>Ca) + 18 = 38</a:t>
            </a:r>
          </a:p>
          <a:p>
            <a:endParaRPr lang="cs-CZ" sz="800" dirty="0"/>
          </a:p>
          <a:p>
            <a:r>
              <a:rPr lang="cs-CZ" sz="2000" baseline="-25000" dirty="0"/>
              <a:t>87</a:t>
            </a:r>
            <a:r>
              <a:rPr lang="cs-CZ" sz="2000" dirty="0"/>
              <a:t>Fr:		55 (pro </a:t>
            </a:r>
            <a:r>
              <a:rPr lang="cs-CZ" sz="2000" baseline="-25000" dirty="0"/>
              <a:t>55</a:t>
            </a:r>
            <a:r>
              <a:rPr lang="cs-CZ" sz="2000" dirty="0"/>
              <a:t>Cs) + 32 = 87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E2340CC-285C-4D07-A41D-88427CA2BED1}"/>
              </a:ext>
            </a:extLst>
          </p:cNvPr>
          <p:cNvSpPr txBox="1"/>
          <p:nvPr/>
        </p:nvSpPr>
        <p:spPr>
          <a:xfrm>
            <a:off x="219075" y="555247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Příklady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3CF93FB-EAE2-43AA-81B6-CD67B91A1050}"/>
              </a:ext>
            </a:extLst>
          </p:cNvPr>
          <p:cNvSpPr txBox="1"/>
          <p:nvPr/>
        </p:nvSpPr>
        <p:spPr>
          <a:xfrm>
            <a:off x="3238498" y="3877687"/>
            <a:ext cx="45434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aseline="-25000" dirty="0"/>
              <a:t>24</a:t>
            </a:r>
            <a:r>
              <a:rPr lang="cs-CZ" sz="2000" dirty="0"/>
              <a:t>Cr:		6 + 18 = 24</a:t>
            </a:r>
          </a:p>
          <a:p>
            <a:endParaRPr lang="cs-CZ" sz="800" dirty="0"/>
          </a:p>
          <a:p>
            <a:r>
              <a:rPr lang="cs-CZ" sz="2000" baseline="-25000" dirty="0"/>
              <a:t>32</a:t>
            </a:r>
            <a:r>
              <a:rPr lang="cs-CZ" sz="2000" dirty="0"/>
              <a:t>Ge: 		14 + 18 = 32</a:t>
            </a:r>
          </a:p>
          <a:p>
            <a:endParaRPr lang="cs-CZ" sz="800" dirty="0"/>
          </a:p>
          <a:p>
            <a:r>
              <a:rPr lang="cs-CZ" sz="2000" baseline="-25000" dirty="0"/>
              <a:t>19</a:t>
            </a:r>
            <a:r>
              <a:rPr lang="cs-CZ" sz="2000" dirty="0"/>
              <a:t>K: 		 1 + 18 = 19</a:t>
            </a:r>
          </a:p>
          <a:p>
            <a:endParaRPr lang="cs-CZ" sz="800" dirty="0"/>
          </a:p>
          <a:p>
            <a:r>
              <a:rPr lang="cs-CZ" sz="2000" baseline="-25000" dirty="0"/>
              <a:t>78</a:t>
            </a:r>
            <a:r>
              <a:rPr lang="cs-CZ" sz="2000" dirty="0"/>
              <a:t>Pt:		46 (pro </a:t>
            </a:r>
            <a:r>
              <a:rPr lang="cs-CZ" sz="2000" baseline="-25000" dirty="0"/>
              <a:t>16</a:t>
            </a:r>
            <a:r>
              <a:rPr lang="cs-CZ" sz="2000" dirty="0"/>
              <a:t>Pd) + 32 = 78</a:t>
            </a:r>
          </a:p>
          <a:p>
            <a:endParaRPr lang="cs-CZ" sz="800" dirty="0"/>
          </a:p>
          <a:p>
            <a:r>
              <a:rPr lang="cs-CZ" sz="2000" baseline="-25000" dirty="0"/>
              <a:t>47</a:t>
            </a:r>
            <a:r>
              <a:rPr lang="cs-CZ" sz="2000" dirty="0"/>
              <a:t>Ag:		29 (pro </a:t>
            </a:r>
            <a:r>
              <a:rPr lang="cs-CZ" sz="2000" baseline="-25000" dirty="0"/>
              <a:t>29</a:t>
            </a:r>
            <a:r>
              <a:rPr lang="cs-CZ" sz="2000" dirty="0"/>
              <a:t>Cu) + 18 = 47</a:t>
            </a:r>
          </a:p>
        </p:txBody>
      </p:sp>
    </p:spTree>
    <p:extLst>
      <p:ext uri="{BB962C8B-B14F-4D97-AF65-F5344CB8AC3E}">
        <p14:creationId xmlns:p14="http://schemas.microsoft.com/office/powerpoint/2010/main" val="4720198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C82A0638-B62A-4B5E-8ED7-5E74E5F26584}"/>
              </a:ext>
            </a:extLst>
          </p:cNvPr>
          <p:cNvGrpSpPr/>
          <p:nvPr/>
        </p:nvGrpSpPr>
        <p:grpSpPr>
          <a:xfrm>
            <a:off x="152400" y="3272939"/>
            <a:ext cx="7022456" cy="3425683"/>
            <a:chOff x="171450" y="3101489"/>
            <a:chExt cx="7022456" cy="3425683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A45DDE30-4C6B-4664-85E0-7E87E22DC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450" y="3101489"/>
              <a:ext cx="6629400" cy="3425683"/>
            </a:xfrm>
            <a:prstGeom prst="rect">
              <a:avLst/>
            </a:prstGeom>
          </p:spPr>
        </p:pic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CC3C2B49-BC2E-43B2-ADF5-6EE782E9CD9C}"/>
                </a:ext>
              </a:extLst>
            </p:cNvPr>
            <p:cNvSpPr txBox="1"/>
            <p:nvPr/>
          </p:nvSpPr>
          <p:spPr>
            <a:xfrm>
              <a:off x="6800850" y="3505200"/>
              <a:ext cx="393056" cy="2108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 sz="500" b="1" dirty="0">
                <a:solidFill>
                  <a:srgbClr val="FF0000"/>
                </a:solidFill>
              </a:endParaRPr>
            </a:p>
            <a:p>
              <a:r>
                <a:rPr lang="cs-CZ" sz="1600" b="1" dirty="0">
                  <a:solidFill>
                    <a:srgbClr val="FF0000"/>
                  </a:solidFill>
                </a:rPr>
                <a:t> 8</a:t>
              </a:r>
            </a:p>
            <a:p>
              <a:endParaRPr lang="cs-CZ" sz="500" b="1" dirty="0">
                <a:solidFill>
                  <a:srgbClr val="FF0000"/>
                </a:solidFill>
              </a:endParaRPr>
            </a:p>
            <a:p>
              <a:r>
                <a:rPr lang="cs-CZ" sz="1600" b="1" dirty="0">
                  <a:solidFill>
                    <a:srgbClr val="FF0000"/>
                  </a:solidFill>
                </a:rPr>
                <a:t> 8</a:t>
              </a:r>
            </a:p>
            <a:p>
              <a:endParaRPr lang="cs-CZ" sz="500" b="1" dirty="0">
                <a:solidFill>
                  <a:srgbClr val="FF0000"/>
                </a:solidFill>
              </a:endParaRPr>
            </a:p>
            <a:p>
              <a:r>
                <a:rPr lang="cs-CZ" sz="1600" b="1" dirty="0">
                  <a:solidFill>
                    <a:srgbClr val="FF0000"/>
                  </a:solidFill>
                </a:rPr>
                <a:t>18</a:t>
              </a:r>
            </a:p>
            <a:p>
              <a:endParaRPr lang="cs-CZ" sz="500" b="1" dirty="0">
                <a:solidFill>
                  <a:srgbClr val="FF0000"/>
                </a:solidFill>
              </a:endParaRPr>
            </a:p>
            <a:p>
              <a:r>
                <a:rPr lang="cs-CZ" sz="1600" b="1" dirty="0">
                  <a:solidFill>
                    <a:srgbClr val="FF0000"/>
                  </a:solidFill>
                </a:rPr>
                <a:t>18</a:t>
              </a:r>
            </a:p>
            <a:p>
              <a:endParaRPr lang="cs-CZ" sz="500" b="1" dirty="0">
                <a:solidFill>
                  <a:srgbClr val="FF0000"/>
                </a:solidFill>
              </a:endParaRPr>
            </a:p>
            <a:p>
              <a:r>
                <a:rPr lang="cs-CZ" sz="1600" b="1" dirty="0">
                  <a:solidFill>
                    <a:srgbClr val="FF0000"/>
                  </a:solidFill>
                </a:rPr>
                <a:t>32</a:t>
              </a:r>
            </a:p>
            <a:p>
              <a:endParaRPr lang="cs-CZ" sz="500" b="1" dirty="0">
                <a:solidFill>
                  <a:srgbClr val="FF0000"/>
                </a:solidFill>
              </a:endParaRPr>
            </a:p>
            <a:p>
              <a:r>
                <a:rPr lang="cs-CZ" sz="1600" b="1" dirty="0">
                  <a:solidFill>
                    <a:srgbClr val="FF0000"/>
                  </a:solidFill>
                </a:rPr>
                <a:t>32</a:t>
              </a:r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D0D80DB8-83B0-498A-BA04-1F8A43222430}"/>
              </a:ext>
            </a:extLst>
          </p:cNvPr>
          <p:cNvSpPr txBox="1"/>
          <p:nvPr/>
        </p:nvSpPr>
        <p:spPr>
          <a:xfrm flipH="1">
            <a:off x="152400" y="661583"/>
            <a:ext cx="8858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Ion X</a:t>
            </a:r>
            <a:r>
              <a:rPr lang="cs-CZ" sz="2000" baseline="30000" dirty="0"/>
              <a:t>3+</a:t>
            </a:r>
            <a:r>
              <a:rPr lang="cs-CZ" sz="2000" dirty="0"/>
              <a:t> obsahuje 55 elektronů. Určete prvek X. Ve kterém bloku periodické tabulky se nachází?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467A42B-163B-4F4A-8B7C-429A0E1F9F5E}"/>
              </a:ext>
            </a:extLst>
          </p:cNvPr>
          <p:cNvSpPr txBox="1"/>
          <p:nvPr/>
        </p:nvSpPr>
        <p:spPr>
          <a:xfrm>
            <a:off x="214312" y="1667292"/>
            <a:ext cx="87344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Ion X</a:t>
            </a:r>
            <a:r>
              <a:rPr lang="cs-CZ" baseline="30000" dirty="0"/>
              <a:t>3+</a:t>
            </a:r>
            <a:r>
              <a:rPr lang="cs-CZ" dirty="0"/>
              <a:t> 					55 elektronů</a:t>
            </a:r>
          </a:p>
          <a:p>
            <a:r>
              <a:rPr lang="cs-CZ" dirty="0"/>
              <a:t>Prvek X 					55 + 3 = 58 elektronů</a:t>
            </a:r>
          </a:p>
          <a:p>
            <a:r>
              <a:rPr lang="cs-CZ" dirty="0"/>
              <a:t>Nejblíže nižší vzácný plyn	54 elektronů (</a:t>
            </a:r>
            <a:r>
              <a:rPr lang="cs-CZ" baseline="-25000" dirty="0"/>
              <a:t>54</a:t>
            </a:r>
            <a:r>
              <a:rPr lang="cs-CZ" dirty="0"/>
              <a:t>Xe, 5. perioda)</a:t>
            </a:r>
          </a:p>
          <a:p>
            <a:r>
              <a:rPr lang="cs-CZ" dirty="0"/>
              <a:t>6. perioda = zahrnuje f-prvky	58 - 54 = 4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6149E84C-260E-40D0-9FA6-C3F146BD29DA}"/>
              </a:ext>
            </a:extLst>
          </p:cNvPr>
          <p:cNvSpPr/>
          <p:nvPr/>
        </p:nvSpPr>
        <p:spPr>
          <a:xfrm>
            <a:off x="1600200" y="5972175"/>
            <a:ext cx="438150" cy="428624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0F76DA3-06F1-42B4-AEEB-631A41B51F4B}"/>
              </a:ext>
            </a:extLst>
          </p:cNvPr>
          <p:cNvSpPr txBox="1"/>
          <p:nvPr/>
        </p:nvSpPr>
        <p:spPr>
          <a:xfrm>
            <a:off x="152400" y="239025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Příklad</a:t>
            </a:r>
          </a:p>
        </p:txBody>
      </p:sp>
    </p:spTree>
    <p:extLst>
      <p:ext uri="{BB962C8B-B14F-4D97-AF65-F5344CB8AC3E}">
        <p14:creationId xmlns:p14="http://schemas.microsoft.com/office/powerpoint/2010/main" val="1564919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0B7458C-C5A6-4437-AA64-DB4DF7E08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7324825" cy="567275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CA6ED5E-30C6-4677-856A-5145B548BF33}"/>
              </a:ext>
            </a:extLst>
          </p:cNvPr>
          <p:cNvSpPr txBox="1"/>
          <p:nvPr/>
        </p:nvSpPr>
        <p:spPr>
          <a:xfrm>
            <a:off x="2362200" y="381000"/>
            <a:ext cx="409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Periodick</a:t>
            </a:r>
            <a:r>
              <a:rPr lang="cs-CZ" b="1" dirty="0"/>
              <a:t>á</a:t>
            </a:r>
            <a:r>
              <a:rPr lang="en-US" b="1" dirty="0"/>
              <a:t> </a:t>
            </a:r>
            <a:r>
              <a:rPr lang="en-US" b="1" dirty="0" err="1"/>
              <a:t>soustava</a:t>
            </a:r>
            <a:r>
              <a:rPr lang="en-US" b="1" dirty="0"/>
              <a:t> </a:t>
            </a:r>
            <a:r>
              <a:rPr lang="en-US" b="1" dirty="0" err="1"/>
              <a:t>prvk</a:t>
            </a:r>
            <a:r>
              <a:rPr lang="cs-CZ" b="1" dirty="0"/>
              <a:t>ů (krátká forma)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18028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266233"/>
            <a:ext cx="8915400" cy="328126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altLang="en-US" sz="2400" b="1" dirty="0">
                <a:cs typeface="Arial" panose="020B0604020202020204" pitchFamily="34" charset="0"/>
              </a:rPr>
              <a:t>s – orbitaly </a:t>
            </a:r>
            <a:r>
              <a:rPr lang="cs-CZ" altLang="en-US" sz="2400" dirty="0">
                <a:cs typeface="Arial" panose="020B0604020202020204" pitchFamily="34" charset="0"/>
              </a:rPr>
              <a:t>(</a:t>
            </a:r>
            <a:r>
              <a:rPr lang="cs-CZ" altLang="en-US" sz="2400" i="1" dirty="0">
                <a:cs typeface="Arial" panose="020B0604020202020204" pitchFamily="34" charset="0"/>
              </a:rPr>
              <a:t>l</a:t>
            </a:r>
            <a:r>
              <a:rPr lang="cs-CZ" altLang="en-US" sz="2400" dirty="0">
                <a:cs typeface="Arial" panose="020B0604020202020204" pitchFamily="34" charset="0"/>
              </a:rPr>
              <a:t> = 0)</a:t>
            </a:r>
            <a:r>
              <a:rPr lang="cs-CZ" altLang="en-US" sz="2400" i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b="1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i="1" dirty="0">
                <a:cs typeface="Arial" panose="020B0604020202020204" pitchFamily="34" charset="0"/>
              </a:rPr>
              <a:t>m</a:t>
            </a:r>
            <a:r>
              <a:rPr lang="cs-CZ" altLang="en-US" sz="2000" i="1" baseline="-25000" dirty="0">
                <a:cs typeface="Arial" panose="020B0604020202020204" pitchFamily="34" charset="0"/>
              </a:rPr>
              <a:t>l</a:t>
            </a:r>
            <a:r>
              <a:rPr lang="cs-CZ" altLang="en-US" sz="2000" dirty="0">
                <a:cs typeface="Arial" panose="020B0604020202020204" pitchFamily="34" charset="0"/>
              </a:rPr>
              <a:t> = 0</a:t>
            </a:r>
          </a:p>
          <a:p>
            <a:pPr>
              <a:buNone/>
            </a:pPr>
            <a:endParaRPr lang="cs-CZ" altLang="en-US" sz="8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kulovitý tvar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1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dirty="0">
                <a:cs typeface="Arial" panose="020B0604020202020204" pitchFamily="34" charset="0"/>
              </a:rPr>
              <a:t>  -  bez nodálních ploch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2</a:t>
            </a:r>
            <a:r>
              <a:rPr lang="cs-CZ" altLang="en-US" sz="2000" i="1" dirty="0">
                <a:cs typeface="Arial" panose="020B0604020202020204" pitchFamily="34" charset="0"/>
              </a:rPr>
              <a:t>s  -  </a:t>
            </a:r>
            <a:r>
              <a:rPr lang="cs-CZ" altLang="en-US" sz="2000" dirty="0">
                <a:cs typeface="Arial" panose="020B0604020202020204" pitchFamily="34" charset="0"/>
              </a:rPr>
              <a:t>1 nodální plocha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3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dirty="0">
                <a:cs typeface="Arial" panose="020B0604020202020204" pitchFamily="34" charset="0"/>
              </a:rPr>
              <a:t>  -  2 nodální plochy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plocha ohraničuje objem zahrnující 90%  pravděpodobnosti výskytu elektronu</a:t>
            </a:r>
          </a:p>
          <a:p>
            <a:pPr eaLnBrk="1" hangingPunct="1"/>
            <a:endParaRPr lang="cs-CZ" altLang="en-US" sz="2000" dirty="0">
              <a:cs typeface="Arial" panose="020B0604020202020204" pitchFamily="34" charset="0"/>
            </a:endParaRPr>
          </a:p>
        </p:txBody>
      </p:sp>
      <p:grpSp>
        <p:nvGrpSpPr>
          <p:cNvPr id="120836" name="Group 4"/>
          <p:cNvGrpSpPr>
            <a:grpSpLocks/>
          </p:cNvGrpSpPr>
          <p:nvPr/>
        </p:nvGrpSpPr>
        <p:grpSpPr bwMode="auto">
          <a:xfrm>
            <a:off x="5943600" y="3924300"/>
            <a:ext cx="2387356" cy="2495550"/>
            <a:chOff x="1968" y="624"/>
            <a:chExt cx="1749" cy="1968"/>
          </a:xfrm>
        </p:grpSpPr>
        <p:pic>
          <p:nvPicPr>
            <p:cNvPr id="4101" name="Picture 5" descr="fig0113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624"/>
              <a:ext cx="1749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38" name="Text Box 6"/>
            <p:cNvSpPr txBox="1">
              <a:spLocks noChangeArrowheads="1"/>
            </p:cNvSpPr>
            <p:nvPr/>
          </p:nvSpPr>
          <p:spPr bwMode="auto">
            <a:xfrm>
              <a:off x="1980" y="641"/>
              <a:ext cx="232" cy="21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6000" tIns="0" rIns="36000" bIns="36000">
              <a:spAutoFit/>
            </a:bodyPr>
            <a:lstStyle/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cs-CZ" altLang="en-US" sz="2800" b="1" baseline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</a:t>
              </a:r>
              <a:endParaRPr lang="cs-CZ" altLang="en-US" sz="2800" b="1" i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7B96AB48-EE1F-48F6-A9BA-97124DA90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47494"/>
            <a:ext cx="4343400" cy="313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521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9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874" y="3495616"/>
            <a:ext cx="6547526" cy="305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VÃ½sledek obrÃ¡zku pro atomic orbitals schrodinger equ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4648200" cy="271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9575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610600" cy="4886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en-US" sz="2400" b="1" dirty="0">
                <a:cs typeface="Arial" panose="020B0604020202020204" pitchFamily="34" charset="0"/>
              </a:rPr>
              <a:t>p – orbitaly </a:t>
            </a:r>
            <a:r>
              <a:rPr lang="cs-CZ" altLang="en-US" sz="2400" dirty="0">
                <a:cs typeface="Arial" panose="020B0604020202020204" pitchFamily="34" charset="0"/>
              </a:rPr>
              <a:t>(</a:t>
            </a:r>
            <a:r>
              <a:rPr lang="cs-CZ" altLang="en-US" sz="2400" i="1" dirty="0">
                <a:cs typeface="Arial" panose="020B0604020202020204" pitchFamily="34" charset="0"/>
              </a:rPr>
              <a:t>l</a:t>
            </a:r>
            <a:r>
              <a:rPr lang="cs-CZ" altLang="en-US" sz="2400" dirty="0">
                <a:cs typeface="Arial" panose="020B0604020202020204" pitchFamily="34" charset="0"/>
              </a:rPr>
              <a:t> = 1)</a:t>
            </a:r>
            <a:r>
              <a:rPr lang="cs-CZ" altLang="en-US" sz="2400" i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i="1" dirty="0"/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i="1" dirty="0"/>
              <a:t>m</a:t>
            </a:r>
            <a:r>
              <a:rPr lang="cs-CZ" altLang="en-US" sz="2000" i="1" baseline="-25000" dirty="0"/>
              <a:t>l</a:t>
            </a:r>
            <a:r>
              <a:rPr lang="cs-CZ" altLang="en-US" sz="2000" dirty="0"/>
              <a:t> = -1, 0, +1 </a:t>
            </a:r>
            <a:r>
              <a:rPr lang="cs-CZ" altLang="en-US" sz="2000" dirty="0">
                <a:sym typeface="Symbol" pitchFamily="18" charset="2"/>
              </a:rPr>
              <a:t></a:t>
            </a:r>
            <a:r>
              <a:rPr lang="cs-CZ" altLang="en-US" sz="2000" dirty="0"/>
              <a:t> funkce </a:t>
            </a:r>
            <a:r>
              <a:rPr lang="cs-CZ" altLang="en-US" sz="2000" i="1" dirty="0">
                <a:sym typeface="Symbol" pitchFamily="18" charset="2"/>
              </a:rPr>
              <a:t></a:t>
            </a:r>
            <a:r>
              <a:rPr lang="cs-CZ" altLang="en-US" sz="2000" i="1" dirty="0"/>
              <a:t> </a:t>
            </a:r>
            <a:r>
              <a:rPr lang="cs-CZ" altLang="en-US" sz="2000" dirty="0"/>
              <a:t> 3x degenerována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/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/>
              <a:t>tvar </a:t>
            </a:r>
            <a:r>
              <a:rPr lang="cs-CZ" altLang="en-US" sz="2000" dirty="0" err="1"/>
              <a:t>dvojvřetena</a:t>
            </a:r>
            <a:endParaRPr lang="cs-CZ" altLang="en-US" sz="2000" i="1" dirty="0"/>
          </a:p>
          <a:p>
            <a:pPr eaLnBrk="1" hangingPunct="1">
              <a:buFont typeface="Wingdings" pitchFamily="2" charset="2"/>
              <a:buNone/>
            </a:pPr>
            <a:endParaRPr lang="cs-CZ" altLang="en-US" sz="800" i="1" dirty="0"/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i="1" dirty="0"/>
              <a:t>n</a:t>
            </a:r>
            <a:r>
              <a:rPr lang="cs-CZ" altLang="en-US" sz="2000" dirty="0"/>
              <a:t> - 1 nodálních ploch (z toho 1 rovina)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/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/>
              <a:t>orientace ve směru os </a:t>
            </a:r>
            <a:r>
              <a:rPr lang="cs-CZ" altLang="en-US" sz="2000" i="1" dirty="0"/>
              <a:t> x, y, z</a:t>
            </a:r>
            <a:endParaRPr lang="cs-CZ" altLang="en-US" sz="2000" dirty="0"/>
          </a:p>
          <a:p>
            <a:pPr eaLnBrk="1" hangingPunct="1">
              <a:buFont typeface="Wingdings" pitchFamily="2" charset="2"/>
              <a:buNone/>
            </a:pPr>
            <a:endParaRPr lang="cs-CZ" altLang="en-US" sz="800" dirty="0"/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/>
              <a:t>zanedbání složité vnitřní struktury pro </a:t>
            </a:r>
            <a:r>
              <a:rPr lang="cs-CZ" altLang="en-US" sz="2000" i="1" dirty="0"/>
              <a:t>n </a:t>
            </a:r>
            <a:r>
              <a:rPr lang="cs-CZ" altLang="en-US" sz="2000" dirty="0">
                <a:sym typeface="Symbol" pitchFamily="18" charset="2"/>
              </a:rPr>
              <a:t></a:t>
            </a:r>
            <a:r>
              <a:rPr lang="cs-CZ" altLang="en-US" sz="2000" dirty="0"/>
              <a:t> 2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/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/>
              <a:t>vyznačování znaménka vlnové funkce</a:t>
            </a: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19600"/>
            <a:ext cx="5978109" cy="186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FD7CBB5-71DE-4BCB-9827-EAE2505DF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19600"/>
            <a:ext cx="2743200" cy="225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310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1"/>
            <a:ext cx="3810000" cy="220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en-US" sz="2400" b="1" dirty="0">
                <a:cs typeface="Arial" panose="020B0604020202020204" pitchFamily="34" charset="0"/>
              </a:rPr>
              <a:t>d – orbitaly </a:t>
            </a:r>
            <a:r>
              <a:rPr lang="cs-CZ" altLang="en-US" sz="2400" dirty="0">
                <a:cs typeface="Arial" panose="020B0604020202020204" pitchFamily="34" charset="0"/>
              </a:rPr>
              <a:t>(</a:t>
            </a:r>
            <a:r>
              <a:rPr lang="cs-CZ" altLang="en-US" sz="2400" i="1" dirty="0">
                <a:cs typeface="Arial" panose="020B0604020202020204" pitchFamily="34" charset="0"/>
              </a:rPr>
              <a:t>l</a:t>
            </a:r>
            <a:r>
              <a:rPr lang="cs-CZ" altLang="en-US" sz="2400" dirty="0">
                <a:cs typeface="Arial" panose="020B0604020202020204" pitchFamily="34" charset="0"/>
              </a:rPr>
              <a:t> = 2)</a:t>
            </a:r>
            <a:r>
              <a:rPr lang="cs-CZ" altLang="en-US" sz="2400" i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i="1" dirty="0">
                <a:cs typeface="Arial" panose="020B0604020202020204" pitchFamily="34" charset="0"/>
              </a:rPr>
              <a:t>m</a:t>
            </a:r>
            <a:r>
              <a:rPr lang="cs-CZ" altLang="en-US" sz="2000" i="1" baseline="-25000" dirty="0">
                <a:cs typeface="Arial" panose="020B0604020202020204" pitchFamily="34" charset="0"/>
              </a:rPr>
              <a:t>l</a:t>
            </a:r>
            <a:r>
              <a:rPr lang="cs-CZ" altLang="en-US" sz="2000" dirty="0">
                <a:cs typeface="Arial" panose="020B0604020202020204" pitchFamily="34" charset="0"/>
              </a:rPr>
              <a:t> = -2, -1, 0, +1, +2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funkce </a:t>
            </a:r>
            <a:r>
              <a:rPr lang="cs-CZ" altLang="en-US" sz="2000" i="1" dirty="0"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en-US" sz="2000" i="1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 5x degenerována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64514" name="Picture 2" descr="VÃ½sledek obrÃ¡zku pro d orbit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03706"/>
            <a:ext cx="4996889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2400" y="1938051"/>
            <a:ext cx="388457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en-US" sz="2000" dirty="0">
                <a:cs typeface="Arial" panose="020B0604020202020204" pitchFamily="34" charset="0"/>
              </a:rPr>
              <a:t>4 orbitaly prostorově shodné (odlišnost v orientaci)</a:t>
            </a:r>
          </a:p>
          <a:p>
            <a:endParaRPr lang="cs-CZ" altLang="en-US" sz="2000" dirty="0">
              <a:cs typeface="Arial" panose="020B0604020202020204" pitchFamily="34" charset="0"/>
            </a:endParaRPr>
          </a:p>
          <a:p>
            <a:r>
              <a:rPr lang="cs-CZ" altLang="en-US" sz="2000" i="1" dirty="0">
                <a:cs typeface="Arial" panose="020B0604020202020204" pitchFamily="34" charset="0"/>
              </a:rPr>
              <a:t>   </a:t>
            </a:r>
            <a:r>
              <a:rPr lang="cs-CZ" altLang="en-US" sz="2000" i="1" dirty="0" err="1">
                <a:cs typeface="Arial" panose="020B0604020202020204" pitchFamily="34" charset="0"/>
              </a:rPr>
              <a:t>d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xz</a:t>
            </a: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cs-CZ" altLang="en-US" sz="2000" i="1" dirty="0" err="1">
                <a:cs typeface="Arial" panose="020B0604020202020204" pitchFamily="34" charset="0"/>
              </a:rPr>
              <a:t>d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yz</a:t>
            </a:r>
            <a:r>
              <a:rPr lang="cs-CZ" altLang="en-US" sz="2000" dirty="0">
                <a:cs typeface="Arial" panose="020B0604020202020204" pitchFamily="34" charset="0"/>
              </a:rPr>
              <a:t> ,</a:t>
            </a:r>
            <a:r>
              <a:rPr lang="cs-CZ" altLang="en-US" sz="2000" i="1" dirty="0">
                <a:cs typeface="Arial" panose="020B0604020202020204" pitchFamily="34" charset="0"/>
              </a:rPr>
              <a:t> </a:t>
            </a:r>
            <a:r>
              <a:rPr lang="cs-CZ" altLang="en-US" sz="2000" i="1" dirty="0" err="1">
                <a:cs typeface="Arial" panose="020B0604020202020204" pitchFamily="34" charset="0"/>
              </a:rPr>
              <a:t>d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xy</a:t>
            </a: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  směřují mezi dvojice os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   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x2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- y2</a:t>
            </a:r>
            <a:r>
              <a:rPr lang="cs-CZ" altLang="en-US" sz="2000" b="1" dirty="0">
                <a:cs typeface="Arial" panose="020B0604020202020204" pitchFamily="34" charset="0"/>
              </a:rPr>
              <a:t>  </a:t>
            </a:r>
            <a:r>
              <a:rPr lang="cs-CZ" altLang="en-US" sz="2000" dirty="0">
                <a:cs typeface="Arial" panose="020B0604020202020204" pitchFamily="34" charset="0"/>
              </a:rPr>
              <a:t>orientace podél os x a y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   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z2</a:t>
            </a:r>
            <a:r>
              <a:rPr lang="cs-CZ" altLang="en-US" sz="2000" b="1" dirty="0">
                <a:cs typeface="Arial" panose="020B0604020202020204" pitchFamily="34" charset="0"/>
              </a:rPr>
              <a:t>    </a:t>
            </a:r>
            <a:r>
              <a:rPr lang="cs-CZ" altLang="en-US" sz="2000" dirty="0">
                <a:cs typeface="Arial" panose="020B0604020202020204" pitchFamily="34" charset="0"/>
              </a:rPr>
              <a:t>-</a:t>
            </a: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odlišný tvar a orientace podél osy </a:t>
            </a:r>
            <a:r>
              <a:rPr lang="cs-CZ" altLang="en-US" sz="2000" i="1" dirty="0">
                <a:cs typeface="Arial" panose="020B0604020202020204" pitchFamily="34" charset="0"/>
              </a:rPr>
              <a:t>z</a:t>
            </a:r>
            <a:endParaRPr lang="cs-CZ" altLang="en-US" sz="2000" dirty="0">
              <a:cs typeface="Arial" panose="020B0604020202020204" pitchFamily="34" charset="0"/>
            </a:endParaRPr>
          </a:p>
          <a:p>
            <a:endParaRPr lang="cs-CZ" altLang="en-US" sz="2000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zjednodušené tvary mají 2 nodální plochy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vyznačování znaménka vlnové funkce</a:t>
            </a:r>
          </a:p>
        </p:txBody>
      </p:sp>
      <p:pic>
        <p:nvPicPr>
          <p:cNvPr id="4" name="Obrázek 3" descr="Obsah obrázku černá, stojící&#10;&#10;Popis byl vytvořen automaticky">
            <a:extLst>
              <a:ext uri="{FF2B5EF4-FFF2-40B4-BE49-F238E27FC236}">
                <a16:creationId xmlns:a16="http://schemas.microsoft.com/office/drawing/2014/main" id="{07506B1B-12C0-4171-9A15-AC9091E1C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8600"/>
            <a:ext cx="284537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682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VÃ½sledek obrÃ¡zku pro f orbit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10" y="2590801"/>
            <a:ext cx="5831131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501" y="1828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větší počet „laloků“ a 3 nodální plochy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61026" y="303991"/>
            <a:ext cx="8578174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en-US" sz="2400" b="1" dirty="0">
                <a:cs typeface="Arial" panose="020B0604020202020204" pitchFamily="34" charset="0"/>
              </a:rPr>
              <a:t>f – orbitaly </a:t>
            </a:r>
            <a:r>
              <a:rPr lang="cs-CZ" altLang="en-US" sz="2400" dirty="0">
                <a:cs typeface="Arial" panose="020B0604020202020204" pitchFamily="34" charset="0"/>
              </a:rPr>
              <a:t>(</a:t>
            </a:r>
            <a:r>
              <a:rPr lang="cs-CZ" altLang="en-US" sz="2400" i="1" dirty="0">
                <a:cs typeface="Arial" panose="020B0604020202020204" pitchFamily="34" charset="0"/>
              </a:rPr>
              <a:t>l</a:t>
            </a:r>
            <a:r>
              <a:rPr lang="cs-CZ" altLang="en-US" sz="2400" dirty="0">
                <a:cs typeface="Arial" panose="020B0604020202020204" pitchFamily="34" charset="0"/>
              </a:rPr>
              <a:t> = 3)</a:t>
            </a:r>
            <a:r>
              <a:rPr lang="cs-CZ" altLang="en-US" sz="2400" i="1" dirty="0">
                <a:cs typeface="Arial" panose="020B0604020202020204" pitchFamily="34" charset="0"/>
              </a:rPr>
              <a:t> </a:t>
            </a:r>
          </a:p>
          <a:p>
            <a:pPr algn="r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i="1" dirty="0">
                <a:cs typeface="Arial" panose="020B0604020202020204" pitchFamily="34" charset="0"/>
              </a:rPr>
              <a:t>m</a:t>
            </a:r>
            <a:r>
              <a:rPr lang="cs-CZ" altLang="en-US" sz="2000" i="1" baseline="-25000" dirty="0">
                <a:cs typeface="Arial" panose="020B0604020202020204" pitchFamily="34" charset="0"/>
              </a:rPr>
              <a:t>l</a:t>
            </a:r>
            <a:r>
              <a:rPr lang="cs-CZ" altLang="en-US" sz="2000" dirty="0">
                <a:cs typeface="Arial" panose="020B0604020202020204" pitchFamily="34" charset="0"/>
              </a:rPr>
              <a:t> = -3, -2, -1, 0, +1, +2, +3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funkce </a:t>
            </a:r>
            <a:r>
              <a:rPr lang="cs-CZ" altLang="en-US" sz="2000" i="1" dirty="0"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en-US" sz="2000" i="1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 7x degenerována</a:t>
            </a:r>
          </a:p>
          <a:p>
            <a:pPr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8521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ientific Explorer: History of the Periodic Table Part 4 ...">
            <a:extLst>
              <a:ext uri="{FF2B5EF4-FFF2-40B4-BE49-F238E27FC236}">
                <a16:creationId xmlns:a16="http://schemas.microsoft.com/office/drawing/2014/main" id="{5FD51663-CAE6-4428-86D1-DFCF3C88D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839200" cy="463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190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457200"/>
          </a:xfrm>
        </p:spPr>
        <p:txBody>
          <a:bodyPr>
            <a:noAutofit/>
          </a:bodyPr>
          <a:lstStyle/>
          <a:p>
            <a:r>
              <a:rPr lang="cs-CZ" sz="2800" b="1" dirty="0">
                <a:latin typeface="+mn-lt"/>
              </a:rPr>
              <a:t>Stínění elektronů</a:t>
            </a:r>
            <a:r>
              <a:rPr lang="en-US" sz="2800" b="1" dirty="0">
                <a:latin typeface="+mn-lt"/>
              </a:rPr>
              <a:t> a e</a:t>
            </a:r>
            <a:r>
              <a:rPr lang="cs-CZ" altLang="en-US" sz="2800" b="1" dirty="0" err="1">
                <a:latin typeface="+mn-lt"/>
                <a:cs typeface="Arial" panose="020B0604020202020204" pitchFamily="34" charset="0"/>
              </a:rPr>
              <a:t>fektivní</a:t>
            </a:r>
            <a:r>
              <a:rPr lang="cs-CZ" altLang="en-US" sz="2800" b="1" dirty="0">
                <a:latin typeface="+mn-lt"/>
                <a:cs typeface="Arial" panose="020B0604020202020204" pitchFamily="34" charset="0"/>
              </a:rPr>
              <a:t>  náboj  jádra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550" y="974296"/>
            <a:ext cx="8610600" cy="16764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2000" b="1" dirty="0">
                <a:cs typeface="Arial" panose="020B0604020202020204" pitchFamily="34" charset="0"/>
              </a:rPr>
              <a:t>Elektrony jsou přitahovány k jádru ale také se navzájem odpuzují. </a:t>
            </a:r>
          </a:p>
          <a:p>
            <a:pPr marL="0" indent="0" algn="just">
              <a:buNone/>
            </a:pPr>
            <a:endParaRPr lang="cs-CZ" sz="8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u="sng" dirty="0">
                <a:cs typeface="Arial" panose="020B0604020202020204" pitchFamily="34" charset="0"/>
              </a:rPr>
              <a:t>Repulzní síly způsobené dalšími elektrony stíní přitažlivý účinek atomového jádra</a:t>
            </a:r>
            <a:r>
              <a:rPr lang="cs-CZ" sz="2000" dirty="0">
                <a:cs typeface="Arial" panose="020B0604020202020204" pitchFamily="34" charset="0"/>
              </a:rPr>
              <a:t>. </a:t>
            </a:r>
            <a:r>
              <a:rPr lang="cs-CZ" altLang="en-US" sz="2000" dirty="0">
                <a:cs typeface="Arial" panose="020B0604020202020204" pitchFamily="34" charset="0"/>
              </a:rPr>
              <a:t>Jádro nepůsobí na daný elektron celým svým nábojem (Z), ale tzv. </a:t>
            </a:r>
            <a:r>
              <a:rPr lang="cs-CZ" altLang="en-US" sz="2000" b="1" dirty="0">
                <a:cs typeface="Arial" panose="020B0604020202020204" pitchFamily="34" charset="0"/>
              </a:rPr>
              <a:t>efektivním nábojem jádra </a:t>
            </a:r>
            <a:r>
              <a:rPr lang="cs-CZ" altLang="en-US" sz="2000" dirty="0">
                <a:cs typeface="Arial" panose="020B0604020202020204" pitchFamily="34" charset="0"/>
              </a:rPr>
              <a:t>(</a:t>
            </a:r>
            <a:r>
              <a:rPr lang="cs-CZ" sz="2000" dirty="0" err="1">
                <a:cs typeface="Arial" panose="020B0604020202020204" pitchFamily="34" charset="0"/>
              </a:rPr>
              <a:t>Z</a:t>
            </a:r>
            <a:r>
              <a:rPr lang="cs-CZ" sz="2000" baseline="-25000" dirty="0" err="1">
                <a:cs typeface="Arial" panose="020B0604020202020204" pitchFamily="34" charset="0"/>
              </a:rPr>
              <a:t>eff</a:t>
            </a:r>
            <a:r>
              <a:rPr lang="cs-CZ" altLang="en-US" sz="2000" dirty="0">
                <a:cs typeface="Arial" panose="020B0604020202020204" pitchFamily="34" charset="0"/>
              </a:rPr>
              <a:t>). Též elektron nepůsobí na jádro atomu celým nábojem (opět důsledek odstínění ostatními elektrony)</a:t>
            </a:r>
          </a:p>
          <a:p>
            <a:pPr marL="0" indent="0">
              <a:buNone/>
            </a:pPr>
            <a:endParaRPr lang="cs-CZ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67588" name="Picture 4" descr="SouvisejÃ­cÃ­ obrÃ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38575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B4FC3C1-918A-4392-84D1-8FB8F3928997}"/>
              </a:ext>
            </a:extLst>
          </p:cNvPr>
          <p:cNvSpPr/>
          <p:nvPr/>
        </p:nvSpPr>
        <p:spPr>
          <a:xfrm>
            <a:off x="209550" y="2883866"/>
            <a:ext cx="8724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cs-CZ" sz="2000" b="1" dirty="0"/>
              <a:t>Stínění</a:t>
            </a:r>
            <a:r>
              <a:rPr lang="cs-CZ" sz="2000" dirty="0"/>
              <a:t> (</a:t>
            </a:r>
            <a:r>
              <a:rPr lang="en-US" sz="2000" dirty="0"/>
              <a:t>shielding effect</a:t>
            </a:r>
            <a:r>
              <a:rPr lang="cs-CZ" sz="2000" dirty="0"/>
              <a:t>)</a:t>
            </a:r>
            <a:r>
              <a:rPr lang="en-US" sz="2000" dirty="0"/>
              <a:t> </a:t>
            </a:r>
            <a:r>
              <a:rPr lang="cs-CZ" sz="2000" dirty="0"/>
              <a:t>popisuje rovnováhu mezi přitažlivým působením </a:t>
            </a:r>
            <a:r>
              <a:rPr lang="en-US" sz="2000" dirty="0"/>
              <a:t>proton</a:t>
            </a:r>
            <a:r>
              <a:rPr lang="cs-CZ" sz="2000" dirty="0"/>
              <a:t>ů v jádře na </a:t>
            </a:r>
            <a:r>
              <a:rPr lang="en-US" sz="2000" dirty="0" err="1"/>
              <a:t>valen</a:t>
            </a:r>
            <a:r>
              <a:rPr lang="cs-CZ" sz="2000" dirty="0"/>
              <a:t>ční</a:t>
            </a:r>
            <a:r>
              <a:rPr lang="en-US" sz="2000" dirty="0"/>
              <a:t> 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/>
              <a:t>y</a:t>
            </a:r>
            <a:r>
              <a:rPr lang="en-US" sz="2000" dirty="0"/>
              <a:t> a </a:t>
            </a:r>
            <a:r>
              <a:rPr lang="cs-CZ" sz="2000" dirty="0"/>
              <a:t>odpudivých sil mezi 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/>
              <a:t>y</a:t>
            </a:r>
            <a:r>
              <a:rPr lang="en-US" sz="2000" dirty="0"/>
              <a:t>.</a:t>
            </a:r>
            <a:r>
              <a:rPr lang="cs-CZ" sz="2000" dirty="0"/>
              <a:t> </a:t>
            </a:r>
            <a:r>
              <a:rPr lang="cs-CZ" sz="2000" dirty="0">
                <a:solidFill>
                  <a:srgbClr val="333333"/>
                </a:solidFill>
              </a:rPr>
              <a:t>E</a:t>
            </a:r>
            <a:r>
              <a:rPr lang="en-US" sz="2000" dirty="0">
                <a:solidFill>
                  <a:srgbClr val="333333"/>
                </a:solidFill>
              </a:rPr>
              <a:t>le</a:t>
            </a:r>
            <a:r>
              <a:rPr lang="cs-CZ" sz="2000" dirty="0">
                <a:solidFill>
                  <a:srgbClr val="333333"/>
                </a:solidFill>
              </a:rPr>
              <a:t>k</a:t>
            </a:r>
            <a:r>
              <a:rPr lang="en-US" sz="2000" dirty="0" err="1">
                <a:solidFill>
                  <a:srgbClr val="333333"/>
                </a:solidFill>
              </a:rPr>
              <a:t>tron</a:t>
            </a:r>
            <a:r>
              <a:rPr lang="cs-CZ" sz="2000" dirty="0">
                <a:solidFill>
                  <a:srgbClr val="333333"/>
                </a:solidFill>
              </a:rPr>
              <a:t>y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ve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vnitřních slupkách atomu stíní vnější elektrony od přitažlivých sil jádra</a:t>
            </a:r>
            <a:r>
              <a:rPr lang="en-US" sz="2000" dirty="0">
                <a:solidFill>
                  <a:srgbClr val="333333"/>
                </a:solidFill>
              </a:rPr>
              <a:t>.</a:t>
            </a:r>
            <a:r>
              <a:rPr lang="cs-CZ" sz="2000" dirty="0">
                <a:solidFill>
                  <a:srgbClr val="333333"/>
                </a:solidFill>
              </a:rPr>
              <a:t> Jádro tak méně přitahuje vnější elektrony.</a:t>
            </a:r>
            <a:endParaRPr lang="en-US" sz="20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999BE62-8D01-4D6F-8E2C-C6E989844E4F}"/>
              </a:ext>
            </a:extLst>
          </p:cNvPr>
          <p:cNvSpPr/>
          <p:nvPr/>
        </p:nvSpPr>
        <p:spPr>
          <a:xfrm>
            <a:off x="209550" y="4751963"/>
            <a:ext cx="52197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Efektivní náboj jádra</a:t>
            </a:r>
            <a:r>
              <a:rPr lang="cs-CZ" sz="2000" dirty="0">
                <a:cs typeface="Arial" panose="020B0604020202020204" pitchFamily="34" charset="0"/>
              </a:rPr>
              <a:t>: 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cs-CZ" sz="2000" dirty="0" err="1">
                <a:cs typeface="Arial" panose="020B0604020202020204" pitchFamily="34" charset="0"/>
              </a:rPr>
              <a:t>Z</a:t>
            </a:r>
            <a:r>
              <a:rPr lang="cs-CZ" sz="2000" baseline="-25000" dirty="0" err="1">
                <a:cs typeface="Arial" panose="020B0604020202020204" pitchFamily="34" charset="0"/>
              </a:rPr>
              <a:t>eff</a:t>
            </a:r>
            <a:r>
              <a:rPr lang="cs-CZ" sz="2000" dirty="0">
                <a:cs typeface="Arial" panose="020B0604020202020204" pitchFamily="34" charset="0"/>
              </a:rPr>
              <a:t> = Z – </a:t>
            </a:r>
            <a:r>
              <a:rPr lang="el-GR" sz="2000" dirty="0">
                <a:cs typeface="Arial" panose="020B0604020202020204" pitchFamily="34" charset="0"/>
              </a:rPr>
              <a:t>σ</a:t>
            </a:r>
            <a:r>
              <a:rPr lang="cs-CZ" sz="2000" dirty="0">
                <a:cs typeface="Arial" panose="020B0604020202020204" pitchFamily="34" charset="0"/>
              </a:rPr>
              <a:t>	 0 &lt; </a:t>
            </a:r>
            <a:r>
              <a:rPr lang="el-GR" sz="2000" dirty="0">
                <a:cs typeface="Arial" panose="020B0604020202020204" pitchFamily="34" charset="0"/>
              </a:rPr>
              <a:t>σ</a:t>
            </a:r>
            <a:r>
              <a:rPr lang="cs-CZ" sz="2000" dirty="0">
                <a:cs typeface="Arial" panose="020B0604020202020204" pitchFamily="34" charset="0"/>
              </a:rPr>
              <a:t> &lt; 1</a:t>
            </a:r>
            <a:endParaRPr lang="cs-CZ" sz="2000" baseline="-25000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Z – počet protonů (atomové číslo)</a:t>
            </a:r>
          </a:p>
          <a:p>
            <a:r>
              <a:rPr lang="el-GR" sz="2000" dirty="0">
                <a:cs typeface="Arial" panose="020B0604020202020204" pitchFamily="34" charset="0"/>
              </a:rPr>
              <a:t>σ</a:t>
            </a:r>
            <a:r>
              <a:rPr lang="cs-CZ" sz="2000" dirty="0">
                <a:cs typeface="Arial" panose="020B0604020202020204" pitchFamily="34" charset="0"/>
              </a:rPr>
              <a:t> – počet elektronů mezi jádrem a příslušným elektronem (nevalenční elektrony)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80881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5CABD775-8787-46D3-99C9-C329A5D88B5D}"/>
              </a:ext>
            </a:extLst>
          </p:cNvPr>
          <p:cNvSpPr/>
          <p:nvPr/>
        </p:nvSpPr>
        <p:spPr>
          <a:xfrm>
            <a:off x="152400" y="76200"/>
            <a:ext cx="86868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cs typeface="Arial" panose="020B0604020202020204" pitchFamily="34" charset="0"/>
              </a:rPr>
              <a:t>Penetra</a:t>
            </a:r>
            <a:r>
              <a:rPr lang="cs-CZ" sz="2400" b="1" dirty="0" err="1">
                <a:cs typeface="Arial" panose="020B0604020202020204" pitchFamily="34" charset="0"/>
              </a:rPr>
              <a:t>ce</a:t>
            </a:r>
            <a:br>
              <a:rPr lang="en-US" sz="800" dirty="0">
                <a:cs typeface="Arial" panose="020B0604020202020204" pitchFamily="34" charset="0"/>
              </a:rPr>
            </a:br>
            <a:br>
              <a:rPr lang="en-US" sz="800" dirty="0">
                <a:cs typeface="Arial" panose="020B0604020202020204" pitchFamily="34" charset="0"/>
              </a:rPr>
            </a:br>
            <a:r>
              <a:rPr lang="en-US" sz="2000" dirty="0">
                <a:cs typeface="Arial" panose="020B0604020202020204" pitchFamily="34" charset="0"/>
              </a:rPr>
              <a:t>    </a:t>
            </a:r>
            <a:r>
              <a:rPr lang="en-US" sz="2000" dirty="0" err="1">
                <a:cs typeface="Arial" panose="020B0604020202020204" pitchFamily="34" charset="0"/>
              </a:rPr>
              <a:t>Elektron</a:t>
            </a:r>
            <a:r>
              <a:rPr lang="en-US" sz="2000" dirty="0">
                <a:cs typeface="Arial" panose="020B0604020202020204" pitchFamily="34" charset="0"/>
              </a:rPr>
              <a:t> v </a:t>
            </a:r>
            <a:r>
              <a:rPr lang="en-US" sz="2000" b="1" i="1" dirty="0">
                <a:cs typeface="Arial" panose="020B0604020202020204" pitchFamily="34" charset="0"/>
              </a:rPr>
              <a:t>s</a:t>
            </a:r>
            <a:r>
              <a:rPr lang="en-US" sz="2000" dirty="0">
                <a:cs typeface="Arial" panose="020B0604020202020204" pitchFamily="34" charset="0"/>
              </a:rPr>
              <a:t> orbital</a:t>
            </a:r>
            <a:r>
              <a:rPr lang="cs-CZ" sz="2000" dirty="0">
                <a:cs typeface="Arial" panose="020B0604020202020204" pitchFamily="34" charset="0"/>
              </a:rPr>
              <a:t>u</a:t>
            </a:r>
            <a:r>
              <a:rPr lang="en-US" sz="2000" dirty="0">
                <a:cs typeface="Arial" panose="020B0604020202020204" pitchFamily="34" charset="0"/>
              </a:rPr>
              <a:t> m</a:t>
            </a:r>
            <a:r>
              <a:rPr lang="cs-CZ" sz="2000" dirty="0">
                <a:cs typeface="Arial" panose="020B0604020202020204" pitchFamily="34" charset="0"/>
              </a:rPr>
              <a:t>á</a:t>
            </a:r>
            <a:r>
              <a:rPr lang="en-US" sz="2000" dirty="0">
                <a:cs typeface="Arial" panose="020B0604020202020204" pitchFamily="34" charset="0"/>
              </a:rPr>
              <a:t>  </a:t>
            </a:r>
            <a:r>
              <a:rPr lang="cs-CZ" sz="2000" dirty="0">
                <a:cs typeface="Arial" panose="020B0604020202020204" pitchFamily="34" charset="0"/>
              </a:rPr>
              <a:t>konečnou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třebaže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velmi malou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pravděpodobnost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že se bude 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vyskytovat v těsné blízkosti jádra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V případě </a:t>
            </a:r>
            <a:r>
              <a:rPr lang="en-US" sz="2000" dirty="0">
                <a:cs typeface="Arial" panose="020B0604020202020204" pitchFamily="34" charset="0"/>
              </a:rPr>
              <a:t>orbital</a:t>
            </a:r>
            <a:r>
              <a:rPr lang="cs-CZ" sz="2000" dirty="0">
                <a:cs typeface="Arial" panose="020B0604020202020204" pitchFamily="34" charset="0"/>
              </a:rPr>
              <a:t>ů téže slupky 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lze říci, že </a:t>
            </a:r>
            <a:r>
              <a:rPr lang="en-US" sz="2000" b="1" i="1" dirty="0">
                <a:cs typeface="Arial" panose="020B0604020202020204" pitchFamily="34" charset="0"/>
              </a:rPr>
              <a:t>s</a:t>
            </a:r>
            <a:r>
              <a:rPr lang="en-US" sz="2000" dirty="0">
                <a:cs typeface="Arial" panose="020B0604020202020204" pitchFamily="34" charset="0"/>
              </a:rPr>
              <a:t> orbital </a:t>
            </a:r>
            <a:r>
              <a:rPr lang="cs-CZ" sz="2000" dirty="0">
                <a:cs typeface="Arial" panose="020B0604020202020204" pitchFamily="34" charset="0"/>
              </a:rPr>
              <a:t>je více </a:t>
            </a:r>
            <a:r>
              <a:rPr lang="en-US" sz="2000" b="1" dirty="0" err="1">
                <a:cs typeface="Arial" panose="020B0604020202020204" pitchFamily="34" charset="0"/>
              </a:rPr>
              <a:t>penetr</a:t>
            </a:r>
            <a:r>
              <a:rPr lang="cs-CZ" sz="2000" b="1" dirty="0" err="1">
                <a:cs typeface="Arial" panose="020B0604020202020204" pitchFamily="34" charset="0"/>
              </a:rPr>
              <a:t>ující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než příslušné </a:t>
            </a:r>
            <a:r>
              <a:rPr lang="en-US" sz="2000" b="1" i="1" dirty="0">
                <a:cs typeface="Arial" panose="020B0604020202020204" pitchFamily="34" charset="0"/>
              </a:rPr>
              <a:t>p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nebo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en-US" sz="2000" b="1" i="1" dirty="0">
                <a:cs typeface="Arial" panose="020B0604020202020204" pitchFamily="34" charset="0"/>
              </a:rPr>
              <a:t>d</a:t>
            </a:r>
            <a:r>
              <a:rPr lang="en-US" sz="2000" dirty="0">
                <a:cs typeface="Arial" panose="020B0604020202020204" pitchFamily="34" charset="0"/>
              </a:rPr>
              <a:t> orbital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což znamená, že </a:t>
            </a:r>
            <a:r>
              <a:rPr lang="en-US" sz="2000" dirty="0" err="1">
                <a:cs typeface="Arial" panose="020B0604020202020204" pitchFamily="34" charset="0"/>
              </a:rPr>
              <a:t>ele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tron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v </a:t>
            </a:r>
            <a:r>
              <a:rPr lang="en-US" sz="2000" b="1" i="1" dirty="0">
                <a:cs typeface="Arial" panose="020B0604020202020204" pitchFamily="34" charset="0"/>
              </a:rPr>
              <a:t>s</a:t>
            </a:r>
            <a:r>
              <a:rPr lang="en-US" sz="2000" dirty="0">
                <a:cs typeface="Arial" panose="020B0604020202020204" pitchFamily="34" charset="0"/>
              </a:rPr>
              <a:t> orbital</a:t>
            </a:r>
            <a:r>
              <a:rPr lang="cs-CZ" sz="2000" dirty="0">
                <a:cs typeface="Arial" panose="020B0604020202020204" pitchFamily="34" charset="0"/>
              </a:rPr>
              <a:t>u má větší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pravd</a:t>
            </a:r>
            <a:r>
              <a:rPr lang="cs-CZ" sz="2000" dirty="0">
                <a:cs typeface="Arial" panose="020B0604020202020204" pitchFamily="34" charset="0"/>
              </a:rPr>
              <a:t>ě</a:t>
            </a:r>
            <a:r>
              <a:rPr lang="en-US" sz="2000" dirty="0" err="1">
                <a:cs typeface="Arial" panose="020B0604020202020204" pitchFamily="34" charset="0"/>
              </a:rPr>
              <a:t>podobnost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ž</a:t>
            </a:r>
            <a:r>
              <a:rPr lang="en-US" sz="2000" dirty="0">
                <a:cs typeface="Arial" panose="020B0604020202020204" pitchFamily="34" charset="0"/>
              </a:rPr>
              <a:t>e </a:t>
            </a:r>
            <a:r>
              <a:rPr lang="cs-CZ" sz="2000" dirty="0">
                <a:cs typeface="Arial" panose="020B0604020202020204" pitchFamily="34" charset="0"/>
              </a:rPr>
              <a:t>se bude vyskytovat v blízkosti jádra než elektrony </a:t>
            </a:r>
            <a:r>
              <a:rPr lang="en-US" sz="2000" b="1" i="1" dirty="0">
                <a:cs typeface="Arial" panose="020B0604020202020204" pitchFamily="34" charset="0"/>
              </a:rPr>
              <a:t>p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nebo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en-US" sz="2000" b="1" i="1" dirty="0">
                <a:cs typeface="Arial" panose="020B0604020202020204" pitchFamily="34" charset="0"/>
              </a:rPr>
              <a:t>d</a:t>
            </a:r>
            <a:r>
              <a:rPr lang="en-US" sz="2000" dirty="0">
                <a:cs typeface="Arial" panose="020B0604020202020204" pitchFamily="34" charset="0"/>
              </a:rPr>
              <a:t> orbital</a:t>
            </a:r>
            <a:r>
              <a:rPr lang="cs-CZ" sz="2000" dirty="0">
                <a:cs typeface="Arial" panose="020B0604020202020204" pitchFamily="34" charset="0"/>
              </a:rPr>
              <a:t>ů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Tudíž 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ele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tron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b="1" i="1" dirty="0">
                <a:cs typeface="Arial" panose="020B0604020202020204" pitchFamily="34" charset="0"/>
              </a:rPr>
              <a:t>s</a:t>
            </a:r>
            <a:r>
              <a:rPr lang="en-US" sz="2000" dirty="0">
                <a:cs typeface="Arial" panose="020B0604020202020204" pitchFamily="34" charset="0"/>
              </a:rPr>
              <a:t> orbital</a:t>
            </a:r>
            <a:r>
              <a:rPr lang="cs-CZ" sz="2000" dirty="0">
                <a:cs typeface="Arial" panose="020B0604020202020204" pitchFamily="34" charset="0"/>
              </a:rPr>
              <a:t>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mají větší stínící efekt než elektrony v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b="1" i="1" dirty="0">
                <a:cs typeface="Arial" panose="020B0604020202020204" pitchFamily="34" charset="0"/>
              </a:rPr>
              <a:t>p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nebo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en-US" sz="2000" b="1" i="1" dirty="0">
                <a:cs typeface="Arial" panose="020B0604020202020204" pitchFamily="34" charset="0"/>
              </a:rPr>
              <a:t>d</a:t>
            </a:r>
            <a:r>
              <a:rPr lang="en-US" sz="2000" dirty="0">
                <a:cs typeface="Arial" panose="020B0604020202020204" pitchFamily="34" charset="0"/>
              </a:rPr>
              <a:t> orbital</a:t>
            </a:r>
            <a:r>
              <a:rPr lang="cs-CZ" sz="2000" dirty="0">
                <a:cs typeface="Arial" panose="020B0604020202020204" pitchFamily="34" charset="0"/>
              </a:rPr>
              <a:t>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téže slupky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Protože jsou vysoce penetrující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ele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tron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v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en-US" sz="2000" b="1" i="1" dirty="0">
                <a:cs typeface="Arial" panose="020B0604020202020204" pitchFamily="34" charset="0"/>
              </a:rPr>
              <a:t>s</a:t>
            </a:r>
            <a:r>
              <a:rPr lang="en-US" sz="2000" dirty="0">
                <a:cs typeface="Arial" panose="020B0604020202020204" pitchFamily="34" charset="0"/>
              </a:rPr>
              <a:t> orbital</a:t>
            </a:r>
            <a:r>
              <a:rPr lang="cs-CZ" sz="2000" dirty="0">
                <a:cs typeface="Arial" panose="020B0604020202020204" pitchFamily="34" charset="0"/>
              </a:rPr>
              <a:t>ech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jsou méně </a:t>
            </a:r>
            <a:r>
              <a:rPr lang="en-US" sz="2000" dirty="0" err="1">
                <a:cs typeface="Arial" panose="020B0604020202020204" pitchFamily="34" charset="0"/>
              </a:rPr>
              <a:t>efe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tiv</a:t>
            </a:r>
            <a:r>
              <a:rPr lang="cs-CZ" sz="2000" dirty="0">
                <a:cs typeface="Arial" panose="020B0604020202020204" pitchFamily="34" charset="0"/>
              </a:rPr>
              <a:t>ně stíněny elektrony z ostatních orbitalů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To znamená, že pro 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ele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tron</a:t>
            </a:r>
            <a:r>
              <a:rPr lang="cs-CZ" sz="2000" dirty="0">
                <a:cs typeface="Arial" panose="020B0604020202020204" pitchFamily="34" charset="0"/>
              </a:rPr>
              <a:t>y v určité slupce bude</a:t>
            </a:r>
            <a:r>
              <a:rPr lang="en-US" sz="2000" dirty="0">
                <a:cs typeface="Arial" panose="020B0604020202020204" pitchFamily="34" charset="0"/>
              </a:rPr>
              <a:t> Z</a:t>
            </a:r>
            <a:r>
              <a:rPr lang="en-US" sz="2000" baseline="-25000" dirty="0">
                <a:cs typeface="Arial" panose="020B0604020202020204" pitchFamily="34" charset="0"/>
              </a:rPr>
              <a:t>eff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větší pro </a:t>
            </a:r>
            <a:r>
              <a:rPr lang="en-US" sz="2000" b="1" i="1" dirty="0">
                <a:cs typeface="Arial" panose="020B0604020202020204" pitchFamily="34" charset="0"/>
              </a:rPr>
              <a:t>s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en-US" sz="2000" dirty="0" err="1">
                <a:cs typeface="Arial" panose="020B0604020202020204" pitchFamily="34" charset="0"/>
              </a:rPr>
              <a:t>ele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tron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než pro </a:t>
            </a:r>
            <a:r>
              <a:rPr lang="en-US" sz="2000" b="1" i="1" dirty="0">
                <a:cs typeface="Arial" panose="020B0604020202020204" pitchFamily="34" charset="0"/>
              </a:rPr>
              <a:t>p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en-US" sz="2000" dirty="0" err="1">
                <a:cs typeface="Arial" panose="020B0604020202020204" pitchFamily="34" charset="0"/>
              </a:rPr>
              <a:t>ele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tron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Podobně je </a:t>
            </a:r>
            <a:r>
              <a:rPr lang="en-US" sz="2000" dirty="0">
                <a:cs typeface="Arial" panose="020B0604020202020204" pitchFamily="34" charset="0"/>
              </a:rPr>
              <a:t>Z</a:t>
            </a:r>
            <a:r>
              <a:rPr lang="en-US" sz="2000" baseline="-25000" dirty="0">
                <a:cs typeface="Arial" panose="020B0604020202020204" pitchFamily="34" charset="0"/>
              </a:rPr>
              <a:t>eff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větší p</a:t>
            </a:r>
            <a:r>
              <a:rPr lang="en-US" sz="2000" dirty="0">
                <a:cs typeface="Arial" panose="020B0604020202020204" pitchFamily="34" charset="0"/>
              </a:rPr>
              <a:t>r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en-US" sz="2000" b="1" i="1" dirty="0">
                <a:cs typeface="Arial" panose="020B0604020202020204" pitchFamily="34" charset="0"/>
              </a:rPr>
              <a:t>p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en-US" sz="2000" dirty="0" err="1">
                <a:cs typeface="Arial" panose="020B0604020202020204" pitchFamily="34" charset="0"/>
              </a:rPr>
              <a:t>ele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tron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než pro </a:t>
            </a:r>
            <a:r>
              <a:rPr lang="en-US" sz="2000" b="1" i="1" dirty="0">
                <a:cs typeface="Arial" panose="020B0604020202020204" pitchFamily="34" charset="0"/>
              </a:rPr>
              <a:t>d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en-US" sz="2000" dirty="0" err="1">
                <a:cs typeface="Arial" panose="020B0604020202020204" pitchFamily="34" charset="0"/>
              </a:rPr>
              <a:t>ele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tron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V důsledku toho pro danou slupku (</a:t>
            </a:r>
            <a:r>
              <a:rPr lang="cs-CZ" sz="2000" i="1" dirty="0">
                <a:cs typeface="Arial" panose="020B0604020202020204" pitchFamily="34" charset="0"/>
              </a:rPr>
              <a:t>n</a:t>
            </a:r>
            <a:r>
              <a:rPr lang="cs-CZ" sz="2000" dirty="0">
                <a:cs typeface="Arial" panose="020B0604020202020204" pitchFamily="34" charset="0"/>
              </a:rPr>
              <a:t>) má </a:t>
            </a:r>
            <a:r>
              <a:rPr lang="en-US" sz="2000" b="1" i="1" dirty="0">
                <a:cs typeface="Arial" panose="020B0604020202020204" pitchFamily="34" charset="0"/>
              </a:rPr>
              <a:t>s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 err="1">
                <a:cs typeface="Arial" panose="020B0604020202020204" pitchFamily="34" charset="0"/>
              </a:rPr>
              <a:t>podslupka</a:t>
            </a:r>
            <a:r>
              <a:rPr lang="cs-CZ" sz="2000" dirty="0">
                <a:cs typeface="Arial" panose="020B0604020202020204" pitchFamily="34" charset="0"/>
              </a:rPr>
              <a:t> nižší energii než </a:t>
            </a:r>
            <a:r>
              <a:rPr lang="en-US" sz="2000" b="1" i="1" dirty="0">
                <a:cs typeface="Arial" panose="020B0604020202020204" pitchFamily="34" charset="0"/>
              </a:rPr>
              <a:t>p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 err="1">
                <a:cs typeface="Arial" panose="020B0604020202020204" pitchFamily="34" charset="0"/>
              </a:rPr>
              <a:t>podslupka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a ta zase nižší než </a:t>
            </a:r>
            <a:r>
              <a:rPr lang="en-US" sz="2000" b="1" i="1" dirty="0">
                <a:cs typeface="Arial" panose="020B0604020202020204" pitchFamily="34" charset="0"/>
              </a:rPr>
              <a:t>d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 err="1">
                <a:cs typeface="Arial" panose="020B0604020202020204" pitchFamily="34" charset="0"/>
              </a:rPr>
              <a:t>podslupka</a:t>
            </a:r>
            <a:r>
              <a:rPr lang="cs-CZ" sz="2000" dirty="0">
                <a:cs typeface="Arial" panose="020B0604020202020204" pitchFamily="34" charset="0"/>
              </a:rPr>
              <a:t> =&gt; </a:t>
            </a:r>
            <a:r>
              <a:rPr lang="cs-CZ" sz="2000" b="1" u="sng" dirty="0">
                <a:cs typeface="Arial" panose="020B0604020202020204" pitchFamily="34" charset="0"/>
              </a:rPr>
              <a:t>výstavbový princip</a:t>
            </a:r>
            <a:r>
              <a:rPr lang="cs-CZ" sz="2000" dirty="0">
                <a:cs typeface="Arial" panose="020B0604020202020204" pitchFamily="34" charset="0"/>
              </a:rPr>
              <a:t>.</a:t>
            </a:r>
            <a:endParaRPr lang="en-US" sz="2000" dirty="0">
              <a:cs typeface="Arial" panose="020B0604020202020204" pitchFamily="34" charset="0"/>
            </a:endParaRPr>
          </a:p>
          <a:p>
            <a:endParaRPr lang="cs-CZ" dirty="0"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AE692E40-174E-4DEC-87C0-1FE702F9D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399299"/>
            <a:ext cx="3247389" cy="2265620"/>
          </a:xfrm>
          <a:prstGeom prst="rect">
            <a:avLst/>
          </a:prstGeom>
        </p:spPr>
      </p:pic>
      <p:pic>
        <p:nvPicPr>
          <p:cNvPr id="7" name="Picture 8" descr="Výsledek obrázku pro penetration effect of electrons">
            <a:extLst>
              <a:ext uri="{FF2B5EF4-FFF2-40B4-BE49-F238E27FC236}">
                <a16:creationId xmlns:a16="http://schemas.microsoft.com/office/drawing/2014/main" id="{17EAE565-2418-41CB-BB80-4025086C5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210" y="4301469"/>
            <a:ext cx="3475990" cy="246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510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0C07480-DC07-49B4-953C-B25436CD70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00"/>
            <a:ext cx="3678176" cy="253821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C1B0F05-483B-40AB-A3D9-7534615A7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3248048" cy="35814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D857380-611E-461F-B623-C25E466F1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4343400"/>
            <a:ext cx="3124200" cy="229568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07A82BC-9681-46D7-BE11-4B2684878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8918"/>
            <a:ext cx="4800600" cy="382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3003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42331111-38DC-40DA-BCE6-8434F4804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" y="304800"/>
            <a:ext cx="4191000" cy="2741284"/>
          </a:xfrm>
          <a:prstGeom prst="rect">
            <a:avLst/>
          </a:prstGeom>
        </p:spPr>
      </p:pic>
      <p:pic>
        <p:nvPicPr>
          <p:cNvPr id="6" name="Obrázek 5" descr="Obsah obrázku snímek obrazovky&#10;&#10;Popis byl vytvořen automaticky">
            <a:extLst>
              <a:ext uri="{FF2B5EF4-FFF2-40B4-BE49-F238E27FC236}">
                <a16:creationId xmlns:a16="http://schemas.microsoft.com/office/drawing/2014/main" id="{24B85D1C-BDBE-4AE7-AAF5-502DE70419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657600"/>
            <a:ext cx="5257800" cy="29575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0572602-C69E-4B09-838A-DC904AF62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52400"/>
            <a:ext cx="492255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30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FB4C854-0566-433B-B893-BCFB537A4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4" y="1828800"/>
            <a:ext cx="8218632" cy="35052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CF90BB8-6195-4DF6-9841-5448971EC0C3}"/>
              </a:ext>
            </a:extLst>
          </p:cNvPr>
          <p:cNvSpPr txBox="1"/>
          <p:nvPr/>
        </p:nvSpPr>
        <p:spPr>
          <a:xfrm>
            <a:off x="2362200" y="609600"/>
            <a:ext cx="4540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Periodick</a:t>
            </a:r>
            <a:r>
              <a:rPr lang="cs-CZ" sz="2000" b="1" dirty="0"/>
              <a:t>á</a:t>
            </a:r>
            <a:r>
              <a:rPr lang="en-US" sz="2000" b="1" dirty="0"/>
              <a:t> </a:t>
            </a:r>
            <a:r>
              <a:rPr lang="en-US" sz="2000" b="1" dirty="0" err="1"/>
              <a:t>soustava</a:t>
            </a:r>
            <a:r>
              <a:rPr lang="en-US" sz="2000" b="1" dirty="0"/>
              <a:t> </a:t>
            </a:r>
            <a:r>
              <a:rPr lang="en-US" sz="2000" b="1" dirty="0" err="1"/>
              <a:t>prvk</a:t>
            </a:r>
            <a:r>
              <a:rPr lang="cs-CZ" sz="2000" b="1" dirty="0"/>
              <a:t>ů (krátká forma)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70770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E9F52196-13BF-4361-A029-DB163F266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"/>
            <a:ext cx="6934200" cy="658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2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7696200" cy="64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7241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47662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340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https://www.researchgate.net/profile/Dr_Nazmul_Islam2/publication/266592790/figure/fig4/AS:295660067803136@1447502261137/The-physical-process-of-screening-and-the-effective-nuclear-charge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9" y="801750"/>
            <a:ext cx="8346923" cy="529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7657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56F23CF-6D02-4948-A3CC-504305211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01" y="533400"/>
            <a:ext cx="7842397" cy="56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96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7EAF41-0FBE-4E87-AD04-B7B3C428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7886700" cy="3810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n-lt"/>
              </a:rPr>
              <a:t>D</a:t>
            </a:r>
            <a:r>
              <a:rPr lang="cs-CZ" sz="2800" b="1" dirty="0">
                <a:latin typeface="+mn-lt"/>
              </a:rPr>
              <a:t>ů</a:t>
            </a:r>
            <a:r>
              <a:rPr lang="en-US" sz="2800" b="1" dirty="0" err="1">
                <a:latin typeface="+mn-lt"/>
              </a:rPr>
              <a:t>sledk</a:t>
            </a:r>
            <a:r>
              <a:rPr lang="cs-CZ" sz="2800" b="1" dirty="0">
                <a:latin typeface="+mn-lt"/>
              </a:rPr>
              <a:t>y</a:t>
            </a:r>
            <a:r>
              <a:rPr lang="en-US" sz="2800" b="1" dirty="0">
                <a:latin typeface="+mn-lt"/>
              </a:rPr>
              <a:t> s</a:t>
            </a:r>
            <a:r>
              <a:rPr lang="cs-CZ" sz="2800" b="1" dirty="0" err="1">
                <a:latin typeface="+mn-lt"/>
              </a:rPr>
              <a:t>tínění</a:t>
            </a:r>
            <a:r>
              <a:rPr lang="cs-CZ" sz="2800" b="1" dirty="0">
                <a:latin typeface="+mn-lt"/>
              </a:rPr>
              <a:t> elektronů</a:t>
            </a:r>
            <a:endParaRPr lang="en-US" sz="2800" b="1" dirty="0">
              <a:latin typeface="+mn-lt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6252CEE-901B-4728-B176-0EBD2EE23E93}"/>
              </a:ext>
            </a:extLst>
          </p:cNvPr>
          <p:cNvSpPr/>
          <p:nvPr/>
        </p:nvSpPr>
        <p:spPr>
          <a:xfrm>
            <a:off x="242887" y="1386870"/>
            <a:ext cx="86582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2000" dirty="0"/>
              <a:t>Efekt </a:t>
            </a:r>
            <a:r>
              <a:rPr lang="cs-CZ" sz="2000" b="1" dirty="0"/>
              <a:t>stínění</a:t>
            </a:r>
            <a:r>
              <a:rPr lang="cs-CZ" sz="2000" dirty="0"/>
              <a:t> vysvětluje</a:t>
            </a:r>
            <a:r>
              <a:rPr lang="en-US" sz="2000" dirty="0"/>
              <a:t> </a:t>
            </a:r>
            <a:endParaRPr lang="cs-CZ" sz="2000" dirty="0"/>
          </a:p>
          <a:p>
            <a:pPr fontAlgn="base"/>
            <a:endParaRPr lang="cs-CZ" sz="800" dirty="0"/>
          </a:p>
          <a:p>
            <a:pPr marL="457200" indent="-457200" fontAlgn="base">
              <a:buAutoNum type="arabicPeriod"/>
            </a:pPr>
            <a:r>
              <a:rPr lang="cs-CZ" sz="2000" dirty="0"/>
              <a:t>proč</a:t>
            </a:r>
            <a:r>
              <a:rPr lang="en-US" sz="2000" dirty="0"/>
              <a:t> </a:t>
            </a:r>
            <a:r>
              <a:rPr lang="cs-CZ" sz="2000" dirty="0"/>
              <a:t>jsou </a:t>
            </a:r>
            <a:r>
              <a:rPr lang="en-US" sz="2000" dirty="0"/>
              <a:t>vale</a:t>
            </a:r>
            <a:r>
              <a:rPr lang="cs-CZ" sz="2000" dirty="0"/>
              <a:t>ční 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/>
              <a:t>y</a:t>
            </a:r>
            <a:r>
              <a:rPr lang="en-US" sz="2000" dirty="0"/>
              <a:t> </a:t>
            </a:r>
            <a:r>
              <a:rPr lang="cs-CZ" sz="2000" dirty="0"/>
              <a:t>snadněji uvolňovány</a:t>
            </a:r>
            <a:r>
              <a:rPr lang="en-US" sz="2000" dirty="0"/>
              <a:t> </a:t>
            </a:r>
            <a:r>
              <a:rPr lang="cs-CZ" sz="2000" dirty="0"/>
              <a:t>z </a:t>
            </a:r>
            <a:r>
              <a:rPr lang="en-US" sz="2000" dirty="0"/>
              <a:t>atom</a:t>
            </a:r>
            <a:r>
              <a:rPr lang="cs-CZ" sz="2000" dirty="0"/>
              <a:t>u (ionizace)</a:t>
            </a:r>
            <a:r>
              <a:rPr lang="en-US" sz="2000" dirty="0"/>
              <a:t>. </a:t>
            </a:r>
            <a:endParaRPr lang="cs-CZ" sz="2000" dirty="0"/>
          </a:p>
          <a:p>
            <a:pPr marL="457200" indent="-457200" fontAlgn="base">
              <a:buAutoNum type="arabicPeriod"/>
            </a:pPr>
            <a:endParaRPr lang="cs-CZ" sz="800" dirty="0"/>
          </a:p>
          <a:p>
            <a:pPr marL="457200" indent="-457200" fontAlgn="base">
              <a:buAutoNum type="arabicPeriod"/>
            </a:pPr>
            <a:r>
              <a:rPr lang="cs-CZ" sz="2000" dirty="0"/>
              <a:t>velikost atomu:</a:t>
            </a:r>
            <a:r>
              <a:rPr lang="en-US" sz="2000" dirty="0"/>
              <a:t> </a:t>
            </a:r>
            <a:r>
              <a:rPr lang="cs-CZ" sz="2000" dirty="0"/>
              <a:t>čím větší je stínění</a:t>
            </a:r>
            <a:r>
              <a:rPr lang="en-US" sz="2000" dirty="0"/>
              <a:t>, </a:t>
            </a:r>
            <a:r>
              <a:rPr lang="cs-CZ" sz="2000" dirty="0"/>
              <a:t>tím více se valenční sféra může rozšiřovat a tím větší atom j</a:t>
            </a:r>
            <a:r>
              <a:rPr lang="en-US" sz="2000" dirty="0"/>
              <a:t>e.</a:t>
            </a:r>
          </a:p>
        </p:txBody>
      </p:sp>
      <p:pic>
        <p:nvPicPr>
          <p:cNvPr id="6" name="Picture 2" descr="Výsledek obrázku pro crowd cartoon concert">
            <a:extLst>
              <a:ext uri="{FF2B5EF4-FFF2-40B4-BE49-F238E27FC236}">
                <a16:creationId xmlns:a16="http://schemas.microsoft.com/office/drawing/2014/main" id="{B2ECCA35-1417-481D-B1A7-D9FD44D41F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05200"/>
            <a:ext cx="4933949" cy="27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C569403E-1BC6-4D20-8E54-1DE16AF9A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81400"/>
            <a:ext cx="2819400" cy="279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309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0E819E73-D0E0-4E15-A1D9-F13A2E562DC5}"/>
              </a:ext>
            </a:extLst>
          </p:cNvPr>
          <p:cNvSpPr/>
          <p:nvPr/>
        </p:nvSpPr>
        <p:spPr>
          <a:xfrm>
            <a:off x="273326" y="228600"/>
            <a:ext cx="85973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2000" b="1" dirty="0"/>
              <a:t>Příklad</a:t>
            </a:r>
            <a:r>
              <a:rPr lang="en-US" sz="2000" b="1" dirty="0"/>
              <a:t>:</a:t>
            </a:r>
            <a:r>
              <a:rPr lang="cs-CZ" sz="2000" b="1" dirty="0"/>
              <a:t>  </a:t>
            </a:r>
            <a:r>
              <a:rPr lang="cs-CZ" sz="2000" dirty="0"/>
              <a:t>Proč je atom </a:t>
            </a:r>
            <a:r>
              <a:rPr lang="en-US" sz="2000" dirty="0" err="1"/>
              <a:t>cesi</a:t>
            </a:r>
            <a:r>
              <a:rPr lang="cs-CZ" sz="2000" dirty="0"/>
              <a:t>a větší než atom sodíku</a:t>
            </a:r>
            <a:r>
              <a:rPr lang="en-US" sz="2000" dirty="0"/>
              <a:t>?</a:t>
            </a:r>
          </a:p>
          <a:p>
            <a:pPr fontAlgn="base"/>
            <a:endParaRPr lang="cs-CZ" sz="2000" b="1" dirty="0"/>
          </a:p>
          <a:p>
            <a:pPr fontAlgn="base"/>
            <a:r>
              <a:rPr lang="cs-CZ" sz="2000" b="1" dirty="0"/>
              <a:t>Řešení</a:t>
            </a:r>
            <a:r>
              <a:rPr lang="en-US" sz="2000" b="1" dirty="0"/>
              <a:t>:</a:t>
            </a:r>
          </a:p>
          <a:p>
            <a:pPr fontAlgn="base"/>
            <a:r>
              <a:rPr lang="cs-CZ" sz="2000" dirty="0"/>
              <a:t>E</a:t>
            </a:r>
            <a:r>
              <a:rPr lang="en-US" sz="2000" dirty="0"/>
              <a:t>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 err="1"/>
              <a:t>ová</a:t>
            </a:r>
            <a:r>
              <a:rPr lang="en-US" sz="2000" dirty="0"/>
              <a:t> </a:t>
            </a:r>
            <a:r>
              <a:rPr lang="cs-CZ" sz="2000" dirty="0"/>
              <a:t>k</a:t>
            </a:r>
            <a:r>
              <a:rPr lang="en-US" sz="2000" dirty="0" err="1"/>
              <a:t>onfigura</a:t>
            </a:r>
            <a:r>
              <a:rPr lang="cs-CZ" sz="2000" dirty="0" err="1"/>
              <a:t>ce</a:t>
            </a:r>
            <a:r>
              <a:rPr lang="en-US" sz="2000" dirty="0"/>
              <a:t> </a:t>
            </a:r>
            <a:r>
              <a:rPr lang="cs-CZ" sz="2000" b="1" i="1" dirty="0"/>
              <a:t>sodíku</a:t>
            </a:r>
            <a:r>
              <a:rPr lang="cs-CZ" sz="2000" dirty="0"/>
              <a:t> je </a:t>
            </a:r>
            <a:r>
              <a:rPr lang="en-US" sz="2000" dirty="0"/>
              <a:t>1s</a:t>
            </a:r>
            <a:r>
              <a:rPr lang="en-US" sz="2000" baseline="30000" dirty="0"/>
              <a:t>2</a:t>
            </a:r>
            <a:r>
              <a:rPr lang="en-US" sz="2000" dirty="0"/>
              <a:t>2s</a:t>
            </a:r>
            <a:r>
              <a:rPr lang="en-US" sz="2000" baseline="30000" dirty="0"/>
              <a:t>2</a:t>
            </a:r>
            <a:r>
              <a:rPr lang="en-US" sz="2000" dirty="0"/>
              <a:t>2p</a:t>
            </a:r>
            <a:r>
              <a:rPr lang="en-US" sz="2000" baseline="30000" dirty="0"/>
              <a:t>6</a:t>
            </a:r>
            <a:r>
              <a:rPr lang="en-US" sz="2000" dirty="0"/>
              <a:t>3s</a:t>
            </a:r>
            <a:r>
              <a:rPr lang="en-US" sz="2000" baseline="30000" dirty="0"/>
              <a:t>1</a:t>
            </a:r>
            <a:r>
              <a:rPr lang="en-US" sz="2000" dirty="0"/>
              <a:t>. </a:t>
            </a:r>
            <a:r>
              <a:rPr lang="cs-CZ" sz="2000" dirty="0"/>
              <a:t>Vnější energetická slupka je </a:t>
            </a:r>
            <a:r>
              <a:rPr lang="en-US" sz="2000" dirty="0"/>
              <a:t>n = 3 a </a:t>
            </a:r>
            <a:r>
              <a:rPr lang="cs-CZ" sz="2000" dirty="0"/>
              <a:t>v ní je 1 </a:t>
            </a:r>
            <a:r>
              <a:rPr lang="en-US" sz="2000" dirty="0" err="1"/>
              <a:t>valen</a:t>
            </a:r>
            <a:r>
              <a:rPr lang="cs-CZ" sz="2000" dirty="0"/>
              <a:t>ční</a:t>
            </a:r>
            <a:r>
              <a:rPr lang="en-US" sz="2000" dirty="0"/>
              <a:t> 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en-US" sz="2000" dirty="0"/>
              <a:t>. </a:t>
            </a:r>
            <a:r>
              <a:rPr lang="cs-CZ" sz="2000" dirty="0"/>
              <a:t>Přitažlivé síly mezi tímto valenčním 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 err="1"/>
              <a:t>em</a:t>
            </a:r>
            <a:r>
              <a:rPr lang="en-US" sz="2000" dirty="0"/>
              <a:t> a </a:t>
            </a:r>
            <a:r>
              <a:rPr lang="cs-CZ" sz="2000" dirty="0"/>
              <a:t>jádrem s </a:t>
            </a:r>
            <a:r>
              <a:rPr lang="en-US" sz="2000" dirty="0"/>
              <a:t>11 proton</a:t>
            </a:r>
            <a:r>
              <a:rPr lang="cs-CZ" sz="2000" dirty="0"/>
              <a:t>y</a:t>
            </a:r>
            <a:r>
              <a:rPr lang="en-US" sz="2000" dirty="0"/>
              <a:t> </a:t>
            </a:r>
            <a:r>
              <a:rPr lang="cs-CZ" sz="2000" dirty="0"/>
              <a:t>jsou</a:t>
            </a:r>
            <a:r>
              <a:rPr lang="en-US" sz="2000" dirty="0"/>
              <a:t> </a:t>
            </a:r>
            <a:r>
              <a:rPr lang="cs-CZ" sz="2000" dirty="0"/>
              <a:t>stíněny ostatními </a:t>
            </a:r>
            <a:r>
              <a:rPr lang="en-US" sz="2000" dirty="0"/>
              <a:t>10 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/>
              <a:t>y</a:t>
            </a:r>
            <a:r>
              <a:rPr lang="en-US" sz="2000" dirty="0"/>
              <a:t>.</a:t>
            </a:r>
          </a:p>
          <a:p>
            <a:pPr fontAlgn="base"/>
            <a:r>
              <a:rPr lang="cs-CZ" sz="2000" dirty="0"/>
              <a:t>E</a:t>
            </a:r>
            <a:r>
              <a:rPr lang="en-US" sz="2000" dirty="0"/>
              <a:t>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 err="1"/>
              <a:t>ová</a:t>
            </a:r>
            <a:r>
              <a:rPr lang="en-US" sz="2000" dirty="0"/>
              <a:t> </a:t>
            </a:r>
            <a:r>
              <a:rPr lang="cs-CZ" sz="2000" dirty="0"/>
              <a:t>k</a:t>
            </a:r>
            <a:r>
              <a:rPr lang="en-US" sz="2000" dirty="0" err="1"/>
              <a:t>onfigura</a:t>
            </a:r>
            <a:r>
              <a:rPr lang="cs-CZ" sz="2000" dirty="0" err="1"/>
              <a:t>ce</a:t>
            </a:r>
            <a:r>
              <a:rPr lang="en-US" sz="2000" dirty="0"/>
              <a:t> </a:t>
            </a:r>
            <a:r>
              <a:rPr lang="en-US" sz="2000" b="1" i="1" dirty="0" err="1"/>
              <a:t>cesi</a:t>
            </a:r>
            <a:r>
              <a:rPr lang="cs-CZ" sz="2000" b="1" i="1" dirty="0"/>
              <a:t>a</a:t>
            </a:r>
            <a:r>
              <a:rPr lang="cs-CZ" sz="2000" dirty="0"/>
              <a:t> je </a:t>
            </a:r>
            <a:r>
              <a:rPr lang="en-US" sz="2000" dirty="0"/>
              <a:t>1s</a:t>
            </a:r>
            <a:r>
              <a:rPr lang="en-US" sz="2000" baseline="30000" dirty="0"/>
              <a:t>2</a:t>
            </a:r>
            <a:r>
              <a:rPr lang="en-US" sz="2000" dirty="0"/>
              <a:t>2s</a:t>
            </a:r>
            <a:r>
              <a:rPr lang="en-US" sz="2000" baseline="30000" dirty="0"/>
              <a:t>2</a:t>
            </a:r>
            <a:r>
              <a:rPr lang="en-US" sz="2000" dirty="0"/>
              <a:t>2p</a:t>
            </a:r>
            <a:r>
              <a:rPr lang="en-US" sz="2000" baseline="30000" dirty="0"/>
              <a:t>6</a:t>
            </a:r>
            <a:r>
              <a:rPr lang="en-US" sz="2000" dirty="0"/>
              <a:t>3s</a:t>
            </a:r>
            <a:r>
              <a:rPr lang="en-US" sz="2000" baseline="30000" dirty="0"/>
              <a:t>2</a:t>
            </a:r>
            <a:r>
              <a:rPr lang="en-US" sz="2000" dirty="0"/>
              <a:t>3p</a:t>
            </a:r>
            <a:r>
              <a:rPr lang="en-US" sz="2000" baseline="30000" dirty="0"/>
              <a:t>6</a:t>
            </a:r>
            <a:r>
              <a:rPr lang="en-US" sz="2000" dirty="0"/>
              <a:t>4s</a:t>
            </a:r>
            <a:r>
              <a:rPr lang="en-US" sz="2000" baseline="30000" dirty="0"/>
              <a:t>2</a:t>
            </a:r>
            <a:r>
              <a:rPr lang="en-US" sz="2000" dirty="0"/>
              <a:t>3d</a:t>
            </a:r>
            <a:r>
              <a:rPr lang="en-US" sz="2000" baseline="30000" dirty="0"/>
              <a:t>10</a:t>
            </a:r>
            <a:r>
              <a:rPr lang="en-US" sz="2000" dirty="0"/>
              <a:t>4p</a:t>
            </a:r>
            <a:r>
              <a:rPr lang="en-US" sz="2000" baseline="30000" dirty="0"/>
              <a:t>6</a:t>
            </a:r>
            <a:r>
              <a:rPr lang="en-US" sz="2000" dirty="0"/>
              <a:t>5s</a:t>
            </a:r>
            <a:r>
              <a:rPr lang="en-US" sz="2000" baseline="30000" dirty="0"/>
              <a:t>2</a:t>
            </a:r>
            <a:r>
              <a:rPr lang="en-US" sz="2000" dirty="0"/>
              <a:t>4d</a:t>
            </a:r>
            <a:r>
              <a:rPr lang="en-US" sz="2000" baseline="30000" dirty="0"/>
              <a:t>10</a:t>
            </a:r>
            <a:r>
              <a:rPr lang="en-US" sz="2000" dirty="0"/>
              <a:t>5p</a:t>
            </a:r>
            <a:r>
              <a:rPr lang="en-US" sz="2000" baseline="30000" dirty="0"/>
              <a:t>6</a:t>
            </a:r>
            <a:r>
              <a:rPr lang="en-US" sz="2000" dirty="0"/>
              <a:t>6s</a:t>
            </a:r>
            <a:r>
              <a:rPr lang="en-US" sz="2000" baseline="30000" dirty="0"/>
              <a:t>1</a:t>
            </a:r>
            <a:r>
              <a:rPr lang="en-US" sz="2000" dirty="0"/>
              <a:t>. </a:t>
            </a:r>
            <a:r>
              <a:rPr lang="cs-CZ" sz="2000" dirty="0"/>
              <a:t>Jádro atomu cesia obsahuje více protonů a také více elektronů stínících vnější elektron</a:t>
            </a:r>
            <a:r>
              <a:rPr lang="en-US" sz="2000" dirty="0"/>
              <a:t>. </a:t>
            </a:r>
            <a:r>
              <a:rPr lang="cs-CZ" sz="2000" dirty="0"/>
              <a:t>Vnější 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en-US" sz="2000" dirty="0"/>
              <a:t>, 6s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r>
              <a:rPr lang="cs-CZ" sz="2000" dirty="0"/>
              <a:t>je tudíž vázán velmi volně</a:t>
            </a:r>
            <a:r>
              <a:rPr lang="en-US" sz="2000" dirty="0"/>
              <a:t>. </a:t>
            </a:r>
            <a:r>
              <a:rPr lang="cs-CZ" sz="2000" dirty="0"/>
              <a:t>V důsledku stínění tedy jádro méně ovlivňuje </a:t>
            </a:r>
            <a:r>
              <a:rPr lang="en-US" sz="2000" dirty="0"/>
              <a:t>6s</a:t>
            </a:r>
            <a:r>
              <a:rPr lang="en-US" sz="2000" baseline="30000" dirty="0"/>
              <a:t>1</a:t>
            </a:r>
            <a:r>
              <a:rPr lang="en-US" sz="2000" dirty="0"/>
              <a:t> 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en-US" sz="2000" dirty="0"/>
              <a:t> </a:t>
            </a:r>
            <a:r>
              <a:rPr lang="cs-CZ" sz="2000" dirty="0"/>
              <a:t>než </a:t>
            </a:r>
            <a:r>
              <a:rPr lang="en-US" sz="2000" dirty="0"/>
              <a:t>3s</a:t>
            </a:r>
            <a:r>
              <a:rPr lang="en-US" sz="2000" baseline="30000" dirty="0"/>
              <a:t>1</a:t>
            </a:r>
            <a:r>
              <a:rPr lang="en-US" sz="2000" dirty="0"/>
              <a:t> 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/>
              <a:t>, </a:t>
            </a:r>
            <a:r>
              <a:rPr lang="cs-CZ" sz="2000" u="sng" dirty="0"/>
              <a:t>atom cesia bude proto větší než atom sodíku</a:t>
            </a:r>
            <a:r>
              <a:rPr lang="en-US" sz="2000" dirty="0"/>
              <a:t>.</a:t>
            </a:r>
          </a:p>
        </p:txBody>
      </p:sp>
      <p:pic>
        <p:nvPicPr>
          <p:cNvPr id="6" name="Obrázek 5" descr="Obsah obrázku míč&#10;&#10;Popis byl vytvořen automaticky">
            <a:extLst>
              <a:ext uri="{FF2B5EF4-FFF2-40B4-BE49-F238E27FC236}">
                <a16:creationId xmlns:a16="http://schemas.microsoft.com/office/drawing/2014/main" id="{5AE45B97-C660-4868-A71F-626276FFB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646222"/>
            <a:ext cx="5029200" cy="1511155"/>
          </a:xfrm>
          <a:prstGeom prst="rect">
            <a:avLst/>
          </a:prstGeom>
        </p:spPr>
      </p:pic>
      <p:pic>
        <p:nvPicPr>
          <p:cNvPr id="8" name="Obrázek 7" descr="Obsah obrázku snímek obrazovky&#10;&#10;Popis byl vytvořen automaticky">
            <a:extLst>
              <a:ext uri="{FF2B5EF4-FFF2-40B4-BE49-F238E27FC236}">
                <a16:creationId xmlns:a16="http://schemas.microsoft.com/office/drawing/2014/main" id="{F632D0EB-D2D1-450F-A578-69314D075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257800"/>
            <a:ext cx="4114800" cy="141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7083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554C140-92D2-4BC5-9C70-CD408389E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3276600"/>
            <a:ext cx="1985962" cy="554222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AA5600A7-056D-4A8B-9BD1-2AE50302E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" y="3962400"/>
            <a:ext cx="1905001" cy="49161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6F45C6C-3DB7-4E72-A4F4-CCC125EF9999}"/>
              </a:ext>
            </a:extLst>
          </p:cNvPr>
          <p:cNvSpPr txBox="1"/>
          <p:nvPr/>
        </p:nvSpPr>
        <p:spPr>
          <a:xfrm>
            <a:off x="381000" y="4572000"/>
            <a:ext cx="1370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Cavolini" panose="020B0502040204020203" pitchFamily="66" charset="0"/>
                <a:cs typeface="Cavolini" panose="020B0502040204020203" pitchFamily="66" charset="0"/>
              </a:rPr>
              <a:t>a</a:t>
            </a:r>
            <a:r>
              <a:rPr lang="cs-CZ" sz="1400" baseline="-25000" dirty="0"/>
              <a:t>0</a:t>
            </a:r>
            <a:r>
              <a:rPr lang="cs-CZ" sz="1400" dirty="0"/>
              <a:t> = </a:t>
            </a:r>
            <a:r>
              <a:rPr lang="cs-CZ" sz="1400" dirty="0" err="1"/>
              <a:t>Bohr</a:t>
            </a:r>
            <a:r>
              <a:rPr lang="cs-CZ" sz="1400" dirty="0"/>
              <a:t> </a:t>
            </a:r>
            <a:r>
              <a:rPr lang="cs-CZ" sz="1400" dirty="0" err="1"/>
              <a:t>radius</a:t>
            </a:r>
            <a:endParaRPr lang="en-US" sz="1400" dirty="0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0BC93AE4-14A1-45A2-AB72-63488A10E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200" y="5029200"/>
            <a:ext cx="1908313" cy="685800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D2CE5C1-B55E-47D0-B2E2-9C4D63FB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7200" y="5791200"/>
            <a:ext cx="761999" cy="457199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AA89D76-84AC-4AF6-89AB-7E51C5728065}"/>
              </a:ext>
            </a:extLst>
          </p:cNvPr>
          <p:cNvSpPr txBox="1"/>
          <p:nvPr/>
        </p:nvSpPr>
        <p:spPr>
          <a:xfrm>
            <a:off x="228600" y="6248400"/>
            <a:ext cx="162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pro malá </a:t>
            </a:r>
            <a:r>
              <a:rPr lang="cs-CZ" sz="1400" i="1" dirty="0"/>
              <a:t>n</a:t>
            </a:r>
            <a:r>
              <a:rPr lang="cs-CZ" sz="1400" dirty="0"/>
              <a:t> a velká </a:t>
            </a:r>
            <a:r>
              <a:rPr lang="cs-CZ" sz="1400" i="1" dirty="0"/>
              <a:t>Z</a:t>
            </a:r>
            <a:endParaRPr lang="en-US" sz="1400" i="1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25D0E7C-BDC9-4816-9CA8-A27FF5D1199F}"/>
              </a:ext>
            </a:extLst>
          </p:cNvPr>
          <p:cNvSpPr/>
          <p:nvPr/>
        </p:nvSpPr>
        <p:spPr>
          <a:xfrm>
            <a:off x="76200" y="696907"/>
            <a:ext cx="883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V </a:t>
            </a:r>
            <a:r>
              <a:rPr lang="en-US" sz="2000" dirty="0" err="1"/>
              <a:t>atomech</a:t>
            </a:r>
            <a:r>
              <a:rPr lang="cs-CZ" sz="2000" dirty="0"/>
              <a:t> s větším množstvím</a:t>
            </a:r>
            <a:r>
              <a:rPr lang="en-US" sz="2000" dirty="0"/>
              <a:t> </a:t>
            </a:r>
            <a:r>
              <a:rPr lang="en-US" sz="2000" dirty="0" err="1"/>
              <a:t>protonů</a:t>
            </a:r>
            <a:r>
              <a:rPr lang="cs-CZ" sz="2000" dirty="0"/>
              <a:t> v jádře</a:t>
            </a:r>
            <a:r>
              <a:rPr lang="en-US" sz="2000" dirty="0"/>
              <a:t>, </a:t>
            </a:r>
            <a:r>
              <a:rPr lang="cs-CZ" sz="2000" dirty="0" err="1"/>
              <a:t>exist</a:t>
            </a:r>
            <a:r>
              <a:rPr lang="en-US" sz="2000" dirty="0" err="1"/>
              <a:t>ují</a:t>
            </a:r>
            <a:r>
              <a:rPr lang="en-US" sz="2000" dirty="0"/>
              <a:t> </a:t>
            </a:r>
            <a:r>
              <a:rPr lang="en-US" sz="2000" dirty="0" err="1"/>
              <a:t>mnohem</a:t>
            </a:r>
            <a:r>
              <a:rPr lang="en-US" sz="2000" dirty="0"/>
              <a:t> </a:t>
            </a:r>
            <a:r>
              <a:rPr lang="en-US" sz="2000" dirty="0" err="1"/>
              <a:t>větší</a:t>
            </a:r>
            <a:r>
              <a:rPr lang="en-US" sz="2000" dirty="0"/>
              <a:t> </a:t>
            </a:r>
            <a:r>
              <a:rPr lang="cs-CZ" sz="2000" dirty="0"/>
              <a:t>přitažlivé </a:t>
            </a:r>
            <a:r>
              <a:rPr lang="en-US" sz="2000" dirty="0" err="1"/>
              <a:t>síly</a:t>
            </a:r>
            <a:r>
              <a:rPr lang="cs-CZ" sz="2000" dirty="0"/>
              <a:t> </a:t>
            </a:r>
            <a:r>
              <a:rPr lang="en-US" sz="2000" dirty="0"/>
              <a:t>a t</a:t>
            </a:r>
            <a:r>
              <a:rPr lang="cs-CZ" sz="2000" dirty="0" err="1"/>
              <a:t>udíž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rychlosti</a:t>
            </a:r>
            <a:r>
              <a:rPr lang="en-US" sz="2000" dirty="0"/>
              <a:t> </a:t>
            </a:r>
            <a:r>
              <a:rPr lang="en-US" sz="2000" dirty="0" err="1"/>
              <a:t>elektronů</a:t>
            </a:r>
            <a:r>
              <a:rPr lang="cs-CZ" sz="2000" dirty="0"/>
              <a:t> (v ≈ Z/n)</a:t>
            </a:r>
            <a:r>
              <a:rPr lang="en-US" sz="2000" dirty="0"/>
              <a:t>. </a:t>
            </a:r>
            <a:r>
              <a:rPr lang="cs-CZ" sz="2000" dirty="0"/>
              <a:t>V těchto případech již n</a:t>
            </a:r>
            <a:r>
              <a:rPr lang="en-US" sz="2000" dirty="0"/>
              <a:t>e</a:t>
            </a:r>
            <a:r>
              <a:rPr lang="cs-CZ" sz="2000" dirty="0" err="1"/>
              <a:t>lz</a:t>
            </a:r>
            <a:r>
              <a:rPr lang="en-US" sz="2000" dirty="0"/>
              <a:t>e </a:t>
            </a:r>
            <a:r>
              <a:rPr lang="en-US" sz="2000" dirty="0" err="1"/>
              <a:t>zanedbat</a:t>
            </a:r>
            <a:r>
              <a:rPr lang="en-US" sz="2000" dirty="0"/>
              <a:t> </a:t>
            </a:r>
            <a:r>
              <a:rPr lang="en-US" sz="2000" b="1" dirty="0" err="1"/>
              <a:t>relativistické</a:t>
            </a:r>
            <a:r>
              <a:rPr lang="en-US" sz="2000" b="1" dirty="0"/>
              <a:t> </a:t>
            </a:r>
            <a:r>
              <a:rPr lang="en-US" sz="2000" b="1" dirty="0" err="1"/>
              <a:t>efekty</a:t>
            </a:r>
            <a:r>
              <a:rPr lang="en-US" sz="2000" dirty="0"/>
              <a:t>. </a:t>
            </a:r>
            <a:r>
              <a:rPr lang="cs-CZ" sz="2000" dirty="0"/>
              <a:t>E</a:t>
            </a:r>
            <a:r>
              <a:rPr lang="en-US" sz="2000" dirty="0"/>
              <a:t>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/>
              <a:t>y</a:t>
            </a:r>
            <a:r>
              <a:rPr lang="en-US" sz="2000" dirty="0"/>
              <a:t> </a:t>
            </a:r>
            <a:r>
              <a:rPr lang="cs-CZ" sz="2000" dirty="0"/>
              <a:t>s</a:t>
            </a:r>
            <a:r>
              <a:rPr lang="en-US" sz="2000" dirty="0"/>
              <a:t> </a:t>
            </a:r>
            <a:r>
              <a:rPr lang="cs-CZ" sz="2000" dirty="0"/>
              <a:t>nižšími hlavními kvantovými čísly (</a:t>
            </a:r>
            <a:r>
              <a:rPr lang="cs-CZ" sz="2000" i="1" dirty="0"/>
              <a:t>n</a:t>
            </a:r>
            <a:r>
              <a:rPr lang="cs-CZ" sz="2000" dirty="0"/>
              <a:t>)</a:t>
            </a:r>
            <a:r>
              <a:rPr lang="en-US" sz="2000" dirty="0"/>
              <a:t> </a:t>
            </a:r>
            <a:r>
              <a:rPr lang="cs-CZ" sz="2000" dirty="0"/>
              <a:t>mají vyšší pravděpodobnost výskytu v blízkosti jádra a také vysokou rychlost elektronu  v důsledku velkého kladného náboje jádra (vysoké Z)</a:t>
            </a:r>
            <a:r>
              <a:rPr lang="en-US" sz="2000" dirty="0"/>
              <a:t>. </a:t>
            </a:r>
            <a:r>
              <a:rPr lang="cs-CZ" sz="2000" dirty="0"/>
              <a:t>Vysoká rychlost elektronu se projevuje zvýšenou </a:t>
            </a:r>
            <a:r>
              <a:rPr lang="en-US" sz="2000" dirty="0"/>
              <a:t>relativistic</a:t>
            </a:r>
            <a:r>
              <a:rPr lang="cs-CZ" sz="2000" dirty="0" err="1"/>
              <a:t>kou</a:t>
            </a:r>
            <a:r>
              <a:rPr lang="cs-CZ" sz="2000" dirty="0"/>
              <a:t> hmotnosti elektronu (díky přítomnosti Lorenzova faktoru), díky čemuž 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/>
              <a:t>y</a:t>
            </a:r>
            <a:r>
              <a:rPr lang="en-US" sz="2000" dirty="0"/>
              <a:t> </a:t>
            </a:r>
            <a:r>
              <a:rPr lang="cs-CZ" sz="2000" dirty="0"/>
              <a:t>stráví v blízkosti jádra více času. To pro malá </a:t>
            </a:r>
            <a:r>
              <a:rPr lang="cs-CZ" sz="2000" i="1" dirty="0"/>
              <a:t>n</a:t>
            </a:r>
            <a:r>
              <a:rPr lang="cs-CZ" sz="2000" dirty="0"/>
              <a:t> vede ke kontrakci atomového poloměru.</a:t>
            </a:r>
            <a:endParaRPr lang="en-US" sz="2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7891B34-EF18-44C7-9C5C-CAF07B4986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0"/>
            <a:ext cx="3429000" cy="287098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890E8B-45D1-4E4E-9101-72A9A79383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4537496"/>
            <a:ext cx="2819400" cy="2284061"/>
          </a:xfrm>
          <a:prstGeom prst="rect">
            <a:avLst/>
          </a:prstGeom>
        </p:spPr>
      </p:pic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A2B3FA48-FBA5-40AA-8E47-E128CF515DC2}"/>
              </a:ext>
            </a:extLst>
          </p:cNvPr>
          <p:cNvCxnSpPr/>
          <p:nvPr/>
        </p:nvCxnSpPr>
        <p:spPr>
          <a:xfrm flipH="1">
            <a:off x="7010400" y="4114800"/>
            <a:ext cx="2286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Nadpis 1">
            <a:extLst>
              <a:ext uri="{FF2B5EF4-FFF2-40B4-BE49-F238E27FC236}">
                <a16:creationId xmlns:a16="http://schemas.microsoft.com/office/drawing/2014/main" id="{401518C8-A1CA-42D3-9DF9-088CBAD87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Relativistické efekty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73618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adial distribution of selected orbitals in $\ce{Sm^{3+}}$">
            <a:extLst>
              <a:ext uri="{FF2B5EF4-FFF2-40B4-BE49-F238E27FC236}">
                <a16:creationId xmlns:a16="http://schemas.microsoft.com/office/drawing/2014/main" id="{27486B23-3A68-4082-8293-475298AC0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62" y="1050758"/>
            <a:ext cx="3257763" cy="230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E6CAFB2-C657-4261-8077-EA6EA1F2F510}"/>
              </a:ext>
            </a:extLst>
          </p:cNvPr>
          <p:cNvSpPr/>
          <p:nvPr/>
        </p:nvSpPr>
        <p:spPr>
          <a:xfrm>
            <a:off x="166574" y="3392031"/>
            <a:ext cx="88108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 </a:t>
            </a:r>
            <a:r>
              <a:rPr lang="en-US" sz="2000" b="1" i="1" dirty="0" err="1"/>
              <a:t>Přímým</a:t>
            </a:r>
            <a:r>
              <a:rPr lang="en-US" sz="2000" b="1" i="1" dirty="0"/>
              <a:t> </a:t>
            </a:r>
            <a:r>
              <a:rPr lang="en-US" sz="2000" b="1" i="1" dirty="0" err="1"/>
              <a:t>relativistickým</a:t>
            </a:r>
            <a:r>
              <a:rPr lang="en-US" sz="2000" b="1" i="1" dirty="0"/>
              <a:t> </a:t>
            </a:r>
            <a:r>
              <a:rPr lang="en-US" sz="2000" b="1" i="1" dirty="0" err="1"/>
              <a:t>efekt</a:t>
            </a:r>
            <a:r>
              <a:rPr lang="cs-CZ" sz="2000" b="1" i="1" dirty="0" err="1"/>
              <a:t>em</a:t>
            </a:r>
            <a:r>
              <a:rPr lang="en-US" sz="2000" b="1" i="1" dirty="0"/>
              <a:t> </a:t>
            </a:r>
            <a:r>
              <a:rPr lang="en-US" sz="2000" dirty="0"/>
              <a:t>je </a:t>
            </a:r>
            <a:r>
              <a:rPr lang="en-US" sz="2000" dirty="0" err="1"/>
              <a:t>nejvíce</a:t>
            </a:r>
            <a:r>
              <a:rPr lang="en-US" sz="2000" dirty="0"/>
              <a:t> </a:t>
            </a:r>
            <a:r>
              <a:rPr lang="en-US" sz="2000" dirty="0" err="1"/>
              <a:t>ovlivněna</a:t>
            </a:r>
            <a:r>
              <a:rPr lang="en-US" sz="2000" dirty="0"/>
              <a:t> </a:t>
            </a:r>
            <a:r>
              <a:rPr lang="en-US" sz="2000" dirty="0" err="1"/>
              <a:t>vnitřní</a:t>
            </a:r>
            <a:r>
              <a:rPr lang="en-US" sz="2000" dirty="0"/>
              <a:t> </a:t>
            </a:r>
            <a:r>
              <a:rPr lang="en-US" sz="2000" dirty="0" err="1"/>
              <a:t>vrstva</a:t>
            </a:r>
            <a:r>
              <a:rPr lang="en-US" sz="2000" dirty="0"/>
              <a:t> </a:t>
            </a:r>
            <a:r>
              <a:rPr lang="en-US" sz="2000" b="1" dirty="0"/>
              <a:t>s</a:t>
            </a:r>
            <a:r>
              <a:rPr lang="en-US" sz="2000" dirty="0"/>
              <a:t>. </a:t>
            </a:r>
            <a:r>
              <a:rPr lang="cs-CZ" sz="2000" dirty="0"/>
              <a:t>Ta se u</a:t>
            </a:r>
            <a:r>
              <a:rPr lang="en-US" sz="2000" dirty="0"/>
              <a:t> </a:t>
            </a:r>
            <a:r>
              <a:rPr lang="en-US" sz="2000" dirty="0" err="1"/>
              <a:t>těžkých</a:t>
            </a:r>
            <a:r>
              <a:rPr lang="en-US" sz="2000" dirty="0"/>
              <a:t> </a:t>
            </a:r>
            <a:r>
              <a:rPr lang="en-US" sz="2000" dirty="0" err="1"/>
              <a:t>prvků</a:t>
            </a:r>
            <a:r>
              <a:rPr lang="en-US" sz="2000" dirty="0"/>
              <a:t> </a:t>
            </a:r>
            <a:r>
              <a:rPr lang="en-US" sz="2000" dirty="0" err="1"/>
              <a:t>nachází</a:t>
            </a:r>
            <a:r>
              <a:rPr lang="en-US" sz="2000" dirty="0"/>
              <a:t> </a:t>
            </a:r>
            <a:r>
              <a:rPr lang="en-US" sz="2000" dirty="0" err="1"/>
              <a:t>mnohem</a:t>
            </a:r>
            <a:r>
              <a:rPr lang="en-US" sz="2000" dirty="0"/>
              <a:t> </a:t>
            </a:r>
            <a:r>
              <a:rPr lang="en-US" sz="2000" dirty="0" err="1"/>
              <a:t>blíže</a:t>
            </a:r>
            <a:r>
              <a:rPr lang="en-US" sz="2000" dirty="0"/>
              <a:t> k </a:t>
            </a:r>
            <a:r>
              <a:rPr lang="en-US" sz="2000" dirty="0" err="1"/>
              <a:t>jádru</a:t>
            </a:r>
            <a:r>
              <a:rPr lang="en-US" sz="2000" dirty="0"/>
              <a:t>, </a:t>
            </a:r>
            <a:r>
              <a:rPr lang="en-US" sz="2000" dirty="0" err="1"/>
              <a:t>než</a:t>
            </a:r>
            <a:r>
              <a:rPr lang="en-US" sz="2000" dirty="0"/>
              <a:t> by </a:t>
            </a:r>
            <a:r>
              <a:rPr lang="cs-CZ" sz="2000" dirty="0"/>
              <a:t>mělo být v</a:t>
            </a:r>
            <a:r>
              <a:rPr lang="en-US" sz="2000" dirty="0"/>
              <a:t> </a:t>
            </a:r>
            <a:r>
              <a:rPr lang="en-US" sz="2000" dirty="0" err="1"/>
              <a:t>klasické</a:t>
            </a:r>
            <a:r>
              <a:rPr lang="cs-CZ" sz="2000" dirty="0"/>
              <a:t>m</a:t>
            </a:r>
            <a:r>
              <a:rPr lang="en-US" sz="2000" dirty="0"/>
              <a:t> </a:t>
            </a:r>
            <a:r>
              <a:rPr lang="en-US" sz="2000" dirty="0" err="1"/>
              <a:t>nerelativistické</a:t>
            </a:r>
            <a:r>
              <a:rPr lang="cs-CZ" sz="2000" dirty="0"/>
              <a:t>m</a:t>
            </a:r>
            <a:r>
              <a:rPr lang="en-US" sz="2000" dirty="0"/>
              <a:t> </a:t>
            </a:r>
            <a:r>
              <a:rPr lang="en-US" sz="2000" dirty="0" err="1"/>
              <a:t>pojetí</a:t>
            </a:r>
            <a:r>
              <a:rPr lang="cs-CZ" sz="2000" dirty="0"/>
              <a:t> a t</a:t>
            </a:r>
            <a:r>
              <a:rPr lang="en-US" sz="2000" dirty="0" err="1"/>
              <a:t>ím</a:t>
            </a:r>
            <a:r>
              <a:rPr lang="en-US" sz="2000" dirty="0"/>
              <a:t> </a:t>
            </a:r>
            <a:r>
              <a:rPr lang="en-US" sz="2000" dirty="0" err="1"/>
              <a:t>účinněji</a:t>
            </a:r>
            <a:r>
              <a:rPr lang="en-US" sz="2000" dirty="0"/>
              <a:t> </a:t>
            </a:r>
            <a:r>
              <a:rPr lang="en-US" sz="2000" dirty="0" err="1"/>
              <a:t>stíní</a:t>
            </a:r>
            <a:r>
              <a:rPr lang="en-US" sz="2000" dirty="0"/>
              <a:t> </a:t>
            </a:r>
            <a:r>
              <a:rPr lang="en-US" sz="2000" dirty="0" err="1"/>
              <a:t>jádro</a:t>
            </a:r>
            <a:r>
              <a:rPr lang="cs-CZ" sz="2000" dirty="0"/>
              <a:t>.</a:t>
            </a:r>
            <a:r>
              <a:rPr lang="en-US" sz="2000" dirty="0"/>
              <a:t> </a:t>
            </a:r>
            <a:r>
              <a:rPr lang="cs-CZ" sz="2000" dirty="0"/>
              <a:t>V</a:t>
            </a:r>
            <a:r>
              <a:rPr lang="en-US" sz="2000" dirty="0" err="1"/>
              <a:t>nější</a:t>
            </a:r>
            <a:r>
              <a:rPr lang="en-US" sz="2000" dirty="0"/>
              <a:t> </a:t>
            </a:r>
            <a:r>
              <a:rPr lang="en-US" sz="2000" dirty="0" err="1"/>
              <a:t>vrstvy</a:t>
            </a:r>
            <a:r>
              <a:rPr lang="en-US" sz="2000" dirty="0"/>
              <a:t> </a:t>
            </a:r>
            <a:r>
              <a:rPr lang="en-US" sz="2000" b="1" dirty="0"/>
              <a:t>d</a:t>
            </a:r>
            <a:r>
              <a:rPr lang="en-US" sz="2000" dirty="0"/>
              <a:t> a </a:t>
            </a:r>
            <a:r>
              <a:rPr lang="en-US" sz="2000" b="1" dirty="0"/>
              <a:t>f</a:t>
            </a:r>
            <a:r>
              <a:rPr lang="en-US" sz="2000" dirty="0"/>
              <a:t> </a:t>
            </a:r>
            <a:r>
              <a:rPr lang="cs-CZ" sz="2000" dirty="0"/>
              <a:t>se</a:t>
            </a:r>
            <a:r>
              <a:rPr lang="en-US" sz="2000" dirty="0"/>
              <a:t> </a:t>
            </a:r>
            <a:r>
              <a:rPr lang="cs-CZ" sz="2000" dirty="0"/>
              <a:t>proto </a:t>
            </a:r>
            <a:r>
              <a:rPr lang="en-US" sz="2000" dirty="0" err="1"/>
              <a:t>posunují</a:t>
            </a:r>
            <a:r>
              <a:rPr lang="en-US" sz="2000" dirty="0"/>
              <a:t> do </a:t>
            </a:r>
            <a:r>
              <a:rPr lang="en-US" sz="2000" dirty="0" err="1"/>
              <a:t>větší</a:t>
            </a:r>
            <a:r>
              <a:rPr lang="en-US" sz="2000" dirty="0"/>
              <a:t> </a:t>
            </a:r>
            <a:r>
              <a:rPr lang="en-US" sz="2000" dirty="0" err="1"/>
              <a:t>vzdálenosti</a:t>
            </a:r>
            <a:r>
              <a:rPr lang="cs-CZ" sz="2000" dirty="0"/>
              <a:t> (</a:t>
            </a:r>
            <a:r>
              <a:rPr lang="en-US" sz="2000" b="1" i="1" dirty="0" err="1"/>
              <a:t>nepřím</a:t>
            </a:r>
            <a:r>
              <a:rPr lang="cs-CZ" sz="2000" b="1" i="1" dirty="0"/>
              <a:t>ý</a:t>
            </a:r>
            <a:r>
              <a:rPr lang="en-US" sz="2000" b="1" i="1" dirty="0"/>
              <a:t> </a:t>
            </a:r>
            <a:r>
              <a:rPr lang="en-US" sz="2000" b="1" i="1" dirty="0" err="1"/>
              <a:t>relativistick</a:t>
            </a:r>
            <a:r>
              <a:rPr lang="cs-CZ" sz="2000" b="1" i="1" dirty="0"/>
              <a:t>ý</a:t>
            </a:r>
            <a:r>
              <a:rPr lang="en-US" sz="2000" b="1" i="1" dirty="0"/>
              <a:t> </a:t>
            </a:r>
            <a:r>
              <a:rPr lang="cs-CZ" sz="2000" b="1" i="1" dirty="0"/>
              <a:t>efekt</a:t>
            </a:r>
            <a:r>
              <a:rPr lang="cs-CZ" sz="2000" dirty="0"/>
              <a:t>)</a:t>
            </a:r>
            <a:r>
              <a:rPr lang="en-US" sz="2000" dirty="0"/>
              <a:t>. </a:t>
            </a:r>
            <a:r>
              <a:rPr lang="en-US" sz="2000" dirty="0" err="1"/>
              <a:t>Pokud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dále</a:t>
            </a:r>
            <a:r>
              <a:rPr lang="en-US" sz="2000" dirty="0"/>
              <a:t> od </a:t>
            </a:r>
            <a:r>
              <a:rPr lang="en-US" sz="2000" dirty="0" err="1"/>
              <a:t>jádra</a:t>
            </a:r>
            <a:r>
              <a:rPr lang="en-US" sz="2000" dirty="0"/>
              <a:t>,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slaběji</a:t>
            </a:r>
            <a:r>
              <a:rPr lang="en-US" sz="2000" dirty="0"/>
              <a:t> </a:t>
            </a:r>
            <a:r>
              <a:rPr lang="en-US" sz="2000" dirty="0" err="1"/>
              <a:t>vázány</a:t>
            </a:r>
            <a:r>
              <a:rPr lang="en-US" sz="2000" dirty="0"/>
              <a:t> a </a:t>
            </a:r>
            <a:r>
              <a:rPr lang="en-US" sz="2000" dirty="0" err="1"/>
              <a:t>mnohem</a:t>
            </a:r>
            <a:r>
              <a:rPr lang="en-US" sz="2000" dirty="0"/>
              <a:t> </a:t>
            </a:r>
            <a:r>
              <a:rPr lang="en-US" sz="2000" dirty="0" err="1"/>
              <a:t>snáze</a:t>
            </a:r>
            <a:r>
              <a:rPr lang="en-US" sz="2000" dirty="0"/>
              <a:t> se </a:t>
            </a:r>
            <a:r>
              <a:rPr lang="en-US" sz="2000" dirty="0" err="1"/>
              <a:t>excitují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atom </a:t>
            </a:r>
            <a:r>
              <a:rPr lang="en-US" sz="2000" dirty="0" err="1"/>
              <a:t>opouštějí</a:t>
            </a:r>
            <a:r>
              <a:rPr lang="en-US" sz="2000" dirty="0"/>
              <a:t>. </a:t>
            </a:r>
            <a:r>
              <a:rPr lang="en-US" sz="2000" dirty="0" err="1"/>
              <a:t>Vrstva</a:t>
            </a:r>
            <a:r>
              <a:rPr lang="en-US" sz="2000" dirty="0"/>
              <a:t> </a:t>
            </a:r>
            <a:r>
              <a:rPr lang="en-US" sz="2000" b="1" dirty="0"/>
              <a:t>p</a:t>
            </a:r>
            <a:r>
              <a:rPr lang="en-US" sz="2000" dirty="0"/>
              <a:t> </a:t>
            </a:r>
            <a:r>
              <a:rPr lang="en-US" sz="2000" dirty="0" err="1"/>
              <a:t>zůstává</a:t>
            </a:r>
            <a:r>
              <a:rPr lang="en-US" sz="2000" dirty="0"/>
              <a:t> </a:t>
            </a:r>
            <a:r>
              <a:rPr lang="en-US" sz="2000" dirty="0" err="1"/>
              <a:t>téměř</a:t>
            </a:r>
            <a:r>
              <a:rPr lang="en-US" sz="2000" dirty="0"/>
              <a:t> </a:t>
            </a:r>
            <a:r>
              <a:rPr lang="en-US" sz="2000" dirty="0" err="1"/>
              <a:t>beze</a:t>
            </a:r>
            <a:r>
              <a:rPr lang="en-US" sz="2000" dirty="0"/>
              <a:t> </a:t>
            </a:r>
            <a:r>
              <a:rPr lang="en-US" sz="2000" dirty="0" err="1"/>
              <a:t>změny</a:t>
            </a:r>
            <a:r>
              <a:rPr lang="en-US" sz="2000" dirty="0"/>
              <a:t>, </a:t>
            </a:r>
            <a:r>
              <a:rPr lang="en-US" sz="2000" dirty="0" err="1"/>
              <a:t>nachází</a:t>
            </a:r>
            <a:r>
              <a:rPr lang="en-US" sz="2000" dirty="0"/>
              <a:t> se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vzdálenosti</a:t>
            </a:r>
            <a:r>
              <a:rPr lang="en-US" sz="2000" dirty="0"/>
              <a:t>, </a:t>
            </a:r>
            <a:r>
              <a:rPr lang="en-US" sz="2000" dirty="0" err="1"/>
              <a:t>kde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relativistické</a:t>
            </a:r>
            <a:r>
              <a:rPr lang="en-US" sz="2000" dirty="0"/>
              <a:t> </a:t>
            </a:r>
            <a:r>
              <a:rPr lang="en-US" sz="2000" dirty="0" err="1"/>
              <a:t>efekty</a:t>
            </a:r>
            <a:r>
              <a:rPr lang="en-US" sz="2000" dirty="0"/>
              <a:t> </a:t>
            </a:r>
            <a:r>
              <a:rPr lang="en-US" sz="2000" dirty="0" err="1"/>
              <a:t>zhruba</a:t>
            </a:r>
            <a:r>
              <a:rPr lang="en-US" sz="2000" dirty="0"/>
              <a:t> </a:t>
            </a:r>
            <a:r>
              <a:rPr lang="en-US" sz="2000" dirty="0" err="1"/>
              <a:t>kompenzovány</a:t>
            </a:r>
            <a:r>
              <a:rPr lang="en-US" sz="2000" dirty="0"/>
              <a:t> </a:t>
            </a:r>
            <a:r>
              <a:rPr lang="en-US" sz="2000" dirty="0" err="1"/>
              <a:t>stíněním</a:t>
            </a:r>
            <a:r>
              <a:rPr lang="en-US" sz="2000" dirty="0"/>
              <a:t> </a:t>
            </a:r>
            <a:r>
              <a:rPr lang="en-US" sz="2000" dirty="0" err="1"/>
              <a:t>slupkou</a:t>
            </a:r>
            <a:r>
              <a:rPr lang="en-US" sz="2000" dirty="0"/>
              <a:t> </a:t>
            </a:r>
            <a:r>
              <a:rPr lang="en-US" sz="2000" b="1" dirty="0"/>
              <a:t>s</a:t>
            </a:r>
            <a:r>
              <a:rPr lang="cs-CZ" sz="2000" b="1" dirty="0"/>
              <a:t>.</a:t>
            </a:r>
            <a:endParaRPr lang="en-US" sz="200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45D15440-5D17-4296-836F-4C0C6072C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210092"/>
            <a:ext cx="3352800" cy="56356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Relativistické efekty</a:t>
            </a:r>
            <a:endParaRPr lang="en-US" sz="2800" b="1" dirty="0">
              <a:latin typeface="+mn-lt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E256BA5-2E7B-4E5C-88AE-E267831BB830}"/>
              </a:ext>
            </a:extLst>
          </p:cNvPr>
          <p:cNvSpPr/>
          <p:nvPr/>
        </p:nvSpPr>
        <p:spPr>
          <a:xfrm>
            <a:off x="199288" y="5696102"/>
            <a:ext cx="876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 M</a:t>
            </a:r>
            <a:r>
              <a:rPr lang="cs-CZ" dirty="0"/>
              <a:t>noho</a:t>
            </a:r>
            <a:r>
              <a:rPr lang="en-US" dirty="0"/>
              <a:t> chemic</a:t>
            </a:r>
            <a:r>
              <a:rPr lang="cs-CZ" dirty="0" err="1"/>
              <a:t>kých</a:t>
            </a:r>
            <a:r>
              <a:rPr lang="en-US" dirty="0"/>
              <a:t> a </a:t>
            </a:r>
            <a:r>
              <a:rPr lang="cs-CZ" dirty="0"/>
              <a:t>f</a:t>
            </a:r>
            <a:r>
              <a:rPr lang="en-US" dirty="0"/>
              <a:t>y</a:t>
            </a:r>
            <a:r>
              <a:rPr lang="cs-CZ" dirty="0" err="1"/>
              <a:t>zikálních</a:t>
            </a:r>
            <a:r>
              <a:rPr lang="cs-CZ" dirty="0"/>
              <a:t> rozdílů mezi prvky </a:t>
            </a:r>
            <a:r>
              <a:rPr lang="en-US" dirty="0"/>
              <a:t>6</a:t>
            </a:r>
            <a:r>
              <a:rPr lang="cs-CZ" dirty="0"/>
              <a:t>.</a:t>
            </a:r>
            <a:r>
              <a:rPr lang="en-US" dirty="0"/>
              <a:t> period</a:t>
            </a:r>
            <a:r>
              <a:rPr lang="cs-CZ" dirty="0"/>
              <a:t>y</a:t>
            </a:r>
            <a:r>
              <a:rPr lang="en-US" dirty="0"/>
              <a:t> (Cs</a:t>
            </a:r>
            <a:r>
              <a:rPr lang="cs-CZ" dirty="0"/>
              <a:t> </a:t>
            </a:r>
            <a:r>
              <a:rPr lang="en-US" dirty="0"/>
              <a:t>–</a:t>
            </a:r>
            <a:r>
              <a:rPr lang="cs-CZ" dirty="0"/>
              <a:t> </a:t>
            </a:r>
            <a:r>
              <a:rPr lang="en-US" dirty="0"/>
              <a:t>Rn) a 5</a:t>
            </a:r>
            <a:r>
              <a:rPr lang="cs-CZ" dirty="0"/>
              <a:t>. </a:t>
            </a:r>
            <a:r>
              <a:rPr lang="en-US" dirty="0"/>
              <a:t>period</a:t>
            </a:r>
            <a:r>
              <a:rPr lang="cs-CZ" dirty="0"/>
              <a:t>y</a:t>
            </a:r>
            <a:r>
              <a:rPr lang="en-US" dirty="0"/>
              <a:t> (Rb</a:t>
            </a:r>
            <a:r>
              <a:rPr lang="cs-CZ" dirty="0"/>
              <a:t> </a:t>
            </a:r>
            <a:r>
              <a:rPr lang="en-US" dirty="0"/>
              <a:t>–Xe) </a:t>
            </a:r>
            <a:r>
              <a:rPr lang="cs-CZ" dirty="0"/>
              <a:t>má původ ve výraznějších relativistických efektech. R</a:t>
            </a:r>
            <a:r>
              <a:rPr lang="en-US" dirty="0" err="1"/>
              <a:t>elativistic</a:t>
            </a:r>
            <a:r>
              <a:rPr lang="cs-CZ" dirty="0" err="1"/>
              <a:t>ké</a:t>
            </a:r>
            <a:r>
              <a:rPr lang="en-US" dirty="0"/>
              <a:t> </a:t>
            </a:r>
            <a:r>
              <a:rPr lang="en-US" dirty="0" err="1"/>
              <a:t>efe</a:t>
            </a:r>
            <a:r>
              <a:rPr lang="cs-CZ" dirty="0"/>
              <a:t>k</a:t>
            </a:r>
            <a:r>
              <a:rPr lang="en-US" dirty="0"/>
              <a:t>t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cs-CZ" dirty="0"/>
              <a:t>jsou výrazné především u Au a jeho sousedů (</a:t>
            </a:r>
            <a:r>
              <a:rPr lang="cs-CZ" dirty="0" err="1"/>
              <a:t>Pt</a:t>
            </a:r>
            <a:r>
              <a:rPr lang="cs-CZ" dirty="0"/>
              <a:t> a </a:t>
            </a:r>
            <a:r>
              <a:rPr lang="cs-CZ" dirty="0" err="1"/>
              <a:t>Hg</a:t>
            </a:r>
            <a:r>
              <a:rPr lang="cs-CZ" dirty="0"/>
              <a:t>).</a:t>
            </a:r>
            <a:endParaRPr lang="en-US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293E610-F8C3-4D50-95E2-9D5ECDA78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28600"/>
            <a:ext cx="4590540" cy="302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5462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3C4727B-E9C1-4C16-BB56-8FCB9ADA8D17}"/>
              </a:ext>
            </a:extLst>
          </p:cNvPr>
          <p:cNvSpPr/>
          <p:nvPr/>
        </p:nvSpPr>
        <p:spPr>
          <a:xfrm>
            <a:off x="158750" y="304800"/>
            <a:ext cx="88265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/>
              <a:t>Efekt</a:t>
            </a:r>
            <a:r>
              <a:rPr lang="en-US" sz="2000" b="1" dirty="0"/>
              <a:t> </a:t>
            </a:r>
            <a:r>
              <a:rPr lang="en-US" sz="2000" b="1" dirty="0" err="1"/>
              <a:t>inertn</a:t>
            </a:r>
            <a:r>
              <a:rPr lang="cs-CZ" sz="2000" b="1" dirty="0"/>
              <a:t>í</a:t>
            </a:r>
            <a:r>
              <a:rPr lang="en-US" sz="2000" b="1" dirty="0"/>
              <a:t>ho p</a:t>
            </a:r>
            <a:r>
              <a:rPr lang="cs-CZ" sz="2000" b="1" dirty="0"/>
              <a:t>á</a:t>
            </a:r>
            <a:r>
              <a:rPr lang="en-US" sz="2000" b="1" dirty="0" err="1"/>
              <a:t>ru</a:t>
            </a:r>
            <a:endParaRPr lang="cs-CZ" sz="2000" b="1" dirty="0"/>
          </a:p>
          <a:p>
            <a:pPr algn="just"/>
            <a:endParaRPr lang="en-US" sz="800" b="1" dirty="0"/>
          </a:p>
          <a:p>
            <a:pPr algn="just"/>
            <a:r>
              <a:rPr lang="cs-CZ" sz="2000" dirty="0">
                <a:solidFill>
                  <a:srgbClr val="FF0000"/>
                </a:solidFill>
              </a:rPr>
              <a:t>    </a:t>
            </a:r>
            <a:r>
              <a:rPr lang="cs-CZ" sz="2000" dirty="0"/>
              <a:t>U</a:t>
            </a:r>
            <a:r>
              <a:rPr lang="en-US" sz="2000" dirty="0"/>
              <a:t> Tl(I)</a:t>
            </a:r>
            <a:r>
              <a:rPr lang="cs-CZ" sz="2000" dirty="0"/>
              <a:t>, </a:t>
            </a:r>
            <a:r>
              <a:rPr lang="en-US" sz="2000" dirty="0"/>
              <a:t>Pb(II) a Bi(III) </a:t>
            </a:r>
            <a:r>
              <a:rPr lang="cs-CZ" sz="2000" dirty="0"/>
              <a:t>je přítomen elektronový pár </a:t>
            </a:r>
            <a:r>
              <a:rPr lang="en-US" sz="2000" dirty="0"/>
              <a:t>6s</a:t>
            </a:r>
            <a:r>
              <a:rPr lang="en-US" sz="2000" baseline="30000" dirty="0"/>
              <a:t>2</a:t>
            </a:r>
            <a:r>
              <a:rPr lang="en-US" sz="2000" dirty="0"/>
              <a:t>. T</a:t>
            </a:r>
            <a:r>
              <a:rPr lang="cs-CZ" sz="2000" dirty="0" err="1"/>
              <a:t>ento</a:t>
            </a:r>
            <a:r>
              <a:rPr lang="en-US" sz="2000" dirty="0"/>
              <a:t> </a:t>
            </a:r>
            <a:r>
              <a:rPr lang="cs-CZ" sz="2000" u="sng" dirty="0"/>
              <a:t>„</a:t>
            </a:r>
            <a:r>
              <a:rPr lang="en-US" sz="2000" u="sng" dirty="0"/>
              <a:t>inert</a:t>
            </a:r>
            <a:r>
              <a:rPr lang="cs-CZ" sz="2000" u="sng" dirty="0"/>
              <a:t>ní</a:t>
            </a:r>
            <a:r>
              <a:rPr lang="en-US" sz="2000" u="sng" dirty="0"/>
              <a:t> p</a:t>
            </a:r>
            <a:r>
              <a:rPr lang="cs-CZ" sz="2000" u="sng" dirty="0"/>
              <a:t>á</a:t>
            </a:r>
            <a:r>
              <a:rPr lang="en-US" sz="2000" u="sng" dirty="0"/>
              <a:t>r</a:t>
            </a:r>
            <a:r>
              <a:rPr lang="cs-CZ" sz="2000" u="sng" dirty="0"/>
              <a:t>“</a:t>
            </a:r>
            <a:r>
              <a:rPr lang="en-US" sz="2000" u="sng" dirty="0"/>
              <a:t> </a:t>
            </a:r>
            <a:r>
              <a:rPr lang="cs-CZ" sz="2000" u="sng" dirty="0"/>
              <a:t>odolává</a:t>
            </a:r>
            <a:r>
              <a:rPr lang="en-US" sz="2000" u="sng" dirty="0"/>
              <a:t> </a:t>
            </a:r>
            <a:r>
              <a:rPr lang="en-US" sz="2000" u="sng" dirty="0" err="1"/>
              <a:t>oxida</a:t>
            </a:r>
            <a:r>
              <a:rPr lang="cs-CZ" sz="2000" u="sng" dirty="0"/>
              <a:t>c</a:t>
            </a:r>
            <a:r>
              <a:rPr lang="en-US" sz="2000" u="sng" dirty="0" err="1"/>
              <a:t>i</a:t>
            </a:r>
            <a:r>
              <a:rPr lang="cs-CZ" sz="2000" u="sng" dirty="0"/>
              <a:t> díky</a:t>
            </a:r>
            <a:r>
              <a:rPr lang="en-US" sz="2000" u="sng" dirty="0"/>
              <a:t> relativistic</a:t>
            </a:r>
            <a:r>
              <a:rPr lang="cs-CZ" sz="2000" u="sng" dirty="0" err="1"/>
              <a:t>ké</a:t>
            </a:r>
            <a:r>
              <a:rPr lang="en-US" sz="2000" u="sng" dirty="0"/>
              <a:t> </a:t>
            </a:r>
            <a:r>
              <a:rPr lang="cs-CZ" sz="2000" u="sng" dirty="0"/>
              <a:t>k</a:t>
            </a:r>
            <a:r>
              <a:rPr lang="en-US" sz="2000" u="sng" dirty="0" err="1"/>
              <a:t>ontraci</a:t>
            </a:r>
            <a:r>
              <a:rPr lang="cs-CZ" sz="2000" u="sng" dirty="0"/>
              <a:t> </a:t>
            </a:r>
            <a:r>
              <a:rPr lang="en-US" sz="2000" u="sng" dirty="0"/>
              <a:t>6s orbital</a:t>
            </a:r>
            <a:r>
              <a:rPr lang="cs-CZ" sz="2000" u="sng" dirty="0"/>
              <a:t>u</a:t>
            </a:r>
            <a:r>
              <a:rPr lang="en-US" sz="2000" dirty="0"/>
              <a:t>.</a:t>
            </a:r>
            <a:r>
              <a:rPr lang="cs-CZ" sz="2000" dirty="0"/>
              <a:t> Proto jsou </a:t>
            </a:r>
            <a:r>
              <a:rPr lang="en-US" sz="2000" dirty="0"/>
              <a:t>Tl(I)</a:t>
            </a:r>
            <a:r>
              <a:rPr lang="cs-CZ" sz="2000" dirty="0"/>
              <a:t> stabilnější než </a:t>
            </a:r>
            <a:r>
              <a:rPr lang="cs-CZ" sz="2000" dirty="0" err="1"/>
              <a:t>Tl</a:t>
            </a:r>
            <a:r>
              <a:rPr lang="cs-CZ" sz="2000" dirty="0"/>
              <a:t>(III), </a:t>
            </a:r>
            <a:r>
              <a:rPr lang="en-US" sz="2000" dirty="0"/>
              <a:t>Pb(II)</a:t>
            </a:r>
            <a:r>
              <a:rPr lang="cs-CZ" sz="2000" dirty="0"/>
              <a:t> než </a:t>
            </a:r>
            <a:r>
              <a:rPr lang="cs-CZ" sz="2000" dirty="0" err="1"/>
              <a:t>Pb</a:t>
            </a:r>
            <a:r>
              <a:rPr lang="cs-CZ" sz="2000" dirty="0"/>
              <a:t>(IV)</a:t>
            </a:r>
            <a:r>
              <a:rPr lang="en-US" sz="2000" dirty="0"/>
              <a:t> a Bi(III)</a:t>
            </a:r>
            <a:r>
              <a:rPr lang="cs-CZ" sz="2000" dirty="0"/>
              <a:t> než </a:t>
            </a:r>
            <a:r>
              <a:rPr lang="cs-CZ" sz="2000" dirty="0" err="1"/>
              <a:t>Bi</a:t>
            </a:r>
            <a:r>
              <a:rPr lang="cs-CZ" sz="2000" dirty="0"/>
              <a:t>(V). </a:t>
            </a:r>
            <a:endParaRPr lang="en-US" sz="2000" dirty="0"/>
          </a:p>
        </p:txBody>
      </p:sp>
      <p:pic>
        <p:nvPicPr>
          <p:cNvPr id="217090" name="Picture 2" descr="Radial Extent of 4f and 5f Valence Electrons (a) The radial probability...  | Download Scientific Diagram">
            <a:extLst>
              <a:ext uri="{FF2B5EF4-FFF2-40B4-BE49-F238E27FC236}">
                <a16:creationId xmlns:a16="http://schemas.microsoft.com/office/drawing/2014/main" id="{6EC53ACA-36CF-40A0-BF05-EC260D63C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623513"/>
            <a:ext cx="3603625" cy="496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AB19EFD-65A8-45C8-AF07-4DF6DBC9B38F}"/>
              </a:ext>
            </a:extLst>
          </p:cNvPr>
          <p:cNvSpPr txBox="1"/>
          <p:nvPr/>
        </p:nvSpPr>
        <p:spPr>
          <a:xfrm>
            <a:off x="158750" y="1905000"/>
            <a:ext cx="499110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Další jevy související s relativistickými efekty</a:t>
            </a:r>
            <a:endParaRPr lang="en-US" sz="2000" b="1" dirty="0"/>
          </a:p>
          <a:p>
            <a:endParaRPr lang="cs-CZ" sz="2000" dirty="0"/>
          </a:p>
          <a:p>
            <a:r>
              <a:rPr lang="cs-CZ" sz="2000" b="1" i="1" dirty="0"/>
              <a:t>S</a:t>
            </a:r>
            <a:r>
              <a:rPr lang="en-US" sz="2000" b="1" i="1" dirty="0" err="1"/>
              <a:t>tabilit</a:t>
            </a:r>
            <a:r>
              <a:rPr lang="cs-CZ" sz="2000" b="1" i="1" dirty="0"/>
              <a:t>a</a:t>
            </a:r>
            <a:r>
              <a:rPr lang="en-US" sz="2000" b="1" i="1" dirty="0"/>
              <a:t> </a:t>
            </a:r>
            <a:r>
              <a:rPr lang="cs-CZ" sz="2000" b="1" i="1" dirty="0"/>
              <a:t>a</a:t>
            </a:r>
            <a:r>
              <a:rPr lang="en-US" sz="2000" b="1" i="1" dirty="0" err="1"/>
              <a:t>nion</a:t>
            </a:r>
            <a:r>
              <a:rPr lang="cs-CZ" sz="2000" b="1" i="1" dirty="0"/>
              <a:t>tu zlata</a:t>
            </a:r>
            <a:r>
              <a:rPr lang="en-US" sz="2000" b="1" dirty="0"/>
              <a:t> </a:t>
            </a:r>
            <a:r>
              <a:rPr lang="en-US" sz="2000" dirty="0"/>
              <a:t>Au</a:t>
            </a:r>
            <a:r>
              <a:rPr lang="en-US" sz="2000" baseline="30000" dirty="0"/>
              <a:t> −</a:t>
            </a:r>
            <a:r>
              <a:rPr lang="en-US" sz="2000" dirty="0"/>
              <a:t> </a:t>
            </a:r>
            <a:r>
              <a:rPr lang="cs-CZ" sz="2000" dirty="0"/>
              <a:t>v </a:t>
            </a:r>
            <a:r>
              <a:rPr lang="cs-CZ" sz="2000" dirty="0" err="1"/>
              <a:t>auridech</a:t>
            </a:r>
            <a:r>
              <a:rPr lang="cs-CZ" sz="2000" dirty="0"/>
              <a:t> (např. </a:t>
            </a:r>
            <a:r>
              <a:rPr lang="en-US" sz="2000" dirty="0" err="1"/>
              <a:t>CsAu</a:t>
            </a:r>
            <a:r>
              <a:rPr lang="cs-CZ" sz="2000" dirty="0"/>
              <a:t>).</a:t>
            </a:r>
            <a:endParaRPr lang="en-US" sz="2000" dirty="0"/>
          </a:p>
          <a:p>
            <a:endParaRPr lang="cs-CZ" sz="2000" dirty="0"/>
          </a:p>
          <a:p>
            <a:r>
              <a:rPr lang="cs-CZ" sz="2000" b="1" i="1" dirty="0"/>
              <a:t>K</a:t>
            </a:r>
            <a:r>
              <a:rPr lang="en-US" sz="2000" b="1" i="1" dirty="0" err="1"/>
              <a:t>rystal</a:t>
            </a:r>
            <a:r>
              <a:rPr lang="cs-CZ" sz="2000" b="1" i="1" dirty="0" err="1"/>
              <a:t>ová</a:t>
            </a:r>
            <a:r>
              <a:rPr lang="en-US" sz="2000" b="1" i="1" dirty="0"/>
              <a:t> </a:t>
            </a:r>
            <a:r>
              <a:rPr lang="en-US" sz="2000" b="1" i="1" dirty="0" err="1"/>
              <a:t>stru</a:t>
            </a:r>
            <a:r>
              <a:rPr lang="cs-CZ" sz="2000" b="1" i="1" dirty="0"/>
              <a:t>k</a:t>
            </a:r>
            <a:r>
              <a:rPr lang="en-US" sz="2000" b="1" i="1" dirty="0"/>
              <a:t>tur</a:t>
            </a:r>
            <a:r>
              <a:rPr lang="cs-CZ" sz="2000" b="1" i="1" dirty="0"/>
              <a:t>a olova </a:t>
            </a:r>
            <a:r>
              <a:rPr lang="cs-CZ" sz="2000" dirty="0"/>
              <a:t>je krychlová plošně centrovaná, nikoliv </a:t>
            </a:r>
            <a:r>
              <a:rPr lang="en-US" sz="2000" dirty="0"/>
              <a:t>diam</a:t>
            </a:r>
            <a:r>
              <a:rPr lang="cs-CZ" sz="2000" dirty="0"/>
              <a:t>antová (sfaleritová).</a:t>
            </a:r>
            <a:endParaRPr lang="en-US" sz="2000" dirty="0"/>
          </a:p>
          <a:p>
            <a:endParaRPr lang="cs-CZ" sz="2000" dirty="0"/>
          </a:p>
          <a:p>
            <a:r>
              <a:rPr lang="cs-CZ" sz="2000" b="1" i="1" dirty="0"/>
              <a:t>S</a:t>
            </a:r>
            <a:r>
              <a:rPr lang="en-US" sz="2000" b="1" i="1" dirty="0" err="1"/>
              <a:t>tabilit</a:t>
            </a:r>
            <a:r>
              <a:rPr lang="cs-CZ" sz="2000" b="1" i="1" dirty="0"/>
              <a:t>a </a:t>
            </a:r>
            <a:r>
              <a:rPr lang="en-US" sz="2000" b="1" i="1" dirty="0"/>
              <a:t>uranyl</a:t>
            </a:r>
            <a:r>
              <a:rPr lang="cs-CZ" sz="2000" b="1" i="1" dirty="0" err="1"/>
              <a:t>ového</a:t>
            </a:r>
            <a:r>
              <a:rPr lang="en-US" sz="2000" b="1" i="1" dirty="0"/>
              <a:t> </a:t>
            </a:r>
            <a:r>
              <a:rPr lang="cs-CZ" sz="2000" b="1" i="1" dirty="0"/>
              <a:t>k</a:t>
            </a:r>
            <a:r>
              <a:rPr lang="en-US" sz="2000" b="1" i="1" dirty="0" err="1"/>
              <a:t>ation</a:t>
            </a:r>
            <a:r>
              <a:rPr lang="cs-CZ" sz="2000" b="1" i="1" dirty="0"/>
              <a:t>tu </a:t>
            </a:r>
            <a:r>
              <a:rPr lang="cs-CZ" sz="2000" i="1" dirty="0"/>
              <a:t>a </a:t>
            </a:r>
            <a:r>
              <a:rPr lang="cs-CZ" sz="2000" b="1" i="1" dirty="0"/>
              <a:t>stabilita vyšších oxidačních stavů </a:t>
            </a:r>
            <a:r>
              <a:rPr lang="cs-CZ" sz="2000" dirty="0"/>
              <a:t>některých </a:t>
            </a:r>
            <a:r>
              <a:rPr lang="cs-CZ" sz="2000" b="1" i="1" dirty="0"/>
              <a:t>aktinoidů</a:t>
            </a:r>
            <a:r>
              <a:rPr lang="cs-CZ" sz="2000" dirty="0"/>
              <a:t> </a:t>
            </a:r>
            <a:r>
              <a:rPr lang="en-US" sz="2000" dirty="0"/>
              <a:t>(Pa</a:t>
            </a:r>
            <a:r>
              <a:rPr lang="cs-CZ" sz="2000" dirty="0"/>
              <a:t> </a:t>
            </a:r>
            <a:r>
              <a:rPr lang="en-US" sz="2000" dirty="0"/>
              <a:t>-</a:t>
            </a:r>
            <a:r>
              <a:rPr lang="cs-CZ" sz="2000" dirty="0"/>
              <a:t> </a:t>
            </a:r>
            <a:r>
              <a:rPr lang="en-US" sz="2000" dirty="0"/>
              <a:t>Am)</a:t>
            </a:r>
            <a:r>
              <a:rPr lang="cs-CZ" sz="2000" dirty="0"/>
              <a:t>.</a:t>
            </a:r>
            <a:endParaRPr lang="en-US" sz="2000" dirty="0"/>
          </a:p>
          <a:p>
            <a:endParaRPr lang="cs-CZ" sz="2000" dirty="0"/>
          </a:p>
          <a:p>
            <a:r>
              <a:rPr lang="cs-CZ" sz="2000" b="1" i="1" dirty="0"/>
              <a:t>Menší </a:t>
            </a:r>
            <a:r>
              <a:rPr lang="en-US" sz="2000" b="1" i="1" dirty="0"/>
              <a:t>atom</a:t>
            </a:r>
            <a:r>
              <a:rPr lang="cs-CZ" sz="2000" b="1" i="1" dirty="0" err="1"/>
              <a:t>ové</a:t>
            </a:r>
            <a:r>
              <a:rPr lang="cs-CZ" sz="2000" b="1" i="1" dirty="0"/>
              <a:t> poloměry </a:t>
            </a:r>
            <a:r>
              <a:rPr lang="en-US" sz="2000" dirty="0"/>
              <a:t>franc</a:t>
            </a:r>
            <a:r>
              <a:rPr lang="cs-CZ" sz="2000" dirty="0" err="1"/>
              <a:t>ia</a:t>
            </a:r>
            <a:r>
              <a:rPr lang="en-US" sz="2000" dirty="0"/>
              <a:t> </a:t>
            </a:r>
            <a:r>
              <a:rPr lang="cs-CZ" sz="2000" dirty="0"/>
              <a:t>(Fr)</a:t>
            </a:r>
            <a:r>
              <a:rPr lang="en-US" sz="2000" dirty="0"/>
              <a:t> a </a:t>
            </a:r>
            <a:r>
              <a:rPr lang="en-US" sz="2000" dirty="0" err="1"/>
              <a:t>radi</a:t>
            </a:r>
            <a:r>
              <a:rPr lang="cs-CZ" sz="2000" dirty="0"/>
              <a:t>a (</a:t>
            </a:r>
            <a:r>
              <a:rPr lang="cs-CZ" sz="2000" dirty="0" err="1"/>
              <a:t>Ra</a:t>
            </a:r>
            <a:r>
              <a:rPr lang="cs-CZ" sz="2000" dirty="0"/>
              <a:t>) oproti předpokládaným.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484006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40623</TotalTime>
  <Words>11216</Words>
  <Application>Microsoft Office PowerPoint</Application>
  <PresentationFormat>Předvádění na obrazovce (4:3)</PresentationFormat>
  <Paragraphs>1095</Paragraphs>
  <Slides>167</Slides>
  <Notes>6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167</vt:i4>
      </vt:variant>
    </vt:vector>
  </HeadingPairs>
  <TitlesOfParts>
    <vt:vector size="178" baseType="lpstr">
      <vt:lpstr>Arial</vt:lpstr>
      <vt:lpstr>Arial</vt:lpstr>
      <vt:lpstr>Calibri</vt:lpstr>
      <vt:lpstr>Cavolini</vt:lpstr>
      <vt:lpstr>Gotham</vt:lpstr>
      <vt:lpstr>source sans pro</vt:lpstr>
      <vt:lpstr>Symbol</vt:lpstr>
      <vt:lpstr>Times New Roman</vt:lpstr>
      <vt:lpstr>Wingdings</vt:lpstr>
      <vt:lpstr>Motiv systému Office</vt:lpstr>
      <vt:lpstr>Rovnice</vt:lpstr>
      <vt:lpstr>Periodický zákon a periodická tabulka</vt:lpstr>
      <vt:lpstr>Periodický zákon</vt:lpstr>
      <vt:lpstr>Mendělejevův periodický systém</vt:lpstr>
      <vt:lpstr>Atomová hmotnost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Uměle připravené prvky</vt:lpstr>
      <vt:lpstr>Atomové jádro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Stabilita atomovych jader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Stabilita atomovych jader a Bethe-Weizsäckerova rovnice </vt:lpstr>
      <vt:lpstr>Magická čísla</vt:lpstr>
      <vt:lpstr>Prezentace aplikace PowerPoint</vt:lpstr>
      <vt:lpstr>Prezentace aplikace PowerPoint</vt:lpstr>
      <vt:lpstr>Magická čísla</vt:lpstr>
      <vt:lpstr>Typy radioaktivního rozpadu</vt:lpstr>
      <vt:lpstr>Prezentace aplikace PowerPoint</vt:lpstr>
      <vt:lpstr>Prezentace aplikace PowerPoint</vt:lpstr>
      <vt:lpstr>Prezentace aplikace PowerPoint</vt:lpstr>
      <vt:lpstr>Poměr hodnot neutronového a protonového čísla</vt:lpstr>
      <vt:lpstr>Prezentace aplikace PowerPoint</vt:lpstr>
      <vt:lpstr>Predikce stability atomových jader</vt:lpstr>
      <vt:lpstr>Prezentace aplikace PowerPoint</vt:lpstr>
      <vt:lpstr>Pravidla posunu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Kvantová   čísla</vt:lpstr>
      <vt:lpstr>Zeemanův jev</vt:lpstr>
      <vt:lpstr>Elektronový spin</vt:lpstr>
      <vt:lpstr>Prezentace aplikace PowerPoint</vt:lpstr>
      <vt:lpstr>Prezentace aplikace PowerPoint</vt:lpstr>
      <vt:lpstr>Prezentace aplikace PowerPoint</vt:lpstr>
      <vt:lpstr>Obsazení  AO  elektrony</vt:lpstr>
      <vt:lpstr>Obsazení  AO  elektrony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Stínění elektronů a efektivní  náboj  jádra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Důsledky stínění elektronů</vt:lpstr>
      <vt:lpstr>Prezentace aplikace PowerPoint</vt:lpstr>
      <vt:lpstr>Relativistické efekty</vt:lpstr>
      <vt:lpstr>Relativistické efekty</vt:lpstr>
      <vt:lpstr>Prezentace aplikace PowerPoint</vt:lpstr>
      <vt:lpstr>Prezentace aplikace PowerPoint</vt:lpstr>
      <vt:lpstr>Výstavbový (Aufbau) princip</vt:lpstr>
      <vt:lpstr>Prezentace aplikace PowerPoint</vt:lpstr>
      <vt:lpstr>Wisweserova metoda</vt:lpstr>
      <vt:lpstr>Prezentace aplikace PowerPoint</vt:lpstr>
      <vt:lpstr>Energie atomových  orbitalů</vt:lpstr>
      <vt:lpstr>Prezentace aplikace PowerPoint</vt:lpstr>
      <vt:lpstr>Hundovo pravidlo</vt:lpstr>
      <vt:lpstr>Prezentace aplikace PowerPoint</vt:lpstr>
      <vt:lpstr>Multiplicita</vt:lpstr>
      <vt:lpstr>Prezentace aplikace PowerPoint</vt:lpstr>
      <vt:lpstr>Určování  elektronové konfigurace</vt:lpstr>
      <vt:lpstr>Prezentace aplikace PowerPoint</vt:lpstr>
      <vt:lpstr>Porušení  výstavbového  principu</vt:lpstr>
      <vt:lpstr>Prezentace aplikace PowerPoint</vt:lpstr>
      <vt:lpstr>Prezentace aplikace PowerPoint</vt:lpstr>
      <vt:lpstr>Prezentace aplikace PowerPoint</vt:lpstr>
      <vt:lpstr>Valenční  sféra  atomu a periodická soustava </vt:lpstr>
      <vt:lpstr>Prezentace aplikace PowerPoint</vt:lpstr>
      <vt:lpstr>Prezentace aplikace PowerPoint</vt:lpstr>
      <vt:lpstr>Prezentace aplikace PowerPoint</vt:lpstr>
      <vt:lpstr>Prezentace aplikace PowerPoint</vt:lpstr>
      <vt:lpstr>Počet electronů ve valenční sféře</vt:lpstr>
      <vt:lpstr>Atomový poloměr</vt:lpstr>
      <vt:lpstr>Prezentace aplikace PowerPoint</vt:lpstr>
      <vt:lpstr>Atomový poloměr</vt:lpstr>
      <vt:lpstr>Atomový poloměr</vt:lpstr>
      <vt:lpstr>Kontrakce d-bloku</vt:lpstr>
      <vt:lpstr>Prezentace aplikace PowerPoint</vt:lpstr>
      <vt:lpstr>Lanthanoidová kontrakce</vt:lpstr>
      <vt:lpstr>Prezentace aplikace PowerPoint</vt:lpstr>
      <vt:lpstr>Prezentace aplikace PowerPoint</vt:lpstr>
      <vt:lpstr>Prezentace aplikace PowerPoint</vt:lpstr>
      <vt:lpstr>Prezentace aplikace PowerPoint</vt:lpstr>
      <vt:lpstr>Ionizační energie atomu</vt:lpstr>
      <vt:lpstr>Prezentace aplikace PowerPoint</vt:lpstr>
      <vt:lpstr>Ionizační energie</vt:lpstr>
      <vt:lpstr>Prezentace aplikace PowerPoint</vt:lpstr>
      <vt:lpstr>Prezentace aplikace PowerPoint</vt:lpstr>
      <vt:lpstr>Oxidační číslo </vt:lpstr>
      <vt:lpstr>Prezentace aplikace PowerPoint</vt:lpstr>
      <vt:lpstr>Oxidační číslo</vt:lpstr>
      <vt:lpstr>Oxidační čísla nepřechodných prvků </vt:lpstr>
      <vt:lpstr>Prezentace aplikace PowerPoint</vt:lpstr>
      <vt:lpstr>Sekundární periodicita</vt:lpstr>
      <vt:lpstr>Prezentace aplikace PowerPoint</vt:lpstr>
      <vt:lpstr>Oxidační číslo přechodných kovů </vt:lpstr>
      <vt:lpstr>Prezentace aplikace PowerPoint</vt:lpstr>
      <vt:lpstr>Oxidační číslo </vt:lpstr>
      <vt:lpstr>Prezentace aplikace PowerPoint</vt:lpstr>
      <vt:lpstr>Oxidační čísla a názvosloví anorganických sloučenin</vt:lpstr>
      <vt:lpstr>Prezentace aplikace PowerPoint</vt:lpstr>
      <vt:lpstr>Elektronová afinita</vt:lpstr>
      <vt:lpstr>Elektronová afinita</vt:lpstr>
      <vt:lpstr>Elektronová afinita</vt:lpstr>
      <vt:lpstr>Elektronová afinita</vt:lpstr>
      <vt:lpstr>Prezentace aplikace PowerPoint</vt:lpstr>
      <vt:lpstr>Prezentace aplikace PowerPoint</vt:lpstr>
      <vt:lpstr>Prezentace aplikace PowerPoint</vt:lpstr>
      <vt:lpstr>Elektronegativita</vt:lpstr>
      <vt:lpstr>Iontový poloměr</vt:lpstr>
      <vt:lpstr>Prezentace aplikace PowerPoint</vt:lpstr>
      <vt:lpstr>Prezentace aplikace PowerPoint</vt:lpstr>
      <vt:lpstr>Diagonální analogie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Lubomir Prokes</dc:creator>
  <cp:lastModifiedBy>Lubomir Prokes</cp:lastModifiedBy>
  <cp:revision>1467</cp:revision>
  <cp:lastPrinted>2021-04-04T06:57:25Z</cp:lastPrinted>
  <dcterms:created xsi:type="dcterms:W3CDTF">2019-02-04T12:50:00Z</dcterms:created>
  <dcterms:modified xsi:type="dcterms:W3CDTF">2023-02-14T14:48:31Z</dcterms:modified>
</cp:coreProperties>
</file>